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75" r:id="rId2"/>
    <p:sldId id="256" r:id="rId3"/>
    <p:sldId id="276" r:id="rId4"/>
    <p:sldId id="269" r:id="rId5"/>
    <p:sldId id="277" r:id="rId6"/>
    <p:sldId id="257" r:id="rId7"/>
    <p:sldId id="258" r:id="rId8"/>
    <p:sldId id="259" r:id="rId9"/>
    <p:sldId id="278" r:id="rId10"/>
    <p:sldId id="260" r:id="rId11"/>
    <p:sldId id="279" r:id="rId12"/>
    <p:sldId id="272" r:id="rId13"/>
    <p:sldId id="273" r:id="rId14"/>
    <p:sldId id="274" r:id="rId15"/>
    <p:sldId id="280" r:id="rId16"/>
    <p:sldId id="263" r:id="rId17"/>
    <p:sldId id="281" r:id="rId18"/>
    <p:sldId id="270" r:id="rId19"/>
    <p:sldId id="265" r:id="rId20"/>
    <p:sldId id="268" r:id="rId21"/>
    <p:sldId id="264" r:id="rId22"/>
    <p:sldId id="282" r:id="rId23"/>
    <p:sldId id="283" r:id="rId24"/>
    <p:sldId id="266" r:id="rId25"/>
    <p:sldId id="267" r:id="rId26"/>
    <p:sldId id="284" r:id="rId27"/>
    <p:sldId id="285" r:id="rId28"/>
    <p:sldId id="286" r:id="rId29"/>
    <p:sldId id="287" r:id="rId30"/>
    <p:sldId id="288" r:id="rId31"/>
  </p:sldIdLst>
  <p:sldSz cx="12192000" cy="6858000"/>
  <p:notesSz cx="6858000" cy="91440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C54B"/>
    <a:srgbClr val="0432FF"/>
    <a:srgbClr val="FF40FF"/>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67"/>
    <p:restoredTop sz="94657"/>
  </p:normalViewPr>
  <p:slideViewPr>
    <p:cSldViewPr snapToGrid="0">
      <p:cViewPr>
        <p:scale>
          <a:sx n="75" d="100"/>
          <a:sy n="75" d="100"/>
        </p:scale>
        <p:origin x="296" y="6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5532D-9515-A447-9C89-932ABF0AFE21}" type="datetimeFigureOut">
              <a:rPr lang="en-FR" smtClean="0"/>
              <a:t>07/03/2023</a:t>
            </a:fld>
            <a:endParaRPr lang="en-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25A3D9-7F4F-D040-8CC3-BC264619E92D}" type="slidenum">
              <a:rPr lang="en-FR" smtClean="0"/>
              <a:t>‹#›</a:t>
            </a:fld>
            <a:endParaRPr lang="en-FR"/>
          </a:p>
        </p:txBody>
      </p:sp>
    </p:spTree>
    <p:extLst>
      <p:ext uri="{BB962C8B-B14F-4D97-AF65-F5344CB8AC3E}">
        <p14:creationId xmlns:p14="http://schemas.microsoft.com/office/powerpoint/2010/main" val="2785195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F3082-A6CC-C365-1C2E-227C3234E86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FR"/>
          </a:p>
        </p:txBody>
      </p:sp>
      <p:sp>
        <p:nvSpPr>
          <p:cNvPr id="3" name="Subtitle 2">
            <a:extLst>
              <a:ext uri="{FF2B5EF4-FFF2-40B4-BE49-F238E27FC236}">
                <a16:creationId xmlns:a16="http://schemas.microsoft.com/office/drawing/2014/main" id="{DB00BE00-9B89-3BD0-4EEF-BB53B3AAB3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FR"/>
          </a:p>
        </p:txBody>
      </p:sp>
      <p:sp>
        <p:nvSpPr>
          <p:cNvPr id="4" name="Date Placeholder 3">
            <a:extLst>
              <a:ext uri="{FF2B5EF4-FFF2-40B4-BE49-F238E27FC236}">
                <a16:creationId xmlns:a16="http://schemas.microsoft.com/office/drawing/2014/main" id="{C68B9456-3179-08DB-73DC-EB5B5D0E40E8}"/>
              </a:ext>
            </a:extLst>
          </p:cNvPr>
          <p:cNvSpPr>
            <a:spLocks noGrp="1"/>
          </p:cNvSpPr>
          <p:nvPr>
            <p:ph type="dt" sz="half" idx="10"/>
          </p:nvPr>
        </p:nvSpPr>
        <p:spPr/>
        <p:txBody>
          <a:bodyPr/>
          <a:lstStyle/>
          <a:p>
            <a:fld id="{54BA42DA-DA95-8449-8980-09AEC66987CB}" type="datetime1">
              <a:rPr lang="fr-FR" smtClean="0"/>
              <a:t>07/03/2023</a:t>
            </a:fld>
            <a:endParaRPr lang="en-FR"/>
          </a:p>
        </p:txBody>
      </p:sp>
      <p:sp>
        <p:nvSpPr>
          <p:cNvPr id="5" name="Footer Placeholder 4">
            <a:extLst>
              <a:ext uri="{FF2B5EF4-FFF2-40B4-BE49-F238E27FC236}">
                <a16:creationId xmlns:a16="http://schemas.microsoft.com/office/drawing/2014/main" id="{62D53E6D-3CCE-0A0B-08F7-1D7A1E49FD11}"/>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0D3B308C-D15D-6755-E072-E9A294E0CE3B}"/>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85553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E3A91-0588-D02B-3F61-1CB721100A7C}"/>
              </a:ext>
            </a:extLst>
          </p:cNvPr>
          <p:cNvSpPr>
            <a:spLocks noGrp="1"/>
          </p:cNvSpPr>
          <p:nvPr>
            <p:ph type="title"/>
          </p:nvPr>
        </p:nvSpPr>
        <p:spPr/>
        <p:txBody>
          <a:bodyPr/>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82FE0AAA-4CBD-4B82-438E-50E5FDD584C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68DDF673-7308-2EC4-2E99-DE49902412B0}"/>
              </a:ext>
            </a:extLst>
          </p:cNvPr>
          <p:cNvSpPr>
            <a:spLocks noGrp="1"/>
          </p:cNvSpPr>
          <p:nvPr>
            <p:ph type="dt" sz="half" idx="10"/>
          </p:nvPr>
        </p:nvSpPr>
        <p:spPr/>
        <p:txBody>
          <a:bodyPr/>
          <a:lstStyle/>
          <a:p>
            <a:fld id="{7F6A5C21-1A89-DF4A-85E0-A03D4350F203}" type="datetime1">
              <a:rPr lang="fr-FR" smtClean="0"/>
              <a:t>07/03/2023</a:t>
            </a:fld>
            <a:endParaRPr lang="en-FR"/>
          </a:p>
        </p:txBody>
      </p:sp>
      <p:sp>
        <p:nvSpPr>
          <p:cNvPr id="5" name="Footer Placeholder 4">
            <a:extLst>
              <a:ext uri="{FF2B5EF4-FFF2-40B4-BE49-F238E27FC236}">
                <a16:creationId xmlns:a16="http://schemas.microsoft.com/office/drawing/2014/main" id="{0F834CC2-4EE3-5383-C605-DE6F2559C54C}"/>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A3EBFD52-023D-E861-684A-EF5F7F7F484E}"/>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1983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B5E508-19B6-BFF4-CB0B-3C5BBEDD241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4562F9A4-91FB-92F3-0F3E-FB2085267C6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97E7C0B0-639B-E438-9385-C318C705DEE2}"/>
              </a:ext>
            </a:extLst>
          </p:cNvPr>
          <p:cNvSpPr>
            <a:spLocks noGrp="1"/>
          </p:cNvSpPr>
          <p:nvPr>
            <p:ph type="dt" sz="half" idx="10"/>
          </p:nvPr>
        </p:nvSpPr>
        <p:spPr/>
        <p:txBody>
          <a:bodyPr/>
          <a:lstStyle/>
          <a:p>
            <a:fld id="{05E93925-926B-1945-B9CA-9A732A875AAF}" type="datetime1">
              <a:rPr lang="fr-FR" smtClean="0"/>
              <a:t>07/03/2023</a:t>
            </a:fld>
            <a:endParaRPr lang="en-FR"/>
          </a:p>
        </p:txBody>
      </p:sp>
      <p:sp>
        <p:nvSpPr>
          <p:cNvPr id="5" name="Footer Placeholder 4">
            <a:extLst>
              <a:ext uri="{FF2B5EF4-FFF2-40B4-BE49-F238E27FC236}">
                <a16:creationId xmlns:a16="http://schemas.microsoft.com/office/drawing/2014/main" id="{6846CFE0-366D-90D8-C9CC-619CF123DFC8}"/>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E7BB63E2-CC77-3004-5E08-0BBFC8A31FAA}"/>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474504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D376E-BE14-BFDE-32B8-548F3511D565}"/>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4D520F67-9089-58C2-909A-10E6211F52B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B8371116-C840-1C6E-1432-E158A88E643A}"/>
              </a:ext>
            </a:extLst>
          </p:cNvPr>
          <p:cNvSpPr>
            <a:spLocks noGrp="1"/>
          </p:cNvSpPr>
          <p:nvPr>
            <p:ph type="dt" sz="half" idx="10"/>
          </p:nvPr>
        </p:nvSpPr>
        <p:spPr/>
        <p:txBody>
          <a:bodyPr/>
          <a:lstStyle/>
          <a:p>
            <a:fld id="{E0247FCB-74AB-A24C-8A1B-D0FC7EA3D9F4}" type="datetime1">
              <a:rPr lang="fr-FR" smtClean="0"/>
              <a:t>07/03/2023</a:t>
            </a:fld>
            <a:endParaRPr lang="en-FR"/>
          </a:p>
        </p:txBody>
      </p:sp>
      <p:sp>
        <p:nvSpPr>
          <p:cNvPr id="5" name="Footer Placeholder 4">
            <a:extLst>
              <a:ext uri="{FF2B5EF4-FFF2-40B4-BE49-F238E27FC236}">
                <a16:creationId xmlns:a16="http://schemas.microsoft.com/office/drawing/2014/main" id="{E3D73E2E-243E-7E3F-A647-B60CE2214B98}"/>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CB40ECBB-6062-3FC8-4B0F-196B46933122}"/>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6465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79939-A432-D0FA-4D2A-362D9268F59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FR"/>
          </a:p>
        </p:txBody>
      </p:sp>
      <p:sp>
        <p:nvSpPr>
          <p:cNvPr id="3" name="Text Placeholder 2">
            <a:extLst>
              <a:ext uri="{FF2B5EF4-FFF2-40B4-BE49-F238E27FC236}">
                <a16:creationId xmlns:a16="http://schemas.microsoft.com/office/drawing/2014/main" id="{23FF6B61-819F-5993-6BCD-09EAD02721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196BDCF-5806-083F-6826-9F0487CF642A}"/>
              </a:ext>
            </a:extLst>
          </p:cNvPr>
          <p:cNvSpPr>
            <a:spLocks noGrp="1"/>
          </p:cNvSpPr>
          <p:nvPr>
            <p:ph type="dt" sz="half" idx="10"/>
          </p:nvPr>
        </p:nvSpPr>
        <p:spPr/>
        <p:txBody>
          <a:bodyPr/>
          <a:lstStyle/>
          <a:p>
            <a:fld id="{787E801A-18C3-5149-B32A-A508AB557630}" type="datetime1">
              <a:rPr lang="fr-FR" smtClean="0"/>
              <a:t>07/03/2023</a:t>
            </a:fld>
            <a:endParaRPr lang="en-FR"/>
          </a:p>
        </p:txBody>
      </p:sp>
      <p:sp>
        <p:nvSpPr>
          <p:cNvPr id="5" name="Footer Placeholder 4">
            <a:extLst>
              <a:ext uri="{FF2B5EF4-FFF2-40B4-BE49-F238E27FC236}">
                <a16:creationId xmlns:a16="http://schemas.microsoft.com/office/drawing/2014/main" id="{DC91C742-C5AF-B395-9221-62AFDB985AE0}"/>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E54CBABB-A79C-3530-1057-13D0E8E1473C}"/>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1837476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76524-E804-9993-11B1-F3C49C2EC868}"/>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5DC47BDB-0F36-2DE4-6897-842E666317E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Content Placeholder 3">
            <a:extLst>
              <a:ext uri="{FF2B5EF4-FFF2-40B4-BE49-F238E27FC236}">
                <a16:creationId xmlns:a16="http://schemas.microsoft.com/office/drawing/2014/main" id="{82F420F7-A2C7-CAE5-6977-3D13740390C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Date Placeholder 4">
            <a:extLst>
              <a:ext uri="{FF2B5EF4-FFF2-40B4-BE49-F238E27FC236}">
                <a16:creationId xmlns:a16="http://schemas.microsoft.com/office/drawing/2014/main" id="{7C5A3BD2-0BFB-15B2-5C3F-95625084AF83}"/>
              </a:ext>
            </a:extLst>
          </p:cNvPr>
          <p:cNvSpPr>
            <a:spLocks noGrp="1"/>
          </p:cNvSpPr>
          <p:nvPr>
            <p:ph type="dt" sz="half" idx="10"/>
          </p:nvPr>
        </p:nvSpPr>
        <p:spPr/>
        <p:txBody>
          <a:bodyPr/>
          <a:lstStyle/>
          <a:p>
            <a:fld id="{8076E26A-A8C1-3A42-9438-6E19217B065D}" type="datetime1">
              <a:rPr lang="fr-FR" smtClean="0"/>
              <a:t>07/03/2023</a:t>
            </a:fld>
            <a:endParaRPr lang="en-FR"/>
          </a:p>
        </p:txBody>
      </p:sp>
      <p:sp>
        <p:nvSpPr>
          <p:cNvPr id="6" name="Footer Placeholder 5">
            <a:extLst>
              <a:ext uri="{FF2B5EF4-FFF2-40B4-BE49-F238E27FC236}">
                <a16:creationId xmlns:a16="http://schemas.microsoft.com/office/drawing/2014/main" id="{83187DEC-9749-D7DF-E4FD-385986C165B9}"/>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E00FCFB8-0D3F-1781-6DB4-6F11DE175976}"/>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3925718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6C047-B7AF-E940-0E84-CFC2DA08E802}"/>
              </a:ext>
            </a:extLst>
          </p:cNvPr>
          <p:cNvSpPr>
            <a:spLocks noGrp="1"/>
          </p:cNvSpPr>
          <p:nvPr>
            <p:ph type="title"/>
          </p:nvPr>
        </p:nvSpPr>
        <p:spPr>
          <a:xfrm>
            <a:off x="839788" y="365125"/>
            <a:ext cx="10515600" cy="1325563"/>
          </a:xfrm>
        </p:spPr>
        <p:txBody>
          <a:bodyPr/>
          <a:lstStyle/>
          <a:p>
            <a:r>
              <a:rPr lang="en-GB"/>
              <a:t>Click to edit Master title style</a:t>
            </a:r>
            <a:endParaRPr lang="en-FR"/>
          </a:p>
        </p:txBody>
      </p:sp>
      <p:sp>
        <p:nvSpPr>
          <p:cNvPr id="3" name="Text Placeholder 2">
            <a:extLst>
              <a:ext uri="{FF2B5EF4-FFF2-40B4-BE49-F238E27FC236}">
                <a16:creationId xmlns:a16="http://schemas.microsoft.com/office/drawing/2014/main" id="{4227FEB2-35E4-B271-CD39-4C83575944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ABFD732-2AD4-2A3D-B89C-9ECE80413C7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Text Placeholder 4">
            <a:extLst>
              <a:ext uri="{FF2B5EF4-FFF2-40B4-BE49-F238E27FC236}">
                <a16:creationId xmlns:a16="http://schemas.microsoft.com/office/drawing/2014/main" id="{76EAA667-65A6-F425-9D94-C376D346CD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187D69-9ACB-9900-01D1-F9946E6761B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7" name="Date Placeholder 6">
            <a:extLst>
              <a:ext uri="{FF2B5EF4-FFF2-40B4-BE49-F238E27FC236}">
                <a16:creationId xmlns:a16="http://schemas.microsoft.com/office/drawing/2014/main" id="{D8131EA8-55D7-F758-7D53-D4CB924B2F3D}"/>
              </a:ext>
            </a:extLst>
          </p:cNvPr>
          <p:cNvSpPr>
            <a:spLocks noGrp="1"/>
          </p:cNvSpPr>
          <p:nvPr>
            <p:ph type="dt" sz="half" idx="10"/>
          </p:nvPr>
        </p:nvSpPr>
        <p:spPr/>
        <p:txBody>
          <a:bodyPr/>
          <a:lstStyle/>
          <a:p>
            <a:fld id="{C9FEDFF1-3F10-3A46-ADC1-D537CC37F390}" type="datetime1">
              <a:rPr lang="fr-FR" smtClean="0"/>
              <a:t>07/03/2023</a:t>
            </a:fld>
            <a:endParaRPr lang="en-FR"/>
          </a:p>
        </p:txBody>
      </p:sp>
      <p:sp>
        <p:nvSpPr>
          <p:cNvPr id="8" name="Footer Placeholder 7">
            <a:extLst>
              <a:ext uri="{FF2B5EF4-FFF2-40B4-BE49-F238E27FC236}">
                <a16:creationId xmlns:a16="http://schemas.microsoft.com/office/drawing/2014/main" id="{A06C437C-2384-4249-EF7C-A9CE6D2BCF11}"/>
              </a:ext>
            </a:extLst>
          </p:cNvPr>
          <p:cNvSpPr>
            <a:spLocks noGrp="1"/>
          </p:cNvSpPr>
          <p:nvPr>
            <p:ph type="ftr" sz="quarter" idx="11"/>
          </p:nvPr>
        </p:nvSpPr>
        <p:spPr/>
        <p:txBody>
          <a:bodyPr/>
          <a:lstStyle/>
          <a:p>
            <a:endParaRPr lang="en-FR"/>
          </a:p>
        </p:txBody>
      </p:sp>
      <p:sp>
        <p:nvSpPr>
          <p:cNvPr id="9" name="Slide Number Placeholder 8">
            <a:extLst>
              <a:ext uri="{FF2B5EF4-FFF2-40B4-BE49-F238E27FC236}">
                <a16:creationId xmlns:a16="http://schemas.microsoft.com/office/drawing/2014/main" id="{D72210A3-0D5E-A85E-91D3-9CB2413A5AA5}"/>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611857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8021-2F5C-E76A-F8B9-8C22165156E6}"/>
              </a:ext>
            </a:extLst>
          </p:cNvPr>
          <p:cNvSpPr>
            <a:spLocks noGrp="1"/>
          </p:cNvSpPr>
          <p:nvPr>
            <p:ph type="title"/>
          </p:nvPr>
        </p:nvSpPr>
        <p:spPr/>
        <p:txBody>
          <a:bodyPr/>
          <a:lstStyle/>
          <a:p>
            <a:r>
              <a:rPr lang="en-GB"/>
              <a:t>Click to edit Master title style</a:t>
            </a:r>
            <a:endParaRPr lang="en-FR"/>
          </a:p>
        </p:txBody>
      </p:sp>
      <p:sp>
        <p:nvSpPr>
          <p:cNvPr id="3" name="Date Placeholder 2">
            <a:extLst>
              <a:ext uri="{FF2B5EF4-FFF2-40B4-BE49-F238E27FC236}">
                <a16:creationId xmlns:a16="http://schemas.microsoft.com/office/drawing/2014/main" id="{E757B7D3-DD81-6421-3595-EDBFCE3567E9}"/>
              </a:ext>
            </a:extLst>
          </p:cNvPr>
          <p:cNvSpPr>
            <a:spLocks noGrp="1"/>
          </p:cNvSpPr>
          <p:nvPr>
            <p:ph type="dt" sz="half" idx="10"/>
          </p:nvPr>
        </p:nvSpPr>
        <p:spPr/>
        <p:txBody>
          <a:bodyPr/>
          <a:lstStyle/>
          <a:p>
            <a:fld id="{A08AB4D7-44FD-2F47-8062-C2F06B42AC02}" type="datetime1">
              <a:rPr lang="fr-FR" smtClean="0"/>
              <a:t>07/03/2023</a:t>
            </a:fld>
            <a:endParaRPr lang="en-FR"/>
          </a:p>
        </p:txBody>
      </p:sp>
      <p:sp>
        <p:nvSpPr>
          <p:cNvPr id="4" name="Footer Placeholder 3">
            <a:extLst>
              <a:ext uri="{FF2B5EF4-FFF2-40B4-BE49-F238E27FC236}">
                <a16:creationId xmlns:a16="http://schemas.microsoft.com/office/drawing/2014/main" id="{1CBB245A-58D9-0016-D288-E096FA570EA2}"/>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0330FBEC-5383-8AB7-ABAC-F3D89DC2CAA8}"/>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98514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8D4A1A-872D-D919-2895-B590B5DE9BE2}"/>
              </a:ext>
            </a:extLst>
          </p:cNvPr>
          <p:cNvSpPr>
            <a:spLocks noGrp="1"/>
          </p:cNvSpPr>
          <p:nvPr>
            <p:ph type="dt" sz="half" idx="10"/>
          </p:nvPr>
        </p:nvSpPr>
        <p:spPr/>
        <p:txBody>
          <a:bodyPr/>
          <a:lstStyle/>
          <a:p>
            <a:fld id="{12822FAA-36F4-0244-815D-515775E17909}" type="datetime1">
              <a:rPr lang="fr-FR" smtClean="0"/>
              <a:t>07/03/2023</a:t>
            </a:fld>
            <a:endParaRPr lang="en-FR"/>
          </a:p>
        </p:txBody>
      </p:sp>
      <p:sp>
        <p:nvSpPr>
          <p:cNvPr id="3" name="Footer Placeholder 2">
            <a:extLst>
              <a:ext uri="{FF2B5EF4-FFF2-40B4-BE49-F238E27FC236}">
                <a16:creationId xmlns:a16="http://schemas.microsoft.com/office/drawing/2014/main" id="{5B7933F9-DD69-FC43-F519-9ED26DEC7A5B}"/>
              </a:ext>
            </a:extLst>
          </p:cNvPr>
          <p:cNvSpPr>
            <a:spLocks noGrp="1"/>
          </p:cNvSpPr>
          <p:nvPr>
            <p:ph type="ftr" sz="quarter" idx="11"/>
          </p:nvPr>
        </p:nvSpPr>
        <p:spPr/>
        <p:txBody>
          <a:bodyPr/>
          <a:lstStyle/>
          <a:p>
            <a:endParaRPr lang="en-FR"/>
          </a:p>
        </p:txBody>
      </p:sp>
      <p:sp>
        <p:nvSpPr>
          <p:cNvPr id="4" name="Slide Number Placeholder 3">
            <a:extLst>
              <a:ext uri="{FF2B5EF4-FFF2-40B4-BE49-F238E27FC236}">
                <a16:creationId xmlns:a16="http://schemas.microsoft.com/office/drawing/2014/main" id="{A2D685CA-DA26-1CF3-1DC4-79295F842F4B}"/>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373790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FB95D-AF9A-C57B-5544-838473CA32E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Content Placeholder 2">
            <a:extLst>
              <a:ext uri="{FF2B5EF4-FFF2-40B4-BE49-F238E27FC236}">
                <a16:creationId xmlns:a16="http://schemas.microsoft.com/office/drawing/2014/main" id="{462D9DD8-E4A8-723B-A869-D2EBCAFA89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Text Placeholder 3">
            <a:extLst>
              <a:ext uri="{FF2B5EF4-FFF2-40B4-BE49-F238E27FC236}">
                <a16:creationId xmlns:a16="http://schemas.microsoft.com/office/drawing/2014/main" id="{35755F36-1666-6FDB-AFB6-FBCC2D3071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FA549D7-9D5B-C856-0C36-4AC07C939A1B}"/>
              </a:ext>
            </a:extLst>
          </p:cNvPr>
          <p:cNvSpPr>
            <a:spLocks noGrp="1"/>
          </p:cNvSpPr>
          <p:nvPr>
            <p:ph type="dt" sz="half" idx="10"/>
          </p:nvPr>
        </p:nvSpPr>
        <p:spPr/>
        <p:txBody>
          <a:bodyPr/>
          <a:lstStyle/>
          <a:p>
            <a:fld id="{85DAED84-3442-4046-8F8E-AED3CA9DA38B}" type="datetime1">
              <a:rPr lang="fr-FR" smtClean="0"/>
              <a:t>07/03/2023</a:t>
            </a:fld>
            <a:endParaRPr lang="en-FR"/>
          </a:p>
        </p:txBody>
      </p:sp>
      <p:sp>
        <p:nvSpPr>
          <p:cNvPr id="6" name="Footer Placeholder 5">
            <a:extLst>
              <a:ext uri="{FF2B5EF4-FFF2-40B4-BE49-F238E27FC236}">
                <a16:creationId xmlns:a16="http://schemas.microsoft.com/office/drawing/2014/main" id="{7A346E1F-6D69-CC75-AFAF-56634E6C6051}"/>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41D44E17-F907-3623-AE54-3B0AF4F264D1}"/>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436088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A9E0A-322F-C7A4-BDE7-479C770DD15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Picture Placeholder 2">
            <a:extLst>
              <a:ext uri="{FF2B5EF4-FFF2-40B4-BE49-F238E27FC236}">
                <a16:creationId xmlns:a16="http://schemas.microsoft.com/office/drawing/2014/main" id="{950F9057-E58B-2BAA-3D03-2711550CC5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R"/>
          </a:p>
        </p:txBody>
      </p:sp>
      <p:sp>
        <p:nvSpPr>
          <p:cNvPr id="4" name="Text Placeholder 3">
            <a:extLst>
              <a:ext uri="{FF2B5EF4-FFF2-40B4-BE49-F238E27FC236}">
                <a16:creationId xmlns:a16="http://schemas.microsoft.com/office/drawing/2014/main" id="{226C11E7-2C83-243F-8597-C099A48705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5B73EB-7CDB-B4FE-5437-AEE19629657C}"/>
              </a:ext>
            </a:extLst>
          </p:cNvPr>
          <p:cNvSpPr>
            <a:spLocks noGrp="1"/>
          </p:cNvSpPr>
          <p:nvPr>
            <p:ph type="dt" sz="half" idx="10"/>
          </p:nvPr>
        </p:nvSpPr>
        <p:spPr/>
        <p:txBody>
          <a:bodyPr/>
          <a:lstStyle/>
          <a:p>
            <a:fld id="{3A186636-9FEC-8342-B6AE-6B0D584EC47A}" type="datetime1">
              <a:rPr lang="fr-FR" smtClean="0"/>
              <a:t>07/03/2023</a:t>
            </a:fld>
            <a:endParaRPr lang="en-FR"/>
          </a:p>
        </p:txBody>
      </p:sp>
      <p:sp>
        <p:nvSpPr>
          <p:cNvPr id="6" name="Footer Placeholder 5">
            <a:extLst>
              <a:ext uri="{FF2B5EF4-FFF2-40B4-BE49-F238E27FC236}">
                <a16:creationId xmlns:a16="http://schemas.microsoft.com/office/drawing/2014/main" id="{7CA2B1A7-220B-F428-35AE-26DE996F397A}"/>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4C069A6D-7193-F964-BC2D-D4B386E78702}"/>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3256769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035FCF-8319-DDD4-67EB-DEC682FC68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FR"/>
          </a:p>
        </p:txBody>
      </p:sp>
      <p:sp>
        <p:nvSpPr>
          <p:cNvPr id="3" name="Text Placeholder 2">
            <a:extLst>
              <a:ext uri="{FF2B5EF4-FFF2-40B4-BE49-F238E27FC236}">
                <a16:creationId xmlns:a16="http://schemas.microsoft.com/office/drawing/2014/main" id="{87371D44-EEF1-E3F4-DF2F-69F757F324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1922F36F-F23B-3F50-299B-7CD0A6F452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64E3B2-8E5B-BB40-B91D-3C3C9E0DD3C8}" type="datetime1">
              <a:rPr lang="fr-FR" smtClean="0"/>
              <a:t>07/03/2023</a:t>
            </a:fld>
            <a:endParaRPr lang="en-FR"/>
          </a:p>
        </p:txBody>
      </p:sp>
      <p:sp>
        <p:nvSpPr>
          <p:cNvPr id="5" name="Footer Placeholder 4">
            <a:extLst>
              <a:ext uri="{FF2B5EF4-FFF2-40B4-BE49-F238E27FC236}">
                <a16:creationId xmlns:a16="http://schemas.microsoft.com/office/drawing/2014/main" id="{1C165380-3601-C2E4-106C-85E085E394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FR"/>
          </a:p>
        </p:txBody>
      </p:sp>
      <p:sp>
        <p:nvSpPr>
          <p:cNvPr id="6" name="Slide Number Placeholder 5">
            <a:extLst>
              <a:ext uri="{FF2B5EF4-FFF2-40B4-BE49-F238E27FC236}">
                <a16:creationId xmlns:a16="http://schemas.microsoft.com/office/drawing/2014/main" id="{B8887B68-6F5E-89C1-0EEC-C8E4F6757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36E34-E911-F947-B710-F12161D09F63}" type="slidenum">
              <a:rPr lang="en-FR" smtClean="0"/>
              <a:t>‹#›</a:t>
            </a:fld>
            <a:endParaRPr lang="en-FR"/>
          </a:p>
        </p:txBody>
      </p:sp>
    </p:spTree>
    <p:extLst>
      <p:ext uri="{BB962C8B-B14F-4D97-AF65-F5344CB8AC3E}">
        <p14:creationId xmlns:p14="http://schemas.microsoft.com/office/powerpoint/2010/main" val="3726313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Problem</a:t>
            </a:r>
          </a:p>
        </p:txBody>
      </p:sp>
      <p:sp>
        <p:nvSpPr>
          <p:cNvPr id="4" name="Slide Number Placeholder 3">
            <a:extLst>
              <a:ext uri="{FF2B5EF4-FFF2-40B4-BE49-F238E27FC236}">
                <a16:creationId xmlns:a16="http://schemas.microsoft.com/office/drawing/2014/main" id="{3B580CC0-0468-F7FE-9FE6-E0CFD5A3EAD7}"/>
              </a:ext>
            </a:extLst>
          </p:cNvPr>
          <p:cNvSpPr>
            <a:spLocks noGrp="1"/>
          </p:cNvSpPr>
          <p:nvPr>
            <p:ph type="sldNum" sz="quarter" idx="12"/>
          </p:nvPr>
        </p:nvSpPr>
        <p:spPr/>
        <p:txBody>
          <a:bodyPr/>
          <a:lstStyle/>
          <a:p>
            <a:fld id="{4A936E34-E911-F947-B710-F12161D09F63}" type="slidenum">
              <a:rPr lang="en-FR" smtClean="0"/>
              <a:t>1</a:t>
            </a:fld>
            <a:endParaRPr lang="en-FR"/>
          </a:p>
        </p:txBody>
      </p:sp>
    </p:spTree>
    <p:extLst>
      <p:ext uri="{BB962C8B-B14F-4D97-AF65-F5344CB8AC3E}">
        <p14:creationId xmlns:p14="http://schemas.microsoft.com/office/powerpoint/2010/main" val="2600883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729992"/>
            <a:ext cx="11638349" cy="2031325"/>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idea of Proposition 1 is to target a state and force the system to go to that state with a certain probability.</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A generalization of that idea is to be able to target the entire system run instead of focusing on one transition.</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The weights also need to be replaced by something more neutral which can be calculated even if you’re not targeting a specific state but are generally trying to influence the system.   </a:t>
            </a:r>
          </a:p>
          <a:p>
            <a:endParaRPr lang="en-FR" dirty="0">
              <a:latin typeface="Helvetica Neue Thin" panose="020B0403020202020204" pitchFamily="34" charset="0"/>
              <a:ea typeface="Helvetica Neue Thin" panose="020B0403020202020204" pitchFamily="34" charset="0"/>
            </a:endParaRPr>
          </a:p>
        </p:txBody>
      </p:sp>
      <p:sp>
        <p:nvSpPr>
          <p:cNvPr id="8" name="TextBox 7">
            <a:extLst>
              <a:ext uri="{FF2B5EF4-FFF2-40B4-BE49-F238E27FC236}">
                <a16:creationId xmlns:a16="http://schemas.microsoft.com/office/drawing/2014/main" id="{FF72A138-7EE8-4499-B435-2091F9C524C3}"/>
              </a:ext>
            </a:extLst>
          </p:cNvPr>
          <p:cNvSpPr txBox="1"/>
          <p:nvPr/>
        </p:nvSpPr>
        <p:spPr>
          <a:xfrm>
            <a:off x="276826" y="2638456"/>
            <a:ext cx="5074664" cy="3139321"/>
          </a:xfrm>
          <a:prstGeom prst="rect">
            <a:avLst/>
          </a:prstGeom>
          <a:noFill/>
        </p:spPr>
        <p:txBody>
          <a:bodyPr wrap="square" rtlCol="0">
            <a:spAutoFit/>
          </a:bodyPr>
          <a:lstStyle/>
          <a:p>
            <a:pPr algn="ctr"/>
            <a:r>
              <a:rPr lang="en-FR" dirty="0">
                <a:latin typeface="Helvetica Neue Thin" panose="020B0403020202020204" pitchFamily="34" charset="0"/>
                <a:ea typeface="Helvetica Neue Thin" panose="020B0403020202020204" pitchFamily="34" charset="0"/>
              </a:rPr>
              <a:t>Proposition 1</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Target one transition</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Calculate weight</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Weight depends on target</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One probability for the transition</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 </a:t>
            </a:r>
          </a:p>
        </p:txBody>
      </p:sp>
      <p:sp>
        <p:nvSpPr>
          <p:cNvPr id="10" name="TextBox 9">
            <a:extLst>
              <a:ext uri="{FF2B5EF4-FFF2-40B4-BE49-F238E27FC236}">
                <a16:creationId xmlns:a16="http://schemas.microsoft.com/office/drawing/2014/main" id="{0F0F7DB6-3CA8-3D47-6EAC-EECF01347DB1}"/>
              </a:ext>
            </a:extLst>
          </p:cNvPr>
          <p:cNvSpPr txBox="1"/>
          <p:nvPr/>
        </p:nvSpPr>
        <p:spPr>
          <a:xfrm>
            <a:off x="6285876" y="2638640"/>
            <a:ext cx="5074664" cy="3693319"/>
          </a:xfrm>
          <a:prstGeom prst="rect">
            <a:avLst/>
          </a:prstGeom>
          <a:noFill/>
        </p:spPr>
        <p:txBody>
          <a:bodyPr wrap="square" rtlCol="0">
            <a:spAutoFit/>
          </a:bodyPr>
          <a:lstStyle/>
          <a:p>
            <a:pPr algn="ctr"/>
            <a:r>
              <a:rPr lang="en-FR" dirty="0">
                <a:latin typeface="Helvetica Neue Thin" panose="020B0403020202020204" pitchFamily="34" charset="0"/>
                <a:ea typeface="Helvetica Neue Thin" panose="020B0403020202020204" pitchFamily="34" charset="0"/>
              </a:rPr>
              <a:t>New Method</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Target the whole system</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Calculate entropy </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Entropy does not depend on target</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Probability distributions for the whole system</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Builds transition matrix*</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Calculates final stable state*   </a:t>
            </a:r>
          </a:p>
        </p:txBody>
      </p:sp>
      <p:cxnSp>
        <p:nvCxnSpPr>
          <p:cNvPr id="12" name="Straight Connector 11">
            <a:extLst>
              <a:ext uri="{FF2B5EF4-FFF2-40B4-BE49-F238E27FC236}">
                <a16:creationId xmlns:a16="http://schemas.microsoft.com/office/drawing/2014/main" id="{BE93C7BB-701C-6732-329C-E32A8F61ACA3}"/>
              </a:ext>
            </a:extLst>
          </p:cNvPr>
          <p:cNvCxnSpPr>
            <a:cxnSpLocks/>
          </p:cNvCxnSpPr>
          <p:nvPr/>
        </p:nvCxnSpPr>
        <p:spPr>
          <a:xfrm>
            <a:off x="5711252" y="2638456"/>
            <a:ext cx="0" cy="3949724"/>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B562B8BE-734A-5A04-8547-4E322D0FAE31}"/>
              </a:ext>
            </a:extLst>
          </p:cNvPr>
          <p:cNvCxnSpPr>
            <a:cxnSpLocks/>
          </p:cNvCxnSpPr>
          <p:nvPr/>
        </p:nvCxnSpPr>
        <p:spPr>
          <a:xfrm flipH="1">
            <a:off x="396746" y="3012890"/>
            <a:ext cx="11430493" cy="0"/>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408626AD-A0C8-9A74-AE8A-34600F99832F}"/>
              </a:ext>
            </a:extLst>
          </p:cNvPr>
          <p:cNvSpPr txBox="1"/>
          <p:nvPr/>
        </p:nvSpPr>
        <p:spPr>
          <a:xfrm>
            <a:off x="61964" y="6548389"/>
            <a:ext cx="8422469" cy="338554"/>
          </a:xfrm>
          <a:prstGeom prst="rect">
            <a:avLst/>
          </a:prstGeom>
          <a:noFill/>
        </p:spPr>
        <p:txBody>
          <a:bodyPr wrap="square" rtlCol="0">
            <a:spAutoFit/>
          </a:bodyPr>
          <a:lstStyle/>
          <a:p>
            <a:r>
              <a:rPr lang="en-FR" sz="1600" dirty="0">
                <a:latin typeface="Helvetica Neue Thin" panose="020B0403020202020204" pitchFamily="34" charset="0"/>
                <a:ea typeface="Helvetica Neue Thin" panose="020B0403020202020204" pitchFamily="34" charset="0"/>
              </a:rPr>
              <a:t>* This is not exclusive to the new method and could be implemented for proposition 1</a:t>
            </a:r>
          </a:p>
        </p:txBody>
      </p:sp>
      <p:sp>
        <p:nvSpPr>
          <p:cNvPr id="3" name="Slide Number Placeholder 2">
            <a:extLst>
              <a:ext uri="{FF2B5EF4-FFF2-40B4-BE49-F238E27FC236}">
                <a16:creationId xmlns:a16="http://schemas.microsoft.com/office/drawing/2014/main" id="{E461DB6B-8554-C8A0-65B2-D6121553C78C}"/>
              </a:ext>
            </a:extLst>
          </p:cNvPr>
          <p:cNvSpPr>
            <a:spLocks noGrp="1"/>
          </p:cNvSpPr>
          <p:nvPr>
            <p:ph type="sldNum" sz="quarter" idx="12"/>
          </p:nvPr>
        </p:nvSpPr>
        <p:spPr/>
        <p:txBody>
          <a:bodyPr/>
          <a:lstStyle/>
          <a:p>
            <a:fld id="{4A936E34-E911-F947-B710-F12161D09F63}" type="slidenum">
              <a:rPr lang="en-FR" smtClean="0"/>
              <a:t>10</a:t>
            </a:fld>
            <a:endParaRPr lang="en-FR"/>
          </a:p>
        </p:txBody>
      </p:sp>
    </p:spTree>
    <p:extLst>
      <p:ext uri="{BB962C8B-B14F-4D97-AF65-F5344CB8AC3E}">
        <p14:creationId xmlns:p14="http://schemas.microsoft.com/office/powerpoint/2010/main" val="2835692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5D90E7-82C4-D596-1080-E4071F572EF8}"/>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Proposed solution steps</a:t>
            </a:r>
          </a:p>
        </p:txBody>
      </p:sp>
      <p:sp>
        <p:nvSpPr>
          <p:cNvPr id="5" name="Slide Number Placeholder 4">
            <a:extLst>
              <a:ext uri="{FF2B5EF4-FFF2-40B4-BE49-F238E27FC236}">
                <a16:creationId xmlns:a16="http://schemas.microsoft.com/office/drawing/2014/main" id="{ED104BDF-2F89-FE23-7754-627F4DD4F08A}"/>
              </a:ext>
            </a:extLst>
          </p:cNvPr>
          <p:cNvSpPr>
            <a:spLocks noGrp="1"/>
          </p:cNvSpPr>
          <p:nvPr>
            <p:ph type="sldNum" sz="quarter" idx="12"/>
          </p:nvPr>
        </p:nvSpPr>
        <p:spPr/>
        <p:txBody>
          <a:bodyPr/>
          <a:lstStyle/>
          <a:p>
            <a:fld id="{4A936E34-E911-F947-B710-F12161D09F63}" type="slidenum">
              <a:rPr lang="en-FR" smtClean="0"/>
              <a:t>11</a:t>
            </a:fld>
            <a:endParaRPr lang="en-FR"/>
          </a:p>
        </p:txBody>
      </p:sp>
    </p:spTree>
    <p:extLst>
      <p:ext uri="{BB962C8B-B14F-4D97-AF65-F5344CB8AC3E}">
        <p14:creationId xmlns:p14="http://schemas.microsoft.com/office/powerpoint/2010/main" val="73896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Steps 1-3</a:t>
            </a:r>
            <a:endParaRPr lang="en-US" sz="2400" dirty="0">
              <a:latin typeface="Helvetica Neue Thin" panose="020B0403020202020204" pitchFamily="34" charset="0"/>
              <a:ea typeface="Helvetica Neue Thin" panose="020B0403020202020204" pitchFamily="34" charset="0"/>
            </a:endParaRPr>
          </a:p>
        </p:txBody>
      </p:sp>
      <p:sp>
        <p:nvSpPr>
          <p:cNvPr id="3" name="TextBox 2">
            <a:extLst>
              <a:ext uri="{FF2B5EF4-FFF2-40B4-BE49-F238E27FC236}">
                <a16:creationId xmlns:a16="http://schemas.microsoft.com/office/drawing/2014/main" id="{2CB0B975-507C-1CBA-668D-601EA2AEF4CD}"/>
              </a:ext>
            </a:extLst>
          </p:cNvPr>
          <p:cNvSpPr txBox="1"/>
          <p:nvPr/>
        </p:nvSpPr>
        <p:spPr>
          <a:xfrm>
            <a:off x="188890" y="876951"/>
            <a:ext cx="11814220" cy="5632311"/>
          </a:xfrm>
          <a:prstGeom prst="rect">
            <a:avLst/>
          </a:prstGeom>
          <a:noFill/>
        </p:spPr>
        <p:txBody>
          <a:bodyPr wrap="square" rtlCol="0">
            <a:spAutoFit/>
          </a:bodyPr>
          <a:lstStyle/>
          <a:p>
            <a:r>
              <a:rPr lang="en-FR" b="1" dirty="0">
                <a:latin typeface="HELVETICA NEUE THIN" panose="020B0403020202020204" pitchFamily="34" charset="0"/>
                <a:ea typeface="HELVETICA NEUE THIN" panose="020B0403020202020204" pitchFamily="34" charset="0"/>
              </a:rPr>
              <a:t>Step 1: </a:t>
            </a:r>
            <a:r>
              <a:rPr lang="en-US" sz="1800" b="1" dirty="0">
                <a:latin typeface="HELVETICA NEUE THIN" panose="020B0403020202020204" pitchFamily="34" charset="0"/>
                <a:ea typeface="HELVETICA NEUE THIN" panose="020B0403020202020204" pitchFamily="34" charset="0"/>
              </a:rPr>
              <a:t>Run model exploration while </a:t>
            </a:r>
            <a:r>
              <a:rPr lang="en-US" sz="1800" b="1" dirty="0">
                <a:solidFill>
                  <a:srgbClr val="0432FF"/>
                </a:solidFill>
                <a:latin typeface="HELVETICA NEUE THIN" panose="020B0403020202020204" pitchFamily="34" charset="0"/>
                <a:ea typeface="HELVETICA NEUE THIN" panose="020B0403020202020204" pitchFamily="34" charset="0"/>
              </a:rPr>
              <a:t>maximizing entropy</a:t>
            </a:r>
          </a:p>
          <a:p>
            <a:endParaRPr lang="en-US" sz="1800"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This </a:t>
            </a:r>
            <a:r>
              <a:rPr lang="en-US" dirty="0">
                <a:latin typeface="Helvetica Neue Thin" panose="020B0403020202020204" pitchFamily="34" charset="0"/>
                <a:ea typeface="Helvetica Neue Thin" panose="020B0403020202020204" pitchFamily="34" charset="0"/>
              </a:rPr>
              <a:t>step is a test run of the model to give the user an idea of how it behaves.</a:t>
            </a:r>
            <a:r>
              <a:rPr lang="en-FR" dirty="0">
                <a:latin typeface="Helvetica Neue Thin" panose="020B0403020202020204" pitchFamily="34" charset="0"/>
                <a:ea typeface="Helvetica Neue Thin" panose="020B0403020202020204" pitchFamily="34" charset="0"/>
              </a:rPr>
              <a:t> </a:t>
            </a:r>
          </a:p>
          <a:p>
            <a:r>
              <a:rPr lang="en-FR" dirty="0">
                <a:solidFill>
                  <a:srgbClr val="0432FF"/>
                </a:solidFill>
                <a:latin typeface="Helvetica Neue Thin" panose="020B0403020202020204" pitchFamily="34" charset="0"/>
                <a:ea typeface="Helvetica Neue Thin" panose="020B0403020202020204" pitchFamily="34" charset="0"/>
              </a:rPr>
              <a:t>Maximizing </a:t>
            </a:r>
            <a:r>
              <a:rPr lang="en-FR" dirty="0">
                <a:solidFill>
                  <a:srgbClr val="0432FF"/>
                </a:solidFill>
                <a:latin typeface="Helvetica Neue Thin" panose="020B0403020202020204" pitchFamily="34" charset="0"/>
                <a:ea typeface="Helvetica Neue Thin" panose="020B0403020202020204" pitchFamily="34" charset="0"/>
              </a:rPr>
              <a:t>entropy</a:t>
            </a:r>
            <a:r>
              <a:rPr lang="en-FR" dirty="0">
                <a:latin typeface="Helvetica Neue Thin" panose="020B0403020202020204" pitchFamily="34" charset="0"/>
                <a:ea typeface="Helvetica Neue Thin" panose="020B0403020202020204" pitchFamily="34" charset="0"/>
              </a:rPr>
              <a:t> is better than randomly picking transitions because it:</a:t>
            </a:r>
          </a:p>
          <a:p>
            <a:r>
              <a:rPr lang="en-FR" dirty="0">
                <a:latin typeface="Helvetica Neue Thin" panose="020B0403020202020204" pitchFamily="34" charset="0"/>
                <a:ea typeface="Helvetica Neue Thin" panose="020B0403020202020204" pitchFamily="34" charset="0"/>
              </a:rPr>
              <a:t>	- guarantees a </a:t>
            </a:r>
            <a:r>
              <a:rPr lang="en-FR" dirty="0">
                <a:solidFill>
                  <a:srgbClr val="0432FF"/>
                </a:solidFill>
                <a:latin typeface="Helvetica Neue Thin" panose="020B0403020202020204" pitchFamily="34" charset="0"/>
                <a:ea typeface="Helvetica Neue Thin" panose="020B0403020202020204" pitchFamily="34" charset="0"/>
              </a:rPr>
              <a:t>better exploration </a:t>
            </a:r>
            <a:r>
              <a:rPr lang="en-FR" dirty="0">
                <a:latin typeface="Helvetica Neue Thin" panose="020B0403020202020204" pitchFamily="34" charset="0"/>
                <a:ea typeface="Helvetica Neue Thin" panose="020B0403020202020204" pitchFamily="34" charset="0"/>
              </a:rPr>
              <a:t>of the system by forcing the system to explore different state spaces instead of 	  getting stuck in one place and running around in circles</a:t>
            </a:r>
          </a:p>
          <a:p>
            <a:r>
              <a:rPr lang="en-FR" dirty="0">
                <a:latin typeface="Helvetica Neue Thin" panose="020B0403020202020204" pitchFamily="34" charset="0"/>
                <a:ea typeface="Helvetica Neue Thin" panose="020B0403020202020204" pitchFamily="34" charset="0"/>
              </a:rPr>
              <a:t>	</a:t>
            </a:r>
            <a:r>
              <a:rPr lang="en-FR" dirty="0">
                <a:latin typeface="Helvetica Neue Thin" panose="020B0403020202020204" pitchFamily="34" charset="0"/>
                <a:ea typeface="Helvetica Neue Thin" panose="020B0403020202020204" pitchFamily="34" charset="0"/>
              </a:rPr>
              <a:t>- </a:t>
            </a:r>
            <a:r>
              <a:rPr lang="en-FR" dirty="0">
                <a:solidFill>
                  <a:srgbClr val="0432FF"/>
                </a:solidFill>
                <a:latin typeface="Helvetica Neue Thin" panose="020B0403020202020204" pitchFamily="34" charset="0"/>
                <a:ea typeface="Helvetica Neue Thin" panose="020B0403020202020204" pitchFamily="34" charset="0"/>
              </a:rPr>
              <a:t>reduces sampling bias </a:t>
            </a:r>
          </a:p>
          <a:p>
            <a:r>
              <a:rPr lang="en-FR" dirty="0">
                <a:latin typeface="Helvetica Neue Thin" panose="020B0403020202020204" pitchFamily="34" charset="0"/>
                <a:ea typeface="Helvetica Neue Thin" panose="020B0403020202020204" pitchFamily="34" charset="0"/>
              </a:rPr>
              <a:t>	- ensures that </a:t>
            </a:r>
            <a:r>
              <a:rPr lang="en-GB" dirty="0">
                <a:solidFill>
                  <a:srgbClr val="0432FF"/>
                </a:solidFill>
                <a:latin typeface="Helvetica Neue Thin" panose="020B0403020202020204" pitchFamily="34" charset="0"/>
                <a:ea typeface="Helvetica Neue Thin" panose="020B0403020202020204" pitchFamily="34" charset="0"/>
              </a:rPr>
              <a:t>all outcomes have an equal chance </a:t>
            </a:r>
            <a:r>
              <a:rPr lang="en-GB" dirty="0">
                <a:latin typeface="Helvetica Neue Thin" panose="020B0403020202020204" pitchFamily="34" charset="0"/>
                <a:ea typeface="Helvetica Neue Thin" panose="020B0403020202020204" pitchFamily="34" charset="0"/>
              </a:rPr>
              <a:t>of being generated</a:t>
            </a:r>
          </a:p>
          <a:p>
            <a:endParaRPr lang="en-GB" dirty="0">
              <a:latin typeface="Helvetica Neue Thin" panose="020B0403020202020204" pitchFamily="34" charset="0"/>
              <a:ea typeface="Helvetica Neue Thin" panose="020B0403020202020204" pitchFamily="34" charset="0"/>
            </a:endParaRPr>
          </a:p>
          <a:p>
            <a:r>
              <a:rPr lang="en-US" b="1" dirty="0">
                <a:latin typeface="HELVETICA NEUE THIN" panose="020B0403020202020204" pitchFamily="34" charset="0"/>
                <a:ea typeface="HELVETICA NEUE THIN" panose="020B0403020202020204" pitchFamily="34" charset="0"/>
              </a:rPr>
              <a:t>Steps 2 and 3: Gather data from the run &amp; run analytics on data </a:t>
            </a:r>
          </a:p>
          <a:p>
            <a:endParaRPr lang="en-US" b="1"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The test-run </a:t>
            </a:r>
            <a:r>
              <a:rPr lang="en-US" dirty="0">
                <a:latin typeface="Helvetica Neue Thin" panose="020B0403020202020204" pitchFamily="34" charset="0"/>
                <a:ea typeface="Helvetica Neue Thin" panose="020B0403020202020204" pitchFamily="34" charset="0"/>
              </a:rPr>
              <a:t>spits out a bunch of information concerning the model, allowing the user to decide what to do next. </a:t>
            </a:r>
          </a:p>
          <a:p>
            <a:r>
              <a:rPr lang="en-US" dirty="0">
                <a:solidFill>
                  <a:srgbClr val="00B050"/>
                </a:solidFill>
                <a:latin typeface="Helvetica Neue Thin" panose="020B0403020202020204" pitchFamily="34" charset="0"/>
                <a:ea typeface="Helvetica Neue Thin" panose="020B0403020202020204" pitchFamily="34" charset="0"/>
              </a:rPr>
              <a:t>For example, it gives you a probability distribution of how often each transition is taken. </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If we compare the distributions</a:t>
            </a:r>
            <a:r>
              <a:rPr lang="en-US" dirty="0">
                <a:latin typeface="Helvetica Neue Thin" panose="020B0403020202020204" pitchFamily="34" charset="0"/>
                <a:ea typeface="Helvetica Neue Thin" panose="020B0403020202020204" pitchFamily="34" charset="0"/>
              </a:rPr>
              <a:t> for the running example [cascading if] with a correct </a:t>
            </a:r>
            <a:r>
              <a:rPr lang="en-US" dirty="0">
                <a:latin typeface="Helvetica Neue Thin" panose="020B0403020202020204" pitchFamily="34" charset="0"/>
                <a:ea typeface="Helvetica Neue Thin" panose="020B0403020202020204" pitchFamily="34" charset="0"/>
              </a:rPr>
              <a:t>Dekker model:</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Dekker: </a:t>
            </a:r>
            <a:r>
              <a:rPr lang="en-GB" dirty="0">
                <a:latin typeface="Helvetica Neue Thin" panose="020B0403020202020204" pitchFamily="34" charset="0"/>
                <a:ea typeface="Helvetica Neue Thin" panose="020B0403020202020204" pitchFamily="34" charset="0"/>
              </a:rPr>
              <a:t>[</a:t>
            </a:r>
            <a:r>
              <a:rPr lang="en-GB" b="1" dirty="0" err="1">
                <a:latin typeface="HELVETICA NEUE THIN" panose="020B0403020202020204" pitchFamily="34" charset="0"/>
                <a:ea typeface="HELVETICA NEUE THIN" panose="020B0403020202020204" pitchFamily="34" charset="0"/>
              </a:rPr>
              <a:t>req</a:t>
            </a:r>
            <a:r>
              <a:rPr lang="en-GB" dirty="0">
                <a:latin typeface="Helvetica Neue Thin" panose="020B0403020202020204" pitchFamily="34" charset="0"/>
                <a:ea typeface="Helvetica Neue Thin" panose="020B0403020202020204" pitchFamily="34" charset="0"/>
              </a:rPr>
              <a:t>: 0.333, </a:t>
            </a:r>
            <a:r>
              <a:rPr lang="en-GB" b="1" dirty="0">
                <a:latin typeface="HELVETICA NEUE THIN" panose="020B0403020202020204" pitchFamily="34" charset="0"/>
                <a:ea typeface="HELVETICA NEUE THIN" panose="020B0403020202020204" pitchFamily="34" charset="0"/>
              </a:rPr>
              <a:t>enter</a:t>
            </a:r>
            <a:r>
              <a:rPr lang="en-GB" dirty="0">
                <a:latin typeface="Helvetica Neue Thin" panose="020B0403020202020204" pitchFamily="34" charset="0"/>
                <a:ea typeface="Helvetica Neue Thin" panose="020B0403020202020204" pitchFamily="34" charset="0"/>
              </a:rPr>
              <a:t>: 0.333, </a:t>
            </a:r>
            <a:r>
              <a:rPr lang="en-GB" b="1" dirty="0">
                <a:latin typeface="HELVETICA NEUE THIN" panose="020B0403020202020204" pitchFamily="34" charset="0"/>
                <a:ea typeface="HELVETICA NEUE THIN" panose="020B0403020202020204" pitchFamily="34" charset="0"/>
              </a:rPr>
              <a:t>exit</a:t>
            </a:r>
            <a:r>
              <a:rPr lang="en-GB" dirty="0">
                <a:latin typeface="Helvetica Neue Thin" panose="020B0403020202020204" pitchFamily="34" charset="0"/>
                <a:ea typeface="Helvetica Neue Thin" panose="020B0403020202020204" pitchFamily="34" charset="0"/>
              </a:rPr>
              <a:t>: 0.333] </a:t>
            </a:r>
            <a:r>
              <a:rPr lang="en-GB" dirty="0">
                <a:latin typeface="Helvetica Neue Thin" panose="020B0403020202020204" pitchFamily="34" charset="0"/>
                <a:ea typeface="Helvetica Neue Thin" panose="020B0403020202020204" pitchFamily="34" charset="0"/>
              </a:rPr>
              <a:t>-&gt; each transition is triggered equally </a:t>
            </a:r>
            <a:r>
              <a:rPr lang="en-GB" b="1" dirty="0">
                <a:latin typeface="HELVETICA NEUE THIN" panose="020B0403020202020204" pitchFamily="34" charset="0"/>
                <a:ea typeface="HELVETICA NEUE THIN" panose="020B0403020202020204" pitchFamily="34" charset="0"/>
              </a:rPr>
              <a:t>(~33%) </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Cascading</a:t>
            </a:r>
            <a:r>
              <a:rPr lang="en-GB" dirty="0">
                <a:latin typeface="Helvetica Neue Thin" panose="020B0403020202020204" pitchFamily="34" charset="0"/>
                <a:ea typeface="Helvetica Neue Thin" panose="020B0403020202020204" pitchFamily="34" charset="0"/>
              </a:rPr>
              <a:t> if: </a:t>
            </a:r>
            <a:r>
              <a:rPr lang="en-GB" dirty="0">
                <a:latin typeface="Helvetica Neue Thin" panose="020B0403020202020204" pitchFamily="34" charset="0"/>
                <a:ea typeface="Helvetica Neue Thin" panose="020B0403020202020204" pitchFamily="34" charset="0"/>
              </a:rPr>
              <a:t>[</a:t>
            </a:r>
            <a:r>
              <a:rPr lang="en-GB" b="1" dirty="0">
                <a:latin typeface="Helvetica Neue Thin" panose="020B0403020202020204" pitchFamily="34" charset="0"/>
                <a:ea typeface="Helvetica Neue Thin" panose="020B0403020202020204" pitchFamily="34" charset="0"/>
              </a:rPr>
              <a:t>t</a:t>
            </a:r>
            <a:r>
              <a:rPr lang="en-GB" dirty="0">
                <a:latin typeface="Helvetica Neue Thin" panose="020B0403020202020204" pitchFamily="34" charset="0"/>
                <a:ea typeface="Helvetica Neue Thin" panose="020B0403020202020204" pitchFamily="34" charset="0"/>
              </a:rPr>
              <a:t>: 0.026, </a:t>
            </a:r>
            <a:r>
              <a:rPr lang="en-GB" b="1" dirty="0">
                <a:latin typeface="Helvetica Neue Thin" panose="020B0403020202020204" pitchFamily="34" charset="0"/>
                <a:ea typeface="Helvetica Neue Thin" panose="020B0403020202020204" pitchFamily="34" charset="0"/>
              </a:rPr>
              <a:t>t1</a:t>
            </a:r>
            <a:r>
              <a:rPr lang="en-GB" dirty="0">
                <a:latin typeface="Helvetica Neue Thin" panose="020B0403020202020204" pitchFamily="34" charset="0"/>
                <a:ea typeface="Helvetica Neue Thin" panose="020B0403020202020204" pitchFamily="34" charset="0"/>
              </a:rPr>
              <a:t>: 0.35, </a:t>
            </a:r>
            <a:r>
              <a:rPr lang="en-GB" b="1" dirty="0">
                <a:latin typeface="Helvetica Neue Thin" panose="020B0403020202020204" pitchFamily="34" charset="0"/>
                <a:ea typeface="Helvetica Neue Thin" panose="020B0403020202020204" pitchFamily="34" charset="0"/>
              </a:rPr>
              <a:t>t2</a:t>
            </a:r>
            <a:r>
              <a:rPr lang="en-GB" dirty="0">
                <a:latin typeface="Helvetica Neue Thin" panose="020B0403020202020204" pitchFamily="34" charset="0"/>
                <a:ea typeface="Helvetica Neue Thin" panose="020B0403020202020204" pitchFamily="34" charset="0"/>
              </a:rPr>
              <a:t>: 0.35, </a:t>
            </a:r>
            <a:r>
              <a:rPr lang="en-GB" b="1" dirty="0">
                <a:latin typeface="Helvetica Neue Thin" panose="020B0403020202020204" pitchFamily="34" charset="0"/>
                <a:ea typeface="Helvetica Neue Thin" panose="020B0403020202020204" pitchFamily="34" charset="0"/>
              </a:rPr>
              <a:t>t4</a:t>
            </a:r>
            <a:r>
              <a:rPr lang="en-GB" dirty="0">
                <a:latin typeface="Helvetica Neue Thin" panose="020B0403020202020204" pitchFamily="34" charset="0"/>
                <a:ea typeface="Helvetica Neue Thin" panose="020B0403020202020204" pitchFamily="34" charset="0"/>
              </a:rPr>
              <a:t>: 0.272] -&gt; </a:t>
            </a:r>
            <a:r>
              <a:rPr lang="en-GB" b="1" dirty="0">
                <a:latin typeface="Helvetica Neue Thin" panose="020B0403020202020204" pitchFamily="34" charset="0"/>
                <a:ea typeface="Helvetica Neue Thin" panose="020B0403020202020204" pitchFamily="34" charset="0"/>
              </a:rPr>
              <a:t>t </a:t>
            </a:r>
            <a:r>
              <a:rPr lang="en-GB" dirty="0">
                <a:latin typeface="Helvetica Neue Thin" panose="020B0403020202020204" pitchFamily="34" charset="0"/>
                <a:ea typeface="Helvetica Neue Thin" panose="020B0403020202020204" pitchFamily="34" charset="0"/>
              </a:rPr>
              <a:t>is triggered only </a:t>
            </a:r>
            <a:r>
              <a:rPr lang="en-GB" b="1" dirty="0">
                <a:latin typeface="Helvetica Neue Thin" panose="020B0403020202020204" pitchFamily="34" charset="0"/>
                <a:ea typeface="Helvetica Neue Thin" panose="020B0403020202020204" pitchFamily="34" charset="0"/>
              </a:rPr>
              <a:t>2%</a:t>
            </a:r>
            <a:r>
              <a:rPr lang="en-GB" dirty="0">
                <a:latin typeface="Helvetica Neue Thin" panose="020B0403020202020204" pitchFamily="34" charset="0"/>
                <a:ea typeface="Helvetica Neue Thin" panose="020B0403020202020204" pitchFamily="34" charset="0"/>
              </a:rPr>
              <a:t> of the time</a:t>
            </a:r>
            <a:br>
              <a:rPr lang="en-US" dirty="0">
                <a:latin typeface="Helvetica Neue Thin" panose="020B0403020202020204" pitchFamily="34" charset="0"/>
                <a:ea typeface="Helvetica Neue Thin" panose="020B0403020202020204" pitchFamily="34" charset="0"/>
              </a:rPr>
            </a:br>
            <a:endParaRPr lang="en-FR" dirty="0">
              <a:latin typeface="Helvetica Neue Thin" panose="020B0403020202020204" pitchFamily="34" charset="0"/>
              <a:ea typeface="Helvetica Neue Thin" panose="020B0403020202020204" pitchFamily="34" charset="0"/>
            </a:endParaRPr>
          </a:p>
        </p:txBody>
      </p:sp>
      <p:sp>
        <p:nvSpPr>
          <p:cNvPr id="4" name="Slide Number Placeholder 3">
            <a:extLst>
              <a:ext uri="{FF2B5EF4-FFF2-40B4-BE49-F238E27FC236}">
                <a16:creationId xmlns:a16="http://schemas.microsoft.com/office/drawing/2014/main" id="{F48070B2-942F-A570-D478-DF492BA1F17C}"/>
              </a:ext>
            </a:extLst>
          </p:cNvPr>
          <p:cNvSpPr>
            <a:spLocks noGrp="1"/>
          </p:cNvSpPr>
          <p:nvPr>
            <p:ph type="sldNum" sz="quarter" idx="12"/>
          </p:nvPr>
        </p:nvSpPr>
        <p:spPr/>
        <p:txBody>
          <a:bodyPr/>
          <a:lstStyle/>
          <a:p>
            <a:fld id="{4A936E34-E911-F947-B710-F12161D09F63}" type="slidenum">
              <a:rPr lang="en-FR" smtClean="0"/>
              <a:t>12</a:t>
            </a:fld>
            <a:endParaRPr lang="en-FR"/>
          </a:p>
        </p:txBody>
      </p:sp>
    </p:spTree>
    <p:extLst>
      <p:ext uri="{BB962C8B-B14F-4D97-AF65-F5344CB8AC3E}">
        <p14:creationId xmlns:p14="http://schemas.microsoft.com/office/powerpoint/2010/main" val="1654509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Steps </a:t>
            </a:r>
            <a:r>
              <a:rPr lang="en-US" sz="2400" dirty="0">
                <a:latin typeface="Helvetica Neue Thin" panose="020B0403020202020204" pitchFamily="34" charset="0"/>
                <a:ea typeface="Helvetica Neue Thin" panose="020B0403020202020204" pitchFamily="34" charset="0"/>
              </a:rPr>
              <a:t>4 &amp; 5</a:t>
            </a:r>
          </a:p>
        </p:txBody>
      </p:sp>
      <p:sp>
        <p:nvSpPr>
          <p:cNvPr id="3" name="TextBox 2">
            <a:extLst>
              <a:ext uri="{FF2B5EF4-FFF2-40B4-BE49-F238E27FC236}">
                <a16:creationId xmlns:a16="http://schemas.microsoft.com/office/drawing/2014/main" id="{2CB0B975-507C-1CBA-668D-601EA2AEF4CD}"/>
              </a:ext>
            </a:extLst>
          </p:cNvPr>
          <p:cNvSpPr txBox="1"/>
          <p:nvPr/>
        </p:nvSpPr>
        <p:spPr>
          <a:xfrm>
            <a:off x="188889" y="746322"/>
            <a:ext cx="11638349" cy="5355312"/>
          </a:xfrm>
          <a:prstGeom prst="rect">
            <a:avLst/>
          </a:prstGeom>
          <a:noFill/>
        </p:spPr>
        <p:txBody>
          <a:bodyPr wrap="square" rtlCol="0">
            <a:spAutoFit/>
          </a:bodyPr>
          <a:lstStyle/>
          <a:p>
            <a:r>
              <a:rPr lang="en-FR" b="1" dirty="0">
                <a:latin typeface="HELVETICA NEUE THIN" panose="020B0403020202020204" pitchFamily="34" charset="0"/>
                <a:ea typeface="HELVETICA NEUE THIN" panose="020B0403020202020204" pitchFamily="34" charset="0"/>
              </a:rPr>
              <a:t>Step 4: </a:t>
            </a:r>
            <a:r>
              <a:rPr lang="en-US" b="1" dirty="0">
                <a:latin typeface="HELVETICA NEUE THIN" panose="020B0403020202020204" pitchFamily="34" charset="0"/>
                <a:ea typeface="HELVETICA NEUE THIN" panose="020B0403020202020204" pitchFamily="34" charset="0"/>
              </a:rPr>
              <a:t>: If analytics satisfactory then stop, else continue to Step 5</a:t>
            </a:r>
            <a:endParaRPr lang="en-FR" b="1"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If the </a:t>
            </a:r>
            <a:r>
              <a:rPr lang="en-FR" dirty="0">
                <a:solidFill>
                  <a:srgbClr val="0432FF"/>
                </a:solidFill>
                <a:latin typeface="Helvetica Neue Thin" panose="020B0403020202020204" pitchFamily="34" charset="0"/>
                <a:ea typeface="Helvetica Neue Thin" panose="020B0403020202020204" pitchFamily="34" charset="0"/>
              </a:rPr>
              <a:t>analytics</a:t>
            </a:r>
            <a:r>
              <a:rPr lang="en-FR" dirty="0">
                <a:latin typeface="Helvetica Neue Thin" panose="020B0403020202020204" pitchFamily="34" charset="0"/>
                <a:ea typeface="Helvetica Neue Thin" panose="020B0403020202020204" pitchFamily="34" charset="0"/>
              </a:rPr>
              <a:t> seem correct to the user, like with Dekker, where the data shows that then there is no point in rerunning the system. </a:t>
            </a:r>
          </a:p>
          <a:p>
            <a:endParaRPr lang="en-FR" dirty="0">
              <a:latin typeface="Helvetica Neue Thin" panose="020B0403020202020204" pitchFamily="34" charset="0"/>
              <a:ea typeface="Helvetica Neue Thin" panose="020B0403020202020204" pitchFamily="34" charset="0"/>
            </a:endParaRPr>
          </a:p>
          <a:p>
            <a:r>
              <a:rPr lang="en-US" b="1" dirty="0">
                <a:latin typeface="HELVETICA NEUE THIN" panose="020B0403020202020204" pitchFamily="34" charset="0"/>
                <a:ea typeface="HELVETICA NEUE THIN" panose="020B0403020202020204" pitchFamily="34" charset="0"/>
              </a:rPr>
              <a:t>Step 5: Rerun the model</a:t>
            </a:r>
          </a:p>
          <a:p>
            <a:endParaRPr lang="en-US" b="1"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If the data </a:t>
            </a:r>
            <a:r>
              <a:rPr lang="en-US" dirty="0">
                <a:latin typeface="Helvetica Neue Thin" panose="020B0403020202020204" pitchFamily="34" charset="0"/>
                <a:ea typeface="Helvetica Neue Thin" panose="020B0403020202020204" pitchFamily="34" charset="0"/>
              </a:rPr>
              <a:t>indicates that the system is explored in a way that isn’t satisfactory, you can rerun the model changing the exploration tactics. </a:t>
            </a:r>
          </a:p>
          <a:p>
            <a:endParaRPr lang="en-US" dirty="0">
              <a:latin typeface="Helvetica Neue Thin" panose="020B0403020202020204" pitchFamily="34" charset="0"/>
              <a:ea typeface="Helvetica Neue Thin" panose="020B0403020202020204" pitchFamily="34" charset="0"/>
            </a:endParaRPr>
          </a:p>
          <a:p>
            <a:r>
              <a:rPr lang="en-US" b="1" dirty="0">
                <a:latin typeface="HELVETICA NEUE THIN" panose="020B0403020202020204" pitchFamily="34" charset="0"/>
                <a:ea typeface="HELVETICA NEUE THIN" panose="020B0403020202020204" pitchFamily="34" charset="0"/>
              </a:rPr>
              <a:t>Tactic 1: Bias the proposal distribution </a:t>
            </a:r>
          </a:p>
          <a:p>
            <a:r>
              <a:rPr lang="en-US" dirty="0">
                <a:latin typeface="Helvetica Neue Thin" panose="020B0403020202020204" pitchFamily="34" charset="0"/>
                <a:ea typeface="Helvetica Neue Thin" panose="020B0403020202020204" pitchFamily="34" charset="0"/>
              </a:rPr>
              <a:t>	</a:t>
            </a:r>
            <a:r>
              <a:rPr lang="en-US" dirty="0">
                <a:latin typeface="Helvetica Neue Thin" panose="020B0403020202020204" pitchFamily="34" charset="0"/>
                <a:ea typeface="Helvetica Neue Thin" panose="020B0403020202020204" pitchFamily="34" charset="0"/>
              </a:rPr>
              <a:t>When the system </a:t>
            </a:r>
            <a:r>
              <a:rPr lang="en-US" dirty="0">
                <a:latin typeface="Helvetica Neue Thin" panose="020B0403020202020204" pitchFamily="34" charset="0"/>
                <a:ea typeface="Helvetica Neue Thin" panose="020B0403020202020204" pitchFamily="34" charset="0"/>
              </a:rPr>
              <a:t>decides which transition to </a:t>
            </a:r>
            <a:r>
              <a:rPr lang="en-US" dirty="0">
                <a:solidFill>
                  <a:srgbClr val="0432FF"/>
                </a:solidFill>
                <a:latin typeface="Helvetica Neue Thin" panose="020B0403020202020204" pitchFamily="34" charset="0"/>
                <a:ea typeface="Helvetica Neue Thin" panose="020B0403020202020204" pitchFamily="34" charset="0"/>
              </a:rPr>
              <a:t>propose</a:t>
            </a:r>
            <a:r>
              <a:rPr lang="en-US" dirty="0">
                <a:latin typeface="Helvetica Neue Thin" panose="020B0403020202020204" pitchFamily="34" charset="0"/>
                <a:ea typeface="Helvetica Neue Thin" panose="020B0403020202020204" pitchFamily="34" charset="0"/>
              </a:rPr>
              <a:t> it will propose transitions with a certain </a:t>
            </a:r>
            <a:r>
              <a:rPr lang="en-US" dirty="0">
                <a:solidFill>
                  <a:srgbClr val="0432FF"/>
                </a:solidFill>
                <a:latin typeface="Helvetica Neue Thin" panose="020B0403020202020204" pitchFamily="34" charset="0"/>
                <a:ea typeface="Helvetica Neue Thin" panose="020B0403020202020204" pitchFamily="34" charset="0"/>
              </a:rPr>
              <a:t>probability</a:t>
            </a:r>
            <a:r>
              <a:rPr lang="en-US" dirty="0">
                <a:latin typeface="Helvetica Neue Thin" panose="020B0403020202020204" pitchFamily="34" charset="0"/>
                <a:ea typeface="Helvetica Neue Thin" panose="020B0403020202020204" pitchFamily="34" charset="0"/>
              </a:rPr>
              <a:t> [as 	opposed to the test-run, which has </a:t>
            </a:r>
            <a:r>
              <a:rPr lang="en-US" dirty="0">
                <a:solidFill>
                  <a:srgbClr val="0432FF"/>
                </a:solidFill>
                <a:latin typeface="Helvetica Neue Thin" panose="020B0403020202020204" pitchFamily="34" charset="0"/>
                <a:ea typeface="Helvetica Neue Thin" panose="020B0403020202020204" pitchFamily="34" charset="0"/>
              </a:rPr>
              <a:t>a uniform probability</a:t>
            </a:r>
            <a:r>
              <a:rPr lang="en-US" dirty="0">
                <a:latin typeface="Helvetica Neue Thin" panose="020B0403020202020204" pitchFamily="34" charset="0"/>
                <a:ea typeface="Helvetica Neue Thin" panose="020B0403020202020204" pitchFamily="34" charset="0"/>
              </a:rPr>
              <a:t>] </a:t>
            </a:r>
          </a:p>
          <a:p>
            <a:r>
              <a:rPr lang="en-US" b="1" dirty="0">
                <a:latin typeface="HELVETICA NEUE THIN" panose="020B0403020202020204" pitchFamily="34" charset="0"/>
                <a:ea typeface="HELVETICA NEUE THIN" panose="020B0403020202020204" pitchFamily="34" charset="0"/>
              </a:rPr>
              <a:t>Tactic 2: Bias the entropy </a:t>
            </a:r>
          </a:p>
          <a:p>
            <a:r>
              <a:rPr lang="en-US" dirty="0">
                <a:latin typeface="Helvetica Neue Thin" panose="020B0403020202020204" pitchFamily="34" charset="0"/>
                <a:ea typeface="Helvetica Neue Thin" panose="020B0403020202020204" pitchFamily="34" charset="0"/>
              </a:rPr>
              <a:t>	This means decide </a:t>
            </a:r>
            <a:r>
              <a:rPr lang="en-US" dirty="0">
                <a:solidFill>
                  <a:srgbClr val="0432FF"/>
                </a:solidFill>
                <a:latin typeface="Helvetica Neue Thin" panose="020B0403020202020204" pitchFamily="34" charset="0"/>
                <a:ea typeface="Helvetica Neue Thin" panose="020B0403020202020204" pitchFamily="34" charset="0"/>
              </a:rPr>
              <a:t>which transitions are interesting</a:t>
            </a:r>
            <a:r>
              <a:rPr lang="en-US" dirty="0">
                <a:latin typeface="Helvetica Neue Thin" panose="020B0403020202020204" pitchFamily="34" charset="0"/>
                <a:ea typeface="Helvetica Neue Thin" panose="020B0403020202020204" pitchFamily="34" charset="0"/>
              </a:rPr>
              <a:t>. The test-run considers each transition as equals 	when calculating entropy [entropy calculation detailed slide X]. </a:t>
            </a:r>
          </a:p>
          <a:p>
            <a:r>
              <a:rPr lang="en-US" dirty="0">
                <a:latin typeface="Helvetica Neue Thin" panose="020B0403020202020204" pitchFamily="34" charset="0"/>
                <a:ea typeface="Helvetica Neue Thin" panose="020B0403020202020204" pitchFamily="34" charset="0"/>
              </a:rPr>
              <a:t>	Biasing entropy tells the system that certain transitions are more interesting to explore.</a:t>
            </a:r>
            <a:endParaRPr lang="en-US" dirty="0">
              <a:latin typeface="Helvetica Neue Thin" panose="020B0403020202020204" pitchFamily="34" charset="0"/>
              <a:ea typeface="Helvetica Neue Thin" panose="020B0403020202020204" pitchFamily="34" charset="0"/>
            </a:endParaRPr>
          </a:p>
          <a:p>
            <a:r>
              <a:rPr lang="en-US" b="1" dirty="0">
                <a:latin typeface="HELVETICA NEUE THIN" panose="020B0403020202020204" pitchFamily="34" charset="0"/>
                <a:ea typeface="HELVETICA NEUE THIN" panose="020B0403020202020204" pitchFamily="34" charset="0"/>
              </a:rPr>
              <a:t>Tactic 3: Bias both</a:t>
            </a:r>
          </a:p>
          <a:p>
            <a:r>
              <a:rPr lang="en-US" dirty="0">
                <a:latin typeface="Helvetica Neue Thin" panose="020B0403020202020204" pitchFamily="34" charset="0"/>
                <a:ea typeface="Helvetica Neue Thin" panose="020B0403020202020204" pitchFamily="34" charset="0"/>
              </a:rPr>
              <a:t>	This</a:t>
            </a:r>
            <a:r>
              <a:rPr lang="en-US" dirty="0">
                <a:latin typeface="Helvetica Neue Thin" panose="020B0403020202020204" pitchFamily="34" charset="0"/>
                <a:ea typeface="Helvetica Neue Thin" panose="020B0403020202020204" pitchFamily="34" charset="0"/>
              </a:rPr>
              <a:t> mixes tactics 1 and 2, forcing the system to </a:t>
            </a:r>
            <a:r>
              <a:rPr lang="en-US" dirty="0">
                <a:solidFill>
                  <a:srgbClr val="0432FF"/>
                </a:solidFill>
                <a:latin typeface="Helvetica Neue Thin" panose="020B0403020202020204" pitchFamily="34" charset="0"/>
                <a:ea typeface="Helvetica Neue Thin" panose="020B0403020202020204" pitchFamily="34" charset="0"/>
              </a:rPr>
              <a:t>change everything </a:t>
            </a:r>
            <a:r>
              <a:rPr lang="en-US" dirty="0">
                <a:latin typeface="Helvetica Neue Thin" panose="020B0403020202020204" pitchFamily="34" charset="0"/>
                <a:ea typeface="Helvetica Neue Thin" panose="020B0403020202020204" pitchFamily="34" charset="0"/>
              </a:rPr>
              <a:t>about how the model is explored. </a:t>
            </a:r>
            <a:endParaRPr lang="en-FR" dirty="0">
              <a:latin typeface="Helvetica Neue Thin" panose="020B0403020202020204" pitchFamily="34" charset="0"/>
              <a:ea typeface="Helvetica Neue Thin" panose="020B0403020202020204" pitchFamily="34" charset="0"/>
            </a:endParaRPr>
          </a:p>
        </p:txBody>
      </p:sp>
      <p:sp>
        <p:nvSpPr>
          <p:cNvPr id="4" name="Slide Number Placeholder 3">
            <a:extLst>
              <a:ext uri="{FF2B5EF4-FFF2-40B4-BE49-F238E27FC236}">
                <a16:creationId xmlns:a16="http://schemas.microsoft.com/office/drawing/2014/main" id="{68E08050-AAD4-F01B-0182-F2C0B7DE5F9B}"/>
              </a:ext>
            </a:extLst>
          </p:cNvPr>
          <p:cNvSpPr>
            <a:spLocks noGrp="1"/>
          </p:cNvSpPr>
          <p:nvPr>
            <p:ph type="sldNum" sz="quarter" idx="12"/>
          </p:nvPr>
        </p:nvSpPr>
        <p:spPr/>
        <p:txBody>
          <a:bodyPr/>
          <a:lstStyle/>
          <a:p>
            <a:fld id="{4A936E34-E911-F947-B710-F12161D09F63}" type="slidenum">
              <a:rPr lang="en-FR" smtClean="0"/>
              <a:t>13</a:t>
            </a:fld>
            <a:endParaRPr lang="en-FR"/>
          </a:p>
        </p:txBody>
      </p:sp>
    </p:spTree>
    <p:extLst>
      <p:ext uri="{BB962C8B-B14F-4D97-AF65-F5344CB8AC3E}">
        <p14:creationId xmlns:p14="http://schemas.microsoft.com/office/powerpoint/2010/main" val="3173252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Steps </a:t>
            </a:r>
            <a:r>
              <a:rPr lang="en-US" sz="2400" dirty="0">
                <a:latin typeface="Helvetica Neue Thin" panose="020B0403020202020204" pitchFamily="34" charset="0"/>
                <a:ea typeface="Helvetica Neue Thin" panose="020B0403020202020204" pitchFamily="34" charset="0"/>
              </a:rPr>
              <a:t>6 &amp; 7</a:t>
            </a:r>
          </a:p>
        </p:txBody>
      </p:sp>
      <p:sp>
        <p:nvSpPr>
          <p:cNvPr id="3" name="TextBox 2">
            <a:extLst>
              <a:ext uri="{FF2B5EF4-FFF2-40B4-BE49-F238E27FC236}">
                <a16:creationId xmlns:a16="http://schemas.microsoft.com/office/drawing/2014/main" id="{2CB0B975-507C-1CBA-668D-601EA2AEF4CD}"/>
              </a:ext>
            </a:extLst>
          </p:cNvPr>
          <p:cNvSpPr txBox="1"/>
          <p:nvPr/>
        </p:nvSpPr>
        <p:spPr>
          <a:xfrm>
            <a:off x="188890" y="630804"/>
            <a:ext cx="11638349" cy="6186309"/>
          </a:xfrm>
          <a:prstGeom prst="rect">
            <a:avLst/>
          </a:prstGeom>
          <a:noFill/>
        </p:spPr>
        <p:txBody>
          <a:bodyPr wrap="square" rtlCol="0">
            <a:spAutoFit/>
          </a:bodyPr>
          <a:lstStyle/>
          <a:p>
            <a:r>
              <a:rPr lang="en-FR" b="1" dirty="0">
                <a:latin typeface="HELVETICA NEUE THIN" panose="020B0403020202020204" pitchFamily="34" charset="0"/>
                <a:ea typeface="HELVETICA NEUE THIN" panose="020B0403020202020204" pitchFamily="34" charset="0"/>
              </a:rPr>
              <a:t>Step 6: </a:t>
            </a:r>
            <a:r>
              <a:rPr lang="en-US" b="1" dirty="0">
                <a:latin typeface="HELVETICA NEUE THIN" panose="020B0403020202020204" pitchFamily="34" charset="0"/>
                <a:ea typeface="HELVETICA NEUE THIN" panose="020B0403020202020204" pitchFamily="34" charset="0"/>
              </a:rPr>
              <a:t>Gather new data and analyze it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Rerunning the model by forcing the system to explore differently generates new </a:t>
            </a:r>
            <a:r>
              <a:rPr lang="en-US" dirty="0">
                <a:solidFill>
                  <a:srgbClr val="0432FF"/>
                </a:solidFill>
                <a:latin typeface="Helvetica Neue Thin" panose="020B0403020202020204" pitchFamily="34" charset="0"/>
                <a:ea typeface="Helvetica Neue Thin" panose="020B0403020202020204" pitchFamily="34" charset="0"/>
              </a:rPr>
              <a:t>data</a:t>
            </a:r>
            <a:r>
              <a:rPr lang="en-US" dirty="0">
                <a:latin typeface="Helvetica Neue Thin" panose="020B0403020202020204" pitchFamily="34" charset="0"/>
                <a:ea typeface="Helvetica Neue Thin" panose="020B0403020202020204" pitchFamily="34" charset="0"/>
              </a:rPr>
              <a:t>. </a:t>
            </a:r>
          </a:p>
          <a:p>
            <a:r>
              <a:rPr lang="en-US" dirty="0">
                <a:latin typeface="Helvetica Neue Thin" panose="020B0403020202020204" pitchFamily="34" charset="0"/>
                <a:ea typeface="Helvetica Neue Thin" panose="020B0403020202020204" pitchFamily="34" charset="0"/>
              </a:rPr>
              <a:t>For example, let's say that we decide to use </a:t>
            </a:r>
            <a:r>
              <a:rPr lang="en-US" b="1" dirty="0">
                <a:latin typeface="HELVETICA NEUE THIN" panose="020B0403020202020204" pitchFamily="34" charset="0"/>
                <a:ea typeface="HELVETICA NEUE THIN" panose="020B0403020202020204" pitchFamily="34" charset="0"/>
              </a:rPr>
              <a:t>Tactic 1</a:t>
            </a:r>
            <a:r>
              <a:rPr lang="en-US" dirty="0">
                <a:latin typeface="Helvetica Neue Thin" panose="020B0403020202020204" pitchFamily="34" charset="0"/>
                <a:ea typeface="Helvetica Neue Thin" panose="020B0403020202020204" pitchFamily="34" charset="0"/>
              </a:rPr>
              <a:t> and bias how the system proposes transitions by giving it the following distribution:</a:t>
            </a:r>
          </a:p>
          <a:p>
            <a:endParaRPr lang="en-US"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a:t>
            </a:r>
            <a:r>
              <a:rPr lang="en-GB" b="1" dirty="0">
                <a:latin typeface="Helvetica Neue Thin" panose="020B0403020202020204" pitchFamily="34" charset="0"/>
                <a:ea typeface="Helvetica Neue Thin" panose="020B0403020202020204" pitchFamily="34" charset="0"/>
              </a:rPr>
              <a:t>t</a:t>
            </a:r>
            <a:r>
              <a:rPr lang="en-GB" dirty="0">
                <a:latin typeface="Helvetica Neue Thin" panose="020B0403020202020204" pitchFamily="34" charset="0"/>
                <a:ea typeface="Helvetica Neue Thin" panose="020B0403020202020204" pitchFamily="34" charset="0"/>
              </a:rPr>
              <a:t>: 0.1, </a:t>
            </a:r>
            <a:r>
              <a:rPr lang="en-GB" b="1" dirty="0">
                <a:latin typeface="Helvetica Neue Thin" panose="020B0403020202020204" pitchFamily="34" charset="0"/>
                <a:ea typeface="Helvetica Neue Thin" panose="020B0403020202020204" pitchFamily="34" charset="0"/>
              </a:rPr>
              <a:t>t1</a:t>
            </a:r>
            <a:r>
              <a:rPr lang="en-GB" dirty="0">
                <a:latin typeface="Helvetica Neue Thin" panose="020B0403020202020204" pitchFamily="34" charset="0"/>
                <a:ea typeface="Helvetica Neue Thin" panose="020B0403020202020204" pitchFamily="34" charset="0"/>
              </a:rPr>
              <a:t>: 0.4, </a:t>
            </a:r>
            <a:r>
              <a:rPr lang="en-GB" b="1" dirty="0">
                <a:latin typeface="Helvetica Neue Thin" panose="020B0403020202020204" pitchFamily="34" charset="0"/>
                <a:ea typeface="Helvetica Neue Thin" panose="020B0403020202020204" pitchFamily="34" charset="0"/>
              </a:rPr>
              <a:t>t2</a:t>
            </a:r>
            <a:r>
              <a:rPr lang="en-GB" dirty="0">
                <a:latin typeface="Helvetica Neue Thin" panose="020B0403020202020204" pitchFamily="34" charset="0"/>
                <a:ea typeface="Helvetica Neue Thin" panose="020B0403020202020204" pitchFamily="34" charset="0"/>
              </a:rPr>
              <a:t>: 0.4; </a:t>
            </a:r>
            <a:r>
              <a:rPr lang="en-GB" b="1" dirty="0">
                <a:latin typeface="Helvetica Neue Thin" panose="020B0403020202020204" pitchFamily="34" charset="0"/>
                <a:ea typeface="Helvetica Neue Thin" panose="020B0403020202020204" pitchFamily="34" charset="0"/>
              </a:rPr>
              <a:t>t4</a:t>
            </a:r>
            <a:r>
              <a:rPr lang="en-GB" dirty="0">
                <a:latin typeface="Helvetica Neue Thin" panose="020B0403020202020204" pitchFamily="34" charset="0"/>
                <a:ea typeface="Helvetica Neue Thin" panose="020B0403020202020204" pitchFamily="34" charset="0"/>
              </a:rPr>
              <a:t>: 0.1], which says “propos</a:t>
            </a:r>
            <a:r>
              <a:rPr lang="en-GB" dirty="0">
                <a:latin typeface="Helvetica Neue Thin" panose="020B0403020202020204" pitchFamily="34" charset="0"/>
                <a:ea typeface="Helvetica Neue Thin" panose="020B0403020202020204" pitchFamily="34" charset="0"/>
              </a:rPr>
              <a:t>e t 10% of the time, t1 40% of the time,…”</a:t>
            </a:r>
          </a:p>
          <a:p>
            <a:r>
              <a:rPr lang="en-GB" dirty="0">
                <a:latin typeface="Helvetica Neue Thin" panose="020B0403020202020204" pitchFamily="34" charset="0"/>
                <a:ea typeface="Helvetica Neue Thin" panose="020B0403020202020204" pitchFamily="34" charset="0"/>
              </a:rPr>
              <a:t>Running</a:t>
            </a:r>
            <a:r>
              <a:rPr lang="en-GB" dirty="0">
                <a:latin typeface="Helvetica Neue Thin" panose="020B0403020202020204" pitchFamily="34" charset="0"/>
                <a:ea typeface="Helvetica Neue Thin" panose="020B0403020202020204" pitchFamily="34" charset="0"/>
              </a:rPr>
              <a:t> the model now gives the result:</a:t>
            </a:r>
          </a:p>
          <a:p>
            <a:r>
              <a:rPr lang="en-FR" dirty="0">
                <a:latin typeface="Helvetica Neue Thin" panose="020B0403020202020204" pitchFamily="34" charset="0"/>
                <a:ea typeface="Helvetica Neue Thin" panose="020B0403020202020204" pitchFamily="34" charset="0"/>
              </a:rPr>
              <a:t>[</a:t>
            </a:r>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0.12, </a:t>
            </a:r>
            <a:r>
              <a:rPr lang="en-FR" b="1" dirty="0">
                <a:latin typeface="HELVETICA NEUE THIN" panose="020B0403020202020204" pitchFamily="34" charset="0"/>
                <a:ea typeface="HELVETICA NEUE THIN" panose="020B0403020202020204" pitchFamily="34" charset="0"/>
              </a:rPr>
              <a:t>t1</a:t>
            </a:r>
            <a:r>
              <a:rPr lang="en-FR" dirty="0">
                <a:latin typeface="Helvetica Neue Thin" panose="020B0403020202020204" pitchFamily="34" charset="0"/>
                <a:ea typeface="Helvetica Neue Thin" panose="020B0403020202020204" pitchFamily="34" charset="0"/>
              </a:rPr>
              <a:t>: 0.41, </a:t>
            </a:r>
            <a:r>
              <a:rPr lang="en-FR" b="1" dirty="0">
                <a:latin typeface="HELVETICA NEUE THIN" panose="020B0403020202020204" pitchFamily="34" charset="0"/>
                <a:ea typeface="HELVETICA NEUE THIN" panose="020B0403020202020204" pitchFamily="34" charset="0"/>
              </a:rPr>
              <a:t>t2</a:t>
            </a:r>
            <a:r>
              <a:rPr lang="en-FR" dirty="0">
                <a:latin typeface="Helvetica Neue Thin" panose="020B0403020202020204" pitchFamily="34" charset="0"/>
                <a:ea typeface="Helvetica Neue Thin" panose="020B0403020202020204" pitchFamily="34" charset="0"/>
              </a:rPr>
              <a:t>: 0.41, </a:t>
            </a:r>
            <a:r>
              <a:rPr lang="en-FR" b="1" dirty="0">
                <a:latin typeface="HELVETICA NEUE THIN" panose="020B0403020202020204" pitchFamily="34" charset="0"/>
                <a:ea typeface="HELVETICA NEUE THIN" panose="020B0403020202020204" pitchFamily="34" charset="0"/>
              </a:rPr>
              <a:t>t4</a:t>
            </a:r>
            <a:r>
              <a:rPr lang="en-FR" dirty="0">
                <a:latin typeface="Helvetica Neue Thin" panose="020B0403020202020204" pitchFamily="34" charset="0"/>
                <a:ea typeface="Helvetica Neue Thin" panose="020B0403020202020204" pitchFamily="34" charset="0"/>
              </a:rPr>
              <a:t>:0.05]</a:t>
            </a:r>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b="1" dirty="0">
                <a:latin typeface="HELVETICA NEUE THIN" panose="020B0403020202020204" pitchFamily="34" charset="0"/>
                <a:ea typeface="HELVETICA NEUE THIN" panose="020B0403020202020204" pitchFamily="34" charset="0"/>
              </a:rPr>
              <a:t>Step 7: analyze the new data and go back to Step 5 if unsatisfied</a:t>
            </a:r>
          </a:p>
          <a:p>
            <a:endParaRPr lang="en-FR" b="1" dirty="0">
              <a:latin typeface="HELVETICA NEUE THIN" panose="020B0403020202020204" pitchFamily="34" charset="0"/>
              <a:ea typeface="HELVETICA NEUE THIN" panose="020B0403020202020204" pitchFamily="34" charset="0"/>
            </a:endParaRPr>
          </a:p>
          <a:p>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went from </a:t>
            </a:r>
            <a:r>
              <a:rPr lang="en-FR" b="1" dirty="0">
                <a:latin typeface="HELVETICA NEUE THIN" panose="020B0403020202020204" pitchFamily="34" charset="0"/>
                <a:ea typeface="HELVETICA NEUE THIN" panose="020B0403020202020204" pitchFamily="34" charset="0"/>
              </a:rPr>
              <a:t>2%</a:t>
            </a:r>
            <a:r>
              <a:rPr lang="en-FR" dirty="0">
                <a:latin typeface="Helvetica Neue Thin" panose="020B0403020202020204" pitchFamily="34" charset="0"/>
                <a:ea typeface="Helvetica Neue Thin" panose="020B0403020202020204" pitchFamily="34" charset="0"/>
              </a:rPr>
              <a:t> to </a:t>
            </a:r>
            <a:r>
              <a:rPr lang="en-FR" b="1" dirty="0">
                <a:latin typeface="HELVETICA NEUE THIN" panose="020B0403020202020204" pitchFamily="34" charset="0"/>
                <a:ea typeface="HELVETICA NEUE THIN" panose="020B0403020202020204" pitchFamily="34" charset="0"/>
              </a:rPr>
              <a:t>12%</a:t>
            </a:r>
            <a:r>
              <a:rPr lang="en-FR" dirty="0">
                <a:latin typeface="Helvetica Neue Thin" panose="020B0403020202020204" pitchFamily="34" charset="0"/>
                <a:ea typeface="Helvetica Neue Thin" panose="020B0403020202020204" pitchFamily="34" charset="0"/>
              </a:rPr>
              <a:t>, and </a:t>
            </a:r>
            <a:r>
              <a:rPr lang="en-FR" b="1" dirty="0">
                <a:latin typeface="HELVETICA NEUE THIN" panose="020B0403020202020204" pitchFamily="34" charset="0"/>
                <a:ea typeface="HELVETICA NEUE THIN" panose="020B0403020202020204" pitchFamily="34" charset="0"/>
              </a:rPr>
              <a:t>t4</a:t>
            </a:r>
            <a:r>
              <a:rPr lang="en-FR" dirty="0">
                <a:latin typeface="Helvetica Neue Thin" panose="020B0403020202020204" pitchFamily="34" charset="0"/>
                <a:ea typeface="Helvetica Neue Thin" panose="020B0403020202020204" pitchFamily="34" charset="0"/>
              </a:rPr>
              <a:t> went from </a:t>
            </a:r>
            <a:r>
              <a:rPr lang="en-FR" b="1" dirty="0">
                <a:latin typeface="HELVETICA NEUE THIN" panose="020B0403020202020204" pitchFamily="34" charset="0"/>
                <a:ea typeface="HELVETICA NEUE THIN" panose="020B0403020202020204" pitchFamily="34" charset="0"/>
              </a:rPr>
              <a:t>28%</a:t>
            </a:r>
            <a:r>
              <a:rPr lang="en-FR" dirty="0">
                <a:latin typeface="Helvetica Neue Thin" panose="020B0403020202020204" pitchFamily="34" charset="0"/>
                <a:ea typeface="Helvetica Neue Thin" panose="020B0403020202020204" pitchFamily="34" charset="0"/>
              </a:rPr>
              <a:t> to </a:t>
            </a:r>
            <a:r>
              <a:rPr lang="en-FR" b="1" dirty="0">
                <a:latin typeface="HELVETICA NEUE THIN" panose="020B0403020202020204" pitchFamily="34" charset="0"/>
                <a:ea typeface="HELVETICA NEUE THIN" panose="020B0403020202020204" pitchFamily="34" charset="0"/>
              </a:rPr>
              <a:t>5%</a:t>
            </a:r>
            <a:r>
              <a:rPr lang="en-FR" dirty="0">
                <a:latin typeface="Helvetica Neue Thin" panose="020B0403020202020204" pitchFamily="34" charset="0"/>
                <a:ea typeface="Helvetica Neue Thin" panose="020B0403020202020204" pitchFamily="34" charset="0"/>
              </a:rPr>
              <a:t>. If the goal is to force the system to explore </a:t>
            </a:r>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more often, you can stop here. If the goal is to try to get the system to explore them equally, then you can go back </a:t>
            </a:r>
            <a:r>
              <a:rPr lang="en-FR" b="1" dirty="0">
                <a:latin typeface="Helvetica Neue Thin" panose="020B0403020202020204" pitchFamily="34" charset="0"/>
                <a:ea typeface="Helvetica Neue Thin" panose="020B0403020202020204" pitchFamily="34" charset="0"/>
              </a:rPr>
              <a:t>to Step 5 </a:t>
            </a:r>
            <a:r>
              <a:rPr lang="en-FR" dirty="0">
                <a:latin typeface="Helvetica Neue Thin" panose="020B0403020202020204" pitchFamily="34" charset="0"/>
                <a:ea typeface="Helvetica Neue Thin" panose="020B0403020202020204" pitchFamily="34" charset="0"/>
              </a:rPr>
              <a:t>and try again.</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For example if I now try a different proposal distribution:</a:t>
            </a:r>
          </a:p>
          <a:p>
            <a:r>
              <a:rPr lang="en-GB" dirty="0">
                <a:latin typeface="Helvetica Neue Thin" panose="020B0403020202020204" pitchFamily="34" charset="0"/>
                <a:ea typeface="Helvetica Neue Thin" panose="020B0403020202020204" pitchFamily="34" charset="0"/>
              </a:rPr>
              <a:t>[</a:t>
            </a:r>
            <a:r>
              <a:rPr lang="en-GB" b="1" dirty="0">
                <a:latin typeface="Helvetica Neue Thin" panose="020B0403020202020204" pitchFamily="34" charset="0"/>
                <a:ea typeface="Helvetica Neue Thin" panose="020B0403020202020204" pitchFamily="34" charset="0"/>
              </a:rPr>
              <a:t>t</a:t>
            </a:r>
            <a:r>
              <a:rPr lang="en-GB" dirty="0">
                <a:latin typeface="Helvetica Neue Thin" panose="020B0403020202020204" pitchFamily="34" charset="0"/>
                <a:ea typeface="Helvetica Neue Thin" panose="020B0403020202020204" pitchFamily="34" charset="0"/>
              </a:rPr>
              <a:t>: 0.135, </a:t>
            </a:r>
            <a:r>
              <a:rPr lang="en-GB" b="1" dirty="0">
                <a:latin typeface="Helvetica Neue Thin" panose="020B0403020202020204" pitchFamily="34" charset="0"/>
                <a:ea typeface="Helvetica Neue Thin" panose="020B0403020202020204" pitchFamily="34" charset="0"/>
              </a:rPr>
              <a:t>t1</a:t>
            </a:r>
            <a:r>
              <a:rPr lang="en-GB" dirty="0">
                <a:latin typeface="Helvetica Neue Thin" panose="020B0403020202020204" pitchFamily="34" charset="0"/>
                <a:ea typeface="Helvetica Neue Thin" panose="020B0403020202020204" pitchFamily="34" charset="0"/>
              </a:rPr>
              <a:t>: 0.35; </a:t>
            </a:r>
            <a:r>
              <a:rPr lang="en-GB" b="1" dirty="0">
                <a:latin typeface="Helvetica Neue Thin" panose="020B0403020202020204" pitchFamily="34" charset="0"/>
                <a:ea typeface="Helvetica Neue Thin" panose="020B0403020202020204" pitchFamily="34" charset="0"/>
              </a:rPr>
              <a:t>t2</a:t>
            </a:r>
            <a:r>
              <a:rPr lang="en-GB" dirty="0">
                <a:latin typeface="Helvetica Neue Thin" panose="020B0403020202020204" pitchFamily="34" charset="0"/>
                <a:ea typeface="Helvetica Neue Thin" panose="020B0403020202020204" pitchFamily="34" charset="0"/>
              </a:rPr>
              <a:t>: 0.35; </a:t>
            </a:r>
            <a:r>
              <a:rPr lang="en-GB" b="1" dirty="0">
                <a:latin typeface="Helvetica Neue Thin" panose="020B0403020202020204" pitchFamily="34" charset="0"/>
                <a:ea typeface="Helvetica Neue Thin" panose="020B0403020202020204" pitchFamily="34" charset="0"/>
              </a:rPr>
              <a:t>t4</a:t>
            </a:r>
            <a:r>
              <a:rPr lang="en-GB" dirty="0">
                <a:latin typeface="Helvetica Neue Thin" panose="020B0403020202020204" pitchFamily="34" charset="0"/>
                <a:ea typeface="Helvetica Neue Thin" panose="020B0403020202020204" pitchFamily="34" charset="0"/>
              </a:rPr>
              <a:t>: 0.165]</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Running the system gives:</a:t>
            </a:r>
          </a:p>
          <a:p>
            <a:r>
              <a:rPr lang="en-FR" dirty="0">
                <a:latin typeface="Helvetica Neue Thin" panose="020B0403020202020204" pitchFamily="34" charset="0"/>
                <a:ea typeface="Helvetica Neue Thin" panose="020B0403020202020204" pitchFamily="34" charset="0"/>
              </a:rPr>
              <a:t>[</a:t>
            </a:r>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a:t>
            </a:r>
            <a:r>
              <a:rPr lang="en-FR" dirty="0">
                <a:latin typeface="Helvetica Neue Thin" panose="020B0403020202020204" pitchFamily="34" charset="0"/>
                <a:ea typeface="Helvetica Neue Thin" panose="020B0403020202020204" pitchFamily="34" charset="0"/>
              </a:rPr>
              <a:t> </a:t>
            </a:r>
            <a:r>
              <a:rPr lang="en-FR" dirty="0">
                <a:latin typeface="Helvetica Neue Thin" panose="020B0403020202020204" pitchFamily="34" charset="0"/>
                <a:ea typeface="Helvetica Neue Thin" panose="020B0403020202020204" pitchFamily="34" charset="0"/>
              </a:rPr>
              <a:t>0.100, </a:t>
            </a:r>
            <a:r>
              <a:rPr lang="en-FR" b="1" dirty="0">
                <a:latin typeface="HELVETICA NEUE THIN" panose="020B0403020202020204" pitchFamily="34" charset="0"/>
                <a:ea typeface="HELVETICA NEUE THIN" panose="020B0403020202020204" pitchFamily="34" charset="0"/>
              </a:rPr>
              <a:t>t1</a:t>
            </a:r>
            <a:r>
              <a:rPr lang="en-FR" dirty="0">
                <a:latin typeface="Helvetica Neue Thin" panose="020B0403020202020204" pitchFamily="34" charset="0"/>
                <a:ea typeface="Helvetica Neue Thin" panose="020B0403020202020204" pitchFamily="34" charset="0"/>
              </a:rPr>
              <a:t>: 0.400, </a:t>
            </a:r>
            <a:r>
              <a:rPr lang="en-FR" b="1" dirty="0">
                <a:latin typeface="HELVETICA NEUE THIN" panose="020B0403020202020204" pitchFamily="34" charset="0"/>
                <a:ea typeface="HELVETICA NEUE THIN" panose="020B0403020202020204" pitchFamily="34" charset="0"/>
              </a:rPr>
              <a:t>t2</a:t>
            </a:r>
            <a:r>
              <a:rPr lang="en-FR" dirty="0">
                <a:latin typeface="Helvetica Neue Thin" panose="020B0403020202020204" pitchFamily="34" charset="0"/>
                <a:ea typeface="Helvetica Neue Thin" panose="020B0403020202020204" pitchFamily="34" charset="0"/>
              </a:rPr>
              <a:t>: 0.400 </a:t>
            </a:r>
            <a:r>
              <a:rPr lang="en-FR" dirty="0">
                <a:latin typeface="Helvetica Neue Thin" panose="020B0403020202020204" pitchFamily="34" charset="0"/>
                <a:ea typeface="Helvetica Neue Thin" panose="020B0403020202020204" pitchFamily="34" charset="0"/>
              </a:rPr>
              <a:t>, </a:t>
            </a:r>
            <a:r>
              <a:rPr lang="en-FR" b="1" dirty="0">
                <a:latin typeface="HELVETICA NEUE THIN" panose="020B0403020202020204" pitchFamily="34" charset="0"/>
                <a:ea typeface="HELVETICA NEUE THIN" panose="020B0403020202020204" pitchFamily="34" charset="0"/>
              </a:rPr>
              <a:t>t4</a:t>
            </a:r>
            <a:r>
              <a:rPr lang="en-FR" dirty="0">
                <a:latin typeface="Helvetica Neue Thin" panose="020B0403020202020204" pitchFamily="34" charset="0"/>
                <a:ea typeface="Helvetica Neue Thin" panose="020B0403020202020204" pitchFamily="34" charset="0"/>
              </a:rPr>
              <a:t>: 0.099] </a:t>
            </a:r>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So </a:t>
            </a:r>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and </a:t>
            </a:r>
            <a:r>
              <a:rPr lang="en-FR" b="1" dirty="0">
                <a:latin typeface="HELVETICA NEUE THIN" panose="020B0403020202020204" pitchFamily="34" charset="0"/>
                <a:ea typeface="HELVETICA NEUE THIN" panose="020B0403020202020204" pitchFamily="34" charset="0"/>
              </a:rPr>
              <a:t>t4</a:t>
            </a:r>
            <a:r>
              <a:rPr lang="en-FR" dirty="0">
                <a:latin typeface="Helvetica Neue Thin" panose="020B0403020202020204" pitchFamily="34" charset="0"/>
                <a:ea typeface="Helvetica Neue Thin" panose="020B0403020202020204" pitchFamily="34" charset="0"/>
              </a:rPr>
              <a:t> now appear (more or less) equally. </a:t>
            </a:r>
            <a:endParaRPr lang="en-FR" dirty="0">
              <a:latin typeface="Helvetica Neue Thin" panose="020B0403020202020204" pitchFamily="34" charset="0"/>
              <a:ea typeface="Helvetica Neue Thin" panose="020B0403020202020204" pitchFamily="34" charset="0"/>
            </a:endParaRPr>
          </a:p>
        </p:txBody>
      </p:sp>
      <p:sp>
        <p:nvSpPr>
          <p:cNvPr id="4" name="Slide Number Placeholder 3">
            <a:extLst>
              <a:ext uri="{FF2B5EF4-FFF2-40B4-BE49-F238E27FC236}">
                <a16:creationId xmlns:a16="http://schemas.microsoft.com/office/drawing/2014/main" id="{A3B802EC-9AD0-BC37-011B-AF486944E6B8}"/>
              </a:ext>
            </a:extLst>
          </p:cNvPr>
          <p:cNvSpPr>
            <a:spLocks noGrp="1"/>
          </p:cNvSpPr>
          <p:nvPr>
            <p:ph type="sldNum" sz="quarter" idx="12"/>
          </p:nvPr>
        </p:nvSpPr>
        <p:spPr/>
        <p:txBody>
          <a:bodyPr/>
          <a:lstStyle/>
          <a:p>
            <a:fld id="{4A936E34-E911-F947-B710-F12161D09F63}" type="slidenum">
              <a:rPr lang="en-FR" smtClean="0"/>
              <a:t>14</a:t>
            </a:fld>
            <a:endParaRPr lang="en-FR"/>
          </a:p>
        </p:txBody>
      </p:sp>
    </p:spTree>
    <p:extLst>
      <p:ext uri="{BB962C8B-B14F-4D97-AF65-F5344CB8AC3E}">
        <p14:creationId xmlns:p14="http://schemas.microsoft.com/office/powerpoint/2010/main" val="3835863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5D90E7-82C4-D596-1080-E4071F572EF8}"/>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More detailed explanations</a:t>
            </a:r>
            <a:endParaRPr lang="en-FR" dirty="0">
              <a:latin typeface="Helvetica Neue Thin" panose="020B0403020202020204" pitchFamily="34" charset="0"/>
              <a:ea typeface="Helvetica Neue Thin" panose="020B0403020202020204" pitchFamily="34" charset="0"/>
            </a:endParaRPr>
          </a:p>
        </p:txBody>
      </p:sp>
      <p:sp>
        <p:nvSpPr>
          <p:cNvPr id="2" name="Slide Number Placeholder 1">
            <a:extLst>
              <a:ext uri="{FF2B5EF4-FFF2-40B4-BE49-F238E27FC236}">
                <a16:creationId xmlns:a16="http://schemas.microsoft.com/office/drawing/2014/main" id="{15912553-7681-5AB4-52C1-232E24D72306}"/>
              </a:ext>
            </a:extLst>
          </p:cNvPr>
          <p:cNvSpPr>
            <a:spLocks noGrp="1"/>
          </p:cNvSpPr>
          <p:nvPr>
            <p:ph type="sldNum" sz="quarter" idx="12"/>
          </p:nvPr>
        </p:nvSpPr>
        <p:spPr/>
        <p:txBody>
          <a:bodyPr/>
          <a:lstStyle/>
          <a:p>
            <a:fld id="{4A936E34-E911-F947-B710-F12161D09F63}" type="slidenum">
              <a:rPr lang="en-FR" smtClean="0"/>
              <a:t>15</a:t>
            </a:fld>
            <a:endParaRPr lang="en-FR"/>
          </a:p>
        </p:txBody>
      </p:sp>
    </p:spTree>
    <p:extLst>
      <p:ext uri="{BB962C8B-B14F-4D97-AF65-F5344CB8AC3E}">
        <p14:creationId xmlns:p14="http://schemas.microsoft.com/office/powerpoint/2010/main" val="3203066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5632311"/>
          </a:xfrm>
          <a:prstGeom prst="rect">
            <a:avLst/>
          </a:prstGeom>
          <a:noFill/>
        </p:spPr>
        <p:txBody>
          <a:bodyPr wrap="square" rtlCol="0">
            <a:spAutoFit/>
          </a:bodyPr>
          <a:lstStyle/>
          <a:p>
            <a:r>
              <a:rPr lang="en-FR" b="1" dirty="0">
                <a:solidFill>
                  <a:srgbClr val="FF0000"/>
                </a:solidFill>
                <a:latin typeface="Helvetica Neue Thin" panose="020B0403020202020204" pitchFamily="34" charset="0"/>
                <a:ea typeface="Helvetica Neue Thin" panose="020B0403020202020204" pitchFamily="34" charset="0"/>
              </a:rPr>
              <a:t>DEFINITION</a:t>
            </a:r>
          </a:p>
          <a:p>
            <a:r>
              <a:rPr lang="en-FR" b="1" dirty="0">
                <a:latin typeface="Helvetica Neue Thin" panose="020B0403020202020204" pitchFamily="34" charset="0"/>
                <a:ea typeface="Helvetica Neue Thin" panose="020B0403020202020204" pitchFamily="34" charset="0"/>
              </a:rPr>
              <a:t>Markov Chain: a</a:t>
            </a:r>
            <a:r>
              <a:rPr lang="en-FR" dirty="0">
                <a:latin typeface="Helvetica Neue Thin" panose="020B0403020202020204" pitchFamily="34" charset="0"/>
                <a:ea typeface="Helvetica Neue Thin" panose="020B0403020202020204" pitchFamily="34" charset="0"/>
              </a:rPr>
              <a:t> Markov chain describes a system that transitions between different </a:t>
            </a:r>
            <a:r>
              <a:rPr lang="en-FR" dirty="0">
                <a:latin typeface="Helvetica Neue Thin" panose="020B0403020202020204" pitchFamily="34" charset="0"/>
                <a:ea typeface="Helvetica Neue Thin" panose="020B0403020202020204" pitchFamily="34" charset="0"/>
              </a:rPr>
              <a:t>states, where transitioning </a:t>
            </a:r>
            <a:r>
              <a:rPr lang="en-FR" dirty="0">
                <a:latin typeface="Helvetica Neue Thin" panose="020B0403020202020204" pitchFamily="34" charset="0"/>
                <a:ea typeface="Helvetica Neue Thin" panose="020B0403020202020204" pitchFamily="34" charset="0"/>
              </a:rPr>
              <a:t>to the next state depends only on the current state.</a:t>
            </a:r>
            <a:endParaRPr lang="en-FR" dirty="0">
              <a:latin typeface="Helvetica Neue Thin" panose="020B0403020202020204" pitchFamily="34" charset="0"/>
              <a:ea typeface="Helvetica Neue Thin" panose="020B0403020202020204" pitchFamily="34" charset="0"/>
            </a:endParaRPr>
          </a:p>
          <a:p>
            <a:endParaRPr lang="en-FR" dirty="0">
              <a:solidFill>
                <a:srgbClr val="0432FF"/>
              </a:solidFill>
              <a:latin typeface="Helvetica Neue Thin" panose="020B0403020202020204" pitchFamily="34" charset="0"/>
              <a:ea typeface="Helvetica Neue Thin" panose="020B0403020202020204" pitchFamily="34" charset="0"/>
            </a:endParaRPr>
          </a:p>
          <a:p>
            <a:r>
              <a:rPr lang="en-FR" dirty="0">
                <a:solidFill>
                  <a:srgbClr val="0432FF"/>
                </a:solidFill>
                <a:latin typeface="Helvetica Neue Thin" panose="020B0403020202020204" pitchFamily="34" charset="0"/>
                <a:ea typeface="Helvetica Neue Thin" panose="020B0403020202020204" pitchFamily="34" charset="0"/>
              </a:rPr>
              <a:t>In our case this works because if you are in state S1, whether or not you can take transition t to move to S2 depends only on the state of S1 [S1 reflects the entire history]. The opposite can also be argued (that memory is needed) and is discussed in a later slide. </a:t>
            </a:r>
          </a:p>
          <a:p>
            <a:endParaRPr lang="en-FR" dirty="0">
              <a:latin typeface="Helvetica Neue Thin" panose="020B0403020202020204" pitchFamily="34" charset="0"/>
              <a:ea typeface="Helvetica Neue Thin" panose="020B0403020202020204" pitchFamily="34" charset="0"/>
            </a:endParaRPr>
          </a:p>
          <a:p>
            <a:r>
              <a:rPr lang="en-FR" b="1" dirty="0">
                <a:solidFill>
                  <a:srgbClr val="FF0000"/>
                </a:solidFill>
                <a:latin typeface="Helvetica Neue Thin" panose="020B0403020202020204" pitchFamily="34" charset="0"/>
                <a:ea typeface="Helvetica Neue Thin" panose="020B0403020202020204" pitchFamily="34" charset="0"/>
              </a:rPr>
              <a:t>DEFINITION</a:t>
            </a:r>
            <a:endParaRPr lang="en-FR" b="1" dirty="0">
              <a:solidFill>
                <a:srgbClr val="FF0000"/>
              </a:solidFill>
              <a:latin typeface="HELVETICA NEUE THIN" panose="020B0403020202020204" pitchFamily="34" charset="0"/>
              <a:ea typeface="HELVETICA NEUE THIN" panose="020B0403020202020204" pitchFamily="34" charset="0"/>
            </a:endParaRPr>
          </a:p>
          <a:p>
            <a:r>
              <a:rPr lang="en-FR" b="1" dirty="0">
                <a:latin typeface="HELVETICA NEUE THIN" panose="020B0403020202020204" pitchFamily="34" charset="0"/>
                <a:ea typeface="HELVETICA NEUE THIN" panose="020B0403020202020204" pitchFamily="34" charset="0"/>
              </a:rPr>
              <a:t>Monte Carlo</a:t>
            </a:r>
            <a:r>
              <a:rPr lang="en-FR" dirty="0">
                <a:latin typeface="Helvetica Neue Thin" panose="020B0403020202020204" pitchFamily="34" charset="0"/>
                <a:ea typeface="Helvetica Neue Thin" panose="020B0403020202020204" pitchFamily="34" charset="0"/>
              </a:rPr>
              <a:t>: a class of algorithms that rely on random sampling to obtain a result</a:t>
            </a:r>
          </a:p>
          <a:p>
            <a:endParaRPr lang="en-FR" dirty="0">
              <a:latin typeface="Helvetica Neue Thin" panose="020B0403020202020204" pitchFamily="34" charset="0"/>
              <a:ea typeface="Helvetica Neue Thin" panose="020B0403020202020204" pitchFamily="34" charset="0"/>
            </a:endParaRPr>
          </a:p>
          <a:p>
            <a:r>
              <a:rPr lang="en-FR" b="1" dirty="0">
                <a:solidFill>
                  <a:srgbClr val="FF0000"/>
                </a:solidFill>
                <a:latin typeface="Helvetica Neue Thin" panose="020B0403020202020204" pitchFamily="34" charset="0"/>
                <a:ea typeface="Helvetica Neue Thin" panose="020B0403020202020204" pitchFamily="34" charset="0"/>
              </a:rPr>
              <a:t>DEFINITION</a:t>
            </a:r>
            <a:endParaRPr lang="en-FR" b="1" dirty="0">
              <a:solidFill>
                <a:srgbClr val="FF0000"/>
              </a:solidFill>
              <a:latin typeface="HELVETICA NEUE THIN" panose="020B0403020202020204" pitchFamily="34" charset="0"/>
              <a:ea typeface="HELVETICA NEUE THIN" panose="020B0403020202020204" pitchFamily="34" charset="0"/>
            </a:endParaRPr>
          </a:p>
          <a:p>
            <a:r>
              <a:rPr lang="en-FR" b="1" dirty="0">
                <a:latin typeface="HELVETICA NEUE THIN" panose="020B0403020202020204" pitchFamily="34" charset="0"/>
                <a:ea typeface="HELVETICA NEUE THIN" panose="020B0403020202020204" pitchFamily="34" charset="0"/>
              </a:rPr>
              <a:t>MCMC</a:t>
            </a:r>
            <a:r>
              <a:rPr lang="en-FR" dirty="0">
                <a:latin typeface="Helvetica Neue Thin" panose="020B0403020202020204" pitchFamily="34" charset="0"/>
                <a:ea typeface="Helvetica Neue Thin" panose="020B0403020202020204" pitchFamily="34" charset="0"/>
              </a:rPr>
              <a:t>: Markov Chain Monte Carlo is a way to use randomness to simulate a process that you wish to study. It works by targetting a probability distribution and building a Markov chain according to that distribution. </a:t>
            </a:r>
          </a:p>
          <a:p>
            <a:endParaRPr lang="en-FR" dirty="0">
              <a:latin typeface="Helvetica Neue Thin" panose="020B0403020202020204" pitchFamily="34" charset="0"/>
              <a:ea typeface="Helvetica Neue Thin" panose="020B0403020202020204" pitchFamily="34" charset="0"/>
            </a:endParaRPr>
          </a:p>
          <a:p>
            <a:r>
              <a:rPr lang="en-FR" dirty="0">
                <a:solidFill>
                  <a:srgbClr val="0432FF"/>
                </a:solidFill>
                <a:latin typeface="Helvetica Neue Thin" panose="020B0403020202020204" pitchFamily="34" charset="0"/>
                <a:ea typeface="Helvetica Neue Thin" panose="020B0403020202020204" pitchFamily="34" charset="0"/>
              </a:rPr>
              <a:t>In our case, we tell the system to maximize entropy, so we’re targetting a distribution that maximizes entropy (i.e. provides the best exploration)</a:t>
            </a:r>
          </a:p>
          <a:p>
            <a:endParaRPr lang="en-FR" dirty="0">
              <a:solidFill>
                <a:srgbClr val="0432FF"/>
              </a:solidFill>
              <a:latin typeface="Helvetica Neue Thin" panose="020B0403020202020204" pitchFamily="34" charset="0"/>
              <a:ea typeface="Helvetica Neue Thin" panose="020B0403020202020204" pitchFamily="34" charset="0"/>
            </a:endParaRPr>
          </a:p>
          <a:p>
            <a:r>
              <a:rPr lang="en-GB" b="1" dirty="0">
                <a:latin typeface="Helvetica Neue Thin" panose="020B0403020202020204" pitchFamily="34" charset="0"/>
                <a:ea typeface="Helvetica Neue Thin" panose="020B0403020202020204" pitchFamily="34" charset="0"/>
              </a:rPr>
              <a:t>﻿</a:t>
            </a:r>
            <a:r>
              <a:rPr lang="en-FR" b="1" dirty="0">
                <a:solidFill>
                  <a:srgbClr val="FF0000"/>
                </a:solidFill>
                <a:latin typeface="Helvetica Neue Thin" panose="020B0403020202020204" pitchFamily="34" charset="0"/>
                <a:ea typeface="Helvetica Neue Thin" panose="020B0403020202020204" pitchFamily="34" charset="0"/>
              </a:rPr>
              <a:t>DEFINITION</a:t>
            </a:r>
            <a:endParaRPr lang="en-GB" b="1" dirty="0">
              <a:solidFill>
                <a:srgbClr val="FF0000"/>
              </a:solidFill>
              <a:latin typeface="Helvetica Neue Thin" panose="020B0403020202020204" pitchFamily="34" charset="0"/>
              <a:ea typeface="Helvetica Neue Thin" panose="020B0403020202020204" pitchFamily="34" charset="0"/>
            </a:endParaRPr>
          </a:p>
          <a:p>
            <a:r>
              <a:rPr lang="en-GB" b="1" dirty="0">
                <a:latin typeface="Helvetica Neue Thin" panose="020B0403020202020204" pitchFamily="34" charset="0"/>
                <a:ea typeface="Helvetica Neue Thin" panose="020B0403020202020204" pitchFamily="34" charset="0"/>
              </a:rPr>
              <a:t>Metropolis-Hastings</a:t>
            </a:r>
            <a:r>
              <a:rPr lang="en-GB" dirty="0">
                <a:latin typeface="Helvetica Neue Thin" panose="020B0403020202020204" pitchFamily="34" charset="0"/>
                <a:ea typeface="Helvetica Neue Thin" panose="020B0403020202020204" pitchFamily="34" charset="0"/>
              </a:rPr>
              <a:t>: a method in MCMC used to generate a sequence of samples and bias the exploration. </a:t>
            </a:r>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00110"/>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Markov Chain Monte Carlo (MCMC)</a:t>
            </a:r>
            <a:endParaRPr lang="en-FR" sz="2000"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9247EE46-0C93-D8D6-1900-001836B10AD5}"/>
              </a:ext>
            </a:extLst>
          </p:cNvPr>
          <p:cNvSpPr>
            <a:spLocks noGrp="1"/>
          </p:cNvSpPr>
          <p:nvPr>
            <p:ph type="sldNum" sz="quarter" idx="12"/>
          </p:nvPr>
        </p:nvSpPr>
        <p:spPr/>
        <p:txBody>
          <a:bodyPr/>
          <a:lstStyle/>
          <a:p>
            <a:fld id="{4A936E34-E911-F947-B710-F12161D09F63}" type="slidenum">
              <a:rPr lang="en-FR" smtClean="0"/>
              <a:t>16</a:t>
            </a:fld>
            <a:endParaRPr lang="en-FR"/>
          </a:p>
        </p:txBody>
      </p:sp>
    </p:spTree>
    <p:extLst>
      <p:ext uri="{BB962C8B-B14F-4D97-AF65-F5344CB8AC3E}">
        <p14:creationId xmlns:p14="http://schemas.microsoft.com/office/powerpoint/2010/main" val="3722454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535531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method treats a Cubicle model as a finite ensemble of states, represented by the </a:t>
            </a:r>
            <a:r>
              <a:rPr lang="en-FR" dirty="0">
                <a:solidFill>
                  <a:srgbClr val="0432FF"/>
                </a:solidFill>
                <a:latin typeface="Helvetica Neue Thin" panose="020B0403020202020204" pitchFamily="34" charset="0"/>
                <a:ea typeface="Helvetica Neue Thin" panose="020B0403020202020204" pitchFamily="34" charset="0"/>
              </a:rPr>
              <a:t>transitions</a:t>
            </a:r>
            <a:r>
              <a:rPr lang="en-FR" dirty="0">
                <a:latin typeface="Helvetica Neue Thin" panose="020B0403020202020204" pitchFamily="34" charset="0"/>
                <a:ea typeface="Helvetica Neue Thin" panose="020B0403020202020204" pitchFamily="34" charset="0"/>
              </a:rPr>
              <a:t> and their </a:t>
            </a:r>
            <a:r>
              <a:rPr lang="en-FR" dirty="0">
                <a:solidFill>
                  <a:srgbClr val="0432FF"/>
                </a:solidFill>
                <a:latin typeface="Helvetica Neue Thin" panose="020B0403020202020204" pitchFamily="34" charset="0"/>
                <a:ea typeface="Helvetica Neue Thin" panose="020B0403020202020204" pitchFamily="34" charset="0"/>
              </a:rPr>
              <a:t>guards</a:t>
            </a:r>
            <a:r>
              <a:rPr lang="en-FR" dirty="0">
                <a:latin typeface="Helvetica Neue Thin" panose="020B0403020202020204" pitchFamily="34" charset="0"/>
                <a:ea typeface="Helvetica Neue Thin" panose="020B0403020202020204" pitchFamily="34" charset="0"/>
              </a:rPr>
              <a:t>.</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During a run, Cubicle will always cycle through the same states – states that satisfy transition guards.</a:t>
            </a:r>
          </a:p>
          <a:p>
            <a:r>
              <a:rPr lang="en-FR" dirty="0">
                <a:latin typeface="Helvetica Neue Thin" panose="020B0403020202020204" pitchFamily="34" charset="0"/>
                <a:ea typeface="Helvetica Neue Thin" panose="020B0403020202020204" pitchFamily="34" charset="0"/>
              </a:rPr>
              <a:t>These states have other values in them, but the key part is that a subset of any state has to satisfy at least one transition guard. </a:t>
            </a:r>
          </a:p>
          <a:p>
            <a:r>
              <a:rPr lang="en-FR" dirty="0">
                <a:latin typeface="Helvetica Neue Thin" panose="020B0403020202020204" pitchFamily="34" charset="0"/>
                <a:ea typeface="Helvetica Neue Thin" panose="020B0403020202020204" pitchFamily="34" charset="0"/>
              </a:rPr>
              <a:t>If a state has no way to satisfy any of the transition guards, that means the model has </a:t>
            </a:r>
            <a:r>
              <a:rPr lang="en-FR" dirty="0">
                <a:solidFill>
                  <a:srgbClr val="FF40FF"/>
                </a:solidFill>
                <a:latin typeface="Helvetica Neue Thin" panose="020B0403020202020204" pitchFamily="34" charset="0"/>
                <a:ea typeface="Helvetica Neue Thin" panose="020B0403020202020204" pitchFamily="34" charset="0"/>
              </a:rPr>
              <a:t>deadlocked</a:t>
            </a:r>
            <a:r>
              <a:rPr lang="en-FR" dirty="0">
                <a:latin typeface="Helvetica Neue Thin" panose="020B0403020202020204" pitchFamily="34" charset="0"/>
                <a:ea typeface="Helvetica Neue Thin" panose="020B0403020202020204" pitchFamily="34" charset="0"/>
              </a:rPr>
              <a:t>.</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This means that any Cubicle model can be represented as </a:t>
            </a:r>
          </a:p>
          <a:p>
            <a:pPr marL="342900" indent="-342900">
              <a:buAutoNum type="arabicParenBoth"/>
            </a:pPr>
            <a:r>
              <a:rPr lang="en-GB" dirty="0">
                <a:latin typeface="Helvetica Neue Thin" panose="020B0403020202020204" pitchFamily="34" charset="0"/>
                <a:ea typeface="Helvetica Neue Thin" panose="020B0403020202020204" pitchFamily="34" charset="0"/>
              </a:rPr>
              <a:t>A</a:t>
            </a:r>
            <a:r>
              <a:rPr lang="en-FR" dirty="0">
                <a:latin typeface="Helvetica Neue Thin" panose="020B0403020202020204" pitchFamily="34" charset="0"/>
                <a:ea typeface="Helvetica Neue Thin" panose="020B0403020202020204" pitchFamily="34" charset="0"/>
              </a:rPr>
              <a:t> sort of automaton/graph [pre and post run]: you can draw which transitions come after which transitions</a:t>
            </a:r>
          </a:p>
          <a:p>
            <a:pPr lvl="1"/>
            <a:endParaRPr lang="en-FR" b="1" dirty="0">
              <a:latin typeface="HELVETICA NEUE THIN" panose="020B0403020202020204" pitchFamily="34" charset="0"/>
              <a:ea typeface="HELVETICA NEUE THIN" panose="020B0403020202020204" pitchFamily="34" charset="0"/>
            </a:endParaRPr>
          </a:p>
          <a:p>
            <a:pPr lvl="1"/>
            <a:r>
              <a:rPr lang="en-FR" b="1" dirty="0">
                <a:latin typeface="HELVETICA NEUE THIN" panose="020B0403020202020204" pitchFamily="34" charset="0"/>
                <a:ea typeface="HELVETICA NEUE THIN" panose="020B0403020202020204" pitchFamily="34" charset="0"/>
              </a:rPr>
              <a:t>*Pre-run</a:t>
            </a:r>
            <a:r>
              <a:rPr lang="en-FR" dirty="0">
                <a:latin typeface="Helvetica Neue Thin" panose="020B0403020202020204" pitchFamily="34" charset="0"/>
                <a:ea typeface="Helvetica Neue Thin" panose="020B0403020202020204" pitchFamily="34" charset="0"/>
              </a:rPr>
              <a:t>: a pre-run graph would have each transition following every other transition</a:t>
            </a:r>
            <a:r>
              <a:rPr lang="en-FR" dirty="0">
                <a:latin typeface="Helvetica Neue Thin" panose="020B0403020202020204" pitchFamily="34" charset="0"/>
                <a:ea typeface="Helvetica Neue Thin" panose="020B0403020202020204" pitchFamily="34" charset="0"/>
              </a:rPr>
              <a:t>, since you could expect this to be true </a:t>
            </a:r>
            <a:r>
              <a:rPr lang="en-FR" dirty="0">
                <a:latin typeface="Helvetica Neue Thin" panose="020B0403020202020204" pitchFamily="34" charset="0"/>
                <a:ea typeface="Helvetica Neue Thin" panose="020B0403020202020204" pitchFamily="34" charset="0"/>
              </a:rPr>
              <a:t>[could probably run a static analysis to see if some transitions openly contradict some guards to filter out edges without having to run Cubicle]</a:t>
            </a:r>
          </a:p>
          <a:p>
            <a:pPr lvl="1"/>
            <a:endParaRPr lang="en-FR" b="1" dirty="0">
              <a:latin typeface="HELVETICA NEUE THIN" panose="020B0403020202020204" pitchFamily="34" charset="0"/>
              <a:ea typeface="HELVETICA NEUE THIN" panose="020B0403020202020204" pitchFamily="34" charset="0"/>
            </a:endParaRPr>
          </a:p>
          <a:p>
            <a:pPr lvl="1"/>
            <a:r>
              <a:rPr lang="en-FR" b="1" dirty="0">
                <a:latin typeface="HELVETICA NEUE THIN" panose="020B0403020202020204" pitchFamily="34" charset="0"/>
                <a:ea typeface="HELVETICA NEUE THIN" panose="020B0403020202020204" pitchFamily="34" charset="0"/>
              </a:rPr>
              <a:t>*Post-run</a:t>
            </a:r>
            <a:r>
              <a:rPr lang="en-FR" dirty="0">
                <a:latin typeface="Helvetica Neue Thin" panose="020B0403020202020204" pitchFamily="34" charset="0"/>
                <a:ea typeface="Helvetica Neue Thin" panose="020B0403020202020204" pitchFamily="34" charset="0"/>
              </a:rPr>
              <a:t>: the graph after the run uses the created transition matrix and is therefore a better reflexion of the system’s actual behavior. This can be simplified to just the transitions, or detailed with transition+process couples. </a:t>
            </a:r>
          </a:p>
          <a:p>
            <a:pPr marL="342900" indent="-342900">
              <a:buAutoNum type="arabicParenBoth"/>
            </a:pPr>
            <a:endParaRPr lang="en-FR" dirty="0">
              <a:latin typeface="Helvetica Neue Thin" panose="020B0403020202020204" pitchFamily="34" charset="0"/>
              <a:ea typeface="Helvetica Neue Thin" panose="020B0403020202020204" pitchFamily="34" charset="0"/>
            </a:endParaRPr>
          </a:p>
          <a:p>
            <a:pPr marL="342900" indent="-342900">
              <a:buAutoNum type="arabicParenBoth"/>
            </a:pPr>
            <a:endParaRPr lang="en-FR" dirty="0">
              <a:latin typeface="Helvetica Neue Thin" panose="020B0403020202020204" pitchFamily="34" charset="0"/>
              <a:ea typeface="Helvetica Neue Thin" panose="020B0403020202020204" pitchFamily="34" charset="0"/>
            </a:endParaRPr>
          </a:p>
          <a:p>
            <a:pPr marL="342900" indent="-342900">
              <a:buAutoNum type="arabicParenBoth"/>
            </a:pPr>
            <a:r>
              <a:rPr lang="en-FR" dirty="0">
                <a:latin typeface="Helvetica Neue Thin" panose="020B0403020202020204" pitchFamily="34" charset="0"/>
                <a:ea typeface="Helvetica Neue Thin" panose="020B0403020202020204" pitchFamily="34" charset="0"/>
              </a:rPr>
              <a:t>A transition matrix [post run]: what transitions lead to what other transitions and with what probability </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Transition guards as states </a:t>
            </a:r>
            <a:endParaRPr lang="en-FR" sz="2000"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9B1C4608-A6EE-673B-84DC-C221D355AB00}"/>
              </a:ext>
            </a:extLst>
          </p:cNvPr>
          <p:cNvSpPr>
            <a:spLocks noGrp="1"/>
          </p:cNvSpPr>
          <p:nvPr>
            <p:ph type="sldNum" sz="quarter" idx="12"/>
          </p:nvPr>
        </p:nvSpPr>
        <p:spPr/>
        <p:txBody>
          <a:bodyPr/>
          <a:lstStyle/>
          <a:p>
            <a:fld id="{4A936E34-E911-F947-B710-F12161D09F63}" type="slidenum">
              <a:rPr lang="en-FR" smtClean="0"/>
              <a:t>17</a:t>
            </a:fld>
            <a:endParaRPr lang="en-FR"/>
          </a:p>
        </p:txBody>
      </p:sp>
    </p:spTree>
    <p:extLst>
      <p:ext uri="{BB962C8B-B14F-4D97-AF65-F5344CB8AC3E}">
        <p14:creationId xmlns:p14="http://schemas.microsoft.com/office/powerpoint/2010/main" val="3336903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769441"/>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For example the running example would look like this: </a:t>
            </a:r>
          </a:p>
          <a:p>
            <a:endParaRPr lang="en-FR" sz="800"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Expectation:                                                        Reality</a:t>
            </a:r>
            <a:r>
              <a:rPr lang="en-FR" dirty="0">
                <a:latin typeface="Helvetica Neue Thin" panose="020B0403020202020204" pitchFamily="34" charset="0"/>
                <a:ea typeface="Helvetica Neue Thin" panose="020B0403020202020204" pitchFamily="34" charset="0"/>
              </a:rPr>
              <a:t>:</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Transition guards as states </a:t>
            </a:r>
            <a:endParaRPr lang="en-FR" sz="2000" dirty="0">
              <a:latin typeface="Helvetica Neue Thin" panose="020B0403020202020204" pitchFamily="34" charset="0"/>
              <a:ea typeface="Helvetica Neue Thin" panose="020B0403020202020204" pitchFamily="34" charset="0"/>
            </a:endParaRPr>
          </a:p>
        </p:txBody>
      </p:sp>
      <p:grpSp>
        <p:nvGrpSpPr>
          <p:cNvPr id="85" name="Group 84">
            <a:extLst>
              <a:ext uri="{FF2B5EF4-FFF2-40B4-BE49-F238E27FC236}">
                <a16:creationId xmlns:a16="http://schemas.microsoft.com/office/drawing/2014/main" id="{3FEE32F6-16CC-1324-AAFF-6AE97CEB95A3}"/>
              </a:ext>
            </a:extLst>
          </p:cNvPr>
          <p:cNvGrpSpPr/>
          <p:nvPr/>
        </p:nvGrpSpPr>
        <p:grpSpPr>
          <a:xfrm>
            <a:off x="666005" y="2048476"/>
            <a:ext cx="2958307" cy="2695885"/>
            <a:chOff x="804806" y="2857809"/>
            <a:chExt cx="2958307" cy="2695885"/>
          </a:xfrm>
        </p:grpSpPr>
        <p:grpSp>
          <p:nvGrpSpPr>
            <p:cNvPr id="10" name="Group 9">
              <a:extLst>
                <a:ext uri="{FF2B5EF4-FFF2-40B4-BE49-F238E27FC236}">
                  <a16:creationId xmlns:a16="http://schemas.microsoft.com/office/drawing/2014/main" id="{4A4527BC-EF69-71F8-2E3D-16D083F2501C}"/>
                </a:ext>
              </a:extLst>
            </p:cNvPr>
            <p:cNvGrpSpPr/>
            <p:nvPr/>
          </p:nvGrpSpPr>
          <p:grpSpPr>
            <a:xfrm>
              <a:off x="804806" y="2857809"/>
              <a:ext cx="834604" cy="834604"/>
              <a:chOff x="5123645" y="775255"/>
              <a:chExt cx="834604" cy="834604"/>
            </a:xfrm>
          </p:grpSpPr>
          <p:sp>
            <p:nvSpPr>
              <p:cNvPr id="11" name="Oval 10">
                <a:extLst>
                  <a:ext uri="{FF2B5EF4-FFF2-40B4-BE49-F238E27FC236}">
                    <a16:creationId xmlns:a16="http://schemas.microsoft.com/office/drawing/2014/main" id="{689C1E16-135F-8C1F-1314-FC91EA0D1022}"/>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2" name="TextBox 11">
                <a:extLst>
                  <a:ext uri="{FF2B5EF4-FFF2-40B4-BE49-F238E27FC236}">
                    <a16:creationId xmlns:a16="http://schemas.microsoft.com/office/drawing/2014/main" id="{3F8DBE65-AD3C-17BD-2859-67F1329450C4}"/>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t1</a:t>
                </a:r>
              </a:p>
            </p:txBody>
          </p:sp>
        </p:grpSp>
        <p:grpSp>
          <p:nvGrpSpPr>
            <p:cNvPr id="13" name="Group 12">
              <a:extLst>
                <a:ext uri="{FF2B5EF4-FFF2-40B4-BE49-F238E27FC236}">
                  <a16:creationId xmlns:a16="http://schemas.microsoft.com/office/drawing/2014/main" id="{7937A2D7-54E3-0963-5444-EE68EE77EA8E}"/>
                </a:ext>
              </a:extLst>
            </p:cNvPr>
            <p:cNvGrpSpPr/>
            <p:nvPr/>
          </p:nvGrpSpPr>
          <p:grpSpPr>
            <a:xfrm>
              <a:off x="2915809" y="2857809"/>
              <a:ext cx="834604" cy="834604"/>
              <a:chOff x="5123645" y="775255"/>
              <a:chExt cx="834604" cy="834604"/>
            </a:xfrm>
          </p:grpSpPr>
          <p:sp>
            <p:nvSpPr>
              <p:cNvPr id="16" name="Oval 15">
                <a:extLst>
                  <a:ext uri="{FF2B5EF4-FFF2-40B4-BE49-F238E27FC236}">
                    <a16:creationId xmlns:a16="http://schemas.microsoft.com/office/drawing/2014/main" id="{90423EC7-7617-606D-32AB-88046E3EE3D4}"/>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7" name="TextBox 16">
                <a:extLst>
                  <a:ext uri="{FF2B5EF4-FFF2-40B4-BE49-F238E27FC236}">
                    <a16:creationId xmlns:a16="http://schemas.microsoft.com/office/drawing/2014/main" id="{A545552D-59ED-2E33-8623-390F50FF6D26}"/>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a:t>
                </a:r>
              </a:p>
            </p:txBody>
          </p:sp>
        </p:grpSp>
        <p:cxnSp>
          <p:nvCxnSpPr>
            <p:cNvPr id="26" name="Curved Connector 25">
              <a:extLst>
                <a:ext uri="{FF2B5EF4-FFF2-40B4-BE49-F238E27FC236}">
                  <a16:creationId xmlns:a16="http://schemas.microsoft.com/office/drawing/2014/main" id="{091F19A0-DCEC-F244-4837-F70523A9369E}"/>
                </a:ext>
              </a:extLst>
            </p:cNvPr>
            <p:cNvCxnSpPr>
              <a:cxnSpLocks/>
              <a:stCxn id="11" idx="7"/>
              <a:endCxn id="16" idx="1"/>
            </p:cNvCxnSpPr>
            <p:nvPr/>
          </p:nvCxnSpPr>
          <p:spPr>
            <a:xfrm rot="5400000" flipH="1" flipV="1">
              <a:off x="2277609" y="221961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1D044E21-0673-2EE6-5980-93C68C15CD35}"/>
                </a:ext>
              </a:extLst>
            </p:cNvPr>
            <p:cNvCxnSpPr>
              <a:cxnSpLocks/>
            </p:cNvCxnSpPr>
            <p:nvPr/>
          </p:nvCxnSpPr>
          <p:spPr>
            <a:xfrm rot="5400000">
              <a:off x="2277609" y="2809763"/>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51DD385A-840B-B070-E029-4F9A67EDF62E}"/>
                </a:ext>
              </a:extLst>
            </p:cNvPr>
            <p:cNvGrpSpPr/>
            <p:nvPr/>
          </p:nvGrpSpPr>
          <p:grpSpPr>
            <a:xfrm>
              <a:off x="804806" y="4719089"/>
              <a:ext cx="834604" cy="834604"/>
              <a:chOff x="5123645" y="775255"/>
              <a:chExt cx="834604" cy="834604"/>
            </a:xfrm>
          </p:grpSpPr>
          <p:sp>
            <p:nvSpPr>
              <p:cNvPr id="42" name="Oval 41">
                <a:extLst>
                  <a:ext uri="{FF2B5EF4-FFF2-40B4-BE49-F238E27FC236}">
                    <a16:creationId xmlns:a16="http://schemas.microsoft.com/office/drawing/2014/main" id="{FA0450D7-7300-AFED-BB2C-7578AF2D866B}"/>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43" name="TextBox 42">
                <a:extLst>
                  <a:ext uri="{FF2B5EF4-FFF2-40B4-BE49-F238E27FC236}">
                    <a16:creationId xmlns:a16="http://schemas.microsoft.com/office/drawing/2014/main" id="{5B750242-B8B4-EFCB-ECBA-93E22C407C2F}"/>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t2</a:t>
                </a:r>
              </a:p>
            </p:txBody>
          </p:sp>
        </p:grpSp>
        <p:grpSp>
          <p:nvGrpSpPr>
            <p:cNvPr id="46" name="Group 45">
              <a:extLst>
                <a:ext uri="{FF2B5EF4-FFF2-40B4-BE49-F238E27FC236}">
                  <a16:creationId xmlns:a16="http://schemas.microsoft.com/office/drawing/2014/main" id="{F354F425-7DB7-D674-3468-A0510AE2BEF2}"/>
                </a:ext>
              </a:extLst>
            </p:cNvPr>
            <p:cNvGrpSpPr/>
            <p:nvPr/>
          </p:nvGrpSpPr>
          <p:grpSpPr>
            <a:xfrm>
              <a:off x="2915809" y="4719089"/>
              <a:ext cx="834604" cy="834604"/>
              <a:chOff x="5123645" y="775255"/>
              <a:chExt cx="834604" cy="834604"/>
            </a:xfrm>
          </p:grpSpPr>
          <p:sp>
            <p:nvSpPr>
              <p:cNvPr id="47" name="Oval 46">
                <a:extLst>
                  <a:ext uri="{FF2B5EF4-FFF2-40B4-BE49-F238E27FC236}">
                    <a16:creationId xmlns:a16="http://schemas.microsoft.com/office/drawing/2014/main" id="{A2712D6C-0BF9-CCD8-4CF4-286FD8713E94}"/>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48" name="TextBox 47">
                <a:extLst>
                  <a:ext uri="{FF2B5EF4-FFF2-40B4-BE49-F238E27FC236}">
                    <a16:creationId xmlns:a16="http://schemas.microsoft.com/office/drawing/2014/main" id="{C6F170B3-3A3C-7659-C548-3EF0277D1FAE}"/>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t4</a:t>
                </a:r>
              </a:p>
            </p:txBody>
          </p:sp>
        </p:grpSp>
        <p:cxnSp>
          <p:nvCxnSpPr>
            <p:cNvPr id="50" name="Curved Connector 49">
              <a:extLst>
                <a:ext uri="{FF2B5EF4-FFF2-40B4-BE49-F238E27FC236}">
                  <a16:creationId xmlns:a16="http://schemas.microsoft.com/office/drawing/2014/main" id="{86FE6E52-6076-9ED2-7B71-CD5EA6FB6A3F}"/>
                </a:ext>
              </a:extLst>
            </p:cNvPr>
            <p:cNvCxnSpPr>
              <a:cxnSpLocks/>
              <a:stCxn id="42" idx="7"/>
              <a:endCxn id="47" idx="1"/>
            </p:cNvCxnSpPr>
            <p:nvPr/>
          </p:nvCxnSpPr>
          <p:spPr>
            <a:xfrm rot="5400000" flipH="1" flipV="1">
              <a:off x="2277609" y="408089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urved Connector 50">
              <a:extLst>
                <a:ext uri="{FF2B5EF4-FFF2-40B4-BE49-F238E27FC236}">
                  <a16:creationId xmlns:a16="http://schemas.microsoft.com/office/drawing/2014/main" id="{16881DF3-1FAF-1EDB-4DD9-5C8A90229F8F}"/>
                </a:ext>
              </a:extLst>
            </p:cNvPr>
            <p:cNvCxnSpPr>
              <a:cxnSpLocks/>
            </p:cNvCxnSpPr>
            <p:nvPr/>
          </p:nvCxnSpPr>
          <p:spPr>
            <a:xfrm rot="5400000">
              <a:off x="2277609" y="4671043"/>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urved Connector 62">
              <a:extLst>
                <a:ext uri="{FF2B5EF4-FFF2-40B4-BE49-F238E27FC236}">
                  <a16:creationId xmlns:a16="http://schemas.microsoft.com/office/drawing/2014/main" id="{28C7EB60-BCAF-4111-E5E7-C00BF3B3BB31}"/>
                </a:ext>
              </a:extLst>
            </p:cNvPr>
            <p:cNvCxnSpPr>
              <a:cxnSpLocks/>
            </p:cNvCxnSpPr>
            <p:nvPr/>
          </p:nvCxnSpPr>
          <p:spPr>
            <a:xfrm rot="10800000">
              <a:off x="804806"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Curved Connector 66">
              <a:extLst>
                <a:ext uri="{FF2B5EF4-FFF2-40B4-BE49-F238E27FC236}">
                  <a16:creationId xmlns:a16="http://schemas.microsoft.com/office/drawing/2014/main" id="{841FBCAA-BF85-7120-D0DD-56041F4287C6}"/>
                </a:ext>
              </a:extLst>
            </p:cNvPr>
            <p:cNvCxnSpPr>
              <a:cxnSpLocks/>
              <a:stCxn id="16" idx="6"/>
              <a:endCxn id="47" idx="6"/>
            </p:cNvCxnSpPr>
            <p:nvPr/>
          </p:nvCxnSpPr>
          <p:spPr>
            <a:xfrm>
              <a:off x="3750413"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urved Connector 69">
              <a:extLst>
                <a:ext uri="{FF2B5EF4-FFF2-40B4-BE49-F238E27FC236}">
                  <a16:creationId xmlns:a16="http://schemas.microsoft.com/office/drawing/2014/main" id="{5F299940-4623-ABFD-DDCE-357DC42A3C34}"/>
                </a:ext>
              </a:extLst>
            </p:cNvPr>
            <p:cNvCxnSpPr>
              <a:cxnSpLocks/>
              <a:stCxn id="16" idx="4"/>
              <a:endCxn id="42" idx="0"/>
            </p:cNvCxnSpPr>
            <p:nvPr/>
          </p:nvCxnSpPr>
          <p:spPr>
            <a:xfrm rot="5400000">
              <a:off x="1764272" y="3150250"/>
              <a:ext cx="1026676" cy="211100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urved Connector 72">
              <a:extLst>
                <a:ext uri="{FF2B5EF4-FFF2-40B4-BE49-F238E27FC236}">
                  <a16:creationId xmlns:a16="http://schemas.microsoft.com/office/drawing/2014/main" id="{1126F5D3-F366-AF45-F2A7-E80A5C8264C2}"/>
                </a:ext>
              </a:extLst>
            </p:cNvPr>
            <p:cNvCxnSpPr>
              <a:cxnSpLocks/>
              <a:stCxn id="11" idx="3"/>
              <a:endCxn id="47" idx="2"/>
            </p:cNvCxnSpPr>
            <p:nvPr/>
          </p:nvCxnSpPr>
          <p:spPr>
            <a:xfrm rot="16200000" flipH="1">
              <a:off x="1138319" y="3358900"/>
              <a:ext cx="1566203" cy="198877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Curved Connector 77">
              <a:extLst>
                <a:ext uri="{FF2B5EF4-FFF2-40B4-BE49-F238E27FC236}">
                  <a16:creationId xmlns:a16="http://schemas.microsoft.com/office/drawing/2014/main" id="{FACFD1CE-6973-8756-CC2B-387DCE929698}"/>
                </a:ext>
              </a:extLst>
            </p:cNvPr>
            <p:cNvCxnSpPr>
              <a:cxnSpLocks/>
              <a:stCxn id="11" idx="6"/>
              <a:endCxn id="42" idx="6"/>
            </p:cNvCxnSpPr>
            <p:nvPr/>
          </p:nvCxnSpPr>
          <p:spPr>
            <a:xfrm>
              <a:off x="1639410"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7BF78558-8FD4-1109-C435-DC3A76515F33}"/>
                </a:ext>
              </a:extLst>
            </p:cNvPr>
            <p:cNvCxnSpPr>
              <a:cxnSpLocks/>
            </p:cNvCxnSpPr>
            <p:nvPr/>
          </p:nvCxnSpPr>
          <p:spPr>
            <a:xfrm rot="10800000">
              <a:off x="2915809"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Curved Connector 109">
              <a:extLst>
                <a:ext uri="{FF2B5EF4-FFF2-40B4-BE49-F238E27FC236}">
                  <a16:creationId xmlns:a16="http://schemas.microsoft.com/office/drawing/2014/main" id="{14F03EF8-73B6-C5FE-E068-198F0FB17A1F}"/>
                </a:ext>
              </a:extLst>
            </p:cNvPr>
            <p:cNvCxnSpPr>
              <a:cxnSpLocks/>
              <a:stCxn id="16" idx="0"/>
              <a:endCxn id="16" idx="7"/>
            </p:cNvCxnSpPr>
            <p:nvPr/>
          </p:nvCxnSpPr>
          <p:spPr>
            <a:xfrm rot="16200000" flipH="1">
              <a:off x="3419536" y="2771383"/>
              <a:ext cx="122225" cy="295077"/>
            </a:xfrm>
            <a:prstGeom prst="curvedConnector3">
              <a:avLst>
                <a:gd name="adj1" fmla="val -3564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Curved Connector 114">
              <a:extLst>
                <a:ext uri="{FF2B5EF4-FFF2-40B4-BE49-F238E27FC236}">
                  <a16:creationId xmlns:a16="http://schemas.microsoft.com/office/drawing/2014/main" id="{267F8CB8-B093-1E82-07AC-5091F88BBAC3}"/>
                </a:ext>
              </a:extLst>
            </p:cNvPr>
            <p:cNvCxnSpPr>
              <a:cxnSpLocks/>
              <a:stCxn id="47" idx="5"/>
              <a:endCxn id="47" idx="4"/>
            </p:cNvCxnSpPr>
            <p:nvPr/>
          </p:nvCxnSpPr>
          <p:spPr>
            <a:xfrm rot="5400000">
              <a:off x="3419538" y="5345042"/>
              <a:ext cx="122225" cy="295077"/>
            </a:xfrm>
            <a:prstGeom prst="curvedConnector3">
              <a:avLst>
                <a:gd name="adj1" fmla="val 2870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Curved Connector 142">
              <a:extLst>
                <a:ext uri="{FF2B5EF4-FFF2-40B4-BE49-F238E27FC236}">
                  <a16:creationId xmlns:a16="http://schemas.microsoft.com/office/drawing/2014/main" id="{B0C28569-6CCD-E7FD-940C-6209A65B93BE}"/>
                </a:ext>
              </a:extLst>
            </p:cNvPr>
            <p:cNvCxnSpPr>
              <a:cxnSpLocks/>
              <a:stCxn id="11" idx="1"/>
              <a:endCxn id="11" idx="0"/>
            </p:cNvCxnSpPr>
            <p:nvPr/>
          </p:nvCxnSpPr>
          <p:spPr>
            <a:xfrm rot="5400000" flipH="1" flipV="1">
              <a:off x="1013457" y="2771384"/>
              <a:ext cx="122225" cy="295077"/>
            </a:xfrm>
            <a:prstGeom prst="curvedConnector3">
              <a:avLst>
                <a:gd name="adj1" fmla="val 32937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Curved Connector 146">
              <a:extLst>
                <a:ext uri="{FF2B5EF4-FFF2-40B4-BE49-F238E27FC236}">
                  <a16:creationId xmlns:a16="http://schemas.microsoft.com/office/drawing/2014/main" id="{D1889833-7063-808E-C816-31A3D2739625}"/>
                </a:ext>
              </a:extLst>
            </p:cNvPr>
            <p:cNvCxnSpPr>
              <a:cxnSpLocks/>
              <a:stCxn id="42" idx="4"/>
              <a:endCxn id="42" idx="3"/>
            </p:cNvCxnSpPr>
            <p:nvPr/>
          </p:nvCxnSpPr>
          <p:spPr>
            <a:xfrm rot="5400000" flipH="1">
              <a:off x="1013457" y="5345043"/>
              <a:ext cx="122225" cy="295077"/>
            </a:xfrm>
            <a:prstGeom prst="curvedConnector3">
              <a:avLst>
                <a:gd name="adj1" fmla="val -18703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DAFAD77A-B195-D281-031F-1FDF82F87703}"/>
              </a:ext>
            </a:extLst>
          </p:cNvPr>
          <p:cNvGrpSpPr/>
          <p:nvPr/>
        </p:nvGrpSpPr>
        <p:grpSpPr>
          <a:xfrm>
            <a:off x="5123153" y="1955095"/>
            <a:ext cx="2945607" cy="2695884"/>
            <a:chOff x="804806" y="2857809"/>
            <a:chExt cx="2945607" cy="2695884"/>
          </a:xfrm>
        </p:grpSpPr>
        <p:grpSp>
          <p:nvGrpSpPr>
            <p:cNvPr id="88" name="Group 87">
              <a:extLst>
                <a:ext uri="{FF2B5EF4-FFF2-40B4-BE49-F238E27FC236}">
                  <a16:creationId xmlns:a16="http://schemas.microsoft.com/office/drawing/2014/main" id="{268EF4C4-AB67-D627-3A51-E6A313A10613}"/>
                </a:ext>
              </a:extLst>
            </p:cNvPr>
            <p:cNvGrpSpPr/>
            <p:nvPr/>
          </p:nvGrpSpPr>
          <p:grpSpPr>
            <a:xfrm>
              <a:off x="804806" y="2857809"/>
              <a:ext cx="834604" cy="834604"/>
              <a:chOff x="5123645" y="775255"/>
              <a:chExt cx="834604" cy="834604"/>
            </a:xfrm>
          </p:grpSpPr>
          <p:sp>
            <p:nvSpPr>
              <p:cNvPr id="108" name="Oval 107">
                <a:extLst>
                  <a:ext uri="{FF2B5EF4-FFF2-40B4-BE49-F238E27FC236}">
                    <a16:creationId xmlns:a16="http://schemas.microsoft.com/office/drawing/2014/main" id="{1278C50C-C9A9-E362-E04C-2752BE0AE675}"/>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09" name="TextBox 108">
                <a:extLst>
                  <a:ext uri="{FF2B5EF4-FFF2-40B4-BE49-F238E27FC236}">
                    <a16:creationId xmlns:a16="http://schemas.microsoft.com/office/drawing/2014/main" id="{CC660375-0845-A4E6-1231-608A391C9D41}"/>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t1</a:t>
                </a:r>
              </a:p>
            </p:txBody>
          </p:sp>
        </p:grpSp>
        <p:grpSp>
          <p:nvGrpSpPr>
            <p:cNvPr id="89" name="Group 88">
              <a:extLst>
                <a:ext uri="{FF2B5EF4-FFF2-40B4-BE49-F238E27FC236}">
                  <a16:creationId xmlns:a16="http://schemas.microsoft.com/office/drawing/2014/main" id="{5809D137-7ACB-3391-6CAE-3697E613522C}"/>
                </a:ext>
              </a:extLst>
            </p:cNvPr>
            <p:cNvGrpSpPr/>
            <p:nvPr/>
          </p:nvGrpSpPr>
          <p:grpSpPr>
            <a:xfrm>
              <a:off x="2915809" y="2857809"/>
              <a:ext cx="834604" cy="834604"/>
              <a:chOff x="5123645" y="775255"/>
              <a:chExt cx="834604" cy="834604"/>
            </a:xfrm>
          </p:grpSpPr>
          <p:sp>
            <p:nvSpPr>
              <p:cNvPr id="106" name="Oval 105">
                <a:extLst>
                  <a:ext uri="{FF2B5EF4-FFF2-40B4-BE49-F238E27FC236}">
                    <a16:creationId xmlns:a16="http://schemas.microsoft.com/office/drawing/2014/main" id="{917C9E01-6EE4-A9EF-2C8A-191A5DA3DE10}"/>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07" name="TextBox 106">
                <a:extLst>
                  <a:ext uri="{FF2B5EF4-FFF2-40B4-BE49-F238E27FC236}">
                    <a16:creationId xmlns:a16="http://schemas.microsoft.com/office/drawing/2014/main" id="{38044953-14A1-E6F7-D9D0-6D0AA9140EF6}"/>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a:t>
                </a:r>
              </a:p>
            </p:txBody>
          </p:sp>
        </p:grpSp>
        <p:cxnSp>
          <p:nvCxnSpPr>
            <p:cNvPr id="90" name="Curved Connector 89">
              <a:extLst>
                <a:ext uri="{FF2B5EF4-FFF2-40B4-BE49-F238E27FC236}">
                  <a16:creationId xmlns:a16="http://schemas.microsoft.com/office/drawing/2014/main" id="{DA454B32-2E7F-A410-04E4-85593E7F53EF}"/>
                </a:ext>
              </a:extLst>
            </p:cNvPr>
            <p:cNvCxnSpPr>
              <a:cxnSpLocks/>
            </p:cNvCxnSpPr>
            <p:nvPr/>
          </p:nvCxnSpPr>
          <p:spPr>
            <a:xfrm rot="16200000" flipV="1">
              <a:off x="2277609" y="221961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AB3340DD-6B28-0B14-870B-15DBAB9BC0AC}"/>
                </a:ext>
              </a:extLst>
            </p:cNvPr>
            <p:cNvGrpSpPr/>
            <p:nvPr/>
          </p:nvGrpSpPr>
          <p:grpSpPr>
            <a:xfrm>
              <a:off x="804806" y="4719089"/>
              <a:ext cx="834604" cy="834604"/>
              <a:chOff x="5123645" y="775255"/>
              <a:chExt cx="834604" cy="834604"/>
            </a:xfrm>
          </p:grpSpPr>
          <p:sp>
            <p:nvSpPr>
              <p:cNvPr id="104" name="Oval 103">
                <a:extLst>
                  <a:ext uri="{FF2B5EF4-FFF2-40B4-BE49-F238E27FC236}">
                    <a16:creationId xmlns:a16="http://schemas.microsoft.com/office/drawing/2014/main" id="{AF6F82CA-EB58-D107-EC87-5F0F181ECD29}"/>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05" name="TextBox 104">
                <a:extLst>
                  <a:ext uri="{FF2B5EF4-FFF2-40B4-BE49-F238E27FC236}">
                    <a16:creationId xmlns:a16="http://schemas.microsoft.com/office/drawing/2014/main" id="{A50F3969-E7C6-EB29-BDE9-CEB223665B67}"/>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t2</a:t>
                </a:r>
              </a:p>
            </p:txBody>
          </p:sp>
        </p:grpSp>
        <p:grpSp>
          <p:nvGrpSpPr>
            <p:cNvPr id="93" name="Group 92">
              <a:extLst>
                <a:ext uri="{FF2B5EF4-FFF2-40B4-BE49-F238E27FC236}">
                  <a16:creationId xmlns:a16="http://schemas.microsoft.com/office/drawing/2014/main" id="{732162E3-CDFD-4C37-3258-5A4F2DF4EE3A}"/>
                </a:ext>
              </a:extLst>
            </p:cNvPr>
            <p:cNvGrpSpPr/>
            <p:nvPr/>
          </p:nvGrpSpPr>
          <p:grpSpPr>
            <a:xfrm>
              <a:off x="2915809" y="4719089"/>
              <a:ext cx="834604" cy="834604"/>
              <a:chOff x="5123645" y="775255"/>
              <a:chExt cx="834604" cy="834604"/>
            </a:xfrm>
          </p:grpSpPr>
          <p:sp>
            <p:nvSpPr>
              <p:cNvPr id="102" name="Oval 101">
                <a:extLst>
                  <a:ext uri="{FF2B5EF4-FFF2-40B4-BE49-F238E27FC236}">
                    <a16:creationId xmlns:a16="http://schemas.microsoft.com/office/drawing/2014/main" id="{3086601A-0846-FAE1-48C2-00EA1102534F}"/>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03" name="TextBox 102">
                <a:extLst>
                  <a:ext uri="{FF2B5EF4-FFF2-40B4-BE49-F238E27FC236}">
                    <a16:creationId xmlns:a16="http://schemas.microsoft.com/office/drawing/2014/main" id="{0C0B7F00-774A-3E58-9D81-520B1B65DE80}"/>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t4</a:t>
                </a:r>
              </a:p>
            </p:txBody>
          </p:sp>
        </p:grpSp>
        <p:cxnSp>
          <p:nvCxnSpPr>
            <p:cNvPr id="94" name="Curved Connector 93">
              <a:extLst>
                <a:ext uri="{FF2B5EF4-FFF2-40B4-BE49-F238E27FC236}">
                  <a16:creationId xmlns:a16="http://schemas.microsoft.com/office/drawing/2014/main" id="{547922F3-8145-9A47-09AB-C3DB91B286B4}"/>
                </a:ext>
              </a:extLst>
            </p:cNvPr>
            <p:cNvCxnSpPr>
              <a:cxnSpLocks/>
              <a:stCxn id="104" idx="7"/>
              <a:endCxn id="102" idx="1"/>
            </p:cNvCxnSpPr>
            <p:nvPr/>
          </p:nvCxnSpPr>
          <p:spPr>
            <a:xfrm rot="5400000" flipH="1" flipV="1">
              <a:off x="2277609" y="408089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Curved Connector 94">
              <a:extLst>
                <a:ext uri="{FF2B5EF4-FFF2-40B4-BE49-F238E27FC236}">
                  <a16:creationId xmlns:a16="http://schemas.microsoft.com/office/drawing/2014/main" id="{D4F6E494-00C4-D28D-BB7C-2E06A3159A09}"/>
                </a:ext>
              </a:extLst>
            </p:cNvPr>
            <p:cNvCxnSpPr>
              <a:cxnSpLocks/>
            </p:cNvCxnSpPr>
            <p:nvPr/>
          </p:nvCxnSpPr>
          <p:spPr>
            <a:xfrm rot="5400000">
              <a:off x="2277609" y="4671043"/>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urved Connector 95">
              <a:extLst>
                <a:ext uri="{FF2B5EF4-FFF2-40B4-BE49-F238E27FC236}">
                  <a16:creationId xmlns:a16="http://schemas.microsoft.com/office/drawing/2014/main" id="{B256EDB6-8CD6-30E2-C6E5-65644441C02C}"/>
                </a:ext>
              </a:extLst>
            </p:cNvPr>
            <p:cNvCxnSpPr>
              <a:cxnSpLocks/>
            </p:cNvCxnSpPr>
            <p:nvPr/>
          </p:nvCxnSpPr>
          <p:spPr>
            <a:xfrm rot="10800000">
              <a:off x="804806"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Curved Connector 98">
              <a:extLst>
                <a:ext uri="{FF2B5EF4-FFF2-40B4-BE49-F238E27FC236}">
                  <a16:creationId xmlns:a16="http://schemas.microsoft.com/office/drawing/2014/main" id="{25360E11-5E96-5CE1-AD51-CB7B1DDFB073}"/>
                </a:ext>
              </a:extLst>
            </p:cNvPr>
            <p:cNvCxnSpPr>
              <a:cxnSpLocks/>
              <a:stCxn id="108" idx="3"/>
              <a:endCxn id="102" idx="2"/>
            </p:cNvCxnSpPr>
            <p:nvPr/>
          </p:nvCxnSpPr>
          <p:spPr>
            <a:xfrm rot="16200000" flipH="1">
              <a:off x="1138319" y="3358900"/>
              <a:ext cx="1566203" cy="198877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urved Connector 99">
              <a:extLst>
                <a:ext uri="{FF2B5EF4-FFF2-40B4-BE49-F238E27FC236}">
                  <a16:creationId xmlns:a16="http://schemas.microsoft.com/office/drawing/2014/main" id="{566E2999-8099-F431-040E-0B61B3D85D6A}"/>
                </a:ext>
              </a:extLst>
            </p:cNvPr>
            <p:cNvCxnSpPr>
              <a:cxnSpLocks/>
              <a:stCxn id="108" idx="6"/>
              <a:endCxn id="104" idx="6"/>
            </p:cNvCxnSpPr>
            <p:nvPr/>
          </p:nvCxnSpPr>
          <p:spPr>
            <a:xfrm>
              <a:off x="1639410"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Curved Connector 100">
              <a:extLst>
                <a:ext uri="{FF2B5EF4-FFF2-40B4-BE49-F238E27FC236}">
                  <a16:creationId xmlns:a16="http://schemas.microsoft.com/office/drawing/2014/main" id="{E876EE2A-C272-1D3A-7FDB-98C8E4A981B6}"/>
                </a:ext>
              </a:extLst>
            </p:cNvPr>
            <p:cNvCxnSpPr>
              <a:cxnSpLocks/>
            </p:cNvCxnSpPr>
            <p:nvPr/>
          </p:nvCxnSpPr>
          <p:spPr>
            <a:xfrm rot="10800000">
              <a:off x="2915809"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52" name="Curved Connector 151">
            <a:extLst>
              <a:ext uri="{FF2B5EF4-FFF2-40B4-BE49-F238E27FC236}">
                <a16:creationId xmlns:a16="http://schemas.microsoft.com/office/drawing/2014/main" id="{8DA8F886-032B-EE00-70D5-87C8E3206CD7}"/>
              </a:ext>
            </a:extLst>
          </p:cNvPr>
          <p:cNvCxnSpPr>
            <a:cxnSpLocks/>
            <a:stCxn id="108" idx="1"/>
            <a:endCxn id="108" idx="0"/>
          </p:cNvCxnSpPr>
          <p:nvPr/>
        </p:nvCxnSpPr>
        <p:spPr>
          <a:xfrm rot="5400000" flipH="1" flipV="1">
            <a:off x="5331804" y="1868670"/>
            <a:ext cx="122225" cy="295077"/>
          </a:xfrm>
          <a:prstGeom prst="curvedConnector3">
            <a:avLst>
              <a:gd name="adj1" fmla="val 2870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Curved Connector 156">
            <a:extLst>
              <a:ext uri="{FF2B5EF4-FFF2-40B4-BE49-F238E27FC236}">
                <a16:creationId xmlns:a16="http://schemas.microsoft.com/office/drawing/2014/main" id="{2CDE3B44-FE22-F402-ABE4-F077630E00AB}"/>
              </a:ext>
            </a:extLst>
          </p:cNvPr>
          <p:cNvCxnSpPr>
            <a:cxnSpLocks/>
            <a:stCxn id="104" idx="4"/>
            <a:endCxn id="104" idx="3"/>
          </p:cNvCxnSpPr>
          <p:nvPr/>
        </p:nvCxnSpPr>
        <p:spPr>
          <a:xfrm rot="5400000" flipH="1">
            <a:off x="5331804" y="4442329"/>
            <a:ext cx="122225" cy="295077"/>
          </a:xfrm>
          <a:prstGeom prst="curvedConnector3">
            <a:avLst>
              <a:gd name="adj1" fmla="val -187032"/>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85BADC35-F735-CB3F-8BF5-EF7B9C0C4C09}"/>
              </a:ext>
            </a:extLst>
          </p:cNvPr>
          <p:cNvSpPr txBox="1"/>
          <p:nvPr/>
        </p:nvSpPr>
        <p:spPr>
          <a:xfrm>
            <a:off x="8363874" y="2103165"/>
            <a:ext cx="3674555" cy="2308324"/>
          </a:xfrm>
          <a:prstGeom prst="rect">
            <a:avLst/>
          </a:prstGeom>
          <a:noFill/>
        </p:spPr>
        <p:txBody>
          <a:bodyPr wrap="square" rtlCol="0">
            <a:spAutoFit/>
          </a:bodyPr>
          <a:lstStyle/>
          <a:p>
            <a:pPr algn="ctr"/>
            <a:r>
              <a:rPr lang="en-GB"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o be read as: </a:t>
            </a:r>
          </a:p>
          <a:p>
            <a:pPr algn="ctr"/>
            <a:r>
              <a:rPr lang="en-GB" dirty="0">
                <a:latin typeface="Helvetica Neue Thin" panose="020B0403020202020204" pitchFamily="34" charset="0"/>
                <a:ea typeface="Helvetica Neue Thin" panose="020B0403020202020204" pitchFamily="34" charset="0"/>
              </a:rPr>
              <a:t>W</a:t>
            </a:r>
            <a:r>
              <a:rPr lang="en-FR" dirty="0">
                <a:latin typeface="Helvetica Neue Thin" panose="020B0403020202020204" pitchFamily="34" charset="0"/>
                <a:ea typeface="Helvetica Neue Thin" panose="020B0403020202020204" pitchFamily="34" charset="0"/>
              </a:rPr>
              <a:t>hen I am in a </a:t>
            </a:r>
            <a:r>
              <a:rPr lang="en-FR" b="1" dirty="0">
                <a:solidFill>
                  <a:srgbClr val="7030A0"/>
                </a:solidFill>
                <a:latin typeface="HELVETICA NEUE THIN" panose="020B0403020202020204" pitchFamily="34" charset="0"/>
                <a:ea typeface="HELVETICA NEUE THIN" panose="020B0403020202020204" pitchFamily="34" charset="0"/>
              </a:rPr>
              <a:t>state</a:t>
            </a:r>
            <a:r>
              <a:rPr lang="en-FR" dirty="0">
                <a:latin typeface="Helvetica Neue Thin" panose="020B0403020202020204" pitchFamily="34" charset="0"/>
                <a:ea typeface="Helvetica Neue Thin" panose="020B0403020202020204" pitchFamily="34" charset="0"/>
              </a:rPr>
              <a:t> where I have executed </a:t>
            </a:r>
            <a:r>
              <a:rPr lang="en-FR" dirty="0">
                <a:latin typeface="Cambria Math" panose="02040503050406030204" pitchFamily="18" charset="0"/>
                <a:ea typeface="Cambria Math" panose="02040503050406030204" pitchFamily="18" charset="0"/>
              </a:rPr>
              <a:t>t1</a:t>
            </a:r>
            <a:r>
              <a:rPr lang="en-FR" dirty="0">
                <a:latin typeface="Helvetica Neue Thin" panose="020B0403020202020204" pitchFamily="34" charset="0"/>
                <a:ea typeface="Helvetica Neue Thin" panose="020B0403020202020204" pitchFamily="34" charset="0"/>
              </a:rPr>
              <a:t> (or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a:t>
            </a:r>
            <a:r>
              <a:rPr lang="en-FR" dirty="0">
                <a:latin typeface="Cambria Math" panose="02040503050406030204" pitchFamily="18" charset="0"/>
                <a:ea typeface="Cambria Math" panose="02040503050406030204" pitchFamily="18" charset="0"/>
              </a:rPr>
              <a:t>t2</a:t>
            </a:r>
            <a:r>
              <a:rPr lang="en-FR" dirty="0">
                <a:latin typeface="Helvetica Neue Thin" panose="020B0403020202020204" pitchFamily="34" charset="0"/>
                <a:ea typeface="Helvetica Neue Thin" panose="020B0403020202020204" pitchFamily="34" charset="0"/>
              </a:rPr>
              <a:t>,</a:t>
            </a:r>
            <a:r>
              <a:rPr lang="en-FR" dirty="0">
                <a:latin typeface="Cambria Math" panose="02040503050406030204" pitchFamily="18" charset="0"/>
                <a:ea typeface="Cambria Math" panose="02040503050406030204" pitchFamily="18" charset="0"/>
              </a:rPr>
              <a:t>t4</a:t>
            </a:r>
            <a:r>
              <a:rPr lang="en-FR" dirty="0">
                <a:latin typeface="Helvetica Neue Thin" panose="020B0403020202020204" pitchFamily="34" charset="0"/>
                <a:ea typeface="Helvetica Neue Thin" panose="020B0403020202020204" pitchFamily="34" charset="0"/>
              </a:rPr>
              <a:t>), from there I can move via any of the arrows to a state where </a:t>
            </a:r>
            <a:r>
              <a:rPr lang="en-GB" dirty="0">
                <a:latin typeface="Helvetica Neue Thin" panose="020B0403020202020204" pitchFamily="34" charset="0"/>
                <a:ea typeface="Helvetica Neue Thin" panose="020B0403020202020204" pitchFamily="34" charset="0"/>
              </a:rPr>
              <a:t>I</a:t>
            </a:r>
            <a:r>
              <a:rPr lang="en-FR" dirty="0">
                <a:latin typeface="Helvetica Neue Thin" panose="020B0403020202020204" pitchFamily="34" charset="0"/>
                <a:ea typeface="Helvetica Neue Thin" panose="020B0403020202020204" pitchFamily="34" charset="0"/>
              </a:rPr>
              <a:t> have executed another transition. So for example when I have executed transition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 I can only move by executing transition </a:t>
            </a:r>
            <a:r>
              <a:rPr lang="en-FR" dirty="0">
                <a:latin typeface="Cambria Math" panose="02040503050406030204" pitchFamily="18" charset="0"/>
                <a:ea typeface="Cambria Math" panose="02040503050406030204" pitchFamily="18" charset="0"/>
              </a:rPr>
              <a:t>t1</a:t>
            </a:r>
          </a:p>
        </p:txBody>
      </p:sp>
      <p:sp>
        <p:nvSpPr>
          <p:cNvPr id="3" name="TextBox 2">
            <a:extLst>
              <a:ext uri="{FF2B5EF4-FFF2-40B4-BE49-F238E27FC236}">
                <a16:creationId xmlns:a16="http://schemas.microsoft.com/office/drawing/2014/main" id="{90D9C42E-8412-4629-C84B-6A91B151F1CE}"/>
              </a:ext>
            </a:extLst>
          </p:cNvPr>
          <p:cNvSpPr txBox="1"/>
          <p:nvPr/>
        </p:nvSpPr>
        <p:spPr>
          <a:xfrm>
            <a:off x="122219" y="5380884"/>
            <a:ext cx="11705020" cy="1200329"/>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The graph in this form is </a:t>
            </a:r>
            <a:r>
              <a:rPr lang="en-GB" dirty="0">
                <a:solidFill>
                  <a:srgbClr val="0432FF"/>
                </a:solidFill>
                <a:latin typeface="Helvetica Neue Thin" panose="020B0403020202020204" pitchFamily="34" charset="0"/>
                <a:ea typeface="Helvetica Neue Thin" panose="020B0403020202020204" pitchFamily="34" charset="0"/>
              </a:rPr>
              <a:t>a quick visual representation </a:t>
            </a:r>
            <a:r>
              <a:rPr lang="en-GB" dirty="0">
                <a:latin typeface="Helvetica Neue Thin" panose="020B0403020202020204" pitchFamily="34" charset="0"/>
                <a:ea typeface="Helvetica Neue Thin" panose="020B0403020202020204" pitchFamily="34" charset="0"/>
              </a:rPr>
              <a:t>of how the system can behave – which transitions can come one after the other. The edges are labelled with </a:t>
            </a:r>
            <a:r>
              <a:rPr lang="en-GB" dirty="0">
                <a:solidFill>
                  <a:srgbClr val="0432FF"/>
                </a:solidFill>
                <a:latin typeface="Helvetica Neue Thin" panose="020B0403020202020204" pitchFamily="34" charset="0"/>
                <a:ea typeface="Helvetica Neue Thin" panose="020B0403020202020204" pitchFamily="34" charset="0"/>
              </a:rPr>
              <a:t>probabilities</a:t>
            </a:r>
            <a:r>
              <a:rPr lang="en-GB" dirty="0">
                <a:latin typeface="Helvetica Neue Thin" panose="020B0403020202020204" pitchFamily="34" charset="0"/>
                <a:ea typeface="Helvetica Neue Thin" panose="020B0403020202020204" pitchFamily="34" charset="0"/>
              </a:rPr>
              <a:t>. </a:t>
            </a:r>
          </a:p>
          <a:p>
            <a:r>
              <a:rPr lang="en-GB" dirty="0">
                <a:latin typeface="Helvetica Neue Thin" panose="020B0403020202020204" pitchFamily="34" charset="0"/>
                <a:ea typeface="Helvetica Neue Thin" panose="020B0403020202020204" pitchFamily="34" charset="0"/>
              </a:rPr>
              <a:t>For example, in theory, there is a </a:t>
            </a:r>
            <a:r>
              <a:rPr lang="en-GB" b="1" dirty="0">
                <a:latin typeface="Helvetica Neue Thin" panose="020B0403020202020204" pitchFamily="34" charset="0"/>
                <a:ea typeface="Helvetica Neue Thin" panose="020B0403020202020204" pitchFamily="34" charset="0"/>
              </a:rPr>
              <a:t>25%</a:t>
            </a:r>
            <a:r>
              <a:rPr lang="en-GB" dirty="0">
                <a:latin typeface="Helvetica Neue Thin" panose="020B0403020202020204" pitchFamily="34" charset="0"/>
                <a:ea typeface="Helvetica Neue Thin" panose="020B0403020202020204" pitchFamily="34" charset="0"/>
              </a:rPr>
              <a:t> chance that any of the transitions will follow </a:t>
            </a:r>
            <a:r>
              <a:rPr lang="en-GB" dirty="0">
                <a:latin typeface="Cambria Math" panose="02040503050406030204" pitchFamily="18" charset="0"/>
                <a:ea typeface="Cambria Math" panose="02040503050406030204" pitchFamily="18" charset="0"/>
              </a:rPr>
              <a:t>t</a:t>
            </a:r>
            <a:r>
              <a:rPr lang="en-GB" dirty="0">
                <a:latin typeface="Helvetica Neue Thin" panose="020B0403020202020204" pitchFamily="34" charset="0"/>
                <a:ea typeface="Helvetica Neue Thin" panose="020B0403020202020204" pitchFamily="34" charset="0"/>
              </a:rPr>
              <a:t>. </a:t>
            </a:r>
          </a:p>
          <a:p>
            <a:r>
              <a:rPr lang="en-GB" dirty="0">
                <a:latin typeface="Helvetica Neue Thin" panose="020B0403020202020204" pitchFamily="34" charset="0"/>
                <a:ea typeface="Helvetica Neue Thin" panose="020B0403020202020204" pitchFamily="34" charset="0"/>
              </a:rPr>
              <a:t>In reality</a:t>
            </a:r>
            <a:r>
              <a:rPr lang="en-GB" dirty="0">
                <a:latin typeface="Helvetica Neue Thin" panose="020B0403020202020204" pitchFamily="34" charset="0"/>
                <a:ea typeface="Helvetica Neue Thin" panose="020B0403020202020204" pitchFamily="34" charset="0"/>
              </a:rPr>
              <a:t>, there is a </a:t>
            </a:r>
            <a:r>
              <a:rPr lang="en-GB" b="1" dirty="0">
                <a:latin typeface="HELVETICA NEUE THIN" panose="020B0403020202020204" pitchFamily="34" charset="0"/>
                <a:ea typeface="HELVETICA NEUE THIN" panose="020B0403020202020204" pitchFamily="34" charset="0"/>
              </a:rPr>
              <a:t>100%</a:t>
            </a:r>
            <a:r>
              <a:rPr lang="en-GB" dirty="0">
                <a:latin typeface="Helvetica Neue Thin" panose="020B0403020202020204" pitchFamily="34" charset="0"/>
                <a:ea typeface="Helvetica Neue Thin" panose="020B0403020202020204" pitchFamily="34" charset="0"/>
              </a:rPr>
              <a:t> chance that </a:t>
            </a:r>
            <a:r>
              <a:rPr lang="en-GB" dirty="0">
                <a:latin typeface="Cambria Math" panose="02040503050406030204" pitchFamily="18" charset="0"/>
                <a:ea typeface="Cambria Math" panose="02040503050406030204" pitchFamily="18" charset="0"/>
              </a:rPr>
              <a:t>t1</a:t>
            </a:r>
            <a:r>
              <a:rPr lang="en-GB" dirty="0">
                <a:latin typeface="Helvetica Neue Thin" panose="020B0403020202020204" pitchFamily="34" charset="0"/>
                <a:ea typeface="Helvetica Neue Thin" panose="020B0403020202020204" pitchFamily="34" charset="0"/>
              </a:rPr>
              <a:t> will follow </a:t>
            </a:r>
            <a:r>
              <a:rPr lang="en-GB" dirty="0">
                <a:latin typeface="Cambria Math" panose="02040503050406030204" pitchFamily="18" charset="0"/>
                <a:ea typeface="Cambria Math" panose="02040503050406030204" pitchFamily="18" charset="0"/>
              </a:rPr>
              <a:t>t</a:t>
            </a:r>
            <a:r>
              <a:rPr lang="en-GB" dirty="0">
                <a:latin typeface="Helvetica Neue Thin" panose="020B0403020202020204" pitchFamily="34" charset="0"/>
                <a:ea typeface="Helvetica Neue Thin" panose="020B0403020202020204" pitchFamily="34" charset="0"/>
              </a:rPr>
              <a:t> </a:t>
            </a:r>
            <a:endParaRPr lang="en-FR" dirty="0">
              <a:latin typeface="Helvetica Neue Thin" panose="020B0403020202020204" pitchFamily="34" charset="0"/>
              <a:ea typeface="Helvetica Neue Thin" panose="020B0403020202020204" pitchFamily="34" charset="0"/>
            </a:endParaRPr>
          </a:p>
        </p:txBody>
      </p:sp>
      <p:sp>
        <p:nvSpPr>
          <p:cNvPr id="4" name="TextBox 3">
            <a:extLst>
              <a:ext uri="{FF2B5EF4-FFF2-40B4-BE49-F238E27FC236}">
                <a16:creationId xmlns:a16="http://schemas.microsoft.com/office/drawing/2014/main" id="{CBD891A1-5436-5F14-9B73-B32C5CE097A6}"/>
              </a:ext>
            </a:extLst>
          </p:cNvPr>
          <p:cNvSpPr txBox="1"/>
          <p:nvPr/>
        </p:nvSpPr>
        <p:spPr>
          <a:xfrm>
            <a:off x="3598912" y="3257993"/>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1/4</a:t>
            </a:r>
          </a:p>
        </p:txBody>
      </p:sp>
      <p:sp>
        <p:nvSpPr>
          <p:cNvPr id="5" name="TextBox 4">
            <a:extLst>
              <a:ext uri="{FF2B5EF4-FFF2-40B4-BE49-F238E27FC236}">
                <a16:creationId xmlns:a16="http://schemas.microsoft.com/office/drawing/2014/main" id="{68DAC98C-3674-0D05-C410-BA40E2B383A6}"/>
              </a:ext>
            </a:extLst>
          </p:cNvPr>
          <p:cNvSpPr txBox="1"/>
          <p:nvPr/>
        </p:nvSpPr>
        <p:spPr>
          <a:xfrm>
            <a:off x="2989824" y="1438878"/>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1/4</a:t>
            </a:r>
          </a:p>
        </p:txBody>
      </p:sp>
      <p:sp>
        <p:nvSpPr>
          <p:cNvPr id="6" name="TextBox 5">
            <a:extLst>
              <a:ext uri="{FF2B5EF4-FFF2-40B4-BE49-F238E27FC236}">
                <a16:creationId xmlns:a16="http://schemas.microsoft.com/office/drawing/2014/main" id="{B88B18D2-1156-B105-C7CA-D5DAA043A3F4}"/>
              </a:ext>
            </a:extLst>
          </p:cNvPr>
          <p:cNvSpPr txBox="1"/>
          <p:nvPr/>
        </p:nvSpPr>
        <p:spPr>
          <a:xfrm>
            <a:off x="2760010" y="3116590"/>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1/4</a:t>
            </a:r>
          </a:p>
        </p:txBody>
      </p:sp>
      <p:sp>
        <p:nvSpPr>
          <p:cNvPr id="8" name="TextBox 7">
            <a:extLst>
              <a:ext uri="{FF2B5EF4-FFF2-40B4-BE49-F238E27FC236}">
                <a16:creationId xmlns:a16="http://schemas.microsoft.com/office/drawing/2014/main" id="{E68F64FE-0219-91B6-D23B-B2E15EE706EC}"/>
              </a:ext>
            </a:extLst>
          </p:cNvPr>
          <p:cNvSpPr txBox="1"/>
          <p:nvPr/>
        </p:nvSpPr>
        <p:spPr>
          <a:xfrm>
            <a:off x="2516555" y="2813575"/>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1/4</a:t>
            </a:r>
          </a:p>
        </p:txBody>
      </p:sp>
      <p:sp>
        <p:nvSpPr>
          <p:cNvPr id="9" name="TextBox 8">
            <a:extLst>
              <a:ext uri="{FF2B5EF4-FFF2-40B4-BE49-F238E27FC236}">
                <a16:creationId xmlns:a16="http://schemas.microsoft.com/office/drawing/2014/main" id="{AA31433A-FE5E-598C-8045-A31B299D86F2}"/>
              </a:ext>
            </a:extLst>
          </p:cNvPr>
          <p:cNvSpPr txBox="1"/>
          <p:nvPr/>
        </p:nvSpPr>
        <p:spPr>
          <a:xfrm>
            <a:off x="6239767" y="1500657"/>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a:t>
            </a:r>
          </a:p>
        </p:txBody>
      </p:sp>
      <p:sp>
        <p:nvSpPr>
          <p:cNvPr id="14" name="Slide Number Placeholder 13">
            <a:extLst>
              <a:ext uri="{FF2B5EF4-FFF2-40B4-BE49-F238E27FC236}">
                <a16:creationId xmlns:a16="http://schemas.microsoft.com/office/drawing/2014/main" id="{A58F2588-8C43-F00E-BEB8-E773BF43CCF1}"/>
              </a:ext>
            </a:extLst>
          </p:cNvPr>
          <p:cNvSpPr>
            <a:spLocks noGrp="1"/>
          </p:cNvSpPr>
          <p:nvPr>
            <p:ph type="sldNum" sz="quarter" idx="12"/>
          </p:nvPr>
        </p:nvSpPr>
        <p:spPr/>
        <p:txBody>
          <a:bodyPr/>
          <a:lstStyle/>
          <a:p>
            <a:fld id="{4A936E34-E911-F947-B710-F12161D09F63}" type="slidenum">
              <a:rPr lang="en-FR" smtClean="0"/>
              <a:t>18</a:t>
            </a:fld>
            <a:endParaRPr lang="en-FR"/>
          </a:p>
        </p:txBody>
      </p:sp>
    </p:spTree>
    <p:extLst>
      <p:ext uri="{BB962C8B-B14F-4D97-AF65-F5344CB8AC3E}">
        <p14:creationId xmlns:p14="http://schemas.microsoft.com/office/powerpoint/2010/main" val="2880553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So instead of the transition matrix considering </a:t>
            </a:r>
            <a:r>
              <a:rPr lang="en-FR" b="1" dirty="0">
                <a:latin typeface="HELVETICA NEUE THIN" panose="020B0403020202020204" pitchFamily="34" charset="0"/>
                <a:ea typeface="HELVETICA NEUE THIN" panose="020B0403020202020204" pitchFamily="34" charset="0"/>
              </a:rPr>
              <a:t>state -&gt; state</a:t>
            </a:r>
            <a:r>
              <a:rPr lang="en-FR" dirty="0">
                <a:latin typeface="Helvetica Neue Thin" panose="020B0403020202020204" pitchFamily="34" charset="0"/>
                <a:ea typeface="Helvetica Neue Thin" panose="020B0403020202020204" pitchFamily="34" charset="0"/>
              </a:rPr>
              <a:t>, it considers </a:t>
            </a:r>
            <a:r>
              <a:rPr lang="en-FR" b="1" dirty="0">
                <a:latin typeface="HELVETICA NEUE THIN" panose="020B0403020202020204" pitchFamily="34" charset="0"/>
                <a:ea typeface="HELVETICA NEUE THIN" panose="020B0403020202020204" pitchFamily="34" charset="0"/>
              </a:rPr>
              <a:t>transition -&gt; transition </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Transition guards as states </a:t>
            </a:r>
            <a:endParaRPr lang="en-FR" sz="2000" dirty="0">
              <a:latin typeface="Helvetica Neue Thin" panose="020B0403020202020204" pitchFamily="34" charset="0"/>
              <a:ea typeface="Helvetica Neue Thin" panose="020B0403020202020204" pitchFamily="34" charset="0"/>
            </a:endParaRPr>
          </a:p>
        </p:txBody>
      </p:sp>
      <p:grpSp>
        <p:nvGrpSpPr>
          <p:cNvPr id="79" name="Group 78">
            <a:extLst>
              <a:ext uri="{FF2B5EF4-FFF2-40B4-BE49-F238E27FC236}">
                <a16:creationId xmlns:a16="http://schemas.microsoft.com/office/drawing/2014/main" id="{4340BFCB-E616-C1D6-5587-C6AB3B535DCC}"/>
              </a:ext>
            </a:extLst>
          </p:cNvPr>
          <p:cNvGrpSpPr/>
          <p:nvPr/>
        </p:nvGrpSpPr>
        <p:grpSpPr>
          <a:xfrm>
            <a:off x="1842508" y="1667570"/>
            <a:ext cx="2757849" cy="834604"/>
            <a:chOff x="1110222" y="2236884"/>
            <a:chExt cx="2757849" cy="834604"/>
          </a:xfrm>
        </p:grpSpPr>
        <p:grpSp>
          <p:nvGrpSpPr>
            <p:cNvPr id="3" name="Group 2">
              <a:extLst>
                <a:ext uri="{FF2B5EF4-FFF2-40B4-BE49-F238E27FC236}">
                  <a16:creationId xmlns:a16="http://schemas.microsoft.com/office/drawing/2014/main" id="{001E69FA-A115-F647-68E3-68B3C573CD36}"/>
                </a:ext>
              </a:extLst>
            </p:cNvPr>
            <p:cNvGrpSpPr/>
            <p:nvPr/>
          </p:nvGrpSpPr>
          <p:grpSpPr>
            <a:xfrm>
              <a:off x="1110222" y="2236884"/>
              <a:ext cx="1706742" cy="834604"/>
              <a:chOff x="5123645" y="775255"/>
              <a:chExt cx="1706742" cy="834604"/>
            </a:xfrm>
          </p:grpSpPr>
          <p:sp>
            <p:nvSpPr>
              <p:cNvPr id="4" name="Oval 3">
                <a:extLst>
                  <a:ext uri="{FF2B5EF4-FFF2-40B4-BE49-F238E27FC236}">
                    <a16:creationId xmlns:a16="http://schemas.microsoft.com/office/drawing/2014/main" id="{CD7AE305-86F9-B130-243B-3A31071B5FBB}"/>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3A70435B-2D61-8C74-8936-59009A59BB5D}"/>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S1</a:t>
                </a:r>
              </a:p>
            </p:txBody>
          </p:sp>
          <p:sp>
            <p:nvSpPr>
              <p:cNvPr id="20" name="TextBox 19">
                <a:extLst>
                  <a:ext uri="{FF2B5EF4-FFF2-40B4-BE49-F238E27FC236}">
                    <a16:creationId xmlns:a16="http://schemas.microsoft.com/office/drawing/2014/main" id="{48365764-B007-1AF9-119E-604C1947E5FA}"/>
                  </a:ext>
                </a:extLst>
              </p:cNvPr>
              <p:cNvSpPr txBox="1"/>
              <p:nvPr/>
            </p:nvSpPr>
            <p:spPr>
              <a:xfrm>
                <a:off x="6126342" y="884779"/>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t1</a:t>
                </a:r>
              </a:p>
            </p:txBody>
          </p:sp>
        </p:grpSp>
        <p:grpSp>
          <p:nvGrpSpPr>
            <p:cNvPr id="6" name="Group 5">
              <a:extLst>
                <a:ext uri="{FF2B5EF4-FFF2-40B4-BE49-F238E27FC236}">
                  <a16:creationId xmlns:a16="http://schemas.microsoft.com/office/drawing/2014/main" id="{9000F494-58A7-1F8C-63B0-F39BFD2F5646}"/>
                </a:ext>
              </a:extLst>
            </p:cNvPr>
            <p:cNvGrpSpPr/>
            <p:nvPr/>
          </p:nvGrpSpPr>
          <p:grpSpPr>
            <a:xfrm>
              <a:off x="3033467" y="2236884"/>
              <a:ext cx="834604" cy="834604"/>
              <a:chOff x="5123645" y="775255"/>
              <a:chExt cx="834604" cy="834604"/>
            </a:xfrm>
          </p:grpSpPr>
          <p:sp>
            <p:nvSpPr>
              <p:cNvPr id="8" name="Oval 7">
                <a:extLst>
                  <a:ext uri="{FF2B5EF4-FFF2-40B4-BE49-F238E27FC236}">
                    <a16:creationId xmlns:a16="http://schemas.microsoft.com/office/drawing/2014/main" id="{FFE71043-B37A-9F25-1478-ADCA75966CBB}"/>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9" name="TextBox 8">
                <a:extLst>
                  <a:ext uri="{FF2B5EF4-FFF2-40B4-BE49-F238E27FC236}">
                    <a16:creationId xmlns:a16="http://schemas.microsoft.com/office/drawing/2014/main" id="{E774676F-9516-C5A1-C58B-EEA8A5FBA5F2}"/>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S2</a:t>
                </a:r>
              </a:p>
            </p:txBody>
          </p:sp>
        </p:grpSp>
        <p:cxnSp>
          <p:nvCxnSpPr>
            <p:cNvPr id="15" name="Straight Arrow Connector 14">
              <a:extLst>
                <a:ext uri="{FF2B5EF4-FFF2-40B4-BE49-F238E27FC236}">
                  <a16:creationId xmlns:a16="http://schemas.microsoft.com/office/drawing/2014/main" id="{4D9CC2F4-12F6-512E-C208-E7DA1FB7EAE1}"/>
                </a:ext>
              </a:extLst>
            </p:cNvPr>
            <p:cNvCxnSpPr>
              <a:cxnSpLocks/>
              <a:stCxn id="4" idx="6"/>
              <a:endCxn id="8" idx="2"/>
            </p:cNvCxnSpPr>
            <p:nvPr/>
          </p:nvCxnSpPr>
          <p:spPr>
            <a:xfrm>
              <a:off x="1944826" y="2654186"/>
              <a:ext cx="10886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1" name="TextBox 20">
            <a:extLst>
              <a:ext uri="{FF2B5EF4-FFF2-40B4-BE49-F238E27FC236}">
                <a16:creationId xmlns:a16="http://schemas.microsoft.com/office/drawing/2014/main" id="{BC04B0CA-32FB-273C-7B16-A12F38A51D61}"/>
              </a:ext>
            </a:extLst>
          </p:cNvPr>
          <p:cNvSpPr txBox="1"/>
          <p:nvPr/>
        </p:nvSpPr>
        <p:spPr>
          <a:xfrm>
            <a:off x="5469235" y="1620721"/>
            <a:ext cx="1181590" cy="923330"/>
          </a:xfrm>
          <a:prstGeom prst="rect">
            <a:avLst/>
          </a:prstGeom>
          <a:noFill/>
        </p:spPr>
        <p:txBody>
          <a:bodyPr wrap="square" rtlCol="0">
            <a:spAutoFit/>
          </a:bodyPr>
          <a:lstStyle/>
          <a:p>
            <a:pPr algn="ctr"/>
            <a:r>
              <a:rPr lang="en-GB" dirty="0">
                <a:latin typeface="Helvetica Neue Thin" panose="020B0403020202020204" pitchFamily="34" charset="0"/>
                <a:ea typeface="Helvetica Neue Thin" panose="020B0403020202020204" pitchFamily="34" charset="0"/>
              </a:rPr>
              <a:t>is replaced by</a:t>
            </a:r>
            <a:endParaRPr lang="en-FR" dirty="0">
              <a:latin typeface="Helvetica Neue Thin" panose="020B0403020202020204" pitchFamily="34" charset="0"/>
              <a:ea typeface="Helvetica Neue Thin" panose="020B0403020202020204" pitchFamily="34" charset="0"/>
            </a:endParaRPr>
          </a:p>
        </p:txBody>
      </p:sp>
      <p:grpSp>
        <p:nvGrpSpPr>
          <p:cNvPr id="80" name="Group 79">
            <a:extLst>
              <a:ext uri="{FF2B5EF4-FFF2-40B4-BE49-F238E27FC236}">
                <a16:creationId xmlns:a16="http://schemas.microsoft.com/office/drawing/2014/main" id="{AF218A8D-E1CF-4FE6-6D53-7BB03932598E}"/>
              </a:ext>
            </a:extLst>
          </p:cNvPr>
          <p:cNvGrpSpPr/>
          <p:nvPr/>
        </p:nvGrpSpPr>
        <p:grpSpPr>
          <a:xfrm>
            <a:off x="7180746" y="1649518"/>
            <a:ext cx="2652802" cy="834604"/>
            <a:chOff x="6505731" y="2328356"/>
            <a:chExt cx="2652802" cy="834604"/>
          </a:xfrm>
        </p:grpSpPr>
        <p:grpSp>
          <p:nvGrpSpPr>
            <p:cNvPr id="22" name="Group 21">
              <a:extLst>
                <a:ext uri="{FF2B5EF4-FFF2-40B4-BE49-F238E27FC236}">
                  <a16:creationId xmlns:a16="http://schemas.microsoft.com/office/drawing/2014/main" id="{2ECA9180-7B56-8D1F-7513-F7D52A174D61}"/>
                </a:ext>
              </a:extLst>
            </p:cNvPr>
            <p:cNvGrpSpPr/>
            <p:nvPr/>
          </p:nvGrpSpPr>
          <p:grpSpPr>
            <a:xfrm>
              <a:off x="7489327" y="2328356"/>
              <a:ext cx="834604" cy="834604"/>
              <a:chOff x="5123645" y="775255"/>
              <a:chExt cx="834604" cy="834604"/>
            </a:xfrm>
          </p:grpSpPr>
          <p:sp>
            <p:nvSpPr>
              <p:cNvPr id="23" name="Oval 22">
                <a:extLst>
                  <a:ext uri="{FF2B5EF4-FFF2-40B4-BE49-F238E27FC236}">
                    <a16:creationId xmlns:a16="http://schemas.microsoft.com/office/drawing/2014/main" id="{08AECABA-FC8F-FCC8-6F11-FD7CD1B9DCC1}"/>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4" name="TextBox 23">
                <a:extLst>
                  <a:ext uri="{FF2B5EF4-FFF2-40B4-BE49-F238E27FC236}">
                    <a16:creationId xmlns:a16="http://schemas.microsoft.com/office/drawing/2014/main" id="{3719F860-7E43-0508-0A5C-3CF6F76CB848}"/>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S1</a:t>
                </a:r>
              </a:p>
            </p:txBody>
          </p:sp>
        </p:grpSp>
        <p:cxnSp>
          <p:nvCxnSpPr>
            <p:cNvPr id="64" name="Straight Arrow Connector 63">
              <a:extLst>
                <a:ext uri="{FF2B5EF4-FFF2-40B4-BE49-F238E27FC236}">
                  <a16:creationId xmlns:a16="http://schemas.microsoft.com/office/drawing/2014/main" id="{F04F8AB7-7FF2-4A59-773F-F4886FE4128F}"/>
                </a:ext>
              </a:extLst>
            </p:cNvPr>
            <p:cNvCxnSpPr>
              <a:cxnSpLocks/>
              <a:endCxn id="23" idx="2"/>
            </p:cNvCxnSpPr>
            <p:nvPr/>
          </p:nvCxnSpPr>
          <p:spPr>
            <a:xfrm>
              <a:off x="6505731" y="2745658"/>
              <a:ext cx="9835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910C0CA3-E423-23E7-B6A7-2DA8DF9DC734}"/>
                </a:ext>
              </a:extLst>
            </p:cNvPr>
            <p:cNvCxnSpPr>
              <a:cxnSpLocks/>
              <a:stCxn id="23" idx="6"/>
            </p:cNvCxnSpPr>
            <p:nvPr/>
          </p:nvCxnSpPr>
          <p:spPr>
            <a:xfrm>
              <a:off x="8323931" y="2745658"/>
              <a:ext cx="8346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3947AA8F-BE35-9FEE-3AA7-AAF8A879F136}"/>
                </a:ext>
              </a:extLst>
            </p:cNvPr>
            <p:cNvSpPr txBox="1"/>
            <p:nvPr/>
          </p:nvSpPr>
          <p:spPr>
            <a:xfrm>
              <a:off x="6645506" y="2472774"/>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t1</a:t>
              </a:r>
            </a:p>
          </p:txBody>
        </p:sp>
        <p:sp>
          <p:nvSpPr>
            <p:cNvPr id="75" name="TextBox 74">
              <a:extLst>
                <a:ext uri="{FF2B5EF4-FFF2-40B4-BE49-F238E27FC236}">
                  <a16:creationId xmlns:a16="http://schemas.microsoft.com/office/drawing/2014/main" id="{D695401D-F65B-0FC2-D38F-A4C7F97A7BFC}"/>
                </a:ext>
              </a:extLst>
            </p:cNvPr>
            <p:cNvSpPr txBox="1"/>
            <p:nvPr/>
          </p:nvSpPr>
          <p:spPr>
            <a:xfrm>
              <a:off x="8336042" y="2476760"/>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t2</a:t>
              </a:r>
            </a:p>
          </p:txBody>
        </p:sp>
      </p:grpSp>
      <p:sp>
        <p:nvSpPr>
          <p:cNvPr id="76" name="TextBox 75">
            <a:extLst>
              <a:ext uri="{FF2B5EF4-FFF2-40B4-BE49-F238E27FC236}">
                <a16:creationId xmlns:a16="http://schemas.microsoft.com/office/drawing/2014/main" id="{EBF4B787-22FF-4D54-1636-919C5640F12E}"/>
              </a:ext>
            </a:extLst>
          </p:cNvPr>
          <p:cNvSpPr txBox="1"/>
          <p:nvPr/>
        </p:nvSpPr>
        <p:spPr>
          <a:xfrm>
            <a:off x="336786" y="3059297"/>
            <a:ext cx="9496762" cy="329320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a:t>
            </a:r>
            <a:r>
              <a:rPr lang="en-FR" dirty="0">
                <a:solidFill>
                  <a:srgbClr val="0432FF"/>
                </a:solidFill>
                <a:latin typeface="Helvetica Neue Thin" panose="020B0403020202020204" pitchFamily="34" charset="0"/>
                <a:ea typeface="Helvetica Neue Thin" panose="020B0403020202020204" pitchFamily="34" charset="0"/>
              </a:rPr>
              <a:t>transition matrix </a:t>
            </a:r>
            <a:r>
              <a:rPr lang="en-FR" dirty="0">
                <a:latin typeface="Helvetica Neue Thin" panose="020B0403020202020204" pitchFamily="34" charset="0"/>
                <a:ea typeface="Helvetica Neue Thin" panose="020B0403020202020204" pitchFamily="34" charset="0"/>
              </a:rPr>
              <a:t>in the running example, after a test-run (1 000 </a:t>
            </a:r>
            <a:r>
              <a:rPr lang="en-FR" dirty="0">
                <a:latin typeface="Helvetica Neue Thin" panose="020B0403020202020204" pitchFamily="34" charset="0"/>
                <a:ea typeface="Helvetica Neue Thin" panose="020B0403020202020204" pitchFamily="34" charset="0"/>
              </a:rPr>
              <a:t>000 Monte Carlo steps)</a:t>
            </a:r>
          </a:p>
          <a:p>
            <a:r>
              <a:rPr lang="en-FR" dirty="0">
                <a:latin typeface="Helvetica Neue Thin" panose="020B0403020202020204" pitchFamily="34" charset="0"/>
                <a:ea typeface="Helvetica Neue Thin" panose="020B0403020202020204" pitchFamily="34" charset="0"/>
              </a:rPr>
              <a:t> looks like this:</a:t>
            </a:r>
          </a:p>
          <a:p>
            <a:endParaRPr lang="en-FR" dirty="0">
              <a:latin typeface="Helvetica Neue Thin" panose="020B0403020202020204" pitchFamily="34" charset="0"/>
              <a:ea typeface="Helvetica Neue Thin" panose="020B0403020202020204" pitchFamily="34" charset="0"/>
            </a:endParaRPr>
          </a:p>
          <a:p>
            <a:r>
              <a:rPr lang="en-GB" sz="1400" dirty="0">
                <a:ea typeface="Helvetica Neue Thin" panose="020B0403020202020204" pitchFamily="34" charset="0"/>
              </a:rPr>
              <a:t>+----------------+-------------------+-----------------+---------------+-----------------+</a:t>
            </a:r>
          </a:p>
          <a:p>
            <a:r>
              <a:rPr lang="en-GB" sz="1400" dirty="0">
                <a:ea typeface="Helvetica Neue Thin" panose="020B0403020202020204" pitchFamily="34" charset="0"/>
              </a:rPr>
              <a:t>|                      |                      t  |                 </a:t>
            </a:r>
            <a:r>
              <a:rPr lang="en-GB" sz="1400" dirty="0">
                <a:solidFill>
                  <a:srgbClr val="FF0000"/>
                </a:solidFill>
                <a:ea typeface="Helvetica Neue Thin" panose="020B0403020202020204" pitchFamily="34" charset="0"/>
              </a:rPr>
              <a:t>t1 </a:t>
            </a:r>
            <a:r>
              <a:rPr lang="en-GB" sz="1400" dirty="0">
                <a:ea typeface="Helvetica Neue Thin" panose="020B0403020202020204" pitchFamily="34" charset="0"/>
              </a:rPr>
              <a:t> |                t2  |                 t4  |</a:t>
            </a:r>
          </a:p>
          <a:p>
            <a:r>
              <a:rPr lang="en-GB" sz="1400" dirty="0">
                <a:ea typeface="Helvetica Neue Thin" panose="020B0403020202020204" pitchFamily="34" charset="0"/>
              </a:rPr>
              <a:t>+==========+===========+==========+==========+==========+</a:t>
            </a:r>
          </a:p>
          <a:p>
            <a:r>
              <a:rPr lang="en-GB" sz="1400" dirty="0">
                <a:ea typeface="Helvetica Neue Thin" panose="020B0403020202020204" pitchFamily="34" charset="0"/>
              </a:rPr>
              <a:t>| </a:t>
            </a:r>
            <a:r>
              <a:rPr lang="en-GB" sz="1400" dirty="0">
                <a:solidFill>
                  <a:srgbClr val="FF0000"/>
                </a:solidFill>
                <a:ea typeface="Helvetica Neue Thin" panose="020B0403020202020204" pitchFamily="34" charset="0"/>
              </a:rPr>
              <a:t>t</a:t>
            </a:r>
            <a:r>
              <a:rPr lang="en-GB" sz="1400" dirty="0">
                <a:ea typeface="Helvetica Neue Thin" panose="020B0403020202020204" pitchFamily="34" charset="0"/>
              </a:rPr>
              <a:t>                    | 0                      | </a:t>
            </a:r>
            <a:r>
              <a:rPr lang="en-GB" sz="1400" dirty="0">
                <a:solidFill>
                  <a:srgbClr val="FF0000"/>
                </a:solidFill>
                <a:ea typeface="Helvetica Neue Thin" panose="020B0403020202020204" pitchFamily="34" charset="0"/>
              </a:rPr>
              <a:t>1 </a:t>
            </a:r>
            <a:r>
              <a:rPr lang="en-GB" sz="1400" dirty="0">
                <a:ea typeface="Helvetica Neue Thin" panose="020B0403020202020204" pitchFamily="34" charset="0"/>
              </a:rPr>
              <a:t>                   | 0                  | 0                   |</a:t>
            </a:r>
          </a:p>
          <a:p>
            <a:r>
              <a:rPr lang="en-GB" sz="1400" dirty="0">
                <a:ea typeface="Helvetica Neue Thin" panose="020B0403020202020204" pitchFamily="34" charset="0"/>
              </a:rPr>
              <a:t>+----------- -----+------------------+-----------------+----------------+----------------+</a:t>
            </a:r>
          </a:p>
          <a:p>
            <a:r>
              <a:rPr lang="en-GB" sz="1400" dirty="0">
                <a:ea typeface="Helvetica Neue Thin" panose="020B0403020202020204" pitchFamily="34" charset="0"/>
              </a:rPr>
              <a:t>| t1                  | 0                      | 0.254844     | 0.552085.  | 0.193072.   |</a:t>
            </a:r>
          </a:p>
          <a:p>
            <a:r>
              <a:rPr lang="en-GB" sz="1400" dirty="0">
                <a:ea typeface="Helvetica Neue Thin" panose="020B0403020202020204" pitchFamily="34" charset="0"/>
              </a:rPr>
              <a:t>+----------- -----+------------------+-----------------+----------------+----------------+</a:t>
            </a:r>
          </a:p>
          <a:p>
            <a:r>
              <a:rPr lang="en-GB" sz="1400" dirty="0">
                <a:ea typeface="Helvetica Neue Thin" panose="020B0403020202020204" pitchFamily="34" charset="0"/>
              </a:rPr>
              <a:t>| t2                  | 0.0744302.    | 0.236885     | 0.207116   | 0.481569    |</a:t>
            </a:r>
          </a:p>
          <a:p>
            <a:r>
              <a:rPr lang="en-GB" sz="1400" dirty="0">
                <a:ea typeface="Helvetica Neue Thin" panose="020B0403020202020204" pitchFamily="34" charset="0"/>
              </a:rPr>
              <a:t>+------------ ----+------------------+-----------------+----------------+----------------+</a:t>
            </a:r>
          </a:p>
          <a:p>
            <a:r>
              <a:rPr lang="en-GB" sz="1400" dirty="0">
                <a:ea typeface="Helvetica Neue Thin" panose="020B0403020202020204" pitchFamily="34" charset="0"/>
              </a:rPr>
              <a:t>| t4                  | 0                      | 0.558558     | 0.310034   | 0.131408.   |</a:t>
            </a:r>
          </a:p>
          <a:p>
            <a:r>
              <a:rPr lang="en-GB" sz="1400" dirty="0">
                <a:ea typeface="Helvetica Neue Thin" panose="020B0403020202020204" pitchFamily="34" charset="0"/>
              </a:rPr>
              <a:t>+------------ ----+------------------+-----------------+----------------+----------------+</a:t>
            </a:r>
            <a:endParaRPr lang="en-FR" sz="1400" dirty="0">
              <a:ea typeface="Helvetica Neue Thin" panose="020B0403020202020204" pitchFamily="34" charset="0"/>
            </a:endParaRPr>
          </a:p>
        </p:txBody>
      </p:sp>
      <p:sp>
        <p:nvSpPr>
          <p:cNvPr id="77" name="TextBox 76">
            <a:extLst>
              <a:ext uri="{FF2B5EF4-FFF2-40B4-BE49-F238E27FC236}">
                <a16:creationId xmlns:a16="http://schemas.microsoft.com/office/drawing/2014/main" id="{D728D36F-F8AB-2165-EF14-3F84D397E6C1}"/>
              </a:ext>
            </a:extLst>
          </p:cNvPr>
          <p:cNvSpPr txBox="1"/>
          <p:nvPr/>
        </p:nvSpPr>
        <p:spPr>
          <a:xfrm>
            <a:off x="5823386" y="4226723"/>
            <a:ext cx="4812470" cy="1754326"/>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he rows are the source and the colums are the destination. </a:t>
            </a:r>
          </a:p>
          <a:p>
            <a:r>
              <a:rPr lang="en-FR" dirty="0">
                <a:latin typeface="Helvetica Neue Thin" panose="020B0403020202020204" pitchFamily="34" charset="0"/>
                <a:ea typeface="Helvetica Neue Thin" panose="020B0403020202020204" pitchFamily="34" charset="0"/>
              </a:rPr>
              <a:t>You can see that when you are in a state after executing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 your only possible next step is </a:t>
            </a:r>
            <a:r>
              <a:rPr lang="en-FR" dirty="0">
                <a:latin typeface="Cambria Math" panose="02040503050406030204" pitchFamily="18" charset="0"/>
                <a:ea typeface="Cambria Math" panose="02040503050406030204" pitchFamily="18" charset="0"/>
              </a:rPr>
              <a:t>t1 </a:t>
            </a:r>
            <a:r>
              <a:rPr lang="en-FR" dirty="0">
                <a:latin typeface="Helvetica Neue Thin" panose="020B0403020202020204" pitchFamily="34" charset="0"/>
                <a:ea typeface="Helvetica Neue Thin" panose="020B0403020202020204" pitchFamily="34" charset="0"/>
              </a:rPr>
              <a:t>(highlighted in red</a:t>
            </a:r>
            <a:r>
              <a:rPr lang="en-FR" dirty="0">
                <a:latin typeface="Helvetica Neue Thin" panose="020B0403020202020204" pitchFamily="34" charset="0"/>
                <a:ea typeface="Helvetica Neue Thin" panose="020B0403020202020204" pitchFamily="34" charset="0"/>
              </a:rPr>
              <a:t>) </a:t>
            </a:r>
          </a:p>
          <a:p>
            <a:r>
              <a:rPr lang="en-FR" dirty="0">
                <a:latin typeface="Helvetica Neue Thin" panose="020B0403020202020204" pitchFamily="34" charset="0"/>
                <a:ea typeface="Helvetica Neue Thin" panose="020B0403020202020204" pitchFamily="34" charset="0"/>
              </a:rPr>
              <a:t>The </a:t>
            </a:r>
            <a:r>
              <a:rPr lang="en-FR" dirty="0">
                <a:latin typeface="Helvetica Neue Thin" panose="020B0403020202020204" pitchFamily="34" charset="0"/>
                <a:ea typeface="Helvetica Neue Thin" panose="020B0403020202020204" pitchFamily="34" charset="0"/>
              </a:rPr>
              <a:t>probability of a sequence </a:t>
            </a:r>
            <a:r>
              <a:rPr lang="en-FR" dirty="0">
                <a:latin typeface="Cambria Math" panose="02040503050406030204" pitchFamily="18" charset="0"/>
                <a:ea typeface="Cambria Math" panose="02040503050406030204" pitchFamily="18" charset="0"/>
              </a:rPr>
              <a:t>t -&gt; t1 </a:t>
            </a:r>
            <a:r>
              <a:rPr lang="en-FR" dirty="0">
                <a:latin typeface="Helvetica Neue Thin" panose="020B0403020202020204" pitchFamily="34" charset="0"/>
                <a:ea typeface="Helvetica Neue Thin" panose="020B0403020202020204" pitchFamily="34" charset="0"/>
              </a:rPr>
              <a:t>is </a:t>
            </a:r>
            <a:r>
              <a:rPr lang="en-FR" b="1" dirty="0">
                <a:latin typeface="HELVETICA NEUE THIN" panose="020B0403020202020204" pitchFamily="34" charset="0"/>
                <a:ea typeface="HELVETICA NEUE THIN" panose="020B0403020202020204" pitchFamily="34" charset="0"/>
              </a:rPr>
              <a:t>1</a:t>
            </a:r>
            <a:endParaRPr lang="en-FR" dirty="0">
              <a:latin typeface="Helvetica Neue Thin" panose="020B0403020202020204" pitchFamily="34" charset="0"/>
              <a:ea typeface="Helvetica Neue Thin" panose="020B0403020202020204" pitchFamily="34" charset="0"/>
            </a:endParaRPr>
          </a:p>
        </p:txBody>
      </p:sp>
      <p:sp>
        <p:nvSpPr>
          <p:cNvPr id="10" name="Slide Number Placeholder 9">
            <a:extLst>
              <a:ext uri="{FF2B5EF4-FFF2-40B4-BE49-F238E27FC236}">
                <a16:creationId xmlns:a16="http://schemas.microsoft.com/office/drawing/2014/main" id="{A82DDD0F-DA7E-91CC-ADED-D1A8398E56A5}"/>
              </a:ext>
            </a:extLst>
          </p:cNvPr>
          <p:cNvSpPr>
            <a:spLocks noGrp="1"/>
          </p:cNvSpPr>
          <p:nvPr>
            <p:ph type="sldNum" sz="quarter" idx="12"/>
          </p:nvPr>
        </p:nvSpPr>
        <p:spPr/>
        <p:txBody>
          <a:bodyPr/>
          <a:lstStyle/>
          <a:p>
            <a:fld id="{4A936E34-E911-F947-B710-F12161D09F63}" type="slidenum">
              <a:rPr lang="en-FR" smtClean="0"/>
              <a:t>19</a:t>
            </a:fld>
            <a:endParaRPr lang="en-FR"/>
          </a:p>
        </p:txBody>
      </p:sp>
    </p:spTree>
    <p:extLst>
      <p:ext uri="{BB962C8B-B14F-4D97-AF65-F5344CB8AC3E}">
        <p14:creationId xmlns:p14="http://schemas.microsoft.com/office/powerpoint/2010/main" val="836733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F73896-F4EB-E849-80F9-177FCC2DDE24}"/>
              </a:ext>
            </a:extLst>
          </p:cNvPr>
          <p:cNvSpPr txBox="1"/>
          <p:nvPr/>
        </p:nvSpPr>
        <p:spPr>
          <a:xfrm>
            <a:off x="314792" y="509666"/>
            <a:ext cx="11688317" cy="1323439"/>
          </a:xfrm>
          <a:prstGeom prst="rect">
            <a:avLst/>
          </a:prstGeom>
          <a:noFill/>
        </p:spPr>
        <p:txBody>
          <a:bodyPr wrap="square" rtlCol="0">
            <a:spAutoFit/>
          </a:bodyPr>
          <a:lstStyle/>
          <a:p>
            <a:r>
              <a:rPr lang="en-US" sz="1800" dirty="0">
                <a:effectLst/>
                <a:latin typeface="Helvetica Neue Thin" panose="020B0403020202020204" pitchFamily="34" charset="0"/>
                <a:ea typeface="Helvetica Neue Thin" panose="020B0403020202020204" pitchFamily="34" charset="0"/>
                <a:cs typeface="Times New Roman" panose="02020603050405020304" pitchFamily="18" charset="0"/>
              </a:rPr>
              <a:t>Run Cubicle forward to explore </a:t>
            </a:r>
            <a:r>
              <a:rPr lang="en-US" sz="1800" dirty="0">
                <a:effectLst/>
                <a:latin typeface="Helvetica Neue Thin" panose="020B0403020202020204" pitchFamily="34" charset="0"/>
                <a:ea typeface="Helvetica Neue Thin" panose="020B0403020202020204" pitchFamily="34" charset="0"/>
                <a:cs typeface="Times New Roman" panose="02020603050405020304" pitchFamily="18" charset="0"/>
              </a:rPr>
              <a:t>the model evenly.</a:t>
            </a:r>
            <a:endParaRPr lang="en-US" sz="1800" dirty="0">
              <a:effectLst/>
              <a:latin typeface="Helvetica Neue Thin" panose="020B0403020202020204" pitchFamily="34" charset="0"/>
              <a:ea typeface="Helvetica Neue Thin" panose="020B0403020202020204" pitchFamily="34" charset="0"/>
              <a:cs typeface="Times New Roman" panose="02020603050405020304" pitchFamily="18" charset="0"/>
            </a:endParaRPr>
          </a:p>
          <a:p>
            <a:endParaRPr lang="en-US" sz="800" dirty="0">
              <a:effectLst/>
              <a:latin typeface="Helvetica Neue Thin" panose="020B0403020202020204" pitchFamily="34" charset="0"/>
              <a:ea typeface="Helvetica Neue Thin" panose="020B0403020202020204" pitchFamily="34" charset="0"/>
              <a:cs typeface="Times New Roman" panose="02020603050405020304" pitchFamily="18" charset="0"/>
            </a:endParaRPr>
          </a:p>
          <a:p>
            <a:r>
              <a:rPr lang="en-US" dirty="0">
                <a:latin typeface="Helvetica Neue Thin" panose="020B0403020202020204" pitchFamily="34" charset="0"/>
                <a:ea typeface="Helvetica Neue Thin" panose="020B0403020202020204" pitchFamily="34" charset="0"/>
                <a:cs typeface="Times New Roman" panose="02020603050405020304" pitchFamily="18" charset="0"/>
              </a:rPr>
              <a:t>I</a:t>
            </a:r>
            <a:r>
              <a:rPr lang="en-US" sz="1800" dirty="0">
                <a:effectLst/>
                <a:latin typeface="Helvetica Neue Thin" panose="020B0403020202020204" pitchFamily="34" charset="0"/>
                <a:ea typeface="Helvetica Neue Thin" panose="020B0403020202020204" pitchFamily="34" charset="0"/>
                <a:cs typeface="Times New Roman" panose="02020603050405020304" pitchFamily="18" charset="0"/>
              </a:rPr>
              <a:t>f a behavior that leads to a transition is rare then a simple random generation might not go that way enough times. The exploration </a:t>
            </a:r>
            <a:r>
              <a:rPr lang="en-US" sz="1800" dirty="0">
                <a:effectLst/>
                <a:latin typeface="Helvetica Neue Thin" panose="020B0403020202020204" pitchFamily="34" charset="0"/>
                <a:ea typeface="Helvetica Neue Thin" panose="020B0403020202020204" pitchFamily="34" charset="0"/>
                <a:cs typeface="Times New Roman" panose="02020603050405020304" pitchFamily="18" charset="0"/>
              </a:rPr>
              <a:t>is uneven. </a:t>
            </a:r>
            <a:endParaRPr lang="en-FR" sz="1800" dirty="0">
              <a:effectLst/>
              <a:latin typeface="Helvetica Neue Thin" panose="020B0403020202020204" pitchFamily="34" charset="0"/>
              <a:ea typeface="Helvetica Neue Thin" panose="020B0403020202020204" pitchFamily="34" charset="0"/>
              <a:cs typeface="Times New Roman" panose="02020603050405020304" pitchFamily="18" charset="0"/>
            </a:endParaRPr>
          </a:p>
          <a:p>
            <a:endParaRPr lang="en-FR" dirty="0"/>
          </a:p>
        </p:txBody>
      </p:sp>
      <p:sp>
        <p:nvSpPr>
          <p:cNvPr id="5" name="TextBox 4">
            <a:extLst>
              <a:ext uri="{FF2B5EF4-FFF2-40B4-BE49-F238E27FC236}">
                <a16:creationId xmlns:a16="http://schemas.microsoft.com/office/drawing/2014/main" id="{0E55E15F-F2F8-5082-08A8-B25CA078916A}"/>
              </a:ext>
            </a:extLst>
          </p:cNvPr>
          <p:cNvSpPr txBox="1"/>
          <p:nvPr/>
        </p:nvSpPr>
        <p:spPr>
          <a:xfrm>
            <a:off x="314792" y="1802328"/>
            <a:ext cx="11688317" cy="369332"/>
          </a:xfrm>
          <a:prstGeom prst="rect">
            <a:avLst/>
          </a:prstGeom>
          <a:noFill/>
        </p:spPr>
        <p:txBody>
          <a:bodyPr wrap="square" rtlCol="0">
            <a:spAutoFit/>
          </a:bodyPr>
          <a:lstStyle/>
          <a:p>
            <a:r>
              <a:rPr lang="en-FR" dirty="0">
                <a:solidFill>
                  <a:srgbClr val="00B050"/>
                </a:solidFill>
                <a:latin typeface="Helvetica Neue Thin" panose="020B0403020202020204" pitchFamily="34" charset="0"/>
                <a:ea typeface="Helvetica Neue Thin" panose="020B0403020202020204" pitchFamily="34" charset="0"/>
                <a:cs typeface="Helvetica Neue" panose="02000503000000020004" pitchFamily="2" charset="0"/>
              </a:rPr>
              <a:t>Running example: cascading if </a:t>
            </a:r>
            <a:endParaRPr lang="en-FR" dirty="0">
              <a:solidFill>
                <a:srgbClr val="00B050"/>
              </a:solidFill>
              <a:latin typeface="Helvetica Neue Thin" panose="020B0403020202020204" pitchFamily="34" charset="0"/>
              <a:ea typeface="Helvetica Neue Thin" panose="020B0403020202020204" pitchFamily="34" charset="0"/>
              <a:cs typeface="Helvetica Neue" panose="02000503000000020004" pitchFamily="2" charset="0"/>
            </a:endParaRPr>
          </a:p>
        </p:txBody>
      </p:sp>
      <p:sp>
        <p:nvSpPr>
          <p:cNvPr id="6" name="TextBox 5">
            <a:extLst>
              <a:ext uri="{FF2B5EF4-FFF2-40B4-BE49-F238E27FC236}">
                <a16:creationId xmlns:a16="http://schemas.microsoft.com/office/drawing/2014/main" id="{7C323C4D-8313-8D67-3C67-D0C6A22DF5C3}"/>
              </a:ext>
            </a:extLst>
          </p:cNvPr>
          <p:cNvSpPr txBox="1"/>
          <p:nvPr/>
        </p:nvSpPr>
        <p:spPr>
          <a:xfrm>
            <a:off x="314791" y="2217827"/>
            <a:ext cx="11688317" cy="2123658"/>
          </a:xfrm>
          <a:prstGeom prst="rect">
            <a:avLst/>
          </a:prstGeom>
          <a:noFill/>
        </p:spPr>
        <p:txBody>
          <a:bodyPr wrap="square" rtlCol="0">
            <a:spAutoFit/>
          </a:bodyPr>
          <a:lstStyle/>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t1(</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A1}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A2}</a:t>
            </a:r>
          </a:p>
          <a:p>
            <a:endParaRPr lang="en-GB" sz="1200" dirty="0">
              <a:latin typeface="Cambria Math" panose="02040503050406030204" pitchFamily="18" charset="0"/>
              <a:ea typeface="Cambria Math" panose="02040503050406030204" pitchFamily="18" charset="0"/>
              <a:cs typeface="CMU Serif Roman" panose="02000603000000000000" pitchFamily="2" charset="0"/>
            </a:endParaRPr>
          </a:p>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t2(</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A2}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A3}</a:t>
            </a:r>
          </a:p>
          <a:p>
            <a:endParaRPr lang="en-GB" sz="1200" dirty="0">
              <a:latin typeface="Cambria Math" panose="02040503050406030204" pitchFamily="18" charset="0"/>
              <a:ea typeface="Cambria Math" panose="02040503050406030204" pitchFamily="18" charset="0"/>
              <a:cs typeface="CMU Serif Roman" panose="02000603000000000000" pitchFamily="2" charset="0"/>
            </a:endParaRPr>
          </a:p>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A3 &amp;&amp; </a:t>
            </a:r>
            <a:r>
              <a:rPr lang="en-GB" sz="1200" dirty="0" err="1">
                <a:latin typeface="Cambria Math" panose="02040503050406030204" pitchFamily="18" charset="0"/>
                <a:ea typeface="Cambria Math" panose="02040503050406030204" pitchFamily="18" charset="0"/>
                <a:cs typeface="CMU Serif Roman" panose="02000603000000000000" pitchFamily="2" charset="0"/>
              </a:rPr>
              <a:t>forall_other</a:t>
            </a:r>
            <a:r>
              <a:rPr lang="en-GB" sz="1200" dirty="0">
                <a:latin typeface="Cambria Math" panose="02040503050406030204" pitchFamily="18" charset="0"/>
                <a:ea typeface="Cambria Math" panose="02040503050406030204" pitchFamily="18" charset="0"/>
                <a:cs typeface="CMU Serif Roman" panose="02000603000000000000" pitchFamily="2" charset="0"/>
              </a:rPr>
              <a:t> j. PC[j] = A3} { X := X+1; PC[k] := case | _ : A1}</a:t>
            </a:r>
          </a:p>
          <a:p>
            <a:endParaRPr lang="en-GB" sz="1200" dirty="0">
              <a:latin typeface="Cambria Math" panose="02040503050406030204" pitchFamily="18" charset="0"/>
              <a:ea typeface="Cambria Math" panose="02040503050406030204" pitchFamily="18" charset="0"/>
              <a:cs typeface="CMU Serif Roman" panose="02000603000000000000" pitchFamily="2" charset="0"/>
            </a:endParaRPr>
          </a:p>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t4(</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j)</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A3 &amp;&amp; PC[j] &lt;&gt; A3} { Y := Y + 1;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A1 }</a:t>
            </a:r>
            <a:r>
              <a:rPr lang="en-FR" sz="1200" dirty="0">
                <a:latin typeface="Cambria Math" panose="02040503050406030204" pitchFamily="18" charset="0"/>
                <a:ea typeface="Cambria Math" panose="02040503050406030204" pitchFamily="18" charset="0"/>
                <a:cs typeface="CMU Serif Roman" panose="02000603000000000000" pitchFamily="2" charset="0"/>
              </a:rPr>
              <a:t> </a:t>
            </a:r>
            <a:endParaRPr lang="en-FR" dirty="0">
              <a:latin typeface="Cambria Math" panose="02040503050406030204" pitchFamily="18" charset="0"/>
              <a:ea typeface="Cambria Math" panose="02040503050406030204" pitchFamily="18" charset="0"/>
              <a:cs typeface="CMU Serif Roman" panose="02000603000000000000" pitchFamily="2" charset="0"/>
            </a:endParaRPr>
          </a:p>
        </p:txBody>
      </p:sp>
      <p:sp>
        <p:nvSpPr>
          <p:cNvPr id="7" name="TextBox 6">
            <a:extLst>
              <a:ext uri="{FF2B5EF4-FFF2-40B4-BE49-F238E27FC236}">
                <a16:creationId xmlns:a16="http://schemas.microsoft.com/office/drawing/2014/main" id="{52A57F66-818C-BF7C-3DE7-A1D1237ED96E}"/>
              </a:ext>
            </a:extLst>
          </p:cNvPr>
          <p:cNvSpPr txBox="1"/>
          <p:nvPr/>
        </p:nvSpPr>
        <p:spPr>
          <a:xfrm>
            <a:off x="314791" y="4427063"/>
            <a:ext cx="11688317" cy="1754326"/>
          </a:xfrm>
          <a:prstGeom prst="rect">
            <a:avLst/>
          </a:prstGeom>
          <a:noFill/>
        </p:spPr>
        <p:txBody>
          <a:bodyPr wrap="square" rtlCol="0">
            <a:spAutoFit/>
          </a:bodyPr>
          <a:lstStyle/>
          <a:p>
            <a:r>
              <a:rPr lang="en-FR" dirty="0">
                <a:latin typeface="Helvetica Neue Light" panose="02000403000000020004" pitchFamily="2" charset="0"/>
                <a:ea typeface="Helvetica Neue Light" panose="02000403000000020004" pitchFamily="2" charset="0"/>
              </a:rPr>
              <a:t>In this example,</a:t>
            </a:r>
            <a:r>
              <a:rPr lang="en-FR" dirty="0">
                <a:solidFill>
                  <a:srgbClr val="00B050"/>
                </a:solidFill>
                <a:latin typeface="Helvetica Neue Light" panose="02000403000000020004" pitchFamily="2" charset="0"/>
                <a:ea typeface="Helvetica Neue Light" panose="02000403000000020004" pitchFamily="2" charset="0"/>
              </a:rPr>
              <a:t> </a:t>
            </a:r>
            <a:r>
              <a:rPr lang="en-FR" dirty="0">
                <a:latin typeface="Cambria Math" panose="02040503050406030204" pitchFamily="18" charset="0"/>
                <a:ea typeface="Cambria Math" panose="02040503050406030204" pitchFamily="18" charset="0"/>
              </a:rPr>
              <a:t>t</a:t>
            </a:r>
            <a:r>
              <a:rPr lang="en-FR" dirty="0">
                <a:solidFill>
                  <a:srgbClr val="00B050"/>
                </a:solidFill>
              </a:rPr>
              <a:t> </a:t>
            </a:r>
            <a:r>
              <a:rPr lang="en-FR" dirty="0">
                <a:latin typeface="Helvetica Neue Thin" panose="020B0403020202020204" pitchFamily="34" charset="0"/>
                <a:ea typeface="Helvetica Neue Thin" panose="020B0403020202020204" pitchFamily="34" charset="0"/>
              </a:rPr>
              <a:t>has a harder to reach </a:t>
            </a:r>
            <a:r>
              <a:rPr lang="en-FR" dirty="0">
                <a:latin typeface="Cambria Math" panose="02040503050406030204" pitchFamily="18" charset="0"/>
                <a:ea typeface="Cambria Math" panose="02040503050406030204" pitchFamily="18" charset="0"/>
              </a:rPr>
              <a:t>require</a:t>
            </a:r>
            <a:r>
              <a:rPr lang="en-FR" dirty="0">
                <a:latin typeface="Helvetica Neue Thin" panose="020B0403020202020204" pitchFamily="34" charset="0"/>
                <a:ea typeface="Helvetica Neue Thin" panose="020B0403020202020204" pitchFamily="34" charset="0"/>
              </a:rPr>
              <a:t> than </a:t>
            </a:r>
            <a:r>
              <a:rPr lang="en-FR" dirty="0">
                <a:latin typeface="Cambria Math" panose="02040503050406030204" pitchFamily="18" charset="0"/>
                <a:ea typeface="Cambria Math" panose="02040503050406030204" pitchFamily="18" charset="0"/>
              </a:rPr>
              <a:t>t4</a:t>
            </a:r>
            <a:r>
              <a:rPr lang="en-FR" dirty="0"/>
              <a:t> </a:t>
            </a:r>
            <a:r>
              <a:rPr lang="en-FR" dirty="0">
                <a:latin typeface="Helvetica Neue Thin" panose="020B0403020202020204" pitchFamily="34" charset="0"/>
                <a:ea typeface="Helvetica Neue Thin" panose="020B0403020202020204" pitchFamily="34" charset="0"/>
              </a:rPr>
              <a:t>and is proposed and taken less often</a:t>
            </a:r>
          </a:p>
          <a:p>
            <a:r>
              <a:rPr lang="en-FR" dirty="0">
                <a:latin typeface="Helvetica Neue Thin" panose="020B0403020202020204" pitchFamily="34" charset="0"/>
                <a:ea typeface="Helvetica Neue Thin" panose="020B0403020202020204" pitchFamily="34" charset="0"/>
              </a:rPr>
              <a:t>Final count: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 is taken </a:t>
            </a:r>
            <a:r>
              <a:rPr lang="en-FR" dirty="0">
                <a:solidFill>
                  <a:srgbClr val="FF40FF"/>
                </a:solidFill>
                <a:latin typeface="Helvetica Neue Thin" panose="020B0403020202020204" pitchFamily="34" charset="0"/>
                <a:ea typeface="Helvetica Neue Thin" panose="020B0403020202020204" pitchFamily="34" charset="0"/>
              </a:rPr>
              <a:t>~2%</a:t>
            </a:r>
            <a:r>
              <a:rPr lang="en-FR" dirty="0">
                <a:solidFill>
                  <a:srgbClr val="FF0000"/>
                </a:solidFill>
                <a:latin typeface="Helvetica Neue Thin" panose="020B0403020202020204" pitchFamily="34" charset="0"/>
                <a:ea typeface="Helvetica Neue Thin" panose="020B0403020202020204" pitchFamily="34" charset="0"/>
              </a:rPr>
              <a:t> </a:t>
            </a:r>
            <a:r>
              <a:rPr lang="en-FR" dirty="0">
                <a:latin typeface="Helvetica Neue Thin" panose="020B0403020202020204" pitchFamily="34" charset="0"/>
                <a:ea typeface="Helvetica Neue Thin" panose="020B0403020202020204" pitchFamily="34" charset="0"/>
              </a:rPr>
              <a:t>of the time, vs. </a:t>
            </a:r>
            <a:r>
              <a:rPr lang="en-FR" dirty="0">
                <a:latin typeface="Cambria Math" panose="02040503050406030204" pitchFamily="18" charset="0"/>
                <a:ea typeface="Cambria Math" panose="02040503050406030204" pitchFamily="18" charset="0"/>
              </a:rPr>
              <a:t>t4</a:t>
            </a:r>
            <a:r>
              <a:rPr lang="en-FR" dirty="0">
                <a:latin typeface="Helvetica Neue Thin" panose="020B0403020202020204" pitchFamily="34" charset="0"/>
                <a:ea typeface="Helvetica Neue Thin" panose="020B0403020202020204" pitchFamily="34" charset="0"/>
              </a:rPr>
              <a:t>, taken </a:t>
            </a:r>
            <a:r>
              <a:rPr lang="en-FR" dirty="0">
                <a:solidFill>
                  <a:srgbClr val="FF40FF"/>
                </a:solidFill>
                <a:latin typeface="Helvetica Neue Thin" panose="020B0403020202020204" pitchFamily="34" charset="0"/>
                <a:ea typeface="Helvetica Neue Thin" panose="020B0403020202020204" pitchFamily="34" charset="0"/>
              </a:rPr>
              <a:t>~28% </a:t>
            </a:r>
            <a:r>
              <a:rPr lang="en-FR" dirty="0">
                <a:latin typeface="Helvetica Neue Thin" panose="020B0403020202020204" pitchFamily="34" charset="0"/>
                <a:ea typeface="Helvetica Neue Thin" panose="020B0403020202020204" pitchFamily="34" charset="0"/>
              </a:rPr>
              <a:t>of the time</a:t>
            </a:r>
          </a:p>
          <a:p>
            <a:endParaRPr lang="en-FR" dirty="0"/>
          </a:p>
          <a:p>
            <a:r>
              <a:rPr lang="en-FR" dirty="0">
                <a:latin typeface="Helvetica Neue Thin" panose="020B0403020202020204" pitchFamily="34" charset="0"/>
                <a:ea typeface="Helvetica Neue Thin" panose="020B0403020202020204" pitchFamily="34" charset="0"/>
              </a:rPr>
              <a:t>The goal is to get the system to run in a way where </a:t>
            </a:r>
            <a:r>
              <a:rPr lang="en-FR" dirty="0"/>
              <a:t>t </a:t>
            </a:r>
            <a:r>
              <a:rPr lang="en-FR" dirty="0">
                <a:latin typeface="Helvetica Neue Thin" panose="020B0403020202020204" pitchFamily="34" charset="0"/>
                <a:ea typeface="Helvetica Neue Thin" panose="020B0403020202020204" pitchFamily="34" charset="0"/>
              </a:rPr>
              <a:t>and</a:t>
            </a:r>
            <a:r>
              <a:rPr lang="en-FR" dirty="0"/>
              <a:t> t4 </a:t>
            </a:r>
            <a:r>
              <a:rPr lang="en-FR" dirty="0">
                <a:latin typeface="Helvetica Neue Thin" panose="020B0403020202020204" pitchFamily="34" charset="0"/>
                <a:ea typeface="Helvetica Neue Thin" panose="020B0403020202020204" pitchFamily="34" charset="0"/>
              </a:rPr>
              <a:t>appear an equal amount of time </a:t>
            </a:r>
          </a:p>
          <a:p>
            <a:endParaRPr lang="en-FR" dirty="0"/>
          </a:p>
          <a:p>
            <a:r>
              <a:rPr lang="en-FR" dirty="0">
                <a:latin typeface="Helvetica Neue Thin" panose="020B0403020202020204" pitchFamily="34" charset="0"/>
                <a:ea typeface="Helvetica Neue Thin" panose="020B0403020202020204" pitchFamily="34" charset="0"/>
              </a:rPr>
              <a:t>In this case a solution will be :</a:t>
            </a:r>
            <a:r>
              <a:rPr lang="en-FR" dirty="0"/>
              <a:t> </a:t>
            </a:r>
            <a:r>
              <a:rPr lang="en-FR" dirty="0">
                <a:latin typeface="Cambria Math" panose="02040503050406030204" pitchFamily="18" charset="0"/>
                <a:ea typeface="Cambria Math" panose="02040503050406030204" pitchFamily="18" charset="0"/>
              </a:rPr>
              <a:t>t1</a:t>
            </a:r>
            <a:r>
              <a:rPr lang="en-FR" dirty="0"/>
              <a:t> </a:t>
            </a:r>
            <a:r>
              <a:rPr lang="en-FR" dirty="0">
                <a:latin typeface="Helvetica Neue Thin" panose="020B0403020202020204" pitchFamily="34" charset="0"/>
                <a:ea typeface="Helvetica Neue Thin" panose="020B0403020202020204" pitchFamily="34" charset="0"/>
              </a:rPr>
              <a:t>is taken </a:t>
            </a:r>
            <a:r>
              <a:rPr lang="en-FR" dirty="0">
                <a:solidFill>
                  <a:srgbClr val="FF40FF"/>
                </a:solidFill>
                <a:latin typeface="Helvetica Neue Thin" panose="020B0403020202020204" pitchFamily="34" charset="0"/>
                <a:ea typeface="Helvetica Neue Thin" panose="020B0403020202020204" pitchFamily="34" charset="0"/>
              </a:rPr>
              <a:t>40%</a:t>
            </a:r>
            <a:r>
              <a:rPr lang="en-FR" dirty="0">
                <a:latin typeface="Helvetica Neue Thin" panose="020B0403020202020204" pitchFamily="34" charset="0"/>
                <a:ea typeface="Helvetica Neue Thin" panose="020B0403020202020204" pitchFamily="34" charset="0"/>
              </a:rPr>
              <a:t> of the time, </a:t>
            </a:r>
            <a:r>
              <a:rPr lang="en-FR" dirty="0">
                <a:latin typeface="Cambria Math" panose="02040503050406030204" pitchFamily="18" charset="0"/>
                <a:ea typeface="Cambria Math" panose="02040503050406030204" pitchFamily="18" charset="0"/>
              </a:rPr>
              <a:t>t2</a:t>
            </a:r>
            <a:r>
              <a:rPr lang="en-FR" dirty="0">
                <a:latin typeface="Helvetica Neue Thin" panose="020B0403020202020204" pitchFamily="34" charset="0"/>
                <a:ea typeface="Helvetica Neue Thin" panose="020B0403020202020204" pitchFamily="34" charset="0"/>
              </a:rPr>
              <a:t>: </a:t>
            </a:r>
            <a:r>
              <a:rPr lang="en-FR" dirty="0">
                <a:solidFill>
                  <a:srgbClr val="FF40FF"/>
                </a:solidFill>
                <a:latin typeface="Helvetica Neue Thin" panose="020B0403020202020204" pitchFamily="34" charset="0"/>
                <a:ea typeface="Helvetica Neue Thin" panose="020B0403020202020204" pitchFamily="34" charset="0"/>
              </a:rPr>
              <a:t>40%</a:t>
            </a:r>
            <a:r>
              <a:rPr lang="en-FR" dirty="0">
                <a:latin typeface="Helvetica Neue Thin" panose="020B0403020202020204" pitchFamily="34" charset="0"/>
                <a:ea typeface="Helvetica Neue Thin" panose="020B0403020202020204" pitchFamily="34" charset="0"/>
              </a:rPr>
              <a:t>,</a:t>
            </a:r>
            <a:r>
              <a:rPr lang="en-FR" dirty="0"/>
              <a:t>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 </a:t>
            </a:r>
            <a:r>
              <a:rPr lang="en-FR" dirty="0">
                <a:solidFill>
                  <a:srgbClr val="FF40FF"/>
                </a:solidFill>
                <a:latin typeface="Helvetica Neue Thin" panose="020B0403020202020204" pitchFamily="34" charset="0"/>
                <a:ea typeface="Helvetica Neue Thin" panose="020B0403020202020204" pitchFamily="34" charset="0"/>
              </a:rPr>
              <a:t>10%</a:t>
            </a:r>
            <a:r>
              <a:rPr lang="en-FR" dirty="0">
                <a:latin typeface="Helvetica Neue Thin" panose="020B0403020202020204" pitchFamily="34" charset="0"/>
                <a:ea typeface="Helvetica Neue Thin" panose="020B0403020202020204" pitchFamily="34" charset="0"/>
              </a:rPr>
              <a:t>, </a:t>
            </a:r>
            <a:r>
              <a:rPr lang="en-FR" dirty="0">
                <a:latin typeface="Cambria Math" panose="02040503050406030204" pitchFamily="18" charset="0"/>
                <a:ea typeface="Cambria Math" panose="02040503050406030204" pitchFamily="18" charset="0"/>
              </a:rPr>
              <a:t>t4</a:t>
            </a:r>
            <a:r>
              <a:rPr lang="en-FR" dirty="0">
                <a:latin typeface="Helvetica Neue Thin" panose="020B0403020202020204" pitchFamily="34" charset="0"/>
                <a:ea typeface="Helvetica Neue Thin" panose="020B0403020202020204" pitchFamily="34" charset="0"/>
              </a:rPr>
              <a:t>: </a:t>
            </a:r>
            <a:r>
              <a:rPr lang="en-FR" dirty="0">
                <a:solidFill>
                  <a:srgbClr val="FF40FF"/>
                </a:solidFill>
                <a:latin typeface="Helvetica Neue Thin" panose="020B0403020202020204" pitchFamily="34" charset="0"/>
                <a:ea typeface="Helvetica Neue Thin" panose="020B0403020202020204" pitchFamily="34" charset="0"/>
              </a:rPr>
              <a:t>10%</a:t>
            </a:r>
            <a:r>
              <a:rPr lang="en-FR" dirty="0">
                <a:latin typeface="Helvetica Neue Thin" panose="020B0403020202020204" pitchFamily="34" charset="0"/>
                <a:ea typeface="Helvetica Neue Thin" panose="020B0403020202020204" pitchFamily="34" charset="0"/>
              </a:rPr>
              <a:t>.</a:t>
            </a:r>
          </a:p>
        </p:txBody>
      </p:sp>
      <p:sp>
        <p:nvSpPr>
          <p:cNvPr id="2" name="Slide Number Placeholder 1">
            <a:extLst>
              <a:ext uri="{FF2B5EF4-FFF2-40B4-BE49-F238E27FC236}">
                <a16:creationId xmlns:a16="http://schemas.microsoft.com/office/drawing/2014/main" id="{9123FEC0-9572-F18C-4C62-73A4414C5C82}"/>
              </a:ext>
            </a:extLst>
          </p:cNvPr>
          <p:cNvSpPr>
            <a:spLocks noGrp="1"/>
          </p:cNvSpPr>
          <p:nvPr>
            <p:ph type="sldNum" sz="quarter" idx="12"/>
          </p:nvPr>
        </p:nvSpPr>
        <p:spPr/>
        <p:txBody>
          <a:bodyPr/>
          <a:lstStyle/>
          <a:p>
            <a:fld id="{4A936E34-E911-F947-B710-F12161D09F63}" type="slidenum">
              <a:rPr lang="en-FR" smtClean="0"/>
              <a:t>2</a:t>
            </a:fld>
            <a:endParaRPr lang="en-FR"/>
          </a:p>
        </p:txBody>
      </p:sp>
    </p:spTree>
    <p:extLst>
      <p:ext uri="{BB962C8B-B14F-4D97-AF65-F5344CB8AC3E}">
        <p14:creationId xmlns:p14="http://schemas.microsoft.com/office/powerpoint/2010/main" val="1611258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E4247A6-4FAA-875E-5636-1436E272CA0E}"/>
              </a:ext>
            </a:extLst>
          </p:cNvPr>
          <p:cNvSpPr txBox="1"/>
          <p:nvPr/>
        </p:nvSpPr>
        <p:spPr>
          <a:xfrm>
            <a:off x="188892" y="927652"/>
            <a:ext cx="11515904" cy="646331"/>
          </a:xfrm>
          <a:prstGeom prst="rect">
            <a:avLst/>
          </a:prstGeom>
          <a:noFill/>
        </p:spPr>
        <p:txBody>
          <a:bodyPr wrap="square">
            <a:spAutoFit/>
          </a:bodyPr>
          <a:lstStyle/>
          <a:p>
            <a:r>
              <a:rPr lang="en-FR" dirty="0">
                <a:latin typeface="Helvetica Neue Thin" panose="020B0403020202020204" pitchFamily="34" charset="0"/>
                <a:ea typeface="Helvetica Neue Thin" panose="020B0403020202020204" pitchFamily="34" charset="0"/>
              </a:rPr>
              <a:t>The </a:t>
            </a:r>
            <a:r>
              <a:rPr lang="en-FR" dirty="0">
                <a:solidFill>
                  <a:srgbClr val="0432FF"/>
                </a:solidFill>
                <a:latin typeface="Helvetica Neue Thin" panose="020B0403020202020204" pitchFamily="34" charset="0"/>
                <a:ea typeface="Helvetica Neue Thin" panose="020B0403020202020204" pitchFamily="34" charset="0"/>
              </a:rPr>
              <a:t>transition matrix </a:t>
            </a:r>
            <a:r>
              <a:rPr lang="en-FR" dirty="0">
                <a:latin typeface="Helvetica Neue Thin" panose="020B0403020202020204" pitchFamily="34" charset="0"/>
                <a:ea typeface="Helvetica Neue Thin" panose="020B0403020202020204" pitchFamily="34" charset="0"/>
              </a:rPr>
              <a:t>can also be detailed to include the </a:t>
            </a:r>
            <a:r>
              <a:rPr lang="en-FR" dirty="0">
                <a:solidFill>
                  <a:srgbClr val="0432FF"/>
                </a:solidFill>
                <a:latin typeface="Helvetica Neue Thin" panose="020B0403020202020204" pitchFamily="34" charset="0"/>
                <a:ea typeface="Helvetica Neue Thin" panose="020B0403020202020204" pitchFamily="34" charset="0"/>
              </a:rPr>
              <a:t>actual processes </a:t>
            </a:r>
            <a:r>
              <a:rPr lang="en-FR" dirty="0">
                <a:latin typeface="Helvetica Neue Thin" panose="020B0403020202020204" pitchFamily="34" charset="0"/>
                <a:ea typeface="Helvetica Neue Thin" panose="020B0403020202020204" pitchFamily="34" charset="0"/>
              </a:rPr>
              <a:t>(instead of being grouped together)</a:t>
            </a:r>
          </a:p>
          <a:p>
            <a:r>
              <a:rPr lang="en-FR" dirty="0">
                <a:latin typeface="Helvetica Neue Thin" panose="020B0403020202020204" pitchFamily="34" charset="0"/>
                <a:ea typeface="Helvetica Neue Thin" panose="020B0403020202020204" pitchFamily="34" charset="0"/>
              </a:rPr>
              <a:t>For the running example, the detailed matrix looks like this:</a:t>
            </a:r>
          </a:p>
        </p:txBody>
      </p:sp>
      <p:pic>
        <p:nvPicPr>
          <p:cNvPr id="12" name="Picture 11">
            <a:extLst>
              <a:ext uri="{FF2B5EF4-FFF2-40B4-BE49-F238E27FC236}">
                <a16:creationId xmlns:a16="http://schemas.microsoft.com/office/drawing/2014/main" id="{EDA24DA5-85CB-59BA-4646-D8F3892B405E}"/>
              </a:ext>
            </a:extLst>
          </p:cNvPr>
          <p:cNvPicPr>
            <a:picLocks noChangeAspect="1"/>
          </p:cNvPicPr>
          <p:nvPr/>
        </p:nvPicPr>
        <p:blipFill>
          <a:blip r:embed="rId2"/>
          <a:stretch>
            <a:fillRect/>
          </a:stretch>
        </p:blipFill>
        <p:spPr>
          <a:xfrm>
            <a:off x="104330" y="1687197"/>
            <a:ext cx="11983339" cy="3763516"/>
          </a:xfrm>
          <a:prstGeom prst="rect">
            <a:avLst/>
          </a:prstGeom>
        </p:spPr>
      </p:pic>
      <p:sp>
        <p:nvSpPr>
          <p:cNvPr id="2" name="TextBox 1">
            <a:extLst>
              <a:ext uri="{FF2B5EF4-FFF2-40B4-BE49-F238E27FC236}">
                <a16:creationId xmlns:a16="http://schemas.microsoft.com/office/drawing/2014/main" id="{A4C38CA1-A1F4-E12F-73CE-056F74C4B914}"/>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Transition guards as states </a:t>
            </a:r>
            <a:endParaRPr lang="en-FR" sz="2000" dirty="0">
              <a:latin typeface="Helvetica Neue Thin" panose="020B0403020202020204" pitchFamily="34" charset="0"/>
              <a:ea typeface="Helvetica Neue Thin" panose="020B0403020202020204" pitchFamily="34" charset="0"/>
            </a:endParaRPr>
          </a:p>
        </p:txBody>
      </p:sp>
      <p:sp>
        <p:nvSpPr>
          <p:cNvPr id="3" name="TextBox 2">
            <a:extLst>
              <a:ext uri="{FF2B5EF4-FFF2-40B4-BE49-F238E27FC236}">
                <a16:creationId xmlns:a16="http://schemas.microsoft.com/office/drawing/2014/main" id="{5B45878A-0020-492C-D8ED-3D2FD33CAF51}"/>
              </a:ext>
            </a:extLst>
          </p:cNvPr>
          <p:cNvSpPr txBox="1"/>
          <p:nvPr/>
        </p:nvSpPr>
        <p:spPr>
          <a:xfrm>
            <a:off x="188892" y="5607182"/>
            <a:ext cx="11515904" cy="1200329"/>
          </a:xfrm>
          <a:prstGeom prst="rect">
            <a:avLst/>
          </a:prstGeom>
          <a:noFill/>
        </p:spPr>
        <p:txBody>
          <a:bodyPr wrap="square">
            <a:spAutoFit/>
          </a:bodyPr>
          <a:lstStyle/>
          <a:p>
            <a:r>
              <a:rPr lang="en-FR" dirty="0">
                <a:latin typeface="Helvetica Neue Thin" panose="020B0403020202020204" pitchFamily="34" charset="0"/>
                <a:ea typeface="Helvetica Neue Thin" panose="020B0403020202020204" pitchFamily="34" charset="0"/>
              </a:rPr>
              <a:t>Where you can see for example that processes never do </a:t>
            </a:r>
            <a:r>
              <a:rPr lang="en-FR" b="1" dirty="0">
                <a:latin typeface="HELVETICA NEUE THIN" panose="020B0403020202020204" pitchFamily="34" charset="0"/>
                <a:ea typeface="HELVETICA NEUE THIN" panose="020B0403020202020204" pitchFamily="34" charset="0"/>
              </a:rPr>
              <a:t>t1-&gt;t1 </a:t>
            </a:r>
            <a:r>
              <a:rPr lang="en-FR" dirty="0">
                <a:latin typeface="Helvetica Neue Thin" panose="020B0403020202020204" pitchFamily="34" charset="0"/>
                <a:ea typeface="Helvetica Neue Thin" panose="020B0403020202020204" pitchFamily="34" charset="0"/>
              </a:rPr>
              <a:t>(highlighted in </a:t>
            </a:r>
            <a:r>
              <a:rPr lang="en-FR" b="1" dirty="0">
                <a:solidFill>
                  <a:srgbClr val="8AC54B"/>
                </a:solidFill>
                <a:latin typeface="HELVETICA NEUE THIN" panose="020B0403020202020204" pitchFamily="34" charset="0"/>
                <a:ea typeface="HELVETICA NEUE THIN" panose="020B0403020202020204" pitchFamily="34" charset="0"/>
              </a:rPr>
              <a:t>green</a:t>
            </a:r>
            <a:r>
              <a:rPr lang="en-FR" dirty="0">
                <a:latin typeface="Helvetica Neue Thin" panose="020B0403020202020204" pitchFamily="34" charset="0"/>
                <a:ea typeface="Helvetica Neue Thin" panose="020B0403020202020204" pitchFamily="34" charset="0"/>
              </a:rPr>
              <a:t>)</a:t>
            </a:r>
          </a:p>
          <a:p>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[file cascading1.cub1678124754.data]</a:t>
            </a:r>
          </a:p>
        </p:txBody>
      </p:sp>
      <p:sp>
        <p:nvSpPr>
          <p:cNvPr id="5" name="Rectangle 4">
            <a:extLst>
              <a:ext uri="{FF2B5EF4-FFF2-40B4-BE49-F238E27FC236}">
                <a16:creationId xmlns:a16="http://schemas.microsoft.com/office/drawing/2014/main" id="{8588C5C0-9017-B4C8-357A-AA0FAC19B3C5}"/>
              </a:ext>
            </a:extLst>
          </p:cNvPr>
          <p:cNvSpPr/>
          <p:nvPr/>
        </p:nvSpPr>
        <p:spPr>
          <a:xfrm>
            <a:off x="2862469" y="2661318"/>
            <a:ext cx="675861" cy="187900"/>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6" name="Rectangle 5">
            <a:extLst>
              <a:ext uri="{FF2B5EF4-FFF2-40B4-BE49-F238E27FC236}">
                <a16:creationId xmlns:a16="http://schemas.microsoft.com/office/drawing/2014/main" id="{6FBEBC49-5826-03E9-E905-7CDF53276062}"/>
              </a:ext>
            </a:extLst>
          </p:cNvPr>
          <p:cNvSpPr/>
          <p:nvPr/>
        </p:nvSpPr>
        <p:spPr>
          <a:xfrm>
            <a:off x="3531704" y="2879978"/>
            <a:ext cx="675861" cy="187900"/>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7" name="Rectangle 6">
            <a:extLst>
              <a:ext uri="{FF2B5EF4-FFF2-40B4-BE49-F238E27FC236}">
                <a16:creationId xmlns:a16="http://schemas.microsoft.com/office/drawing/2014/main" id="{4125B221-3FDB-7E5F-E753-EF99DF65CBAF}"/>
              </a:ext>
            </a:extLst>
          </p:cNvPr>
          <p:cNvSpPr/>
          <p:nvPr/>
        </p:nvSpPr>
        <p:spPr>
          <a:xfrm>
            <a:off x="4214191" y="3111890"/>
            <a:ext cx="675861" cy="187900"/>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8" name="Slide Number Placeholder 7">
            <a:extLst>
              <a:ext uri="{FF2B5EF4-FFF2-40B4-BE49-F238E27FC236}">
                <a16:creationId xmlns:a16="http://schemas.microsoft.com/office/drawing/2014/main" id="{1F1E6766-A413-0D4A-2A17-C1065495A092}"/>
              </a:ext>
            </a:extLst>
          </p:cNvPr>
          <p:cNvSpPr>
            <a:spLocks noGrp="1"/>
          </p:cNvSpPr>
          <p:nvPr>
            <p:ph type="sldNum" sz="quarter" idx="12"/>
          </p:nvPr>
        </p:nvSpPr>
        <p:spPr/>
        <p:txBody>
          <a:bodyPr/>
          <a:lstStyle/>
          <a:p>
            <a:fld id="{4A936E34-E911-F947-B710-F12161D09F63}" type="slidenum">
              <a:rPr lang="en-FR" smtClean="0"/>
              <a:t>20</a:t>
            </a:fld>
            <a:endParaRPr lang="en-FR"/>
          </a:p>
        </p:txBody>
      </p:sp>
    </p:spTree>
    <p:extLst>
      <p:ext uri="{BB962C8B-B14F-4D97-AF65-F5344CB8AC3E}">
        <p14:creationId xmlns:p14="http://schemas.microsoft.com/office/powerpoint/2010/main" val="2500466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6C2B10C5-9FBB-B160-EF82-2177DA7A747F}"/>
                  </a:ext>
                </a:extLst>
              </p:cNvPr>
              <p:cNvSpPr txBox="1"/>
              <p:nvPr/>
            </p:nvSpPr>
            <p:spPr>
              <a:xfrm>
                <a:off x="164054" y="648045"/>
                <a:ext cx="11638349" cy="2308774"/>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cs typeface="Helvetica Neue" panose="02000503000000020004" pitchFamily="2" charset="0"/>
                  </a:rPr>
                  <a:t>Entropy is defined as the randomness or uncertainty of a state. High entropy = high uncertainty. </a:t>
                </a:r>
              </a:p>
              <a:p>
                <a:endParaRPr lang="en-FR" dirty="0">
                  <a:latin typeface="Helvetica Neue Thin" panose="020B0403020202020204" pitchFamily="34" charset="0"/>
                  <a:ea typeface="Helvetica Neue Thin" panose="020B0403020202020204" pitchFamily="34" charset="0"/>
                  <a:cs typeface="Helvetica Neue" panose="02000503000000020004" pitchFamily="2" charset="0"/>
                </a:endParaRPr>
              </a:p>
              <a:p>
                <a:r>
                  <a:rPr lang="en-FR"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Entropy in our method will be directly linked to the possible number of transitions in a state:</a:t>
                </a:r>
              </a:p>
              <a:p>
                <a:r>
                  <a:rPr lang="en-GB"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the higher the number of transitions, the higher the entropy, since you’re less sure of what will happen next.</a:t>
                </a:r>
              </a:p>
              <a:p>
                <a:r>
                  <a:rPr lang="en-GB"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Entropy can also be modified if you modify the probability of the transitions: uniform distribution = highest entropy</a:t>
                </a:r>
              </a:p>
              <a:p>
                <a:endParaRPr lang="en-GB"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endParaRPr>
              </a:p>
              <a:p>
                <a:r>
                  <a:rPr lang="en-GB"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Entropy of a state: </a:t>
                </a:r>
                <a14:m>
                  <m:oMath xmlns:m="http://schemas.openxmlformats.org/officeDocument/2006/math">
                    <m:r>
                      <m:rPr>
                        <m:sty m:val="p"/>
                      </m:rPr>
                      <a:rPr lang="en-US" b="0" i="0" smtClean="0">
                        <a:solidFill>
                          <a:srgbClr val="0070C0"/>
                        </a:solidFill>
                        <a:latin typeface="Cambria Math" panose="02040503050406030204" pitchFamily="18" charset="0"/>
                      </a:rPr>
                      <m:t>S</m:t>
                    </m:r>
                    <m:r>
                      <a:rPr lang="en-US" b="0" i="0" smtClean="0">
                        <a:solidFill>
                          <a:srgbClr val="0070C0"/>
                        </a:solidFill>
                        <a:latin typeface="Cambria Math" panose="02040503050406030204" pitchFamily="18" charset="0"/>
                      </a:rPr>
                      <m:t>=−</m:t>
                    </m:r>
                    <m:nary>
                      <m:naryPr>
                        <m:chr m:val="∑"/>
                        <m:ctrlPr>
                          <a:rPr lang="en-GB" smtClean="0">
                            <a:solidFill>
                              <a:srgbClr val="0070C0"/>
                            </a:solidFill>
                            <a:latin typeface="Cambria Math" panose="02040503050406030204" pitchFamily="18" charset="0"/>
                          </a:rPr>
                        </m:ctrlPr>
                      </m:naryPr>
                      <m:sub>
                        <m:r>
                          <m:rPr>
                            <m:sty m:val="p"/>
                            <m:brk m:alnAt="23"/>
                          </m:rPr>
                          <a:rPr lang="en-US" b="0" i="0" smtClean="0">
                            <a:solidFill>
                              <a:srgbClr val="0070C0"/>
                            </a:solidFill>
                            <a:latin typeface="Cambria Math" panose="02040503050406030204" pitchFamily="18" charset="0"/>
                          </a:rPr>
                          <m:t>i</m:t>
                        </m:r>
                        <m:r>
                          <a:rPr lang="en-GB" b="0" i="0" smtClean="0">
                            <a:solidFill>
                              <a:srgbClr val="0070C0"/>
                            </a:solidFill>
                            <a:latin typeface="Cambria Math" panose="02040503050406030204" pitchFamily="18" charset="0"/>
                          </a:rPr>
                          <m:t>=0</m:t>
                        </m:r>
                      </m:sub>
                      <m:sup>
                        <m:r>
                          <m:rPr>
                            <m:sty m:val="p"/>
                          </m:rPr>
                          <a:rPr lang="en-GB" b="0" i="0" smtClean="0">
                            <a:solidFill>
                              <a:srgbClr val="0070C0"/>
                            </a:solidFill>
                            <a:latin typeface="Cambria Math" panose="02040503050406030204" pitchFamily="18" charset="0"/>
                          </a:rPr>
                          <m:t>n</m:t>
                        </m:r>
                      </m:sup>
                      <m:e>
                        <m:sSub>
                          <m:sSubPr>
                            <m:ctrlPr>
                              <a:rPr lang="en-GB" smtClean="0">
                                <a:solidFill>
                                  <a:srgbClr val="0070C0"/>
                                </a:solidFill>
                                <a:latin typeface="Cambria Math" panose="02040503050406030204" pitchFamily="18" charset="0"/>
                              </a:rPr>
                            </m:ctrlPr>
                          </m:sSubPr>
                          <m:e>
                            <m:r>
                              <m:rPr>
                                <m:sty m:val="p"/>
                              </m:rPr>
                              <a:rPr lang="en-US" b="0" i="0" smtClean="0">
                                <a:solidFill>
                                  <a:srgbClr val="0070C0"/>
                                </a:solidFill>
                                <a:latin typeface="Cambria Math" panose="02040503050406030204" pitchFamily="18" charset="0"/>
                              </a:rPr>
                              <m:t>P</m:t>
                            </m:r>
                          </m:e>
                          <m:sub>
                            <m:r>
                              <m:rPr>
                                <m:sty m:val="p"/>
                              </m:rPr>
                              <a:rPr lang="en-US" b="0" i="0" smtClean="0">
                                <a:solidFill>
                                  <a:srgbClr val="0070C0"/>
                                </a:solidFill>
                                <a:latin typeface="Cambria Math" panose="02040503050406030204" pitchFamily="18" charset="0"/>
                              </a:rPr>
                              <m:t>i</m:t>
                            </m:r>
                          </m:sub>
                        </m:sSub>
                        <m:r>
                          <a:rPr lang="en-US" b="0" i="0" smtClean="0">
                            <a:solidFill>
                              <a:srgbClr val="0070C0"/>
                            </a:solidFill>
                            <a:latin typeface="Cambria Math" panose="02040503050406030204" pitchFamily="18" charset="0"/>
                          </a:rPr>
                          <m:t> ∗ </m:t>
                        </m:r>
                        <m:func>
                          <m:funcPr>
                            <m:ctrlPr>
                              <a:rPr lang="en-US" smtClean="0">
                                <a:solidFill>
                                  <a:srgbClr val="0070C0"/>
                                </a:solidFill>
                                <a:latin typeface="Cambria Math" panose="02040503050406030204" pitchFamily="18" charset="0"/>
                              </a:rPr>
                            </m:ctrlPr>
                          </m:funcPr>
                          <m:fName>
                            <m:sSub>
                              <m:sSubPr>
                                <m:ctrlPr>
                                  <a:rPr lang="en-US" smtClean="0">
                                    <a:solidFill>
                                      <a:srgbClr val="0070C0"/>
                                    </a:solidFill>
                                    <a:latin typeface="Cambria Math" panose="02040503050406030204" pitchFamily="18" charset="0"/>
                                  </a:rPr>
                                </m:ctrlPr>
                              </m:sSubPr>
                              <m:e>
                                <m:r>
                                  <m:rPr>
                                    <m:sty m:val="p"/>
                                  </m:rPr>
                                  <a:rPr lang="en-US" b="0" i="0" smtClean="0">
                                    <a:solidFill>
                                      <a:srgbClr val="0070C0"/>
                                    </a:solidFill>
                                    <a:latin typeface="Cambria Math" panose="02040503050406030204" pitchFamily="18" charset="0"/>
                                  </a:rPr>
                                  <m:t>log</m:t>
                                </m:r>
                              </m:e>
                              <m:sub>
                                <m:r>
                                  <a:rPr lang="en-US" b="0" i="0" smtClean="0">
                                    <a:solidFill>
                                      <a:srgbClr val="0070C0"/>
                                    </a:solidFill>
                                    <a:latin typeface="Cambria Math" panose="02040503050406030204" pitchFamily="18" charset="0"/>
                                  </a:rPr>
                                  <m:t>2</m:t>
                                </m:r>
                              </m:sub>
                            </m:sSub>
                          </m:fName>
                          <m:e>
                            <m:sSub>
                              <m:sSubPr>
                                <m:ctrlPr>
                                  <a:rPr lang="en-US" smtClean="0">
                                    <a:solidFill>
                                      <a:srgbClr val="0070C0"/>
                                    </a:solidFill>
                                    <a:latin typeface="Cambria Math" panose="02040503050406030204" pitchFamily="18" charset="0"/>
                                  </a:rPr>
                                </m:ctrlPr>
                              </m:sSubPr>
                              <m:e>
                                <m:r>
                                  <m:rPr>
                                    <m:sty m:val="p"/>
                                  </m:rPr>
                                  <a:rPr lang="en-US" b="0" i="0" smtClean="0">
                                    <a:solidFill>
                                      <a:srgbClr val="0070C0"/>
                                    </a:solidFill>
                                    <a:latin typeface="Cambria Math" panose="02040503050406030204" pitchFamily="18" charset="0"/>
                                  </a:rPr>
                                  <m:t>P</m:t>
                                </m:r>
                              </m:e>
                              <m:sub>
                                <m:r>
                                  <m:rPr>
                                    <m:sty m:val="p"/>
                                  </m:rPr>
                                  <a:rPr lang="en-US" b="0" i="0" smtClean="0">
                                    <a:solidFill>
                                      <a:srgbClr val="0070C0"/>
                                    </a:solidFill>
                                    <a:latin typeface="Cambria Math" panose="02040503050406030204" pitchFamily="18" charset="0"/>
                                  </a:rPr>
                                  <m:t>i</m:t>
                                </m:r>
                              </m:sub>
                            </m:sSub>
                          </m:e>
                        </m:func>
                      </m:e>
                    </m:nary>
                  </m:oMath>
                </a14:m>
                <a:endParaRPr lang="en-FR"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endParaRPr>
              </a:p>
              <a:p>
                <a:r>
                  <a:rPr lang="en-FR"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Examples</a:t>
                </a:r>
              </a:p>
            </p:txBody>
          </p:sp>
        </mc:Choice>
        <mc:Fallback>
          <p:sp>
            <p:nvSpPr>
              <p:cNvPr id="2" name="TextBox 1">
                <a:extLst>
                  <a:ext uri="{FF2B5EF4-FFF2-40B4-BE49-F238E27FC236}">
                    <a16:creationId xmlns:a16="http://schemas.microsoft.com/office/drawing/2014/main" id="{6C2B10C5-9FBB-B160-EF82-2177DA7A747F}"/>
                  </a:ext>
                </a:extLst>
              </p:cNvPr>
              <p:cNvSpPr txBox="1">
                <a:spLocks noRot="1" noChangeAspect="1" noMove="1" noResize="1" noEditPoints="1" noAdjustHandles="1" noChangeArrowheads="1" noChangeShapeType="1" noTextEdit="1"/>
              </p:cNvSpPr>
              <p:nvPr/>
            </p:nvSpPr>
            <p:spPr>
              <a:xfrm>
                <a:off x="164054" y="648045"/>
                <a:ext cx="11638349" cy="2308774"/>
              </a:xfrm>
              <a:prstGeom prst="rect">
                <a:avLst/>
              </a:prstGeom>
              <a:blipFill>
                <a:blip r:embed="rId2"/>
                <a:stretch>
                  <a:fillRect l="-436" t="-1093" b="-15301"/>
                </a:stretch>
              </a:blipFill>
            </p:spPr>
            <p:txBody>
              <a:bodyPr/>
              <a:lstStyle/>
              <a:p>
                <a:r>
                  <a:rPr lang="en-FR">
                    <a:noFill/>
                  </a:rPr>
                  <a:t> </a:t>
                </a:r>
              </a:p>
            </p:txBody>
          </p:sp>
        </mc:Fallback>
      </mc:AlternateContent>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cs typeface="Helvetica Neue" panose="02000503000000020004" pitchFamily="2" charset="0"/>
              </a:rPr>
              <a:t>Information Entropy</a:t>
            </a:r>
            <a:endParaRPr lang="en-FR" sz="20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nvGrpSpPr>
          <p:cNvPr id="3" name="Group 2">
            <a:extLst>
              <a:ext uri="{FF2B5EF4-FFF2-40B4-BE49-F238E27FC236}">
                <a16:creationId xmlns:a16="http://schemas.microsoft.com/office/drawing/2014/main" id="{23050132-3456-4844-1009-BC27EBE1D0BA}"/>
              </a:ext>
            </a:extLst>
          </p:cNvPr>
          <p:cNvGrpSpPr/>
          <p:nvPr/>
        </p:nvGrpSpPr>
        <p:grpSpPr>
          <a:xfrm>
            <a:off x="1053514" y="3285328"/>
            <a:ext cx="583561" cy="583561"/>
            <a:chOff x="5123645" y="775255"/>
            <a:chExt cx="834604" cy="834604"/>
          </a:xfrm>
        </p:grpSpPr>
        <p:sp>
          <p:nvSpPr>
            <p:cNvPr id="4" name="Oval 3">
              <a:extLst>
                <a:ext uri="{FF2B5EF4-FFF2-40B4-BE49-F238E27FC236}">
                  <a16:creationId xmlns:a16="http://schemas.microsoft.com/office/drawing/2014/main" id="{8DDC9700-FD19-2BBD-5D66-7EAAEFA34940}"/>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cs typeface="Helvetica Neue" panose="02000503000000020004" pitchFamily="2" charset="0"/>
              </a:endParaRPr>
            </a:p>
          </p:txBody>
        </p:sp>
        <p:sp>
          <p:nvSpPr>
            <p:cNvPr id="5" name="TextBox 4">
              <a:extLst>
                <a:ext uri="{FF2B5EF4-FFF2-40B4-BE49-F238E27FC236}">
                  <a16:creationId xmlns:a16="http://schemas.microsoft.com/office/drawing/2014/main" id="{44F5FD34-2598-E63A-6913-A1350FE4D13F}"/>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Helvetica Neue" panose="02000503000000020004" pitchFamily="2" charset="0"/>
                </a:rPr>
                <a:t>S1</a:t>
              </a:r>
              <a:endParaRPr lang="en-GB"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cxnSp>
        <p:nvCxnSpPr>
          <p:cNvPr id="14" name="Straight Arrow Connector 13">
            <a:extLst>
              <a:ext uri="{FF2B5EF4-FFF2-40B4-BE49-F238E27FC236}">
                <a16:creationId xmlns:a16="http://schemas.microsoft.com/office/drawing/2014/main" id="{2A69B09D-7C52-C971-597C-D23DDB5891A1}"/>
              </a:ext>
            </a:extLst>
          </p:cNvPr>
          <p:cNvCxnSpPr>
            <a:cxnSpLocks/>
            <a:stCxn id="4" idx="3"/>
          </p:cNvCxnSpPr>
          <p:nvPr/>
        </p:nvCxnSpPr>
        <p:spPr>
          <a:xfrm flipH="1">
            <a:off x="613545" y="3783428"/>
            <a:ext cx="525430" cy="3878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D42829E-EE36-9544-64A4-ECA1105FDC24}"/>
              </a:ext>
            </a:extLst>
          </p:cNvPr>
          <p:cNvCxnSpPr>
            <a:cxnSpLocks/>
            <a:stCxn id="4" idx="4"/>
          </p:cNvCxnSpPr>
          <p:nvPr/>
        </p:nvCxnSpPr>
        <p:spPr>
          <a:xfrm>
            <a:off x="1345295" y="3868889"/>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6F83757A-225D-5B7E-17A5-4BA911941D08}"/>
              </a:ext>
            </a:extLst>
          </p:cNvPr>
          <p:cNvCxnSpPr>
            <a:cxnSpLocks/>
            <a:stCxn id="4" idx="5"/>
          </p:cNvCxnSpPr>
          <p:nvPr/>
        </p:nvCxnSpPr>
        <p:spPr>
          <a:xfrm>
            <a:off x="1551614" y="3783428"/>
            <a:ext cx="287801" cy="8316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025F379-C2C7-B9D5-0286-87C5CCB312DF}"/>
              </a:ext>
            </a:extLst>
          </p:cNvPr>
          <p:cNvGrpSpPr/>
          <p:nvPr/>
        </p:nvGrpSpPr>
        <p:grpSpPr>
          <a:xfrm>
            <a:off x="1053515" y="5089576"/>
            <a:ext cx="583561" cy="583561"/>
            <a:chOff x="5123645" y="775255"/>
            <a:chExt cx="834604" cy="834604"/>
          </a:xfrm>
        </p:grpSpPr>
        <p:sp>
          <p:nvSpPr>
            <p:cNvPr id="35" name="Oval 34">
              <a:extLst>
                <a:ext uri="{FF2B5EF4-FFF2-40B4-BE49-F238E27FC236}">
                  <a16:creationId xmlns:a16="http://schemas.microsoft.com/office/drawing/2014/main" id="{3DE61D5F-8376-89CF-2200-FE28A81EF8E4}"/>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cs typeface="Helvetica Neue" panose="02000503000000020004" pitchFamily="2" charset="0"/>
              </a:endParaRPr>
            </a:p>
          </p:txBody>
        </p:sp>
        <p:sp>
          <p:nvSpPr>
            <p:cNvPr id="36" name="TextBox 35">
              <a:extLst>
                <a:ext uri="{FF2B5EF4-FFF2-40B4-BE49-F238E27FC236}">
                  <a16:creationId xmlns:a16="http://schemas.microsoft.com/office/drawing/2014/main" id="{436F1480-5A8F-6512-83D1-EE61BA772D8F}"/>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Helvetica Neue" panose="02000503000000020004" pitchFamily="2" charset="0"/>
                </a:rPr>
                <a:t>S2</a:t>
              </a:r>
              <a:endParaRPr lang="en-GB"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cxnSp>
        <p:nvCxnSpPr>
          <p:cNvPr id="37" name="Straight Arrow Connector 36">
            <a:extLst>
              <a:ext uri="{FF2B5EF4-FFF2-40B4-BE49-F238E27FC236}">
                <a16:creationId xmlns:a16="http://schemas.microsoft.com/office/drawing/2014/main" id="{320EA9E9-75FF-5A9D-46C1-022F47265C01}"/>
              </a:ext>
            </a:extLst>
          </p:cNvPr>
          <p:cNvCxnSpPr>
            <a:cxnSpLocks/>
            <a:stCxn id="35" idx="3"/>
          </p:cNvCxnSpPr>
          <p:nvPr/>
        </p:nvCxnSpPr>
        <p:spPr>
          <a:xfrm flipH="1">
            <a:off x="341136" y="5587676"/>
            <a:ext cx="797840" cy="44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D88B558F-26C8-A555-1D46-BE77DD7EC3B7}"/>
              </a:ext>
            </a:extLst>
          </p:cNvPr>
          <p:cNvCxnSpPr>
            <a:cxnSpLocks/>
            <a:stCxn id="35" idx="4"/>
          </p:cNvCxnSpPr>
          <p:nvPr/>
        </p:nvCxnSpPr>
        <p:spPr>
          <a:xfrm>
            <a:off x="1345296" y="5673137"/>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E042F218-7AAC-A837-480F-5C677E5106CB}"/>
                  </a:ext>
                </a:extLst>
              </p:cNvPr>
              <p:cNvSpPr txBox="1"/>
              <p:nvPr/>
            </p:nvSpPr>
            <p:spPr>
              <a:xfrm>
                <a:off x="1947044" y="3290804"/>
                <a:ext cx="3165791" cy="932499"/>
              </a:xfrm>
              <a:prstGeom prst="rect">
                <a:avLst/>
              </a:prstGeom>
              <a:noFill/>
            </p:spPr>
            <p:txBody>
              <a:bodyPr wrap="square" rtlCol="0">
                <a:spAutoFit/>
              </a:bodyPr>
              <a:lstStyle/>
              <a:p>
                <a:r>
                  <a:rPr lang="en-FR" sz="1400" dirty="0">
                    <a:latin typeface="Helvetica Neue Thin" panose="020B0403020202020204" pitchFamily="34" charset="0"/>
                    <a:ea typeface="Helvetica Neue Thin" panose="020B0403020202020204" pitchFamily="34" charset="0"/>
                    <a:cs typeface="Helvetica Neue" panose="02000503000000020004" pitchFamily="2" charset="0"/>
                  </a:rPr>
                  <a:t>There are 3 transitions, each has the same chance of being picked, </a:t>
                </a:r>
                <a:r>
                  <a:rPr lang="en-GB" sz="1400" dirty="0">
                    <a:latin typeface="Helvetica Neue Thin" panose="020B0403020202020204" pitchFamily="34" charset="0"/>
                    <a:ea typeface="Helvetica Neue Thin" panose="020B0403020202020204" pitchFamily="34" charset="0"/>
                    <a:cs typeface="Helvetica Neue" panose="02000503000000020004" pitchFamily="2" charset="0"/>
                  </a:rPr>
                  <a:t>i.e. </a:t>
                </a:r>
              </a:p>
              <a:p>
                <a:pPr/>
                <a14:m>
                  <m:oMathPara xmlns:m="http://schemas.openxmlformats.org/officeDocument/2006/math">
                    <m:oMathParaPr>
                      <m:jc m:val="centerGroup"/>
                    </m:oMathParaPr>
                    <m:oMath xmlns:m="http://schemas.openxmlformats.org/officeDocument/2006/math">
                      <m:func>
                        <m:funcPr>
                          <m:ctrlPr>
                            <a:rPr lang="en-GB" sz="1400" smtClean="0">
                              <a:latin typeface="Cambria Math" panose="02040503050406030204" pitchFamily="18" charset="0"/>
                            </a:rPr>
                          </m:ctrlPr>
                        </m:funcPr>
                        <m:fName>
                          <m:r>
                            <a:rPr lang="en-US" sz="1400" b="0" i="0" smtClean="0">
                              <a:latin typeface="Cambria Math" panose="02040503050406030204" pitchFamily="18" charset="0"/>
                            </a:rPr>
                            <m:t>−</m:t>
                          </m:r>
                        </m:fName>
                        <m:e>
                          <m:d>
                            <m:dPr>
                              <m:ctrlPr>
                                <a:rPr lang="en-US" sz="1400" smtClean="0">
                                  <a:latin typeface="Cambria Math" panose="02040503050406030204" pitchFamily="18" charset="0"/>
                                </a:rPr>
                              </m:ctrlPr>
                            </m:dPr>
                            <m:e>
                              <m:f>
                                <m:fPr>
                                  <m:ctrlPr>
                                    <a:rPr lang="en-US" sz="1400"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3</m:t>
                                  </m:r>
                                </m:den>
                              </m:f>
                              <m:func>
                                <m:funcPr>
                                  <m:ctrlPr>
                                    <a:rPr lang="en-US" sz="1400" smtClean="0">
                                      <a:latin typeface="Cambria Math" panose="02040503050406030204" pitchFamily="18" charset="0"/>
                                    </a:rPr>
                                  </m:ctrlPr>
                                </m:funcPr>
                                <m:fName>
                                  <m:sSub>
                                    <m:sSubPr>
                                      <m:ctrlPr>
                                        <a:rPr lang="en-US" sz="1400"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f>
                                    <m:fPr>
                                      <m:ctrlPr>
                                        <a:rPr lang="en-US" sz="1400"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3</m:t>
                                      </m:r>
                                    </m:den>
                                  </m:f>
                                  <m:r>
                                    <a:rPr lang="en-US" sz="1400" b="0" i="0" smtClean="0">
                                      <a:latin typeface="Cambria Math" panose="02040503050406030204" pitchFamily="18" charset="0"/>
                                    </a:rPr>
                                    <m:t> ∗3</m:t>
                                  </m:r>
                                </m:e>
                              </m:func>
                            </m:e>
                          </m:d>
                          <m:r>
                            <a:rPr lang="en-US" sz="1400" b="0" i="0" smtClean="0">
                              <a:latin typeface="Cambria Math" panose="02040503050406030204" pitchFamily="18" charset="0"/>
                            </a:rPr>
                            <m:t>= </m:t>
                          </m:r>
                          <m:func>
                            <m:funcPr>
                              <m:ctrlPr>
                                <a:rPr lang="en-US" sz="1400" smtClean="0">
                                  <a:latin typeface="Cambria Math" panose="02040503050406030204" pitchFamily="18" charset="0"/>
                                </a:rPr>
                              </m:ctrlPr>
                            </m:funcPr>
                            <m:fName>
                              <m:sSub>
                                <m:sSubPr>
                                  <m:ctrlPr>
                                    <a:rPr lang="en-US" sz="1400"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3</m:t>
                              </m:r>
                            </m:e>
                          </m:func>
                        </m:e>
                      </m:func>
                      <m:r>
                        <a:rPr lang="en-US" sz="1400" b="0" i="0" smtClean="0">
                          <a:latin typeface="Cambria Math" panose="02040503050406030204" pitchFamily="18" charset="0"/>
                        </a:rPr>
                        <m:t>=1.58496</m:t>
                      </m:r>
                    </m:oMath>
                  </m:oMathPara>
                </a14:m>
                <a:endParaRPr lang="en-FR"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mc:Choice>
        <mc:Fallback>
          <p:sp>
            <p:nvSpPr>
              <p:cNvPr id="44" name="TextBox 43">
                <a:extLst>
                  <a:ext uri="{FF2B5EF4-FFF2-40B4-BE49-F238E27FC236}">
                    <a16:creationId xmlns:a16="http://schemas.microsoft.com/office/drawing/2014/main" id="{E042F218-7AAC-A837-480F-5C677E5106CB}"/>
                  </a:ext>
                </a:extLst>
              </p:cNvPr>
              <p:cNvSpPr txBox="1">
                <a:spLocks noRot="1" noChangeAspect="1" noMove="1" noResize="1" noEditPoints="1" noAdjustHandles="1" noChangeArrowheads="1" noChangeShapeType="1" noTextEdit="1"/>
              </p:cNvSpPr>
              <p:nvPr/>
            </p:nvSpPr>
            <p:spPr>
              <a:xfrm>
                <a:off x="1947044" y="3290804"/>
                <a:ext cx="3165791" cy="932499"/>
              </a:xfrm>
              <a:prstGeom prst="rect">
                <a:avLst/>
              </a:prstGeom>
              <a:blipFill>
                <a:blip r:embed="rId3"/>
                <a:stretch>
                  <a:fillRect l="-800" t="-1351" b="-1351"/>
                </a:stretch>
              </a:blipFill>
            </p:spPr>
            <p:txBody>
              <a:bodyPr/>
              <a:lstStyle/>
              <a:p>
                <a:r>
                  <a:rPr lang="en-FR">
                    <a:noFill/>
                  </a:rPr>
                  <a:t> </a:t>
                </a:r>
              </a:p>
            </p:txBody>
          </p:sp>
        </mc:Fallback>
      </mc:AlternateContent>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A2AC369A-2AEE-829D-76A1-CCDA0309DA34}"/>
                  </a:ext>
                </a:extLst>
              </p:cNvPr>
              <p:cNvSpPr txBox="1"/>
              <p:nvPr/>
            </p:nvSpPr>
            <p:spPr>
              <a:xfrm>
                <a:off x="2048006" y="5124557"/>
                <a:ext cx="3165791" cy="932499"/>
              </a:xfrm>
              <a:prstGeom prst="rect">
                <a:avLst/>
              </a:prstGeom>
              <a:noFill/>
            </p:spPr>
            <p:txBody>
              <a:bodyPr wrap="square" rtlCol="0">
                <a:spAutoFit/>
              </a:bodyPr>
              <a:lstStyle/>
              <a:p>
                <a:r>
                  <a:rPr lang="en-FR" sz="1400" dirty="0">
                    <a:latin typeface="Helvetica Neue Thin" panose="020B0403020202020204" pitchFamily="34" charset="0"/>
                    <a:ea typeface="Helvetica Neue Thin" panose="020B0403020202020204" pitchFamily="34" charset="0"/>
                    <a:cs typeface="Helvetica Neue" panose="02000503000000020004" pitchFamily="2" charset="0"/>
                  </a:rPr>
                  <a:t>There are 2 transitions, each has the same chance of being picked, </a:t>
                </a:r>
                <a:r>
                  <a:rPr lang="en-GB" sz="1400" dirty="0">
                    <a:latin typeface="Helvetica Neue Thin" panose="020B0403020202020204" pitchFamily="34" charset="0"/>
                    <a:ea typeface="Helvetica Neue Thin" panose="020B0403020202020204" pitchFamily="34" charset="0"/>
                    <a:cs typeface="Helvetica Neue" panose="02000503000000020004" pitchFamily="2" charset="0"/>
                  </a:rPr>
                  <a:t>i.e. 1/2 </a:t>
                </a:r>
              </a:p>
              <a:p>
                <a:pPr/>
                <a14:m>
                  <m:oMathPara xmlns:m="http://schemas.openxmlformats.org/officeDocument/2006/math">
                    <m:oMathParaPr>
                      <m:jc m:val="centerGroup"/>
                    </m:oMathParaPr>
                    <m:oMath xmlns:m="http://schemas.openxmlformats.org/officeDocument/2006/math">
                      <m:func>
                        <m:funcPr>
                          <m:ctrlPr>
                            <a:rPr lang="en-GB" sz="1400" smtClean="0">
                              <a:latin typeface="Cambria Math" panose="02040503050406030204" pitchFamily="18" charset="0"/>
                            </a:rPr>
                          </m:ctrlPr>
                        </m:funcPr>
                        <m:fName>
                          <m:r>
                            <a:rPr lang="en-US" sz="1400" b="0" i="0" smtClean="0">
                              <a:latin typeface="Cambria Math" panose="02040503050406030204" pitchFamily="18" charset="0"/>
                            </a:rPr>
                            <m:t>−</m:t>
                          </m:r>
                        </m:fName>
                        <m:e>
                          <m:d>
                            <m:dPr>
                              <m:ctrlPr>
                                <a:rPr lang="en-US" sz="1400" smtClean="0">
                                  <a:latin typeface="Cambria Math" panose="02040503050406030204" pitchFamily="18" charset="0"/>
                                </a:rPr>
                              </m:ctrlPr>
                            </m:dPr>
                            <m:e>
                              <m:f>
                                <m:fPr>
                                  <m:ctrlPr>
                                    <a:rPr lang="en-US" sz="1400"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2</m:t>
                                  </m:r>
                                </m:den>
                              </m:f>
                              <m:func>
                                <m:funcPr>
                                  <m:ctrlPr>
                                    <a:rPr lang="en-US" sz="1400" smtClean="0">
                                      <a:latin typeface="Cambria Math" panose="02040503050406030204" pitchFamily="18" charset="0"/>
                                    </a:rPr>
                                  </m:ctrlPr>
                                </m:funcPr>
                                <m:fName>
                                  <m:sSub>
                                    <m:sSubPr>
                                      <m:ctrlPr>
                                        <a:rPr lang="en-US" sz="1400"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f>
                                    <m:fPr>
                                      <m:ctrlPr>
                                        <a:rPr lang="en-US" sz="1400"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2</m:t>
                                      </m:r>
                                    </m:den>
                                  </m:f>
                                  <m:r>
                                    <a:rPr lang="en-US" sz="1400" b="0" i="0" smtClean="0">
                                      <a:latin typeface="Cambria Math" panose="02040503050406030204" pitchFamily="18" charset="0"/>
                                    </a:rPr>
                                    <m:t> ∗2</m:t>
                                  </m:r>
                                </m:e>
                              </m:func>
                            </m:e>
                          </m:d>
                          <m:r>
                            <a:rPr lang="en-US" sz="1400" b="0" i="0" smtClean="0">
                              <a:latin typeface="Cambria Math" panose="02040503050406030204" pitchFamily="18" charset="0"/>
                            </a:rPr>
                            <m:t>= </m:t>
                          </m:r>
                          <m:func>
                            <m:funcPr>
                              <m:ctrlPr>
                                <a:rPr lang="en-US" sz="1400" smtClean="0">
                                  <a:latin typeface="Cambria Math" panose="02040503050406030204" pitchFamily="18" charset="0"/>
                                </a:rPr>
                              </m:ctrlPr>
                            </m:funcPr>
                            <m:fName>
                              <m:sSub>
                                <m:sSubPr>
                                  <m:ctrlPr>
                                    <a:rPr lang="en-US" sz="1400"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2</m:t>
                              </m:r>
                            </m:e>
                          </m:func>
                        </m:e>
                      </m:func>
                      <m:r>
                        <a:rPr lang="en-US" sz="1400" b="0" i="0" smtClean="0">
                          <a:latin typeface="Cambria Math" panose="02040503050406030204" pitchFamily="18" charset="0"/>
                        </a:rPr>
                        <m:t>=1.0</m:t>
                      </m:r>
                    </m:oMath>
                  </m:oMathPara>
                </a14:m>
                <a:endParaRPr lang="en-FR"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mc:Choice>
        <mc:Fallback>
          <p:sp>
            <p:nvSpPr>
              <p:cNvPr id="45" name="TextBox 44">
                <a:extLst>
                  <a:ext uri="{FF2B5EF4-FFF2-40B4-BE49-F238E27FC236}">
                    <a16:creationId xmlns:a16="http://schemas.microsoft.com/office/drawing/2014/main" id="{A2AC369A-2AEE-829D-76A1-CCDA0309DA34}"/>
                  </a:ext>
                </a:extLst>
              </p:cNvPr>
              <p:cNvSpPr txBox="1">
                <a:spLocks noRot="1" noChangeAspect="1" noMove="1" noResize="1" noEditPoints="1" noAdjustHandles="1" noChangeArrowheads="1" noChangeShapeType="1" noTextEdit="1"/>
              </p:cNvSpPr>
              <p:nvPr/>
            </p:nvSpPr>
            <p:spPr>
              <a:xfrm>
                <a:off x="2048006" y="5124557"/>
                <a:ext cx="3165791" cy="932499"/>
              </a:xfrm>
              <a:prstGeom prst="rect">
                <a:avLst/>
              </a:prstGeom>
              <a:blipFill>
                <a:blip r:embed="rId4"/>
                <a:stretch>
                  <a:fillRect l="-800" t="-1333"/>
                </a:stretch>
              </a:blipFill>
            </p:spPr>
            <p:txBody>
              <a:bodyPr/>
              <a:lstStyle/>
              <a:p>
                <a:r>
                  <a:rPr lang="en-FR">
                    <a:noFill/>
                  </a:rPr>
                  <a:t> </a:t>
                </a:r>
              </a:p>
            </p:txBody>
          </p:sp>
        </mc:Fallback>
      </mc:AlternateContent>
      <p:cxnSp>
        <p:nvCxnSpPr>
          <p:cNvPr id="49" name="Straight Connector 48">
            <a:extLst>
              <a:ext uri="{FF2B5EF4-FFF2-40B4-BE49-F238E27FC236}">
                <a16:creationId xmlns:a16="http://schemas.microsoft.com/office/drawing/2014/main" id="{686397EB-B881-F4DF-B387-90D1D1ECD95D}"/>
              </a:ext>
            </a:extLst>
          </p:cNvPr>
          <p:cNvCxnSpPr/>
          <p:nvPr/>
        </p:nvCxnSpPr>
        <p:spPr>
          <a:xfrm>
            <a:off x="5496393" y="3137405"/>
            <a:ext cx="0" cy="3084312"/>
          </a:xfrm>
          <a:prstGeom prst="line">
            <a:avLst/>
          </a:prstGeom>
        </p:spPr>
        <p:style>
          <a:lnRef idx="1">
            <a:schemeClr val="dk1"/>
          </a:lnRef>
          <a:fillRef idx="0">
            <a:schemeClr val="dk1"/>
          </a:fillRef>
          <a:effectRef idx="0">
            <a:schemeClr val="dk1"/>
          </a:effectRef>
          <a:fontRef idx="minor">
            <a:schemeClr val="tx1"/>
          </a:fontRef>
        </p:style>
      </p:cxnSp>
      <p:grpSp>
        <p:nvGrpSpPr>
          <p:cNvPr id="53" name="Group 52">
            <a:extLst>
              <a:ext uri="{FF2B5EF4-FFF2-40B4-BE49-F238E27FC236}">
                <a16:creationId xmlns:a16="http://schemas.microsoft.com/office/drawing/2014/main" id="{070606FB-01D7-96B9-E892-07BA1FEAAC8E}"/>
              </a:ext>
            </a:extLst>
          </p:cNvPr>
          <p:cNvGrpSpPr/>
          <p:nvPr/>
        </p:nvGrpSpPr>
        <p:grpSpPr>
          <a:xfrm>
            <a:off x="6695608" y="3205042"/>
            <a:ext cx="583561" cy="583561"/>
            <a:chOff x="5123645" y="775255"/>
            <a:chExt cx="834604" cy="834604"/>
          </a:xfrm>
        </p:grpSpPr>
        <p:sp>
          <p:nvSpPr>
            <p:cNvPr id="54" name="Oval 53">
              <a:extLst>
                <a:ext uri="{FF2B5EF4-FFF2-40B4-BE49-F238E27FC236}">
                  <a16:creationId xmlns:a16="http://schemas.microsoft.com/office/drawing/2014/main" id="{3E4C5AA4-48E0-B6E4-86F0-4D48456D8E65}"/>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cs typeface="Helvetica Neue" panose="02000503000000020004" pitchFamily="2" charset="0"/>
              </a:endParaRPr>
            </a:p>
          </p:txBody>
        </p:sp>
        <p:sp>
          <p:nvSpPr>
            <p:cNvPr id="55" name="TextBox 54">
              <a:extLst>
                <a:ext uri="{FF2B5EF4-FFF2-40B4-BE49-F238E27FC236}">
                  <a16:creationId xmlns:a16="http://schemas.microsoft.com/office/drawing/2014/main" id="{AA1C9640-888A-6F1E-59D5-5C8129164E05}"/>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Helvetica Neue" panose="02000503000000020004" pitchFamily="2" charset="0"/>
                </a:rPr>
                <a:t>S1</a:t>
              </a:r>
              <a:endParaRPr lang="en-GB"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cxnSp>
        <p:nvCxnSpPr>
          <p:cNvPr id="56" name="Straight Arrow Connector 55">
            <a:extLst>
              <a:ext uri="{FF2B5EF4-FFF2-40B4-BE49-F238E27FC236}">
                <a16:creationId xmlns:a16="http://schemas.microsoft.com/office/drawing/2014/main" id="{377181C5-02DC-3341-877B-3DB02EB657B5}"/>
              </a:ext>
            </a:extLst>
          </p:cNvPr>
          <p:cNvCxnSpPr>
            <a:cxnSpLocks/>
            <a:stCxn id="54" idx="3"/>
          </p:cNvCxnSpPr>
          <p:nvPr/>
        </p:nvCxnSpPr>
        <p:spPr>
          <a:xfrm flipH="1">
            <a:off x="5983229" y="3703142"/>
            <a:ext cx="797840" cy="44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22116852-EE2F-6952-670D-A4E4852840F7}"/>
              </a:ext>
            </a:extLst>
          </p:cNvPr>
          <p:cNvCxnSpPr>
            <a:cxnSpLocks/>
            <a:stCxn id="54" idx="4"/>
          </p:cNvCxnSpPr>
          <p:nvPr/>
        </p:nvCxnSpPr>
        <p:spPr>
          <a:xfrm>
            <a:off x="6987389" y="3788603"/>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8" name="Group 57">
            <a:extLst>
              <a:ext uri="{FF2B5EF4-FFF2-40B4-BE49-F238E27FC236}">
                <a16:creationId xmlns:a16="http://schemas.microsoft.com/office/drawing/2014/main" id="{EB2076BB-3DF6-8773-3AC9-CBFC62BD7891}"/>
              </a:ext>
            </a:extLst>
          </p:cNvPr>
          <p:cNvGrpSpPr/>
          <p:nvPr/>
        </p:nvGrpSpPr>
        <p:grpSpPr>
          <a:xfrm>
            <a:off x="6695608" y="4951805"/>
            <a:ext cx="583561" cy="583561"/>
            <a:chOff x="5123645" y="775255"/>
            <a:chExt cx="834604" cy="834604"/>
          </a:xfrm>
        </p:grpSpPr>
        <p:sp>
          <p:nvSpPr>
            <p:cNvPr id="59" name="Oval 58">
              <a:extLst>
                <a:ext uri="{FF2B5EF4-FFF2-40B4-BE49-F238E27FC236}">
                  <a16:creationId xmlns:a16="http://schemas.microsoft.com/office/drawing/2014/main" id="{C44F8A49-ECB0-6638-6379-C5CCBE69E1A3}"/>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cs typeface="Helvetica Neue" panose="02000503000000020004" pitchFamily="2" charset="0"/>
              </a:endParaRPr>
            </a:p>
          </p:txBody>
        </p:sp>
        <p:sp>
          <p:nvSpPr>
            <p:cNvPr id="60" name="TextBox 59">
              <a:extLst>
                <a:ext uri="{FF2B5EF4-FFF2-40B4-BE49-F238E27FC236}">
                  <a16:creationId xmlns:a16="http://schemas.microsoft.com/office/drawing/2014/main" id="{9F8A1C3C-5783-8BDF-0169-D8A6C47CC840}"/>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Helvetica Neue" panose="02000503000000020004" pitchFamily="2" charset="0"/>
                </a:rPr>
                <a:t>S1</a:t>
              </a:r>
              <a:endParaRPr lang="en-GB"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cxnSp>
        <p:nvCxnSpPr>
          <p:cNvPr id="61" name="Straight Arrow Connector 60">
            <a:extLst>
              <a:ext uri="{FF2B5EF4-FFF2-40B4-BE49-F238E27FC236}">
                <a16:creationId xmlns:a16="http://schemas.microsoft.com/office/drawing/2014/main" id="{AB5AD065-392D-0FD9-3A2C-D834C3AE77FA}"/>
              </a:ext>
            </a:extLst>
          </p:cNvPr>
          <p:cNvCxnSpPr>
            <a:cxnSpLocks/>
            <a:stCxn id="59" idx="3"/>
          </p:cNvCxnSpPr>
          <p:nvPr/>
        </p:nvCxnSpPr>
        <p:spPr>
          <a:xfrm flipH="1">
            <a:off x="5983229" y="5449905"/>
            <a:ext cx="797840" cy="44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47BB579E-7BF8-D803-B001-6D3FCD039C86}"/>
              </a:ext>
            </a:extLst>
          </p:cNvPr>
          <p:cNvCxnSpPr>
            <a:cxnSpLocks/>
            <a:stCxn id="59" idx="4"/>
          </p:cNvCxnSpPr>
          <p:nvPr/>
        </p:nvCxnSpPr>
        <p:spPr>
          <a:xfrm>
            <a:off x="6987389" y="5535366"/>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64" name="TextBox 63">
                <a:extLst>
                  <a:ext uri="{FF2B5EF4-FFF2-40B4-BE49-F238E27FC236}">
                    <a16:creationId xmlns:a16="http://schemas.microsoft.com/office/drawing/2014/main" id="{A9C5D653-CE0C-CF45-A3BB-3FDCF743E12A}"/>
                  </a:ext>
                </a:extLst>
              </p:cNvPr>
              <p:cNvSpPr txBox="1"/>
              <p:nvPr/>
            </p:nvSpPr>
            <p:spPr>
              <a:xfrm>
                <a:off x="7313150" y="3130342"/>
                <a:ext cx="3165791" cy="932499"/>
              </a:xfrm>
              <a:prstGeom prst="rect">
                <a:avLst/>
              </a:prstGeom>
              <a:noFill/>
            </p:spPr>
            <p:txBody>
              <a:bodyPr wrap="square" rtlCol="0">
                <a:spAutoFit/>
              </a:bodyPr>
              <a:lstStyle/>
              <a:p>
                <a:r>
                  <a:rPr lang="en-GB" sz="1400" dirty="0">
                    <a:latin typeface="Helvetica Neue Thin" panose="020B0403020202020204" pitchFamily="34" charset="0"/>
                    <a:ea typeface="Helvetica Neue Thin" panose="020B0403020202020204" pitchFamily="34" charset="0"/>
                    <a:cs typeface="Helvetica Neue" panose="02000503000000020004" pitchFamily="2" charset="0"/>
                  </a:rPr>
                  <a:t>If the distribution is uniform (i.e. each one has a probability of  1/2): </a:t>
                </a:r>
              </a:p>
              <a:p>
                <a:pPr/>
                <a14:m>
                  <m:oMathPara xmlns:m="http://schemas.openxmlformats.org/officeDocument/2006/math">
                    <m:oMathParaPr>
                      <m:jc m:val="centerGroup"/>
                    </m:oMathParaPr>
                    <m:oMath xmlns:m="http://schemas.openxmlformats.org/officeDocument/2006/math">
                      <m:func>
                        <m:funcPr>
                          <m:ctrlPr>
                            <a:rPr lang="en-GB" sz="1400" smtClean="0">
                              <a:latin typeface="Cambria Math" panose="02040503050406030204" pitchFamily="18" charset="0"/>
                            </a:rPr>
                          </m:ctrlPr>
                        </m:funcPr>
                        <m:fName>
                          <m:r>
                            <a:rPr lang="en-US" sz="1400" b="0" i="0" smtClean="0">
                              <a:latin typeface="Cambria Math" panose="02040503050406030204" pitchFamily="18" charset="0"/>
                            </a:rPr>
                            <m:t>−</m:t>
                          </m:r>
                        </m:fName>
                        <m:e>
                          <m:d>
                            <m:dPr>
                              <m:ctrlPr>
                                <a:rPr lang="en-US" sz="1400" smtClean="0">
                                  <a:latin typeface="Cambria Math" panose="02040503050406030204" pitchFamily="18" charset="0"/>
                                </a:rPr>
                              </m:ctrlPr>
                            </m:dPr>
                            <m:e>
                              <m:f>
                                <m:fPr>
                                  <m:ctrlPr>
                                    <a:rPr lang="en-US" sz="1400"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2</m:t>
                                  </m:r>
                                </m:den>
                              </m:f>
                              <m:func>
                                <m:funcPr>
                                  <m:ctrlPr>
                                    <a:rPr lang="en-US" sz="1400" smtClean="0">
                                      <a:latin typeface="Cambria Math" panose="02040503050406030204" pitchFamily="18" charset="0"/>
                                    </a:rPr>
                                  </m:ctrlPr>
                                </m:funcPr>
                                <m:fName>
                                  <m:sSub>
                                    <m:sSubPr>
                                      <m:ctrlPr>
                                        <a:rPr lang="en-US" sz="1400"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f>
                                    <m:fPr>
                                      <m:ctrlPr>
                                        <a:rPr lang="en-US" sz="1400"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2</m:t>
                                      </m:r>
                                    </m:den>
                                  </m:f>
                                  <m:r>
                                    <a:rPr lang="en-US" sz="1400" b="0" i="0" smtClean="0">
                                      <a:latin typeface="Cambria Math" panose="02040503050406030204" pitchFamily="18" charset="0"/>
                                    </a:rPr>
                                    <m:t> ∗2</m:t>
                                  </m:r>
                                </m:e>
                              </m:func>
                            </m:e>
                          </m:d>
                          <m:r>
                            <a:rPr lang="en-US" sz="1400" b="0" i="0" smtClean="0">
                              <a:latin typeface="Cambria Math" panose="02040503050406030204" pitchFamily="18" charset="0"/>
                            </a:rPr>
                            <m:t>= </m:t>
                          </m:r>
                          <m:func>
                            <m:funcPr>
                              <m:ctrlPr>
                                <a:rPr lang="en-US" sz="1400" smtClean="0">
                                  <a:latin typeface="Cambria Math" panose="02040503050406030204" pitchFamily="18" charset="0"/>
                                </a:rPr>
                              </m:ctrlPr>
                            </m:funcPr>
                            <m:fName>
                              <m:sSub>
                                <m:sSubPr>
                                  <m:ctrlPr>
                                    <a:rPr lang="en-US" sz="1400"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2</m:t>
                              </m:r>
                            </m:e>
                          </m:func>
                        </m:e>
                      </m:func>
                      <m:r>
                        <a:rPr lang="en-US" sz="1400" b="0" i="0" smtClean="0">
                          <a:latin typeface="Cambria Math" panose="02040503050406030204" pitchFamily="18" charset="0"/>
                        </a:rPr>
                        <m:t>=1.0</m:t>
                      </m:r>
                    </m:oMath>
                  </m:oMathPara>
                </a14:m>
                <a:endParaRPr lang="en-FR"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mc:Choice>
        <mc:Fallback>
          <p:sp>
            <p:nvSpPr>
              <p:cNvPr id="64" name="TextBox 63">
                <a:extLst>
                  <a:ext uri="{FF2B5EF4-FFF2-40B4-BE49-F238E27FC236}">
                    <a16:creationId xmlns:a16="http://schemas.microsoft.com/office/drawing/2014/main" id="{A9C5D653-CE0C-CF45-A3BB-3FDCF743E12A}"/>
                  </a:ext>
                </a:extLst>
              </p:cNvPr>
              <p:cNvSpPr txBox="1">
                <a:spLocks noRot="1" noChangeAspect="1" noMove="1" noResize="1" noEditPoints="1" noAdjustHandles="1" noChangeArrowheads="1" noChangeShapeType="1" noTextEdit="1"/>
              </p:cNvSpPr>
              <p:nvPr/>
            </p:nvSpPr>
            <p:spPr>
              <a:xfrm>
                <a:off x="7313150" y="3130342"/>
                <a:ext cx="3165791" cy="932499"/>
              </a:xfrm>
              <a:prstGeom prst="rect">
                <a:avLst/>
              </a:prstGeom>
              <a:blipFill>
                <a:blip r:embed="rId5"/>
                <a:stretch>
                  <a:fillRect l="-800" t="-1351" b="-1351"/>
                </a:stretch>
              </a:blipFill>
            </p:spPr>
            <p:txBody>
              <a:bodyPr/>
              <a:lstStyle/>
              <a:p>
                <a:r>
                  <a:rPr lang="en-FR">
                    <a:noFill/>
                  </a:rPr>
                  <a:t> </a:t>
                </a:r>
              </a:p>
            </p:txBody>
          </p:sp>
        </mc:Fallback>
      </mc:AlternateContent>
      <mc:AlternateContent xmlns:mc="http://schemas.openxmlformats.org/markup-compatibility/2006">
        <mc:Choice xmlns:a14="http://schemas.microsoft.com/office/drawing/2010/main" Requires="a14">
          <p:sp>
            <p:nvSpPr>
              <p:cNvPr id="65" name="TextBox 64">
                <a:extLst>
                  <a:ext uri="{FF2B5EF4-FFF2-40B4-BE49-F238E27FC236}">
                    <a16:creationId xmlns:a16="http://schemas.microsoft.com/office/drawing/2014/main" id="{E1B8B9FD-0D69-8DCD-485A-343E8A149027}"/>
                  </a:ext>
                </a:extLst>
              </p:cNvPr>
              <p:cNvSpPr txBox="1"/>
              <p:nvPr/>
            </p:nvSpPr>
            <p:spPr>
              <a:xfrm>
                <a:off x="7328981" y="4930749"/>
                <a:ext cx="4363341" cy="523220"/>
              </a:xfrm>
              <a:prstGeom prst="rect">
                <a:avLst/>
              </a:prstGeom>
              <a:noFill/>
            </p:spPr>
            <p:txBody>
              <a:bodyPr wrap="square" rtlCol="0">
                <a:spAutoFit/>
              </a:bodyPr>
              <a:lstStyle/>
              <a:p>
                <a:r>
                  <a:rPr lang="en-GB" sz="1400" dirty="0">
                    <a:latin typeface="Helvetica Neue Thin" panose="020B0403020202020204" pitchFamily="34" charset="0"/>
                    <a:ea typeface="Helvetica Neue Thin" panose="020B0403020202020204" pitchFamily="34" charset="0"/>
                    <a:cs typeface="Helvetica Neue" panose="02000503000000020004" pitchFamily="2" charset="0"/>
                  </a:rPr>
                  <a:t>If the distribution is not uniform, for example: [0.55, 0.45]</a:t>
                </a:r>
              </a:p>
              <a:p>
                <a:pPr/>
                <a14:m>
                  <m:oMathPara xmlns:m="http://schemas.openxmlformats.org/officeDocument/2006/math">
                    <m:oMathParaPr>
                      <m:jc m:val="centerGroup"/>
                    </m:oMathParaPr>
                    <m:oMath xmlns:m="http://schemas.openxmlformats.org/officeDocument/2006/math">
                      <m:func>
                        <m:funcPr>
                          <m:ctrlPr>
                            <a:rPr lang="en-GB" sz="1400" smtClean="0">
                              <a:latin typeface="Cambria Math" panose="02040503050406030204" pitchFamily="18" charset="0"/>
                            </a:rPr>
                          </m:ctrlPr>
                        </m:funcPr>
                        <m:fName>
                          <m:r>
                            <a:rPr lang="en-US" sz="1400" b="0" i="0" smtClean="0">
                              <a:latin typeface="Cambria Math" panose="02040503050406030204" pitchFamily="18" charset="0"/>
                            </a:rPr>
                            <m:t>−</m:t>
                          </m:r>
                        </m:fName>
                        <m:e>
                          <m:d>
                            <m:dPr>
                              <m:ctrlPr>
                                <a:rPr lang="en-US" sz="1400" smtClean="0">
                                  <a:latin typeface="Cambria Math" panose="02040503050406030204" pitchFamily="18" charset="0"/>
                                </a:rPr>
                              </m:ctrlPr>
                            </m:dPr>
                            <m:e>
                              <m:r>
                                <a:rPr lang="en-US" sz="1400" b="0" i="0" smtClean="0">
                                  <a:latin typeface="Cambria Math" panose="02040503050406030204" pitchFamily="18" charset="0"/>
                                </a:rPr>
                                <m:t>0.55∗</m:t>
                              </m:r>
                              <m:func>
                                <m:funcPr>
                                  <m:ctrlPr>
                                    <a:rPr lang="en-US" sz="1400" smtClean="0">
                                      <a:latin typeface="Cambria Math" panose="02040503050406030204" pitchFamily="18" charset="0"/>
                                    </a:rPr>
                                  </m:ctrlPr>
                                </m:funcPr>
                                <m:fName>
                                  <m:sSub>
                                    <m:sSubPr>
                                      <m:ctrlPr>
                                        <a:rPr lang="en-US" sz="1400"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0.55+0.45 ∗ </m:t>
                                  </m:r>
                                  <m:func>
                                    <m:funcPr>
                                      <m:ctrlPr>
                                        <a:rPr lang="en-US" sz="1400" smtClean="0">
                                          <a:latin typeface="Cambria Math" panose="02040503050406030204" pitchFamily="18" charset="0"/>
                                        </a:rPr>
                                      </m:ctrlPr>
                                    </m:funcPr>
                                    <m:fName>
                                      <m:sSub>
                                        <m:sSubPr>
                                          <m:ctrlPr>
                                            <a:rPr lang="en-US" sz="1400"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0.45</m:t>
                                      </m:r>
                                    </m:e>
                                  </m:func>
                                </m:e>
                              </m:func>
                            </m:e>
                          </m:d>
                          <m:r>
                            <a:rPr lang="en-US" sz="1400" b="0" i="0" smtClean="0">
                              <a:latin typeface="Cambria Math" panose="02040503050406030204" pitchFamily="18" charset="0"/>
                            </a:rPr>
                            <m:t>= </m:t>
                          </m:r>
                        </m:e>
                      </m:func>
                      <m:r>
                        <a:rPr lang="en-US" sz="1400" b="0" i="0" smtClean="0">
                          <a:latin typeface="Cambria Math" panose="02040503050406030204" pitchFamily="18" charset="0"/>
                        </a:rPr>
                        <m:t>0.99277</m:t>
                      </m:r>
                    </m:oMath>
                  </m:oMathPara>
                </a14:m>
                <a:endParaRPr lang="en-FR"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mc:Choice>
        <mc:Fallback>
          <p:sp>
            <p:nvSpPr>
              <p:cNvPr id="65" name="TextBox 64">
                <a:extLst>
                  <a:ext uri="{FF2B5EF4-FFF2-40B4-BE49-F238E27FC236}">
                    <a16:creationId xmlns:a16="http://schemas.microsoft.com/office/drawing/2014/main" id="{E1B8B9FD-0D69-8DCD-485A-343E8A149027}"/>
                  </a:ext>
                </a:extLst>
              </p:cNvPr>
              <p:cNvSpPr txBox="1">
                <a:spLocks noRot="1" noChangeAspect="1" noMove="1" noResize="1" noEditPoints="1" noAdjustHandles="1" noChangeArrowheads="1" noChangeShapeType="1" noTextEdit="1"/>
              </p:cNvSpPr>
              <p:nvPr/>
            </p:nvSpPr>
            <p:spPr>
              <a:xfrm>
                <a:off x="7328981" y="4930749"/>
                <a:ext cx="4363341" cy="523220"/>
              </a:xfrm>
              <a:prstGeom prst="rect">
                <a:avLst/>
              </a:prstGeom>
              <a:blipFill>
                <a:blip r:embed="rId6"/>
                <a:stretch>
                  <a:fillRect l="-290" t="-2381" b="-7143"/>
                </a:stretch>
              </a:blipFill>
            </p:spPr>
            <p:txBody>
              <a:bodyPr/>
              <a:lstStyle/>
              <a:p>
                <a:r>
                  <a:rPr lang="en-FR">
                    <a:noFill/>
                  </a:rPr>
                  <a:t> </a:t>
                </a:r>
              </a:p>
            </p:txBody>
          </p:sp>
        </mc:Fallback>
      </mc:AlternateContent>
      <p:sp>
        <p:nvSpPr>
          <p:cNvPr id="6" name="Slide Number Placeholder 5">
            <a:extLst>
              <a:ext uri="{FF2B5EF4-FFF2-40B4-BE49-F238E27FC236}">
                <a16:creationId xmlns:a16="http://schemas.microsoft.com/office/drawing/2014/main" id="{87C166E6-C4EF-7737-38CD-C978B99BD510}"/>
              </a:ext>
            </a:extLst>
          </p:cNvPr>
          <p:cNvSpPr>
            <a:spLocks noGrp="1"/>
          </p:cNvSpPr>
          <p:nvPr>
            <p:ph type="sldNum" sz="quarter" idx="12"/>
          </p:nvPr>
        </p:nvSpPr>
        <p:spPr/>
        <p:txBody>
          <a:bodyPr/>
          <a:lstStyle/>
          <a:p>
            <a:fld id="{4A936E34-E911-F947-B710-F12161D09F63}" type="slidenum">
              <a:rPr lang="en-FR" smtClean="0"/>
              <a:t>21</a:t>
            </a:fld>
            <a:endParaRPr lang="en-FR"/>
          </a:p>
        </p:txBody>
      </p:sp>
    </p:spTree>
    <p:extLst>
      <p:ext uri="{BB962C8B-B14F-4D97-AF65-F5344CB8AC3E}">
        <p14:creationId xmlns:p14="http://schemas.microsoft.com/office/powerpoint/2010/main" val="1923418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1" y="586610"/>
            <a:ext cx="11638349" cy="5909310"/>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following is a list of information that can be obtained from a run.</a:t>
            </a:r>
          </a:p>
          <a:p>
            <a:endParaRPr lang="en-FR" dirty="0">
              <a:latin typeface="Helvetica Neue Thin" panose="020B0403020202020204" pitchFamily="34" charset="0"/>
              <a:ea typeface="Helvetica Neue Thin" panose="020B0403020202020204" pitchFamily="34" charset="0"/>
            </a:endParaRP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Steps to take and steps taken </a:t>
            </a:r>
          </a:p>
          <a:p>
            <a:pPr marL="742950" lvl="1"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I</a:t>
            </a:r>
            <a:r>
              <a:rPr lang="en-FR" dirty="0">
                <a:latin typeface="Helvetica Neue Thin" panose="020B0403020202020204" pitchFamily="34" charset="0"/>
                <a:ea typeface="Helvetica Neue Thin" panose="020B0403020202020204" pitchFamily="34" charset="0"/>
              </a:rPr>
              <a:t>f the ratio steps taken/steps to take is too small, that means that system may have hit a deadlock</a:t>
            </a:r>
          </a:p>
          <a:p>
            <a:pPr lvl="1"/>
            <a:r>
              <a:rPr lang="en-FR" dirty="0">
                <a:latin typeface="Helvetica Neue Thin" panose="020B0403020202020204" pitchFamily="34" charset="0"/>
                <a:ea typeface="Helvetica Neue Thin" panose="020B0403020202020204" pitchFamily="34" charset="0"/>
              </a:rPr>
              <a:t>  </a:t>
            </a: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Transition matrix </a:t>
            </a:r>
          </a:p>
          <a:p>
            <a:pPr marL="742950" lvl="1"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If the matrix is not stochastic that means the system hit a state it couldn’t get out of </a:t>
            </a:r>
          </a:p>
          <a:p>
            <a:pPr marL="742950" lvl="1"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Probabilities between transitions can be used to study the system’s behavior</a:t>
            </a:r>
          </a:p>
          <a:p>
            <a:pPr marL="742950" lvl="1"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Stable / Stationary state: over time, this is how the transition distribution will look like</a:t>
            </a:r>
          </a:p>
          <a:p>
            <a:pPr lvl="1"/>
            <a:endParaRPr lang="en-FR" dirty="0">
              <a:latin typeface="Helvetica Neue Thin" panose="020B0403020202020204" pitchFamily="34" charset="0"/>
              <a:ea typeface="Helvetica Neue Thin" panose="020B0403020202020204" pitchFamily="34" charset="0"/>
            </a:endParaRP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The Markov Chain (MC)</a:t>
            </a:r>
          </a:p>
          <a:p>
            <a:pPr marL="742950" lvl="1"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Ergodicity</a:t>
            </a:r>
          </a:p>
          <a:p>
            <a:pPr marL="1200150" lvl="2"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Irreducible: any state can be reached from any other </a:t>
            </a:r>
          </a:p>
          <a:p>
            <a:pPr marL="1200150" lvl="2"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Aperiodic: the system doesn’t end up in a loop </a:t>
            </a:r>
          </a:p>
          <a:p>
            <a:pPr marL="1200150" lvl="2" indent="-285750">
              <a:buFont typeface="Arial" panose="020B0604020202020204" pitchFamily="34" charset="0"/>
              <a:buChar char="•"/>
            </a:pPr>
            <a:endParaRPr lang="en-GB" dirty="0">
              <a:latin typeface="Helvetica Neue Thin" panose="020B0403020202020204" pitchFamily="34" charset="0"/>
              <a:ea typeface="Helvetica Neue Thin" panose="020B0403020202020204" pitchFamily="34" charset="0"/>
            </a:endParaRP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How often each transition, process, transition+process pair appears</a:t>
            </a:r>
          </a:p>
          <a:p>
            <a:pPr marL="285750" indent="-285750">
              <a:buFont typeface="Arial" panose="020B0604020202020204" pitchFamily="34" charset="0"/>
              <a:buChar char="•"/>
            </a:pPr>
            <a:endParaRPr lang="en-FR" dirty="0">
              <a:latin typeface="Helvetica Neue Thin" panose="020B0403020202020204" pitchFamily="34" charset="0"/>
              <a:ea typeface="Helvetica Neue Thin" panose="020B0403020202020204" pitchFamily="34" charset="0"/>
            </a:endParaRP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How entropy evolves</a:t>
            </a:r>
          </a:p>
          <a:p>
            <a:pPr marL="742950" lvl="1"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racking the entropy of each transition will allow you to deduce whether or not the transition is succeptible to the order of execution. If the entropy is more or less stable, then the transition doesn’t depend on its history. If the entropy fluctuates, then you might need to consider Memory-Enhanced Metropolis.</a:t>
            </a:r>
            <a:endParaRPr lang="en-GB"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Information gathered from a run</a:t>
            </a:r>
            <a:endParaRPr lang="en-FR" sz="2000"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33D5C72B-E230-3A3A-8C54-D6076FC14789}"/>
              </a:ext>
            </a:extLst>
          </p:cNvPr>
          <p:cNvSpPr>
            <a:spLocks noGrp="1"/>
          </p:cNvSpPr>
          <p:nvPr>
            <p:ph type="sldNum" sz="quarter" idx="12"/>
          </p:nvPr>
        </p:nvSpPr>
        <p:spPr/>
        <p:txBody>
          <a:bodyPr/>
          <a:lstStyle/>
          <a:p>
            <a:fld id="{4A936E34-E911-F947-B710-F12161D09F63}" type="slidenum">
              <a:rPr lang="en-FR" smtClean="0"/>
              <a:t>22</a:t>
            </a:fld>
            <a:endParaRPr lang="en-FR"/>
          </a:p>
        </p:txBody>
      </p:sp>
    </p:spTree>
    <p:extLst>
      <p:ext uri="{BB962C8B-B14F-4D97-AF65-F5344CB8AC3E}">
        <p14:creationId xmlns:p14="http://schemas.microsoft.com/office/powerpoint/2010/main" val="2132072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5D90E7-82C4-D596-1080-E4071F572EF8}"/>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The method with various Cubicle models</a:t>
            </a:r>
            <a:endParaRPr lang="en-FR" dirty="0">
              <a:latin typeface="Helvetica Neue Thin" panose="020B0403020202020204" pitchFamily="34" charset="0"/>
              <a:ea typeface="Helvetica Neue Thin" panose="020B0403020202020204" pitchFamily="34" charset="0"/>
            </a:endParaRPr>
          </a:p>
        </p:txBody>
      </p:sp>
      <p:sp>
        <p:nvSpPr>
          <p:cNvPr id="2" name="Slide Number Placeholder 1">
            <a:extLst>
              <a:ext uri="{FF2B5EF4-FFF2-40B4-BE49-F238E27FC236}">
                <a16:creationId xmlns:a16="http://schemas.microsoft.com/office/drawing/2014/main" id="{8AA93F7D-F086-707A-3DB0-1C2E2EEA4CA0}"/>
              </a:ext>
            </a:extLst>
          </p:cNvPr>
          <p:cNvSpPr>
            <a:spLocks noGrp="1"/>
          </p:cNvSpPr>
          <p:nvPr>
            <p:ph type="sldNum" sz="quarter" idx="12"/>
          </p:nvPr>
        </p:nvSpPr>
        <p:spPr/>
        <p:txBody>
          <a:bodyPr/>
          <a:lstStyle/>
          <a:p>
            <a:fld id="{4A936E34-E911-F947-B710-F12161D09F63}" type="slidenum">
              <a:rPr lang="en-FR" smtClean="0"/>
              <a:t>23</a:t>
            </a:fld>
            <a:endParaRPr lang="en-FR"/>
          </a:p>
        </p:txBody>
      </p:sp>
    </p:spTree>
    <p:extLst>
      <p:ext uri="{BB962C8B-B14F-4D97-AF65-F5344CB8AC3E}">
        <p14:creationId xmlns:p14="http://schemas.microsoft.com/office/powerpoint/2010/main" val="2191757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188891" y="124945"/>
            <a:ext cx="9379652" cy="461665"/>
          </a:xfrm>
          <a:prstGeom prst="rect">
            <a:avLst/>
          </a:prstGeom>
          <a:noFill/>
        </p:spPr>
        <p:txBody>
          <a:bodyPr wrap="square" rtlCol="0">
            <a:spAutoFit/>
          </a:bodyPr>
          <a:lstStyle/>
          <a:p>
            <a:r>
              <a:rPr lang="en-US" sz="2400" dirty="0" err="1">
                <a:latin typeface="Helvetica Neue Thin" panose="020B0403020202020204" pitchFamily="34" charset="0"/>
                <a:ea typeface="Helvetica Neue Thin" panose="020B0403020202020204" pitchFamily="34" charset="0"/>
              </a:rPr>
              <a:t>Dekker.cub</a:t>
            </a:r>
            <a:r>
              <a:rPr lang="en-US" sz="2400" dirty="0">
                <a:latin typeface="Helvetica Neue Thin" panose="020B0403020202020204" pitchFamily="34" charset="0"/>
                <a:ea typeface="Helvetica Neue Thin" panose="020B0403020202020204" pitchFamily="34" charset="0"/>
              </a:rPr>
              <a:t> [test-</a:t>
            </a:r>
            <a:r>
              <a:rPr lang="en-US" sz="2400" dirty="0" err="1">
                <a:latin typeface="Helvetica Neue Thin" panose="020B0403020202020204" pitchFamily="34" charset="0"/>
                <a:ea typeface="Helvetica Neue Thin" panose="020B0403020202020204" pitchFamily="34" charset="0"/>
              </a:rPr>
              <a:t>runmaximizing</a:t>
            </a:r>
            <a:r>
              <a:rPr lang="en-US" sz="2400" dirty="0">
                <a:latin typeface="Helvetica Neue Thin" panose="020B0403020202020204" pitchFamily="34" charset="0"/>
                <a:ea typeface="Helvetica Neue Thin" panose="020B0403020202020204" pitchFamily="34" charset="0"/>
              </a:rPr>
              <a:t> </a:t>
            </a:r>
            <a:r>
              <a:rPr lang="en-US" sz="2400" dirty="0">
                <a:latin typeface="Helvetica Neue Thin" panose="020B0403020202020204" pitchFamily="34" charset="0"/>
                <a:ea typeface="Helvetica Neue Thin" panose="020B0403020202020204" pitchFamily="34" charset="0"/>
              </a:rPr>
              <a:t>entropy] [grouped </a:t>
            </a:r>
            <a:r>
              <a:rPr lang="en-US" sz="2400" dirty="0">
                <a:latin typeface="Helvetica Neue Thin" panose="020B0403020202020204" pitchFamily="34" charset="0"/>
                <a:ea typeface="Helvetica Neue Thin" panose="020B0403020202020204" pitchFamily="34" charset="0"/>
              </a:rPr>
              <a:t>transitions]</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188890" y="876951"/>
            <a:ext cx="11638349" cy="4801314"/>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Data log file: </a:t>
            </a:r>
            <a:r>
              <a:rPr lang="en-GB" dirty="0">
                <a:latin typeface="Helvetica Neue Thin" panose="020B0403020202020204" pitchFamily="34" charset="0"/>
                <a:ea typeface="Helvetica Neue Thin" panose="020B0403020202020204" pitchFamily="34" charset="0"/>
              </a:rPr>
              <a:t>dekker.cub1678120844.data</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Transition matrix</a:t>
            </a:r>
          </a:p>
          <a:p>
            <a:r>
              <a:rPr lang="en-GB" dirty="0"/>
              <a:t>+----------------+-----------------+----------------+----------------+</a:t>
            </a:r>
          </a:p>
          <a:p>
            <a:r>
              <a:rPr lang="en-GB" dirty="0"/>
              <a:t>|                      |   enter          |    exit           |     </a:t>
            </a:r>
            <a:r>
              <a:rPr lang="en-GB" dirty="0" err="1"/>
              <a:t>req</a:t>
            </a:r>
            <a:r>
              <a:rPr lang="en-GB" dirty="0"/>
              <a:t>           |</a:t>
            </a:r>
          </a:p>
          <a:p>
            <a:r>
              <a:rPr lang="en-GB" dirty="0"/>
              <a:t>+==========+==========+==========+==========+</a:t>
            </a:r>
          </a:p>
          <a:p>
            <a:r>
              <a:rPr lang="en-GB" dirty="0"/>
              <a:t>| enter           | 0                   | 0.834687    | 0.165313     |</a:t>
            </a:r>
          </a:p>
          <a:p>
            <a:r>
              <a:rPr lang="en-GB" dirty="0"/>
              <a:t>+----------------+-----------------+----------------+----------------+</a:t>
            </a:r>
          </a:p>
          <a:p>
            <a:r>
              <a:rPr lang="en-GB" dirty="0"/>
              <a:t>| exit              | 0.346006     | 0                   | 0.653994    |</a:t>
            </a:r>
          </a:p>
          <a:p>
            <a:r>
              <a:rPr lang="en-GB" dirty="0"/>
              <a:t>+----------------+-----------------+----------------+----------------+</a:t>
            </a:r>
          </a:p>
          <a:p>
            <a:r>
              <a:rPr lang="en-GB" dirty="0"/>
              <a:t>| </a:t>
            </a:r>
            <a:r>
              <a:rPr lang="en-GB" dirty="0" err="1"/>
              <a:t>req</a:t>
            </a:r>
            <a:r>
              <a:rPr lang="en-GB" dirty="0"/>
              <a:t>               | 0.653972.    | 0.165305    | 0.180723.   |</a:t>
            </a:r>
          </a:p>
          <a:p>
            <a:r>
              <a:rPr lang="en-GB" dirty="0"/>
              <a:t>+----------------+-----------------+----------------+----------------+</a:t>
            </a:r>
          </a:p>
          <a:p>
            <a:endParaRPr lang="en-GB" dirty="0"/>
          </a:p>
          <a:p>
            <a:r>
              <a:rPr lang="en-GB" dirty="0">
                <a:latin typeface="Helvetica Neue Thin" panose="020B0403020202020204" pitchFamily="34" charset="0"/>
                <a:ea typeface="Helvetica Neue Thin" panose="020B0403020202020204" pitchFamily="34" charset="0"/>
              </a:rPr>
              <a:t>Steady states: [0.33332976, 0.33332916, 0.33334108] -&gt; every transition is hit more or less the same amount of times</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Studying this matrix, it might seem weird that the transition exit -&gt; enter is possible directly. We can generate a detailed matrix to the system in more detail [next slide]</a:t>
            </a:r>
            <a:endParaRPr lang="en-GB" dirty="0">
              <a:latin typeface="Helvetica Neue Thin" panose="020B0403020202020204" pitchFamily="34" charset="0"/>
              <a:ea typeface="Helvetica Neue Thin" panose="020B0403020202020204" pitchFamily="34" charset="0"/>
            </a:endParaRPr>
          </a:p>
        </p:txBody>
      </p:sp>
      <p:sp>
        <p:nvSpPr>
          <p:cNvPr id="6" name="TextBox 5">
            <a:extLst>
              <a:ext uri="{FF2B5EF4-FFF2-40B4-BE49-F238E27FC236}">
                <a16:creationId xmlns:a16="http://schemas.microsoft.com/office/drawing/2014/main" id="{8FA419B3-7055-0B65-8D3F-D64BC0C8E450}"/>
              </a:ext>
            </a:extLst>
          </p:cNvPr>
          <p:cNvSpPr txBox="1"/>
          <p:nvPr/>
        </p:nvSpPr>
        <p:spPr>
          <a:xfrm>
            <a:off x="5562689" y="2123446"/>
            <a:ext cx="5921114" cy="1477328"/>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matrix describes expected behaviors, for example you can’t have two enters following each other.</a:t>
            </a:r>
          </a:p>
          <a:p>
            <a:r>
              <a:rPr lang="en-FR" dirty="0">
                <a:latin typeface="Helvetica Neue Thin" panose="020B0403020202020204" pitchFamily="34" charset="0"/>
                <a:ea typeface="Helvetica Neue Thin" panose="020B0403020202020204" pitchFamily="34" charset="0"/>
              </a:rPr>
              <a:t>Sometimes grouped transitions aren’t clear enough about the behavior, so a more detailed transition matrix can be built [see next slide]</a:t>
            </a:r>
          </a:p>
        </p:txBody>
      </p:sp>
      <p:sp>
        <p:nvSpPr>
          <p:cNvPr id="2" name="Slide Number Placeholder 1">
            <a:extLst>
              <a:ext uri="{FF2B5EF4-FFF2-40B4-BE49-F238E27FC236}">
                <a16:creationId xmlns:a16="http://schemas.microsoft.com/office/drawing/2014/main" id="{8B21B0D5-7034-7F06-9C99-BDAD5EA0A57C}"/>
              </a:ext>
            </a:extLst>
          </p:cNvPr>
          <p:cNvSpPr>
            <a:spLocks noGrp="1"/>
          </p:cNvSpPr>
          <p:nvPr>
            <p:ph type="sldNum" sz="quarter" idx="12"/>
          </p:nvPr>
        </p:nvSpPr>
        <p:spPr/>
        <p:txBody>
          <a:bodyPr/>
          <a:lstStyle/>
          <a:p>
            <a:fld id="{4A936E34-E911-F947-B710-F12161D09F63}" type="slidenum">
              <a:rPr lang="en-FR" smtClean="0"/>
              <a:t>24</a:t>
            </a:fld>
            <a:endParaRPr lang="en-FR"/>
          </a:p>
        </p:txBody>
      </p:sp>
    </p:spTree>
    <p:extLst>
      <p:ext uri="{BB962C8B-B14F-4D97-AF65-F5344CB8AC3E}">
        <p14:creationId xmlns:p14="http://schemas.microsoft.com/office/powerpoint/2010/main" val="639856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188891" y="124945"/>
            <a:ext cx="9640909" cy="461665"/>
          </a:xfrm>
          <a:prstGeom prst="rect">
            <a:avLst/>
          </a:prstGeom>
          <a:noFill/>
        </p:spPr>
        <p:txBody>
          <a:bodyPr wrap="square" rtlCol="0">
            <a:spAutoFit/>
          </a:bodyPr>
          <a:lstStyle/>
          <a:p>
            <a:r>
              <a:rPr lang="en-US" sz="2400" dirty="0" err="1">
                <a:latin typeface="Helvetica Neue Thin" panose="020B0403020202020204" pitchFamily="34" charset="0"/>
                <a:ea typeface="Helvetica Neue Thin" panose="020B0403020202020204" pitchFamily="34" charset="0"/>
              </a:rPr>
              <a:t>Dekker.cub</a:t>
            </a:r>
            <a:r>
              <a:rPr lang="en-US" sz="2400" dirty="0">
                <a:latin typeface="Helvetica Neue Thin" panose="020B0403020202020204" pitchFamily="34" charset="0"/>
                <a:ea typeface="Helvetica Neue Thin" panose="020B0403020202020204" pitchFamily="34" charset="0"/>
              </a:rPr>
              <a:t> [test-run maximizing </a:t>
            </a:r>
            <a:r>
              <a:rPr lang="en-US" sz="2400" dirty="0">
                <a:latin typeface="Helvetica Neue Thin" panose="020B0403020202020204" pitchFamily="34" charset="0"/>
                <a:ea typeface="Helvetica Neue Thin" panose="020B0403020202020204" pitchFamily="34" charset="0"/>
              </a:rPr>
              <a:t>entropy] [detailed transitions]</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6370975"/>
          </a:xfrm>
          <a:prstGeom prst="rect">
            <a:avLst/>
          </a:prstGeom>
          <a:noFill/>
        </p:spPr>
        <p:txBody>
          <a:bodyPr wrap="square" rtlCol="0">
            <a:spAutoFit/>
          </a:bodyPr>
          <a:lstStyle/>
          <a:p>
            <a:endParaRPr lang="en-FR" dirty="0"/>
          </a:p>
          <a:p>
            <a:r>
              <a:rPr lang="en-FR" sz="1400" dirty="0">
                <a:latin typeface="Helvetica Neue Thin" panose="020B0403020202020204" pitchFamily="34" charset="0"/>
                <a:ea typeface="Helvetica Neue Thin" panose="020B0403020202020204" pitchFamily="34" charset="0"/>
              </a:rPr>
              <a:t>Transition matrix</a:t>
            </a:r>
          </a:p>
          <a:p>
            <a:r>
              <a:rPr lang="en-GB" sz="1200" dirty="0"/>
              <a:t>+-------------------+-----------------------+-----------------------+-----------------------+---------------------+----------------------+---------------------+--------------------+--------------------+--------------------+</a:t>
            </a:r>
          </a:p>
          <a:p>
            <a:r>
              <a:rPr lang="en-GB" sz="1200" dirty="0"/>
              <a:t>| source            |   enter(#1)           |   enter(#2)           |   enter(#3)           |   exit(#1)            |   exit(#2)            |         exit(#3)      |           </a:t>
            </a:r>
            <a:r>
              <a:rPr lang="en-GB" sz="1200" dirty="0" err="1"/>
              <a:t>req</a:t>
            </a:r>
            <a:r>
              <a:rPr lang="en-GB" sz="1200" dirty="0"/>
              <a:t>(#1)  |          </a:t>
            </a:r>
            <a:r>
              <a:rPr lang="en-GB" sz="1200" dirty="0" err="1"/>
              <a:t>req</a:t>
            </a:r>
            <a:r>
              <a:rPr lang="en-GB" sz="1200" dirty="0"/>
              <a:t>(#2)    |          </a:t>
            </a:r>
            <a:r>
              <a:rPr lang="en-GB" sz="1200" dirty="0" err="1"/>
              <a:t>req</a:t>
            </a:r>
            <a:r>
              <a:rPr lang="en-GB" sz="1200" dirty="0"/>
              <a:t>(#3)   |</a:t>
            </a:r>
          </a:p>
          <a:p>
            <a:r>
              <a:rPr lang="en-GB" sz="1200" dirty="0"/>
              <a:t>+===========+==============+==============+==============+=============+=============+=============+============+============+============+</a:t>
            </a:r>
          </a:p>
          <a:p>
            <a:r>
              <a:rPr lang="en-GB" sz="1200" dirty="0"/>
              <a:t>| enter(#1)       |     0                       |     0                        |     0                       |   0.843004         |   0                        |   0                      |  0                       |  0.0774727     |  0.0795229      |</a:t>
            </a:r>
          </a:p>
          <a:p>
            <a:r>
              <a:rPr lang="en-GB" sz="1200" dirty="0"/>
              <a:t>+-------------------+----------------------+------------------------+-----------------------+---------------------+----------------------+---------------------+--------------------+--------------------+--------------------+</a:t>
            </a:r>
          </a:p>
          <a:p>
            <a:r>
              <a:rPr lang="en-GB" sz="1200" dirty="0"/>
              <a:t>| enter(#2)        |     0                      |     0                        |     0                        |   0                      |   0.830604          |   0                      |  0.0887046      |  0                      |  0.0806912      |</a:t>
            </a:r>
          </a:p>
          <a:p>
            <a:r>
              <a:rPr lang="en-GB" sz="1200" dirty="0"/>
              <a:t>+-------------------+----------------------+------------------------+-----------------------+---------------------+----------------------+---------------------+--------------------+--------------------+--------------------+</a:t>
            </a:r>
          </a:p>
          <a:p>
            <a:r>
              <a:rPr lang="en-GB" sz="1200" dirty="0"/>
              <a:t>| enter(#3)        |     0                      |     0                        |     0                        |   0                      |   0                        |   0.831935        |  0.0865703      |  0.0814945      |  0                      |</a:t>
            </a:r>
          </a:p>
          <a:p>
            <a:r>
              <a:rPr lang="en-GB" sz="1200" dirty="0"/>
              <a:t>+-------------------+----------------------+------------------------+-----------------------+---------------------+----------------------+---------------------+--------------------+--------------------+--------------------+</a:t>
            </a:r>
          </a:p>
          <a:p>
            <a:r>
              <a:rPr lang="en-GB" sz="1200" dirty="0"/>
              <a:t>| exit(#1)           |     0                      |     0.169297          |     0.169732         |   0                      |   0                        |   0                       |  0.489066        |  0.0908921      |  0.0810139     |</a:t>
            </a:r>
          </a:p>
          <a:p>
            <a:r>
              <a:rPr lang="en-GB" sz="1200" dirty="0"/>
              <a:t>+-------------------+----------------------+------------------------+-----------------------+---------------------+----------------------+---------------------+--------------------+--------------------+--------------------+</a:t>
            </a:r>
          </a:p>
          <a:p>
            <a:r>
              <a:rPr lang="en-GB" sz="1200" dirty="0"/>
              <a:t>| exit(#2)           |     0.189185       |     0                         |     0.162985         |   0                      |   0                        |   0                       |  0.0985297      |  0.464288        |  0.0850115     |</a:t>
            </a:r>
          </a:p>
          <a:p>
            <a:r>
              <a:rPr lang="en-GB" sz="1200" dirty="0"/>
              <a:t>+-------------------+----------------------+------------------------+-----------------------+---------------------+----------------------+---------------------+--------------------+--------------------+--------------------+</a:t>
            </a:r>
          </a:p>
          <a:p>
            <a:r>
              <a:rPr lang="en-GB" sz="1200" dirty="0"/>
              <a:t>| exit(#3)           |     0.180754       |     0.169334          |     0                        |   0                      |   0                        |   0                       |  0.104759        |  0.0842439      |  0.460909       |</a:t>
            </a:r>
          </a:p>
          <a:p>
            <a:r>
              <a:rPr lang="en-GB" sz="1200" dirty="0"/>
              <a:t>+-------------------+----------------------+------------------------+-----------------------+---------------------+----------------------+---------------------+--------------------+--------------------+--------------------+</a:t>
            </a:r>
          </a:p>
          <a:p>
            <a:r>
              <a:rPr lang="en-GB" sz="1200" dirty="0"/>
              <a:t>| </a:t>
            </a:r>
            <a:r>
              <a:rPr lang="en-GB" sz="1200" dirty="0" err="1"/>
              <a:t>req</a:t>
            </a:r>
            <a:r>
              <a:rPr lang="en-GB" sz="1200" dirty="0"/>
              <a:t>(#1)           |     0.447661        |     0.115177          |     0.105672         |   0                       |   0.0786482       |   0.0772194      |  0                      |  0.0880288      |  0.087594        |</a:t>
            </a:r>
          </a:p>
          <a:p>
            <a:r>
              <a:rPr lang="en-GB" sz="1200" dirty="0"/>
              <a:t>+-------------------+----------------------+------------------------+-----------------------+---------------------+----------------------+---------------------+--------------------+--------------------+--------------------+</a:t>
            </a:r>
          </a:p>
          <a:p>
            <a:r>
              <a:rPr lang="en-GB" sz="1200" dirty="0"/>
              <a:t>| </a:t>
            </a:r>
            <a:r>
              <a:rPr lang="en-GB" sz="1200" dirty="0" err="1"/>
              <a:t>req</a:t>
            </a:r>
            <a:r>
              <a:rPr lang="en-GB" sz="1200" dirty="0"/>
              <a:t>(#2)           |     0.123676        |     0.406982          |     0.113434         |   0.085981        |   0                        |   0.0795011      |  0.101519        |  0                      |  0.0889075      |</a:t>
            </a:r>
          </a:p>
          <a:p>
            <a:r>
              <a:rPr lang="en-GB" sz="1200" dirty="0"/>
              <a:t>+-------------------+----------------------+------------------------+-----------------------+---------------------+----------------------+---------------------+--------------------+--------------------+--------------------+</a:t>
            </a:r>
          </a:p>
          <a:p>
            <a:r>
              <a:rPr lang="en-GB" sz="1200" dirty="0"/>
              <a:t>| </a:t>
            </a:r>
            <a:r>
              <a:rPr lang="en-GB" sz="1200" dirty="0" err="1"/>
              <a:t>req</a:t>
            </a:r>
            <a:r>
              <a:rPr lang="en-GB" sz="1200" dirty="0"/>
              <a:t>(#3)           |     0.129432        |     0.10779            |     0.407825         |   0.0911526      |   0.082129          |   0                      |  0.0962989      |  0.0853719     |  0                       |</a:t>
            </a:r>
          </a:p>
          <a:p>
            <a:r>
              <a:rPr lang="en-GB" sz="1200" dirty="0"/>
              <a:t>+-------------------+----------------------+------------------------+-----------------------+---------------------+----------------------+---------------------+--------------------+--------------------+--------------------+</a:t>
            </a:r>
          </a:p>
          <a:p>
            <a:endParaRPr lang="en-GB" sz="1200" dirty="0"/>
          </a:p>
          <a:p>
            <a:r>
              <a:rPr lang="en-GB" sz="1600" dirty="0">
                <a:latin typeface="Helvetica Neue Thin" panose="020B0403020202020204" pitchFamily="34" charset="0"/>
                <a:ea typeface="Helvetica Neue Thin" panose="020B0403020202020204" pitchFamily="34" charset="0"/>
              </a:rPr>
              <a:t>Stable state: [0.12020888, 0.10717856, 0.10594082, 0.12020984, 0.10717859, 0.10593995, 0.12021135, 0.10718605, 0.10594596]</a:t>
            </a:r>
          </a:p>
          <a:p>
            <a:endParaRPr lang="en-GB" sz="1600" dirty="0">
              <a:latin typeface="Helvetica Neue Thin" panose="020B0403020202020204" pitchFamily="34" charset="0"/>
              <a:ea typeface="Helvetica Neue Thin" panose="020B0403020202020204" pitchFamily="34" charset="0"/>
            </a:endParaRPr>
          </a:p>
          <a:p>
            <a:r>
              <a:rPr lang="en-GB" sz="1600" dirty="0">
                <a:latin typeface="Helvetica Neue Thin" panose="020B0403020202020204" pitchFamily="34" charset="0"/>
                <a:ea typeface="Helvetica Neue Thin" panose="020B0403020202020204" pitchFamily="34" charset="0"/>
              </a:rPr>
              <a:t>The detailed matrix shows that exit -&gt; enter is an acceptable pair, because it is always between 2 different processes. </a:t>
            </a:r>
          </a:p>
          <a:p>
            <a:endParaRPr lang="en-GB" sz="1600"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a:p>
            <a:r>
              <a:rPr lang="en-FR" sz="1600" dirty="0">
                <a:latin typeface="Helvetica Neue Thin" panose="020B0403020202020204" pitchFamily="34" charset="0"/>
                <a:ea typeface="Helvetica Neue Thin" panose="020B0403020202020204" pitchFamily="34" charset="0"/>
              </a:rPr>
              <a:t>Data log file:</a:t>
            </a:r>
            <a:r>
              <a:rPr lang="en-GB" sz="1600" dirty="0">
                <a:latin typeface="Helvetica Neue Thin" panose="020B0403020202020204" pitchFamily="34" charset="0"/>
                <a:ea typeface="Helvetica Neue Thin" panose="020B0403020202020204" pitchFamily="34" charset="0"/>
              </a:rPr>
              <a:t> dekker.cub1678123227.data</a:t>
            </a:r>
          </a:p>
          <a:p>
            <a:endParaRPr lang="en-GB" sz="1600" dirty="0">
              <a:latin typeface="Helvetica Neue Thin" panose="020B0403020202020204" pitchFamily="34" charset="0"/>
              <a:ea typeface="Helvetica Neue Thin" panose="020B0403020202020204" pitchFamily="34" charset="0"/>
            </a:endParaRPr>
          </a:p>
        </p:txBody>
      </p:sp>
      <p:sp>
        <p:nvSpPr>
          <p:cNvPr id="2" name="Slide Number Placeholder 1">
            <a:extLst>
              <a:ext uri="{FF2B5EF4-FFF2-40B4-BE49-F238E27FC236}">
                <a16:creationId xmlns:a16="http://schemas.microsoft.com/office/drawing/2014/main" id="{DC209C3E-8E19-F5C9-4688-85A7EDBEF755}"/>
              </a:ext>
            </a:extLst>
          </p:cNvPr>
          <p:cNvSpPr>
            <a:spLocks noGrp="1"/>
          </p:cNvSpPr>
          <p:nvPr>
            <p:ph type="sldNum" sz="quarter" idx="12"/>
          </p:nvPr>
        </p:nvSpPr>
        <p:spPr/>
        <p:txBody>
          <a:bodyPr/>
          <a:lstStyle/>
          <a:p>
            <a:fld id="{4A936E34-E911-F947-B710-F12161D09F63}" type="slidenum">
              <a:rPr lang="en-FR" smtClean="0"/>
              <a:t>25</a:t>
            </a:fld>
            <a:endParaRPr lang="en-FR"/>
          </a:p>
        </p:txBody>
      </p:sp>
    </p:spTree>
    <p:extLst>
      <p:ext uri="{BB962C8B-B14F-4D97-AF65-F5344CB8AC3E}">
        <p14:creationId xmlns:p14="http://schemas.microsoft.com/office/powerpoint/2010/main" val="4257490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Buggy </a:t>
            </a:r>
            <a:r>
              <a:rPr lang="en-US" sz="2400" dirty="0" err="1">
                <a:latin typeface="Helvetica Neue Thin" panose="020B0403020202020204" pitchFamily="34" charset="0"/>
                <a:ea typeface="Helvetica Neue Thin" panose="020B0403020202020204" pitchFamily="34" charset="0"/>
              </a:rPr>
              <a:t>Dekker.cub</a:t>
            </a:r>
            <a:r>
              <a:rPr lang="en-US" sz="2400" dirty="0">
                <a:latin typeface="Helvetica Neue Thin" panose="020B0403020202020204" pitchFamily="34" charset="0"/>
                <a:ea typeface="Helvetica Neue Thin" panose="020B0403020202020204" pitchFamily="34" charset="0"/>
              </a:rPr>
              <a:t> [original deadlocking example]</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4185761"/>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buggy.cub1678220204.data</a:t>
            </a:r>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Out of 1 000 000 steps, it only took 3. No need to even try anything else, the model is clearly odd.</a:t>
            </a:r>
          </a:p>
          <a:p>
            <a:r>
              <a:rPr lang="en-FR" dirty="0">
                <a:latin typeface="Helvetica Neue Thin" panose="020B0403020202020204" pitchFamily="34" charset="0"/>
                <a:ea typeface="Helvetica Neue Thin" panose="020B0403020202020204" pitchFamily="34" charset="0"/>
              </a:rPr>
              <a:t>The transition matrix clearly shows that going 100% from req to req killed the system: </a:t>
            </a:r>
          </a:p>
          <a:p>
            <a:r>
              <a:rPr lang="en-GB" dirty="0">
                <a:ea typeface="Helvetica Neue Thin" panose="020B0403020202020204" pitchFamily="34" charset="0"/>
              </a:rPr>
              <a:t>+----------------+-----------------+--------------+-------------+</a:t>
            </a:r>
          </a:p>
          <a:p>
            <a:r>
              <a:rPr lang="en-GB" dirty="0">
                <a:ea typeface="Helvetica Neue Thin" panose="020B0403020202020204" pitchFamily="34" charset="0"/>
              </a:rPr>
              <a:t>| source         |   enter          |   exit          |   </a:t>
            </a:r>
            <a:r>
              <a:rPr lang="en-GB" dirty="0" err="1">
                <a:ea typeface="Helvetica Neue Thin" panose="020B0403020202020204" pitchFamily="34" charset="0"/>
              </a:rPr>
              <a:t>req</a:t>
            </a:r>
            <a:r>
              <a:rPr lang="en-GB" dirty="0">
                <a:ea typeface="Helvetica Neue Thin" panose="020B0403020202020204" pitchFamily="34" charset="0"/>
              </a:rPr>
              <a:t>        |</a:t>
            </a:r>
          </a:p>
          <a:p>
            <a:r>
              <a:rPr lang="en-GB" dirty="0">
                <a:ea typeface="Helvetica Neue Thin" panose="020B0403020202020204" pitchFamily="34" charset="0"/>
              </a:rPr>
              <a:t>+==========+==========+=========+========+</a:t>
            </a:r>
          </a:p>
          <a:p>
            <a:r>
              <a:rPr lang="en-GB" dirty="0">
                <a:ea typeface="Helvetica Neue Thin" panose="020B0403020202020204" pitchFamily="34" charset="0"/>
              </a:rPr>
              <a:t>| enter           |        0            |       0          |      0          |</a:t>
            </a:r>
          </a:p>
          <a:p>
            <a:r>
              <a:rPr lang="en-GB" dirty="0">
                <a:ea typeface="Helvetica Neue Thin" panose="020B0403020202020204" pitchFamily="34" charset="0"/>
              </a:rPr>
              <a:t>+----------------+-----------------+--------------+-------------+</a:t>
            </a:r>
          </a:p>
          <a:p>
            <a:r>
              <a:rPr lang="en-GB" dirty="0">
                <a:ea typeface="Helvetica Neue Thin" panose="020B0403020202020204" pitchFamily="34" charset="0"/>
              </a:rPr>
              <a:t>| exit              |        0             |       0         |      0          |</a:t>
            </a:r>
          </a:p>
          <a:p>
            <a:r>
              <a:rPr lang="en-GB" dirty="0">
                <a:ea typeface="Helvetica Neue Thin" panose="020B0403020202020204" pitchFamily="34" charset="0"/>
              </a:rPr>
              <a:t>+----------------+-----------------+--------------+-------------+</a:t>
            </a:r>
          </a:p>
          <a:p>
            <a:r>
              <a:rPr lang="en-GB" dirty="0">
                <a:ea typeface="Helvetica Neue Thin" panose="020B0403020202020204" pitchFamily="34" charset="0"/>
              </a:rPr>
              <a:t>| </a:t>
            </a:r>
            <a:r>
              <a:rPr lang="en-GB" dirty="0" err="1">
                <a:ea typeface="Helvetica Neue Thin" panose="020B0403020202020204" pitchFamily="34" charset="0"/>
              </a:rPr>
              <a:t>req</a:t>
            </a:r>
            <a:r>
              <a:rPr lang="en-GB" dirty="0">
                <a:ea typeface="Helvetica Neue Thin" panose="020B0403020202020204" pitchFamily="34" charset="0"/>
              </a:rPr>
              <a:t>               |        0            |       0          |      1         |</a:t>
            </a:r>
          </a:p>
          <a:p>
            <a:r>
              <a:rPr lang="en-GB" dirty="0">
                <a:ea typeface="Helvetica Neue Thin" panose="020B0403020202020204" pitchFamily="34" charset="0"/>
              </a:rPr>
              <a:t>+----------------+-----------------+--------------+-------------+</a:t>
            </a:r>
          </a:p>
          <a:p>
            <a:endParaRPr lang="en-GB" sz="1600"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p:txBody>
      </p:sp>
      <p:sp>
        <p:nvSpPr>
          <p:cNvPr id="2" name="Slide Number Placeholder 1">
            <a:extLst>
              <a:ext uri="{FF2B5EF4-FFF2-40B4-BE49-F238E27FC236}">
                <a16:creationId xmlns:a16="http://schemas.microsoft.com/office/drawing/2014/main" id="{6E02610C-2956-E369-0F3D-8F5466DF514F}"/>
              </a:ext>
            </a:extLst>
          </p:cNvPr>
          <p:cNvSpPr>
            <a:spLocks noGrp="1"/>
          </p:cNvSpPr>
          <p:nvPr>
            <p:ph type="sldNum" sz="quarter" idx="12"/>
          </p:nvPr>
        </p:nvSpPr>
        <p:spPr/>
        <p:txBody>
          <a:bodyPr/>
          <a:lstStyle/>
          <a:p>
            <a:fld id="{4A936E34-E911-F947-B710-F12161D09F63}" type="slidenum">
              <a:rPr lang="en-FR" smtClean="0"/>
              <a:t>26</a:t>
            </a:fld>
            <a:endParaRPr lang="en-FR"/>
          </a:p>
        </p:txBody>
      </p:sp>
    </p:spTree>
    <p:extLst>
      <p:ext uri="{BB962C8B-B14F-4D97-AF65-F5344CB8AC3E}">
        <p14:creationId xmlns:p14="http://schemas.microsoft.com/office/powerpoint/2010/main" val="1356879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Buggy </a:t>
            </a:r>
            <a:r>
              <a:rPr lang="en-US" sz="2400" dirty="0" err="1">
                <a:latin typeface="Helvetica Neue Thin" panose="020B0403020202020204" pitchFamily="34" charset="0"/>
                <a:ea typeface="Helvetica Neue Thin" panose="020B0403020202020204" pitchFamily="34" charset="0"/>
              </a:rPr>
              <a:t>Dekker.cub</a:t>
            </a:r>
            <a:r>
              <a:rPr lang="en-US" sz="2400" dirty="0">
                <a:latin typeface="Helvetica Neue Thin" panose="020B0403020202020204" pitchFamily="34" charset="0"/>
                <a:ea typeface="Helvetica Neue Thin" panose="020B0403020202020204" pitchFamily="34" charset="0"/>
              </a:rPr>
              <a:t> [original deadlocking example]</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1169551"/>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buggy.cub1678198010.data</a:t>
            </a:r>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You can try a different run and maybe try a more detailed matrix:</a:t>
            </a:r>
          </a:p>
          <a:p>
            <a:endParaRPr lang="en-GB" sz="1600" dirty="0">
              <a:latin typeface="Helvetica Neue Thin" panose="020B0403020202020204" pitchFamily="34" charset="0"/>
              <a:ea typeface="Helvetica Neue Thin" panose="020B0403020202020204" pitchFamily="34" charset="0"/>
            </a:endParaRPr>
          </a:p>
        </p:txBody>
      </p:sp>
      <p:pic>
        <p:nvPicPr>
          <p:cNvPr id="2" name="Picture 1">
            <a:extLst>
              <a:ext uri="{FF2B5EF4-FFF2-40B4-BE49-F238E27FC236}">
                <a16:creationId xmlns:a16="http://schemas.microsoft.com/office/drawing/2014/main" id="{0BA9B44B-A068-B49F-BF27-B3B7A895BA08}"/>
              </a:ext>
            </a:extLst>
          </p:cNvPr>
          <p:cNvPicPr>
            <a:picLocks noChangeAspect="1"/>
          </p:cNvPicPr>
          <p:nvPr/>
        </p:nvPicPr>
        <p:blipFill>
          <a:blip r:embed="rId2"/>
          <a:stretch>
            <a:fillRect/>
          </a:stretch>
        </p:blipFill>
        <p:spPr>
          <a:xfrm>
            <a:off x="188890" y="1510053"/>
            <a:ext cx="11952401" cy="3591787"/>
          </a:xfrm>
          <a:prstGeom prst="rect">
            <a:avLst/>
          </a:prstGeom>
        </p:spPr>
      </p:pic>
      <p:sp>
        <p:nvSpPr>
          <p:cNvPr id="3" name="TextBox 2">
            <a:extLst>
              <a:ext uri="{FF2B5EF4-FFF2-40B4-BE49-F238E27FC236}">
                <a16:creationId xmlns:a16="http://schemas.microsoft.com/office/drawing/2014/main" id="{7A1EDE53-6561-5FB0-758B-A7E4A2D6FD90}"/>
              </a:ext>
            </a:extLst>
          </p:cNvPr>
          <p:cNvSpPr txBox="1"/>
          <p:nvPr/>
        </p:nvSpPr>
        <p:spPr>
          <a:xfrm>
            <a:off x="138181" y="5101840"/>
            <a:ext cx="12003110" cy="89255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Although it is also useless, since the simple information gathered from the run, i.e. how often processes/transitions appear etc is enough to deduce that something is wrong with the model.</a:t>
            </a:r>
          </a:p>
          <a:p>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5A7826FE-8F73-CDD0-2816-DA23ABE31E76}"/>
              </a:ext>
            </a:extLst>
          </p:cNvPr>
          <p:cNvSpPr>
            <a:spLocks noGrp="1"/>
          </p:cNvSpPr>
          <p:nvPr>
            <p:ph type="sldNum" sz="quarter" idx="12"/>
          </p:nvPr>
        </p:nvSpPr>
        <p:spPr/>
        <p:txBody>
          <a:bodyPr/>
          <a:lstStyle/>
          <a:p>
            <a:fld id="{4A936E34-E911-F947-B710-F12161D09F63}" type="slidenum">
              <a:rPr lang="en-FR" smtClean="0"/>
              <a:t>27</a:t>
            </a:fld>
            <a:endParaRPr lang="en-FR"/>
          </a:p>
        </p:txBody>
      </p:sp>
    </p:spTree>
    <p:extLst>
      <p:ext uri="{BB962C8B-B14F-4D97-AF65-F5344CB8AC3E}">
        <p14:creationId xmlns:p14="http://schemas.microsoft.com/office/powerpoint/2010/main" val="23500801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61665"/>
          </a:xfrm>
          <a:prstGeom prst="rect">
            <a:avLst/>
          </a:prstGeom>
          <a:noFill/>
        </p:spPr>
        <p:txBody>
          <a:bodyPr wrap="square" rtlCol="0">
            <a:spAutoFit/>
          </a:bodyPr>
          <a:lstStyle/>
          <a:p>
            <a:r>
              <a:rPr lang="en-US" sz="2400" dirty="0" err="1">
                <a:latin typeface="Helvetica Neue Thin" panose="020B0403020202020204" pitchFamily="34" charset="0"/>
                <a:ea typeface="Helvetica Neue Thin" panose="020B0403020202020204" pitchFamily="34" charset="0"/>
              </a:rPr>
              <a:t>Germanish</a:t>
            </a:r>
            <a:r>
              <a:rPr lang="en-US" sz="2400" dirty="0">
                <a:latin typeface="Helvetica Neue Thin" panose="020B0403020202020204" pitchFamily="34" charset="0"/>
                <a:ea typeface="Helvetica Neue Thin" panose="020B0403020202020204" pitchFamily="34" charset="0"/>
              </a:rPr>
              <a:t> [test-run maximizing entropy]</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89255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germanish.cub1678226749.data</a:t>
            </a:r>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28</a:t>
            </a:fld>
            <a:endParaRPr lang="en-FR"/>
          </a:p>
        </p:txBody>
      </p:sp>
      <p:pic>
        <p:nvPicPr>
          <p:cNvPr id="7" name="Picture 6">
            <a:extLst>
              <a:ext uri="{FF2B5EF4-FFF2-40B4-BE49-F238E27FC236}">
                <a16:creationId xmlns:a16="http://schemas.microsoft.com/office/drawing/2014/main" id="{F9EE66E7-21D5-39DE-88CE-8F6672410B75}"/>
              </a:ext>
            </a:extLst>
          </p:cNvPr>
          <p:cNvPicPr>
            <a:picLocks noChangeAspect="1"/>
          </p:cNvPicPr>
          <p:nvPr/>
        </p:nvPicPr>
        <p:blipFill>
          <a:blip r:embed="rId2"/>
          <a:stretch>
            <a:fillRect/>
          </a:stretch>
        </p:blipFill>
        <p:spPr>
          <a:xfrm>
            <a:off x="94444" y="1032886"/>
            <a:ext cx="11739369" cy="3196214"/>
          </a:xfrm>
          <a:prstGeom prst="rect">
            <a:avLst/>
          </a:prstGeom>
        </p:spPr>
      </p:pic>
      <p:sp>
        <p:nvSpPr>
          <p:cNvPr id="8" name="TextBox 7">
            <a:extLst>
              <a:ext uri="{FF2B5EF4-FFF2-40B4-BE49-F238E27FC236}">
                <a16:creationId xmlns:a16="http://schemas.microsoft.com/office/drawing/2014/main" id="{27A447D3-D98D-C71D-E512-B1FF0F72F452}"/>
              </a:ext>
            </a:extLst>
          </p:cNvPr>
          <p:cNvSpPr txBox="1"/>
          <p:nvPr/>
        </p:nvSpPr>
        <p:spPr>
          <a:xfrm>
            <a:off x="94445" y="4233324"/>
            <a:ext cx="12003110" cy="2831544"/>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Proc 1 : 14774 times</a:t>
            </a:r>
          </a:p>
          <a:p>
            <a:r>
              <a:rPr lang="en-GB" dirty="0">
                <a:latin typeface="Helvetica Neue Thin" panose="020B0403020202020204" pitchFamily="34" charset="0"/>
                <a:ea typeface="Helvetica Neue Thin" panose="020B0403020202020204" pitchFamily="34" charset="0"/>
              </a:rPr>
              <a:t>Proc 2 : 14501 times</a:t>
            </a:r>
          </a:p>
          <a:p>
            <a:r>
              <a:rPr lang="en-GB" dirty="0">
                <a:latin typeface="Helvetica Neue Thin" panose="020B0403020202020204" pitchFamily="34" charset="0"/>
                <a:ea typeface="Helvetica Neue Thin" panose="020B0403020202020204" pitchFamily="34" charset="0"/>
              </a:rPr>
              <a:t>Proc 3 : 14367 times</a:t>
            </a:r>
          </a:p>
          <a:p>
            <a:r>
              <a:rPr lang="en-GB" dirty="0">
                <a:latin typeface="Helvetica Neue Thin" panose="020B0403020202020204" pitchFamily="34" charset="0"/>
                <a:ea typeface="Helvetica Neue Thin" panose="020B0403020202020204" pitchFamily="34" charset="0"/>
              </a:rPr>
              <a:t>Transition inv_2 : 4248 times</a:t>
            </a:r>
          </a:p>
          <a:p>
            <a:r>
              <a:rPr lang="en-GB" dirty="0">
                <a:latin typeface="Helvetica Neue Thin" panose="020B0403020202020204" pitchFamily="34" charset="0"/>
                <a:ea typeface="Helvetica Neue Thin" panose="020B0403020202020204" pitchFamily="34" charset="0"/>
              </a:rPr>
              <a:t>Transition inv_1 : 10298 times</a:t>
            </a:r>
          </a:p>
          <a:p>
            <a:r>
              <a:rPr lang="en-GB" dirty="0">
                <a:latin typeface="Helvetica Neue Thin" panose="020B0403020202020204" pitchFamily="34" charset="0"/>
                <a:ea typeface="Helvetica Neue Thin" panose="020B0403020202020204" pitchFamily="34" charset="0"/>
              </a:rPr>
              <a:t>Transition </a:t>
            </a:r>
            <a:r>
              <a:rPr lang="en-GB" dirty="0" err="1">
                <a:latin typeface="Helvetica Neue Thin" panose="020B0403020202020204" pitchFamily="34" charset="0"/>
                <a:ea typeface="Helvetica Neue Thin" panose="020B0403020202020204" pitchFamily="34" charset="0"/>
              </a:rPr>
              <a:t>req_shared</a:t>
            </a:r>
            <a:r>
              <a:rPr lang="en-GB" dirty="0">
                <a:latin typeface="Helvetica Neue Thin" panose="020B0403020202020204" pitchFamily="34" charset="0"/>
                <a:ea typeface="Helvetica Neue Thin" panose="020B0403020202020204" pitchFamily="34" charset="0"/>
              </a:rPr>
              <a:t> : 6117 times</a:t>
            </a:r>
          </a:p>
          <a:p>
            <a:r>
              <a:rPr lang="en-GB" dirty="0">
                <a:latin typeface="Helvetica Neue Thin" panose="020B0403020202020204" pitchFamily="34" charset="0"/>
                <a:ea typeface="Helvetica Neue Thin" panose="020B0403020202020204" pitchFamily="34" charset="0"/>
              </a:rPr>
              <a:t>Transition </a:t>
            </a:r>
            <a:r>
              <a:rPr lang="en-GB" dirty="0" err="1">
                <a:latin typeface="Helvetica Neue Thin" panose="020B0403020202020204" pitchFamily="34" charset="0"/>
                <a:ea typeface="Helvetica Neue Thin" panose="020B0403020202020204" pitchFamily="34" charset="0"/>
              </a:rPr>
              <a:t>req_exclusive</a:t>
            </a:r>
            <a:r>
              <a:rPr lang="en-GB" dirty="0">
                <a:latin typeface="Helvetica Neue Thin" panose="020B0403020202020204" pitchFamily="34" charset="0"/>
                <a:ea typeface="Helvetica Neue Thin" panose="020B0403020202020204" pitchFamily="34" charset="0"/>
              </a:rPr>
              <a:t> : 8431 times</a:t>
            </a:r>
          </a:p>
          <a:p>
            <a:r>
              <a:rPr lang="en-GB" dirty="0">
                <a:latin typeface="Helvetica Neue Thin" panose="020B0403020202020204" pitchFamily="34" charset="0"/>
                <a:ea typeface="Helvetica Neue Thin" panose="020B0403020202020204" pitchFamily="34" charset="0"/>
              </a:rPr>
              <a:t>Transition </a:t>
            </a:r>
            <a:r>
              <a:rPr lang="en-GB" dirty="0" err="1">
                <a:latin typeface="Helvetica Neue Thin" panose="020B0403020202020204" pitchFamily="34" charset="0"/>
                <a:ea typeface="Helvetica Neue Thin" panose="020B0403020202020204" pitchFamily="34" charset="0"/>
              </a:rPr>
              <a:t>gnt_exclusive</a:t>
            </a:r>
            <a:r>
              <a:rPr lang="en-GB" dirty="0">
                <a:latin typeface="Helvetica Neue Thin" panose="020B0403020202020204" pitchFamily="34" charset="0"/>
                <a:ea typeface="Helvetica Neue Thin" panose="020B0403020202020204" pitchFamily="34" charset="0"/>
              </a:rPr>
              <a:t> : 8431 times</a:t>
            </a:r>
          </a:p>
          <a:p>
            <a:r>
              <a:rPr lang="en-GB" dirty="0">
                <a:latin typeface="Helvetica Neue Thin" panose="020B0403020202020204" pitchFamily="34" charset="0"/>
                <a:ea typeface="Helvetica Neue Thin" panose="020B0403020202020204" pitchFamily="34" charset="0"/>
              </a:rPr>
              <a:t>Transition </a:t>
            </a:r>
            <a:r>
              <a:rPr lang="en-GB" dirty="0" err="1">
                <a:latin typeface="Helvetica Neue Thin" panose="020B0403020202020204" pitchFamily="34" charset="0"/>
                <a:ea typeface="Helvetica Neue Thin" panose="020B0403020202020204" pitchFamily="34" charset="0"/>
              </a:rPr>
              <a:t>gnt_shared</a:t>
            </a:r>
            <a:r>
              <a:rPr lang="en-GB" dirty="0">
                <a:latin typeface="Helvetica Neue Thin" panose="020B0403020202020204" pitchFamily="34" charset="0"/>
                <a:ea typeface="Helvetica Neue Thin" panose="020B0403020202020204" pitchFamily="34" charset="0"/>
              </a:rPr>
              <a:t> : 6117 times</a:t>
            </a:r>
            <a:endParaRPr lang="en-FR"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p:txBody>
      </p:sp>
      <p:sp>
        <p:nvSpPr>
          <p:cNvPr id="9" name="TextBox 8">
            <a:extLst>
              <a:ext uri="{FF2B5EF4-FFF2-40B4-BE49-F238E27FC236}">
                <a16:creationId xmlns:a16="http://schemas.microsoft.com/office/drawing/2014/main" id="{037C8E69-1F48-6DFA-71E7-D6205D67E09E}"/>
              </a:ext>
            </a:extLst>
          </p:cNvPr>
          <p:cNvSpPr txBox="1"/>
          <p:nvPr/>
        </p:nvSpPr>
        <p:spPr>
          <a:xfrm>
            <a:off x="4650116" y="4229100"/>
            <a:ext cx="12003110" cy="338554"/>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0.19319739, 0.14014888, 0.23597992, 0.09732752, 0.19319739, 0.14014888]</a:t>
            </a:r>
          </a:p>
        </p:txBody>
      </p:sp>
    </p:spTree>
    <p:extLst>
      <p:ext uri="{BB962C8B-B14F-4D97-AF65-F5344CB8AC3E}">
        <p14:creationId xmlns:p14="http://schemas.microsoft.com/office/powerpoint/2010/main" val="470401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61665"/>
          </a:xfrm>
          <a:prstGeom prst="rect">
            <a:avLst/>
          </a:prstGeom>
          <a:noFill/>
        </p:spPr>
        <p:txBody>
          <a:bodyPr wrap="square" rtlCol="0">
            <a:spAutoFit/>
          </a:bodyPr>
          <a:lstStyle/>
          <a:p>
            <a:r>
              <a:rPr lang="en-US" sz="2400" dirty="0" err="1">
                <a:latin typeface="Helvetica Neue Thin" panose="020B0403020202020204" pitchFamily="34" charset="0"/>
                <a:ea typeface="Helvetica Neue Thin" panose="020B0403020202020204" pitchFamily="34" charset="0"/>
              </a:rPr>
              <a:t>Germanish</a:t>
            </a:r>
            <a:r>
              <a:rPr lang="en-US" sz="2400" dirty="0">
                <a:latin typeface="Helvetica Neue Thin" panose="020B0403020202020204" pitchFamily="34" charset="0"/>
                <a:ea typeface="Helvetica Neue Thin" panose="020B0403020202020204" pitchFamily="34" charset="0"/>
              </a:rPr>
              <a:t> [test-run maximizing entropy]</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germanish.cub1678226953.data</a:t>
            </a:r>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29</a:t>
            </a:fld>
            <a:endParaRPr lang="en-FR"/>
          </a:p>
        </p:txBody>
      </p:sp>
      <p:pic>
        <p:nvPicPr>
          <p:cNvPr id="2" name="Picture 1">
            <a:extLst>
              <a:ext uri="{FF2B5EF4-FFF2-40B4-BE49-F238E27FC236}">
                <a16:creationId xmlns:a16="http://schemas.microsoft.com/office/drawing/2014/main" id="{79C17C9C-DD52-1622-9D50-E77CB560D9C0}"/>
              </a:ext>
            </a:extLst>
          </p:cNvPr>
          <p:cNvPicPr>
            <a:picLocks noChangeAspect="1"/>
          </p:cNvPicPr>
          <p:nvPr/>
        </p:nvPicPr>
        <p:blipFill>
          <a:blip r:embed="rId2"/>
          <a:stretch>
            <a:fillRect/>
          </a:stretch>
        </p:blipFill>
        <p:spPr>
          <a:xfrm>
            <a:off x="94444" y="1173587"/>
            <a:ext cx="12048843" cy="2565656"/>
          </a:xfrm>
          <a:prstGeom prst="rect">
            <a:avLst/>
          </a:prstGeom>
        </p:spPr>
      </p:pic>
      <p:sp>
        <p:nvSpPr>
          <p:cNvPr id="3" name="TextBox 2">
            <a:extLst>
              <a:ext uri="{FF2B5EF4-FFF2-40B4-BE49-F238E27FC236}">
                <a16:creationId xmlns:a16="http://schemas.microsoft.com/office/drawing/2014/main" id="{584C6ED6-D2FF-7195-BF7C-7E9060A51E58}"/>
              </a:ext>
            </a:extLst>
          </p:cNvPr>
          <p:cNvSpPr txBox="1"/>
          <p:nvPr/>
        </p:nvSpPr>
        <p:spPr>
          <a:xfrm>
            <a:off x="48711" y="3956888"/>
            <a:ext cx="12003110" cy="120032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0.0653145 , 0.06464634, 0.0649695 , 0.04611472, 0.04581588,</a:t>
            </a:r>
          </a:p>
          <a:p>
            <a:r>
              <a:rPr lang="en-FR" dirty="0">
                <a:latin typeface="Helvetica Neue Thin" panose="020B0403020202020204" pitchFamily="34" charset="0"/>
                <a:ea typeface="Helvetica Neue Thin" panose="020B0403020202020204" pitchFamily="34" charset="0"/>
              </a:rPr>
              <a:t>       0.04648112, 0.07927201, 0.07812757, 0.07973191, 0.03215312,</a:t>
            </a:r>
          </a:p>
          <a:p>
            <a:r>
              <a:rPr lang="en-FR" dirty="0">
                <a:latin typeface="Helvetica Neue Thin" panose="020B0403020202020204" pitchFamily="34" charset="0"/>
                <a:ea typeface="Helvetica Neue Thin" panose="020B0403020202020204" pitchFamily="34" charset="0"/>
              </a:rPr>
              <a:t>       0.032337  , 0.03169428, 0.0653217 , 0.06463193, 0.06497671,</a:t>
            </a:r>
          </a:p>
          <a:p>
            <a:r>
              <a:rPr lang="en-FR" dirty="0">
                <a:latin typeface="Helvetica Neue Thin" panose="020B0403020202020204" pitchFamily="34" charset="0"/>
                <a:ea typeface="Helvetica Neue Thin" panose="020B0403020202020204" pitchFamily="34" charset="0"/>
              </a:rPr>
              <a:t>       0.04611525, 0.04581657, 0.0464799 ]</a:t>
            </a:r>
            <a:endParaRPr lang="en-GB" sz="1600" dirty="0">
              <a:latin typeface="Helvetica Neue Thin" panose="020B0403020202020204" pitchFamily="34" charset="0"/>
              <a:ea typeface="Helvetica Neue Thin" panose="020B0403020202020204" pitchFamily="34" charset="0"/>
            </a:endParaRPr>
          </a:p>
        </p:txBody>
      </p:sp>
    </p:spTree>
    <p:extLst>
      <p:ext uri="{BB962C8B-B14F-4D97-AF65-F5344CB8AC3E}">
        <p14:creationId xmlns:p14="http://schemas.microsoft.com/office/powerpoint/2010/main" val="590287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Quick overview of proposed solution</a:t>
            </a:r>
            <a:endParaRPr lang="en-FR"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96741407-8F4A-40AE-B6BD-FB7FA9EAAB08}"/>
              </a:ext>
            </a:extLst>
          </p:cNvPr>
          <p:cNvSpPr>
            <a:spLocks noGrp="1"/>
          </p:cNvSpPr>
          <p:nvPr>
            <p:ph type="sldNum" sz="quarter" idx="12"/>
          </p:nvPr>
        </p:nvSpPr>
        <p:spPr/>
        <p:txBody>
          <a:bodyPr/>
          <a:lstStyle/>
          <a:p>
            <a:fld id="{4A936E34-E911-F947-B710-F12161D09F63}" type="slidenum">
              <a:rPr lang="en-FR" smtClean="0"/>
              <a:t>3</a:t>
            </a:fld>
            <a:endParaRPr lang="en-FR"/>
          </a:p>
        </p:txBody>
      </p:sp>
    </p:spTree>
    <p:extLst>
      <p:ext uri="{BB962C8B-B14F-4D97-AF65-F5344CB8AC3E}">
        <p14:creationId xmlns:p14="http://schemas.microsoft.com/office/powerpoint/2010/main" val="2580666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Deadlocking </a:t>
            </a:r>
            <a:r>
              <a:rPr lang="en-US" sz="2400" dirty="0" err="1">
                <a:latin typeface="Helvetica Neue Thin" panose="020B0403020202020204" pitchFamily="34" charset="0"/>
                <a:ea typeface="Helvetica Neue Thin" panose="020B0403020202020204" pitchFamily="34" charset="0"/>
              </a:rPr>
              <a:t>Germanish</a:t>
            </a:r>
            <a:r>
              <a:rPr lang="en-US" sz="2400" dirty="0">
                <a:latin typeface="Helvetica Neue Thin" panose="020B0403020202020204" pitchFamily="34" charset="0"/>
                <a:ea typeface="Helvetica Neue Thin" panose="020B0403020202020204" pitchFamily="34" charset="0"/>
              </a:rPr>
              <a:t> [test-run maximizing entropy]</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germanish.cub1678226953.data</a:t>
            </a:r>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30</a:t>
            </a:fld>
            <a:endParaRPr lang="en-FR"/>
          </a:p>
        </p:txBody>
      </p:sp>
    </p:spTree>
    <p:extLst>
      <p:ext uri="{BB962C8B-B14F-4D97-AF65-F5344CB8AC3E}">
        <p14:creationId xmlns:p14="http://schemas.microsoft.com/office/powerpoint/2010/main" val="3082168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4A2E66-C3BE-A392-CDA2-A8D2F1C92B9B}"/>
              </a:ext>
            </a:extLst>
          </p:cNvPr>
          <p:cNvSpPr txBox="1"/>
          <p:nvPr/>
        </p:nvSpPr>
        <p:spPr>
          <a:xfrm>
            <a:off x="314792" y="546746"/>
            <a:ext cx="11688317" cy="5078313"/>
          </a:xfrm>
          <a:prstGeom prst="rect">
            <a:avLst/>
          </a:prstGeom>
          <a:noFill/>
        </p:spPr>
        <p:txBody>
          <a:bodyPr wrap="square" rtlCol="0">
            <a:spAutoFit/>
          </a:bodyPr>
          <a:lstStyle/>
          <a:p>
            <a:r>
              <a:rPr lang="en-US" dirty="0">
                <a:latin typeface="Helvetica Neue Thin" panose="020B0403020202020204" pitchFamily="34" charset="0"/>
                <a:ea typeface="Helvetica Neue Thin" panose="020B0403020202020204" pitchFamily="34" charset="0"/>
              </a:rPr>
              <a:t>Method step-by-step:</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1: Run model exploration while </a:t>
            </a:r>
            <a:r>
              <a:rPr lang="en-US" dirty="0">
                <a:solidFill>
                  <a:srgbClr val="0432FF"/>
                </a:solidFill>
                <a:latin typeface="Helvetica Neue Thin" panose="020B0403020202020204" pitchFamily="34" charset="0"/>
                <a:ea typeface="Helvetica Neue Thin" panose="020B0403020202020204" pitchFamily="34" charset="0"/>
              </a:rPr>
              <a:t>maximizing entropy </a:t>
            </a:r>
            <a:r>
              <a:rPr lang="en-US" dirty="0">
                <a:latin typeface="Helvetica Neue Thin" panose="020B0403020202020204" pitchFamily="34" charset="0"/>
                <a:ea typeface="Helvetica Neue Thin" panose="020B0403020202020204" pitchFamily="34" charset="0"/>
              </a:rPr>
              <a:t>[Slide 12]</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a:t>
            </a:r>
            <a:r>
              <a:rPr lang="en-US" dirty="0">
                <a:latin typeface="Helvetica Neue Thin" panose="020B0403020202020204" pitchFamily="34" charset="0"/>
                <a:ea typeface="Helvetica Neue Thin" panose="020B0403020202020204" pitchFamily="34" charset="0"/>
              </a:rPr>
              <a:t> 2: Gather </a:t>
            </a:r>
            <a:r>
              <a:rPr lang="en-US" dirty="0">
                <a:solidFill>
                  <a:srgbClr val="0432FF"/>
                </a:solidFill>
                <a:latin typeface="Helvetica Neue Thin" panose="020B0403020202020204" pitchFamily="34" charset="0"/>
                <a:ea typeface="Helvetica Neue Thin" panose="020B0403020202020204" pitchFamily="34" charset="0"/>
              </a:rPr>
              <a:t>data</a:t>
            </a:r>
            <a:r>
              <a:rPr lang="en-US" dirty="0">
                <a:latin typeface="Helvetica Neue Thin" panose="020B0403020202020204" pitchFamily="34" charset="0"/>
                <a:ea typeface="Helvetica Neue Thin" panose="020B0403020202020204" pitchFamily="34" charset="0"/>
              </a:rPr>
              <a:t> from run [Slide 12]</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3: Run </a:t>
            </a:r>
            <a:r>
              <a:rPr lang="en-US" dirty="0">
                <a:solidFill>
                  <a:srgbClr val="0432FF"/>
                </a:solidFill>
                <a:latin typeface="Helvetica Neue Thin" panose="020B0403020202020204" pitchFamily="34" charset="0"/>
                <a:ea typeface="Helvetica Neue Thin" panose="020B0403020202020204" pitchFamily="34" charset="0"/>
              </a:rPr>
              <a:t>analytics</a:t>
            </a:r>
            <a:r>
              <a:rPr lang="en-US" dirty="0">
                <a:latin typeface="Helvetica Neue Thin" panose="020B0403020202020204" pitchFamily="34" charset="0"/>
                <a:ea typeface="Helvetica Neue Thin" panose="020B0403020202020204" pitchFamily="34" charset="0"/>
              </a:rPr>
              <a:t> on data [Slide 12]</a:t>
            </a:r>
          </a:p>
          <a:p>
            <a:br>
              <a:rPr lang="en-US" dirty="0">
                <a:latin typeface="Helvetica Neue Thin" panose="020B0403020202020204" pitchFamily="34" charset="0"/>
                <a:ea typeface="Helvetica Neue Thin" panose="020B0403020202020204" pitchFamily="34" charset="0"/>
              </a:rPr>
            </a:br>
            <a:r>
              <a:rPr lang="en-US" dirty="0">
                <a:latin typeface="Helvetica Neue Thin" panose="020B0403020202020204" pitchFamily="34" charset="0"/>
                <a:ea typeface="Helvetica Neue Thin" panose="020B0403020202020204" pitchFamily="34" charset="0"/>
              </a:rPr>
              <a:t>Step 4: If analytics satisfactory then stop, else continue to Step 5 [Slide 13]</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a:t>
            </a:r>
            <a:r>
              <a:rPr lang="en-US" dirty="0">
                <a:latin typeface="Helvetica Neue Thin" panose="020B0403020202020204" pitchFamily="34" charset="0"/>
                <a:ea typeface="Helvetica Neue Thin" panose="020B0403020202020204" pitchFamily="34" charset="0"/>
              </a:rPr>
              <a:t> 5: Rerun model exploration modifying how the system is explored using one of the proposed methods [Slide 13]</a:t>
            </a:r>
          </a:p>
          <a:p>
            <a:r>
              <a:rPr lang="en-US" dirty="0">
                <a:latin typeface="Helvetica Neue Thin" panose="020B0403020202020204" pitchFamily="34" charset="0"/>
                <a:ea typeface="Helvetica Neue Thin" panose="020B0403020202020204" pitchFamily="34" charset="0"/>
              </a:rPr>
              <a:t>	(</a:t>
            </a:r>
            <a:r>
              <a:rPr lang="en-US" dirty="0" err="1">
                <a:latin typeface="Helvetica Neue Thin" panose="020B0403020202020204" pitchFamily="34" charset="0"/>
                <a:ea typeface="Helvetica Neue Thin" panose="020B0403020202020204" pitchFamily="34" charset="0"/>
              </a:rPr>
              <a:t>i</a:t>
            </a:r>
            <a:r>
              <a:rPr lang="en-US" dirty="0">
                <a:latin typeface="Helvetica Neue Thin" panose="020B0403020202020204" pitchFamily="34" charset="0"/>
                <a:ea typeface="Helvetica Neue Thin" panose="020B0403020202020204" pitchFamily="34" charset="0"/>
              </a:rPr>
              <a:t>) Bias the Proposal Distribution </a:t>
            </a:r>
          </a:p>
          <a:p>
            <a:r>
              <a:rPr lang="en-US" dirty="0">
                <a:latin typeface="Helvetica Neue Thin" panose="020B0403020202020204" pitchFamily="34" charset="0"/>
                <a:ea typeface="Helvetica Neue Thin" panose="020B0403020202020204" pitchFamily="34" charset="0"/>
              </a:rPr>
              <a:t>	(ii) Bias the Entropy </a:t>
            </a:r>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	(iii) Bias both </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a:t>
            </a:r>
            <a:r>
              <a:rPr lang="en-US" dirty="0">
                <a:latin typeface="Helvetica Neue Thin" panose="020B0403020202020204" pitchFamily="34" charset="0"/>
                <a:ea typeface="Helvetica Neue Thin" panose="020B0403020202020204" pitchFamily="34" charset="0"/>
              </a:rPr>
              <a:t>6: Gather </a:t>
            </a:r>
            <a:r>
              <a:rPr lang="en-US" dirty="0">
                <a:solidFill>
                  <a:srgbClr val="0432FF"/>
                </a:solidFill>
                <a:latin typeface="Helvetica Neue Thin" panose="020B0403020202020204" pitchFamily="34" charset="0"/>
                <a:ea typeface="Helvetica Neue Thin" panose="020B0403020202020204" pitchFamily="34" charset="0"/>
              </a:rPr>
              <a:t>new data </a:t>
            </a:r>
            <a:r>
              <a:rPr lang="en-US" dirty="0">
                <a:latin typeface="Helvetica Neue Thin" panose="020B0403020202020204" pitchFamily="34" charset="0"/>
                <a:ea typeface="Helvetica Neue Thin" panose="020B0403020202020204" pitchFamily="34" charset="0"/>
              </a:rPr>
              <a:t>and analyze it [Slide 14]</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7: If new analytics </a:t>
            </a:r>
            <a:r>
              <a:rPr lang="en-US" dirty="0">
                <a:latin typeface="Helvetica Neue Thin" panose="020B0403020202020204" pitchFamily="34" charset="0"/>
                <a:ea typeface="Helvetica Neue Thin" panose="020B0403020202020204" pitchFamily="34" charset="0"/>
              </a:rPr>
              <a:t>satisfactory, stop. Else go back to Step 5, modifying bias parameters [Slide 14]</a:t>
            </a:r>
          </a:p>
        </p:txBody>
      </p:sp>
      <p:sp>
        <p:nvSpPr>
          <p:cNvPr id="6" name="TextBox 5">
            <a:extLst>
              <a:ext uri="{FF2B5EF4-FFF2-40B4-BE49-F238E27FC236}">
                <a16:creationId xmlns:a16="http://schemas.microsoft.com/office/drawing/2014/main" id="{341FFF12-9DE5-D7B1-6F34-2E0E8514EEB6}"/>
              </a:ext>
            </a:extLst>
          </p:cNvPr>
          <p:cNvSpPr txBox="1"/>
          <p:nvPr/>
        </p:nvSpPr>
        <p:spPr>
          <a:xfrm>
            <a:off x="314791" y="6311254"/>
            <a:ext cx="11688317" cy="369332"/>
          </a:xfrm>
          <a:prstGeom prst="rect">
            <a:avLst/>
          </a:prstGeom>
          <a:noFill/>
        </p:spPr>
        <p:txBody>
          <a:bodyPr wrap="square" rtlCol="0">
            <a:spAutoFit/>
          </a:bodyPr>
          <a:lstStyle/>
          <a:p>
            <a:r>
              <a:rPr lang="en-US" dirty="0">
                <a:solidFill>
                  <a:srgbClr val="FF0000"/>
                </a:solidFill>
                <a:latin typeface="Helvetica Neue Thin" panose="020B0403020202020204" pitchFamily="34" charset="0"/>
                <a:ea typeface="Helvetica Neue Thin" panose="020B0403020202020204" pitchFamily="34" charset="0"/>
              </a:rPr>
              <a:t>Detailed description in following slides. </a:t>
            </a:r>
          </a:p>
        </p:txBody>
      </p:sp>
      <p:sp>
        <p:nvSpPr>
          <p:cNvPr id="7" name="Slide Number Placeholder 6">
            <a:extLst>
              <a:ext uri="{FF2B5EF4-FFF2-40B4-BE49-F238E27FC236}">
                <a16:creationId xmlns:a16="http://schemas.microsoft.com/office/drawing/2014/main" id="{51F1C4DF-4E43-A865-A2A8-6BCE841C3BA4}"/>
              </a:ext>
            </a:extLst>
          </p:cNvPr>
          <p:cNvSpPr>
            <a:spLocks noGrp="1"/>
          </p:cNvSpPr>
          <p:nvPr>
            <p:ph type="sldNum" sz="quarter" idx="12"/>
          </p:nvPr>
        </p:nvSpPr>
        <p:spPr/>
        <p:txBody>
          <a:bodyPr/>
          <a:lstStyle/>
          <a:p>
            <a:fld id="{4A936E34-E911-F947-B710-F12161D09F63}" type="slidenum">
              <a:rPr lang="en-FR" smtClean="0"/>
              <a:t>4</a:t>
            </a:fld>
            <a:endParaRPr lang="en-FR"/>
          </a:p>
        </p:txBody>
      </p:sp>
    </p:spTree>
    <p:extLst>
      <p:ext uri="{BB962C8B-B14F-4D97-AF65-F5344CB8AC3E}">
        <p14:creationId xmlns:p14="http://schemas.microsoft.com/office/powerpoint/2010/main" val="4128960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First idea [before generalized solution]</a:t>
            </a:r>
            <a:endParaRPr lang="en-FR"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D0D8D36B-A683-334A-D2C1-08C6FCFC1451}"/>
              </a:ext>
            </a:extLst>
          </p:cNvPr>
          <p:cNvSpPr>
            <a:spLocks noGrp="1"/>
          </p:cNvSpPr>
          <p:nvPr>
            <p:ph type="sldNum" sz="quarter" idx="12"/>
          </p:nvPr>
        </p:nvSpPr>
        <p:spPr/>
        <p:txBody>
          <a:bodyPr/>
          <a:lstStyle/>
          <a:p>
            <a:fld id="{4A936E34-E911-F947-B710-F12161D09F63}" type="slidenum">
              <a:rPr lang="en-FR" smtClean="0"/>
              <a:t>5</a:t>
            </a:fld>
            <a:endParaRPr lang="en-FR"/>
          </a:p>
        </p:txBody>
      </p:sp>
    </p:spTree>
    <p:extLst>
      <p:ext uri="{BB962C8B-B14F-4D97-AF65-F5344CB8AC3E}">
        <p14:creationId xmlns:p14="http://schemas.microsoft.com/office/powerpoint/2010/main" val="3911549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F73896-F4EB-E849-80F9-177FCC2DDE24}"/>
              </a:ext>
            </a:extLst>
          </p:cNvPr>
          <p:cNvSpPr txBox="1"/>
          <p:nvPr/>
        </p:nvSpPr>
        <p:spPr>
          <a:xfrm>
            <a:off x="314792" y="546746"/>
            <a:ext cx="11688317" cy="6186309"/>
          </a:xfrm>
          <a:prstGeom prst="rect">
            <a:avLst/>
          </a:prstGeom>
          <a:noFill/>
        </p:spPr>
        <p:txBody>
          <a:bodyPr wrap="square" rtlCol="0">
            <a:spAutoFit/>
          </a:bodyPr>
          <a:lstStyle/>
          <a:p>
            <a:r>
              <a:rPr lang="en-US" i="1" dirty="0">
                <a:latin typeface="Helvetica Neue Thin" panose="020B0403020202020204" pitchFamily="34" charset="0"/>
                <a:ea typeface="Helvetica Neue Thin" panose="020B0403020202020204" pitchFamily="34" charset="0"/>
              </a:rPr>
              <a:t>General idea</a:t>
            </a:r>
            <a:r>
              <a:rPr lang="en-US" dirty="0">
                <a:latin typeface="Helvetica Neue Thin" panose="020B0403020202020204" pitchFamily="34" charset="0"/>
                <a:ea typeface="Helvetica Neue Thin" panose="020B0403020202020204" pitchFamily="34" charset="0"/>
              </a:rPr>
              <a:t> </a:t>
            </a:r>
          </a:p>
          <a:p>
            <a:r>
              <a:rPr lang="en-US" dirty="0">
                <a:latin typeface="Helvetica Neue Thin" panose="020B0403020202020204" pitchFamily="34" charset="0"/>
                <a:ea typeface="Helvetica Neue Thin" panose="020B0403020202020204" pitchFamily="34" charset="0"/>
              </a:rPr>
              <a:t>If you know that you want to privilege a specific transition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you </a:t>
            </a:r>
            <a:r>
              <a:rPr lang="en-US" dirty="0">
                <a:latin typeface="Helvetica Neue Thin" panose="020B0403020202020204" pitchFamily="34" charset="0"/>
                <a:ea typeface="Helvetica Neue Thin" panose="020B0403020202020204" pitchFamily="34" charset="0"/>
              </a:rPr>
              <a:t>can force the system to always pick steps that bring you closer to </a:t>
            </a:r>
            <a:r>
              <a:rPr lang="en-US" b="1" dirty="0">
                <a:latin typeface="HELVETICA NEUE THIN" panose="020B0403020202020204" pitchFamily="34" charset="0"/>
                <a:ea typeface="HELVETICA NEUE THIN" panose="020B0403020202020204" pitchFamily="34" charset="0"/>
              </a:rPr>
              <a:t>T</a:t>
            </a:r>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You don’t always want to get closer to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because you still want the system t</a:t>
            </a:r>
            <a:r>
              <a:rPr lang="en-US" dirty="0">
                <a:latin typeface="Helvetica Neue Thin" panose="020B0403020202020204" pitchFamily="34" charset="0"/>
                <a:ea typeface="Helvetica Neue Thin" panose="020B0403020202020204" pitchFamily="34" charset="0"/>
              </a:rPr>
              <a:t>o </a:t>
            </a:r>
            <a:r>
              <a:rPr lang="en-US" dirty="0">
                <a:latin typeface="Helvetica Neue Thin" panose="020B0403020202020204" pitchFamily="34" charset="0"/>
                <a:ea typeface="Helvetica Neue Thin" panose="020B0403020202020204" pitchFamily="34" charset="0"/>
              </a:rPr>
              <a:t>have a certain degree of freedom to move. You only want to get closer to </a:t>
            </a:r>
            <a:r>
              <a:rPr lang="en-US" b="1" dirty="0">
                <a:latin typeface="HELVETICA NEUE THIN" panose="020B0403020202020204" pitchFamily="34" charset="0"/>
                <a:ea typeface="HELVETICA NEUE THIN" panose="020B0403020202020204" pitchFamily="34" charset="0"/>
              </a:rPr>
              <a:t>T </a:t>
            </a:r>
            <a:r>
              <a:rPr lang="en-US" dirty="0">
                <a:latin typeface="Helvetica Neue Thin" panose="020B0403020202020204" pitchFamily="34" charset="0"/>
                <a:ea typeface="Helvetica Neue Thin" panose="020B0403020202020204" pitchFamily="34" charset="0"/>
              </a:rPr>
              <a:t>a specific % of the time</a:t>
            </a:r>
          </a:p>
          <a:p>
            <a:endParaRPr lang="en-US" dirty="0">
              <a:latin typeface="Helvetica Neue Thin" panose="020B0403020202020204" pitchFamily="34" charset="0"/>
              <a:ea typeface="Helvetica Neue Thin" panose="020B0403020202020204" pitchFamily="34" charset="0"/>
            </a:endParaRPr>
          </a:p>
          <a:p>
            <a:r>
              <a:rPr lang="en-US" dirty="0">
                <a:solidFill>
                  <a:srgbClr val="0432FF"/>
                </a:solidFill>
                <a:latin typeface="Helvetica Neue Thin" panose="020B0403020202020204" pitchFamily="34" charset="0"/>
                <a:ea typeface="Helvetica Neue Thin" panose="020B0403020202020204" pitchFamily="34" charset="0"/>
              </a:rPr>
              <a:t>Being brought closer to T means being brought closer to a state that satisfies </a:t>
            </a:r>
            <a:r>
              <a:rPr lang="en-US" b="1" dirty="0">
                <a:solidFill>
                  <a:srgbClr val="0432FF"/>
                </a:solidFill>
                <a:latin typeface="HELVETICA NEUE THIN" panose="020B0403020202020204" pitchFamily="34" charset="0"/>
                <a:ea typeface="HELVETICA NEUE THIN" panose="020B0403020202020204" pitchFamily="34" charset="0"/>
              </a:rPr>
              <a:t>T</a:t>
            </a:r>
            <a:r>
              <a:rPr lang="en-US" dirty="0">
                <a:solidFill>
                  <a:srgbClr val="0432FF"/>
                </a:solidFill>
                <a:latin typeface="Helvetica Neue Thin" panose="020B0403020202020204" pitchFamily="34" charset="0"/>
                <a:ea typeface="Helvetica Neue Thin" panose="020B0403020202020204" pitchFamily="34" charset="0"/>
              </a:rPr>
              <a:t>’s guard</a:t>
            </a:r>
          </a:p>
          <a:p>
            <a:endParaRPr lang="en-US" dirty="0">
              <a:solidFill>
                <a:srgbClr val="00B050"/>
              </a:solidFill>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Algorithm[vaguely]</a:t>
            </a:r>
          </a:p>
          <a:p>
            <a:r>
              <a:rPr lang="en-US" dirty="0">
                <a:latin typeface="Helvetica Neue Thin" panose="020B0403020202020204" pitchFamily="34" charset="0"/>
                <a:ea typeface="Helvetica Neue Thin" panose="020B0403020202020204" pitchFamily="34" charset="0"/>
              </a:rPr>
              <a:t>	Choose the transition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you wish to target</a:t>
            </a:r>
          </a:p>
          <a:p>
            <a:r>
              <a:rPr lang="en-US" dirty="0">
                <a:latin typeface="Helvetica Neue Thin" panose="020B0403020202020204" pitchFamily="34" charset="0"/>
                <a:ea typeface="Helvetica Neue Thin" panose="020B0403020202020204" pitchFamily="34" charset="0"/>
              </a:rPr>
              <a:t>	Pick </a:t>
            </a:r>
            <a:r>
              <a:rPr lang="en-US" dirty="0">
                <a:latin typeface="Cambria Math" panose="02040503050406030204" pitchFamily="18" charset="0"/>
                <a:ea typeface="Cambria Math" panose="02040503050406030204" pitchFamily="18" charset="0"/>
              </a:rPr>
              <a:t>p</a:t>
            </a:r>
            <a:r>
              <a:rPr lang="en-US" dirty="0">
                <a:latin typeface="Helvetica Neue Thin" panose="020B0403020202020204" pitchFamily="34" charset="0"/>
                <a:ea typeface="Helvetica Neue Thin" panose="020B0403020202020204" pitchFamily="34" charset="0"/>
              </a:rPr>
              <a:t>: the % of time you want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to be targeted [e.g. 60% of the time target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the other 40% do whatever]</a:t>
            </a:r>
          </a:p>
          <a:p>
            <a:r>
              <a:rPr lang="en-US" dirty="0">
                <a:latin typeface="Helvetica Neue Thin" panose="020B0403020202020204" pitchFamily="34" charset="0"/>
                <a:ea typeface="Helvetica Neue Thin" panose="020B0403020202020204" pitchFamily="34" charset="0"/>
              </a:rPr>
              <a:t>	Run the execution loop:</a:t>
            </a:r>
          </a:p>
          <a:p>
            <a:r>
              <a:rPr lang="en-US" dirty="0">
                <a:latin typeface="Helvetica Neue Thin" panose="020B0403020202020204" pitchFamily="34" charset="0"/>
                <a:ea typeface="Helvetica Neue Thin" panose="020B0403020202020204" pitchFamily="34" charset="0"/>
              </a:rPr>
              <a:t>		With a probability of </a:t>
            </a:r>
            <a:r>
              <a:rPr lang="en-US" dirty="0">
                <a:latin typeface="Cambria Math" panose="02040503050406030204" pitchFamily="18" charset="0"/>
                <a:ea typeface="Cambria Math" panose="02040503050406030204" pitchFamily="18" charset="0"/>
              </a:rPr>
              <a:t>p</a:t>
            </a:r>
            <a:r>
              <a:rPr lang="en-US" dirty="0">
                <a:latin typeface="Helvetica Neue Thin" panose="020B0403020202020204" pitchFamily="34" charset="0"/>
                <a:ea typeface="Helvetica Neue Thin" panose="020B0403020202020204" pitchFamily="34" charset="0"/>
              </a:rPr>
              <a:t>: pick a transition according to weight</a:t>
            </a:r>
          </a:p>
          <a:p>
            <a:r>
              <a:rPr lang="en-US" dirty="0">
                <a:latin typeface="Helvetica Neue Thin" panose="020B0403020202020204" pitchFamily="34" charset="0"/>
                <a:ea typeface="Helvetica Neue Thin" panose="020B0403020202020204" pitchFamily="34" charset="0"/>
              </a:rPr>
              <a:t>		With a probability of </a:t>
            </a:r>
            <a:r>
              <a:rPr lang="en-US" dirty="0">
                <a:latin typeface="Cambria Math" panose="02040503050406030204" pitchFamily="18" charset="0"/>
                <a:ea typeface="Cambria Math" panose="02040503050406030204" pitchFamily="18" charset="0"/>
              </a:rPr>
              <a:t>1-p</a:t>
            </a:r>
            <a:r>
              <a:rPr lang="en-US" dirty="0">
                <a:latin typeface="Helvetica Neue Thin" panose="020B0403020202020204" pitchFamily="34" charset="0"/>
                <a:ea typeface="Helvetica Neue Thin" panose="020B0403020202020204" pitchFamily="34" charset="0"/>
              </a:rPr>
              <a:t>: pick randomly</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If I pick a transition </a:t>
            </a:r>
            <a:r>
              <a:rPr lang="en-US" dirty="0">
                <a:latin typeface="Cambria Math" panose="02040503050406030204" pitchFamily="18" charset="0"/>
                <a:ea typeface="Cambria Math" panose="02040503050406030204" pitchFamily="18" charset="0"/>
              </a:rPr>
              <a:t>t1</a:t>
            </a:r>
            <a:r>
              <a:rPr lang="en-US" dirty="0">
                <a:latin typeface="Helvetica Neue Thin" panose="020B0403020202020204" pitchFamily="34" charset="0"/>
                <a:ea typeface="Helvetica Neue Thin" panose="020B0403020202020204" pitchFamily="34" charset="0"/>
              </a:rPr>
              <a:t> and </a:t>
            </a:r>
            <a:r>
              <a:rPr lang="en-US" dirty="0">
                <a:latin typeface="Cambria Math" panose="02040503050406030204" pitchFamily="18" charset="0"/>
                <a:ea typeface="Cambria Math" panose="02040503050406030204" pitchFamily="18" charset="0"/>
              </a:rPr>
              <a:t>p</a:t>
            </a:r>
            <a:r>
              <a:rPr lang="en-US" dirty="0">
                <a:latin typeface="Helvetica Neue Thin" panose="020B0403020202020204" pitchFamily="34" charset="0"/>
                <a:ea typeface="Helvetica Neue Thin" panose="020B0403020202020204" pitchFamily="34" charset="0"/>
              </a:rPr>
              <a:t> = 65%, then 65% of the time the system will weigh the potential states and pick the one which brings it closer to </a:t>
            </a:r>
            <a:r>
              <a:rPr lang="en-US" dirty="0">
                <a:latin typeface="Cambria Math" panose="02040503050406030204" pitchFamily="18" charset="0"/>
                <a:ea typeface="Cambria Math" panose="02040503050406030204" pitchFamily="18" charset="0"/>
              </a:rPr>
              <a:t>t1</a:t>
            </a:r>
            <a:r>
              <a:rPr lang="en-US" dirty="0">
                <a:latin typeface="Helvetica Neue Thin" panose="020B0403020202020204" pitchFamily="34" charset="0"/>
                <a:ea typeface="Helvetica Neue Thin" panose="020B0403020202020204" pitchFamily="34" charset="0"/>
              </a:rPr>
              <a:t>. 35</a:t>
            </a:r>
            <a:r>
              <a:rPr lang="en-US" dirty="0">
                <a:latin typeface="Helvetica Neue Thin" panose="020B0403020202020204" pitchFamily="34" charset="0"/>
                <a:ea typeface="Helvetica Neue Thin" panose="020B0403020202020204" pitchFamily="34" charset="0"/>
              </a:rPr>
              <a:t>% of the time the system will do whatever it wants. </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Subtleties: you have to (1) target a specific transition (2) play around with the % to find the optimal result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The running example: forcing the system to get closer to </a:t>
            </a:r>
            <a:r>
              <a:rPr lang="en-US" dirty="0">
                <a:solidFill>
                  <a:srgbClr val="00B050"/>
                </a:solidFill>
                <a:latin typeface="Cambria Math" panose="02040503050406030204" pitchFamily="18" charset="0"/>
                <a:ea typeface="Cambria Math" panose="02040503050406030204" pitchFamily="18" charset="0"/>
              </a:rPr>
              <a:t>t</a:t>
            </a:r>
            <a:r>
              <a:rPr lang="en-US" dirty="0">
                <a:latin typeface="Cambria Math" panose="02040503050406030204" pitchFamily="18" charset="0"/>
                <a:ea typeface="Cambria Math" panose="02040503050406030204" pitchFamily="18" charset="0"/>
              </a:rPr>
              <a:t> </a:t>
            </a:r>
            <a:r>
              <a:rPr lang="en-US" dirty="0">
                <a:latin typeface="Helvetica Neue Thin" panose="020B0403020202020204" pitchFamily="34" charset="0"/>
                <a:ea typeface="Helvetica Neue Thin" panose="020B0403020202020204" pitchFamily="34" charset="0"/>
              </a:rPr>
              <a:t>71% of the time equalizes</a:t>
            </a:r>
            <a:r>
              <a:rPr lang="en-US" dirty="0">
                <a:latin typeface="Cambria Math" panose="02040503050406030204" pitchFamily="18" charset="0"/>
                <a:ea typeface="Cambria Math" panose="02040503050406030204" pitchFamily="18" charset="0"/>
              </a:rPr>
              <a:t> t </a:t>
            </a:r>
            <a:r>
              <a:rPr lang="en-US" dirty="0">
                <a:latin typeface="Helvetica Neue Thin" panose="020B0403020202020204" pitchFamily="34" charset="0"/>
                <a:ea typeface="Helvetica Neue Thin" panose="020B0403020202020204" pitchFamily="34" charset="0"/>
              </a:rPr>
              <a:t>and </a:t>
            </a:r>
            <a:r>
              <a:rPr lang="en-US" dirty="0">
                <a:latin typeface="Cambria Math" panose="02040503050406030204" pitchFamily="18" charset="0"/>
                <a:ea typeface="Cambria Math" panose="02040503050406030204" pitchFamily="18" charset="0"/>
              </a:rPr>
              <a:t>t4</a:t>
            </a:r>
            <a:r>
              <a:rPr lang="en-US" dirty="0">
                <a:latin typeface="Helvetica Neue Thin" panose="020B0403020202020204" pitchFamily="34" charset="0"/>
                <a:ea typeface="Helvetica Neue Thin" panose="020B0403020202020204" pitchFamily="34" charset="0"/>
              </a:rPr>
              <a:t>	</a:t>
            </a:r>
          </a:p>
          <a:p>
            <a:r>
              <a:rPr lang="en-US" dirty="0">
                <a:latin typeface="Helvetica Neue Thin" panose="020B0403020202020204" pitchFamily="34" charset="0"/>
                <a:ea typeface="Helvetica Neue Thin" panose="020B0403020202020204" pitchFamily="34" charset="0"/>
              </a:rPr>
              <a:t>		</a:t>
            </a:r>
          </a:p>
        </p:txBody>
      </p:sp>
      <p:sp>
        <p:nvSpPr>
          <p:cNvPr id="9" name="TextBox 8">
            <a:extLst>
              <a:ext uri="{FF2B5EF4-FFF2-40B4-BE49-F238E27FC236}">
                <a16:creationId xmlns:a16="http://schemas.microsoft.com/office/drawing/2014/main" id="{AF215E85-4B33-6D3D-695D-AF8FE4A7BBD9}"/>
              </a:ext>
            </a:extLst>
          </p:cNvPr>
          <p:cNvSpPr txBox="1"/>
          <p:nvPr/>
        </p:nvSpPr>
        <p:spPr>
          <a:xfrm>
            <a:off x="188891" y="124945"/>
            <a:ext cx="9624580"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cs typeface="Helvetica Neue" panose="02000503000000020004" pitchFamily="2" charset="0"/>
              </a:rPr>
              <a:t>Proposition 1: Target the desired transition specifically </a:t>
            </a:r>
          </a:p>
        </p:txBody>
      </p:sp>
      <p:sp>
        <p:nvSpPr>
          <p:cNvPr id="6" name="Slide Number Placeholder 5">
            <a:extLst>
              <a:ext uri="{FF2B5EF4-FFF2-40B4-BE49-F238E27FC236}">
                <a16:creationId xmlns:a16="http://schemas.microsoft.com/office/drawing/2014/main" id="{18B9B651-AFA8-2FC5-BADC-65B9C568FFEC}"/>
              </a:ext>
            </a:extLst>
          </p:cNvPr>
          <p:cNvSpPr>
            <a:spLocks noGrp="1"/>
          </p:cNvSpPr>
          <p:nvPr>
            <p:ph type="sldNum" sz="quarter" idx="12"/>
          </p:nvPr>
        </p:nvSpPr>
        <p:spPr/>
        <p:txBody>
          <a:bodyPr/>
          <a:lstStyle/>
          <a:p>
            <a:fld id="{4A936E34-E911-F947-B710-F12161D09F63}" type="slidenum">
              <a:rPr lang="en-FR" smtClean="0"/>
              <a:t>6</a:t>
            </a:fld>
            <a:endParaRPr lang="en-FR"/>
          </a:p>
        </p:txBody>
      </p:sp>
    </p:spTree>
    <p:extLst>
      <p:ext uri="{BB962C8B-B14F-4D97-AF65-F5344CB8AC3E}">
        <p14:creationId xmlns:p14="http://schemas.microsoft.com/office/powerpoint/2010/main" val="575902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F215E85-4B33-6D3D-695D-AF8FE4A7BBD9}"/>
              </a:ext>
            </a:extLst>
          </p:cNvPr>
          <p:cNvSpPr txBox="1"/>
          <p:nvPr/>
        </p:nvSpPr>
        <p:spPr>
          <a:xfrm>
            <a:off x="188891" y="124945"/>
            <a:ext cx="3813483" cy="769441"/>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Proposition 1: visual version</a:t>
            </a:r>
          </a:p>
          <a:p>
            <a:endParaRPr lang="en-FR" sz="2000" dirty="0">
              <a:latin typeface="Helvetica Neue Thin" panose="020B0403020202020204" pitchFamily="34" charset="0"/>
              <a:ea typeface="Helvetica Neue Thin" panose="020B0403020202020204" pitchFamily="34" charset="0"/>
            </a:endParaRPr>
          </a:p>
        </p:txBody>
      </p:sp>
      <p:grpSp>
        <p:nvGrpSpPr>
          <p:cNvPr id="10" name="Group 9">
            <a:extLst>
              <a:ext uri="{FF2B5EF4-FFF2-40B4-BE49-F238E27FC236}">
                <a16:creationId xmlns:a16="http://schemas.microsoft.com/office/drawing/2014/main" id="{25889F34-0566-A387-C2E9-80CFA956D8D8}"/>
              </a:ext>
            </a:extLst>
          </p:cNvPr>
          <p:cNvGrpSpPr/>
          <p:nvPr/>
        </p:nvGrpSpPr>
        <p:grpSpPr>
          <a:xfrm>
            <a:off x="2395435" y="709562"/>
            <a:ext cx="834604" cy="834604"/>
            <a:chOff x="5123645" y="775255"/>
            <a:chExt cx="834604" cy="834604"/>
          </a:xfrm>
        </p:grpSpPr>
        <p:sp>
          <p:nvSpPr>
            <p:cNvPr id="7" name="Oval 6">
              <a:extLst>
                <a:ext uri="{FF2B5EF4-FFF2-40B4-BE49-F238E27FC236}">
                  <a16:creationId xmlns:a16="http://schemas.microsoft.com/office/drawing/2014/main" id="{47882622-4974-969F-6DC2-F44DB606CF42}"/>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8" name="TextBox 7">
              <a:extLst>
                <a:ext uri="{FF2B5EF4-FFF2-40B4-BE49-F238E27FC236}">
                  <a16:creationId xmlns:a16="http://schemas.microsoft.com/office/drawing/2014/main" id="{2335EEF6-52E1-CAC9-4C88-0DAA0774E778}"/>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S1</a:t>
              </a:r>
            </a:p>
          </p:txBody>
        </p:sp>
      </p:grpSp>
      <p:grpSp>
        <p:nvGrpSpPr>
          <p:cNvPr id="14" name="Group 13">
            <a:extLst>
              <a:ext uri="{FF2B5EF4-FFF2-40B4-BE49-F238E27FC236}">
                <a16:creationId xmlns:a16="http://schemas.microsoft.com/office/drawing/2014/main" id="{475CF420-0859-8408-69E0-6A505DBDB545}"/>
              </a:ext>
            </a:extLst>
          </p:cNvPr>
          <p:cNvGrpSpPr/>
          <p:nvPr/>
        </p:nvGrpSpPr>
        <p:grpSpPr>
          <a:xfrm>
            <a:off x="540888" y="1753772"/>
            <a:ext cx="528034" cy="528034"/>
            <a:chOff x="5123645" y="775255"/>
            <a:chExt cx="834604" cy="834604"/>
          </a:xfrm>
        </p:grpSpPr>
        <p:sp>
          <p:nvSpPr>
            <p:cNvPr id="15" name="Oval 14">
              <a:extLst>
                <a:ext uri="{FF2B5EF4-FFF2-40B4-BE49-F238E27FC236}">
                  <a16:creationId xmlns:a16="http://schemas.microsoft.com/office/drawing/2014/main" id="{7018628F-F05A-56DC-0179-945DF6C8869D}"/>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6" name="TextBox 15">
              <a:extLst>
                <a:ext uri="{FF2B5EF4-FFF2-40B4-BE49-F238E27FC236}">
                  <a16:creationId xmlns:a16="http://schemas.microsoft.com/office/drawing/2014/main" id="{840D7490-EA33-97A5-47C9-374D48655B9C}"/>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ps1</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18" name="Group 17">
            <a:extLst>
              <a:ext uri="{FF2B5EF4-FFF2-40B4-BE49-F238E27FC236}">
                <a16:creationId xmlns:a16="http://schemas.microsoft.com/office/drawing/2014/main" id="{088B267A-41FF-B8DD-B863-55A427EEE9B6}"/>
              </a:ext>
            </a:extLst>
          </p:cNvPr>
          <p:cNvGrpSpPr/>
          <p:nvPr/>
        </p:nvGrpSpPr>
        <p:grpSpPr>
          <a:xfrm>
            <a:off x="2446025" y="2735981"/>
            <a:ext cx="528034" cy="528034"/>
            <a:chOff x="5123645" y="775255"/>
            <a:chExt cx="834604" cy="834604"/>
          </a:xfrm>
        </p:grpSpPr>
        <p:sp>
          <p:nvSpPr>
            <p:cNvPr id="19" name="Oval 18">
              <a:extLst>
                <a:ext uri="{FF2B5EF4-FFF2-40B4-BE49-F238E27FC236}">
                  <a16:creationId xmlns:a16="http://schemas.microsoft.com/office/drawing/2014/main" id="{3DE7D724-52DD-1FC6-B12E-1A0C96108EE2}"/>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0" name="TextBox 19">
              <a:extLst>
                <a:ext uri="{FF2B5EF4-FFF2-40B4-BE49-F238E27FC236}">
                  <a16:creationId xmlns:a16="http://schemas.microsoft.com/office/drawing/2014/main" id="{0628332E-FE57-BCE1-C331-06ED89DC3CF4}"/>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21" name="Group 20">
            <a:extLst>
              <a:ext uri="{FF2B5EF4-FFF2-40B4-BE49-F238E27FC236}">
                <a16:creationId xmlns:a16="http://schemas.microsoft.com/office/drawing/2014/main" id="{F5DD1490-89D0-0BE0-D18B-1631D1012A6A}"/>
              </a:ext>
            </a:extLst>
          </p:cNvPr>
          <p:cNvGrpSpPr/>
          <p:nvPr/>
        </p:nvGrpSpPr>
        <p:grpSpPr>
          <a:xfrm>
            <a:off x="3475258" y="2695315"/>
            <a:ext cx="528034" cy="528034"/>
            <a:chOff x="5123645" y="775255"/>
            <a:chExt cx="834604" cy="834604"/>
          </a:xfrm>
        </p:grpSpPr>
        <p:sp>
          <p:nvSpPr>
            <p:cNvPr id="22" name="Oval 21">
              <a:extLst>
                <a:ext uri="{FF2B5EF4-FFF2-40B4-BE49-F238E27FC236}">
                  <a16:creationId xmlns:a16="http://schemas.microsoft.com/office/drawing/2014/main" id="{6F1D7257-C806-F280-3D2A-1C7A9F5CBC50}"/>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3" name="TextBox 22">
              <a:extLst>
                <a:ext uri="{FF2B5EF4-FFF2-40B4-BE49-F238E27FC236}">
                  <a16:creationId xmlns:a16="http://schemas.microsoft.com/office/drawing/2014/main" id="{579BFBE7-9D84-1480-D042-D97A4A5F15BD}"/>
                </a:ext>
              </a:extLst>
            </p:cNvPr>
            <p:cNvSpPr txBox="1"/>
            <p:nvPr/>
          </p:nvSpPr>
          <p:spPr>
            <a:xfrm>
              <a:off x="5188923" y="1038668"/>
              <a:ext cx="704044" cy="40133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ps3</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24" name="Group 23">
            <a:extLst>
              <a:ext uri="{FF2B5EF4-FFF2-40B4-BE49-F238E27FC236}">
                <a16:creationId xmlns:a16="http://schemas.microsoft.com/office/drawing/2014/main" id="{0245C3FB-89B0-C72A-BB97-5980BFA50037}"/>
              </a:ext>
            </a:extLst>
          </p:cNvPr>
          <p:cNvGrpSpPr/>
          <p:nvPr/>
        </p:nvGrpSpPr>
        <p:grpSpPr>
          <a:xfrm>
            <a:off x="4370736" y="2654185"/>
            <a:ext cx="528034" cy="528034"/>
            <a:chOff x="5123645" y="775255"/>
            <a:chExt cx="834604" cy="834604"/>
          </a:xfrm>
        </p:grpSpPr>
        <p:sp>
          <p:nvSpPr>
            <p:cNvPr id="25" name="Oval 24">
              <a:extLst>
                <a:ext uri="{FF2B5EF4-FFF2-40B4-BE49-F238E27FC236}">
                  <a16:creationId xmlns:a16="http://schemas.microsoft.com/office/drawing/2014/main" id="{8C31863F-70BE-729F-2929-61FB21A86EF9}"/>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6" name="TextBox 25">
              <a:extLst>
                <a:ext uri="{FF2B5EF4-FFF2-40B4-BE49-F238E27FC236}">
                  <a16:creationId xmlns:a16="http://schemas.microsoft.com/office/drawing/2014/main" id="{B9452BEE-BB79-B6D3-1915-77B035834D1A}"/>
                </a:ext>
              </a:extLst>
            </p:cNvPr>
            <p:cNvSpPr txBox="1"/>
            <p:nvPr/>
          </p:nvSpPr>
          <p:spPr>
            <a:xfrm>
              <a:off x="5188923" y="1038668"/>
              <a:ext cx="704044" cy="40133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ps4</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27" name="Group 26">
            <a:extLst>
              <a:ext uri="{FF2B5EF4-FFF2-40B4-BE49-F238E27FC236}">
                <a16:creationId xmlns:a16="http://schemas.microsoft.com/office/drawing/2014/main" id="{CCBB508B-0E24-577E-0F45-2F76098D795A}"/>
              </a:ext>
            </a:extLst>
          </p:cNvPr>
          <p:cNvGrpSpPr/>
          <p:nvPr/>
        </p:nvGrpSpPr>
        <p:grpSpPr>
          <a:xfrm>
            <a:off x="1110222" y="2236884"/>
            <a:ext cx="834604" cy="834604"/>
            <a:chOff x="5123645" y="775255"/>
            <a:chExt cx="834604" cy="834604"/>
          </a:xfrm>
        </p:grpSpPr>
        <p:sp>
          <p:nvSpPr>
            <p:cNvPr id="28" name="Oval 27">
              <a:extLst>
                <a:ext uri="{FF2B5EF4-FFF2-40B4-BE49-F238E27FC236}">
                  <a16:creationId xmlns:a16="http://schemas.microsoft.com/office/drawing/2014/main" id="{C28F4B52-78CA-4692-D8F2-B266A059AE50}"/>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9" name="TextBox 28">
              <a:extLst>
                <a:ext uri="{FF2B5EF4-FFF2-40B4-BE49-F238E27FC236}">
                  <a16:creationId xmlns:a16="http://schemas.microsoft.com/office/drawing/2014/main" id="{6E3ABC1E-18AF-DFE4-A3EC-53D6D0BD3447}"/>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S2</a:t>
              </a:r>
            </a:p>
          </p:txBody>
        </p:sp>
      </p:grpSp>
      <p:cxnSp>
        <p:nvCxnSpPr>
          <p:cNvPr id="31" name="Straight Arrow Connector 30">
            <a:extLst>
              <a:ext uri="{FF2B5EF4-FFF2-40B4-BE49-F238E27FC236}">
                <a16:creationId xmlns:a16="http://schemas.microsoft.com/office/drawing/2014/main" id="{9B5DF124-0C91-241F-FAA9-634D020B92EA}"/>
              </a:ext>
            </a:extLst>
          </p:cNvPr>
          <p:cNvCxnSpPr>
            <a:cxnSpLocks/>
            <a:stCxn id="7" idx="2"/>
            <a:endCxn id="15" idx="6"/>
          </p:cNvCxnSpPr>
          <p:nvPr/>
        </p:nvCxnSpPr>
        <p:spPr>
          <a:xfrm flipH="1">
            <a:off x="1068922" y="1126864"/>
            <a:ext cx="1326513" cy="890925"/>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CA67215-5B81-2D94-972C-879F79430AC9}"/>
              </a:ext>
            </a:extLst>
          </p:cNvPr>
          <p:cNvCxnSpPr>
            <a:cxnSpLocks/>
            <a:stCxn id="7" idx="6"/>
            <a:endCxn id="25" idx="1"/>
          </p:cNvCxnSpPr>
          <p:nvPr/>
        </p:nvCxnSpPr>
        <p:spPr>
          <a:xfrm>
            <a:off x="3230039" y="1126864"/>
            <a:ext cx="1218026" cy="160465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9FBBB4E-0F22-386E-3B46-B14891828D7D}"/>
              </a:ext>
            </a:extLst>
          </p:cNvPr>
          <p:cNvCxnSpPr>
            <a:cxnSpLocks/>
            <a:stCxn id="7" idx="5"/>
            <a:endCxn id="22" idx="1"/>
          </p:cNvCxnSpPr>
          <p:nvPr/>
        </p:nvCxnSpPr>
        <p:spPr>
          <a:xfrm>
            <a:off x="3107814" y="1421941"/>
            <a:ext cx="444773" cy="1350703"/>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B3E0286-CC98-BF95-1BF9-CE9E7D767E39}"/>
              </a:ext>
            </a:extLst>
          </p:cNvPr>
          <p:cNvCxnSpPr>
            <a:cxnSpLocks/>
            <a:stCxn id="7" idx="4"/>
            <a:endCxn id="19" idx="0"/>
          </p:cNvCxnSpPr>
          <p:nvPr/>
        </p:nvCxnSpPr>
        <p:spPr>
          <a:xfrm flipH="1">
            <a:off x="2710042" y="1544166"/>
            <a:ext cx="102695" cy="1191815"/>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97764AE-7738-72C0-62F8-21E7921A084F}"/>
              </a:ext>
            </a:extLst>
          </p:cNvPr>
          <p:cNvCxnSpPr>
            <a:cxnSpLocks/>
            <a:stCxn id="7" idx="3"/>
            <a:endCxn id="28" idx="7"/>
          </p:cNvCxnSpPr>
          <p:nvPr/>
        </p:nvCxnSpPr>
        <p:spPr>
          <a:xfrm flipH="1">
            <a:off x="1822601" y="1421941"/>
            <a:ext cx="695059" cy="9371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0" name="Group 49">
            <a:extLst>
              <a:ext uri="{FF2B5EF4-FFF2-40B4-BE49-F238E27FC236}">
                <a16:creationId xmlns:a16="http://schemas.microsoft.com/office/drawing/2014/main" id="{2AFED908-3443-3268-2A8D-942AB0D9A3B2}"/>
              </a:ext>
            </a:extLst>
          </p:cNvPr>
          <p:cNvGrpSpPr/>
          <p:nvPr/>
        </p:nvGrpSpPr>
        <p:grpSpPr>
          <a:xfrm>
            <a:off x="54154" y="3267641"/>
            <a:ext cx="528034" cy="528034"/>
            <a:chOff x="5123645" y="775255"/>
            <a:chExt cx="834604" cy="834604"/>
          </a:xfrm>
        </p:grpSpPr>
        <p:sp>
          <p:nvSpPr>
            <p:cNvPr id="51" name="Oval 50">
              <a:extLst>
                <a:ext uri="{FF2B5EF4-FFF2-40B4-BE49-F238E27FC236}">
                  <a16:creationId xmlns:a16="http://schemas.microsoft.com/office/drawing/2014/main" id="{239B09DF-E952-4C82-8C17-36B1E5A5683D}"/>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52" name="TextBox 51">
              <a:extLst>
                <a:ext uri="{FF2B5EF4-FFF2-40B4-BE49-F238E27FC236}">
                  <a16:creationId xmlns:a16="http://schemas.microsoft.com/office/drawing/2014/main" id="{E1B125C3-68F4-401D-9B86-98DEC40CF47B}"/>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ps1</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53" name="Group 52">
            <a:extLst>
              <a:ext uri="{FF2B5EF4-FFF2-40B4-BE49-F238E27FC236}">
                <a16:creationId xmlns:a16="http://schemas.microsoft.com/office/drawing/2014/main" id="{25359947-47D2-867E-F2BB-4BCD6DBC6C5A}"/>
              </a:ext>
            </a:extLst>
          </p:cNvPr>
          <p:cNvGrpSpPr/>
          <p:nvPr/>
        </p:nvGrpSpPr>
        <p:grpSpPr>
          <a:xfrm>
            <a:off x="788308" y="3584683"/>
            <a:ext cx="528034" cy="528034"/>
            <a:chOff x="5123645" y="775255"/>
            <a:chExt cx="834604" cy="834604"/>
          </a:xfrm>
        </p:grpSpPr>
        <p:sp>
          <p:nvSpPr>
            <p:cNvPr id="54" name="Oval 53">
              <a:extLst>
                <a:ext uri="{FF2B5EF4-FFF2-40B4-BE49-F238E27FC236}">
                  <a16:creationId xmlns:a16="http://schemas.microsoft.com/office/drawing/2014/main" id="{AB15F093-9B67-0521-0762-7996129DA736}"/>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55" name="TextBox 54">
              <a:extLst>
                <a:ext uri="{FF2B5EF4-FFF2-40B4-BE49-F238E27FC236}">
                  <a16:creationId xmlns:a16="http://schemas.microsoft.com/office/drawing/2014/main" id="{E3FBA3D5-3436-39A6-4ECD-EA4E4BAAE958}"/>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59" name="Group 58">
            <a:extLst>
              <a:ext uri="{FF2B5EF4-FFF2-40B4-BE49-F238E27FC236}">
                <a16:creationId xmlns:a16="http://schemas.microsoft.com/office/drawing/2014/main" id="{37F043F5-36FA-CAE1-FAB3-8937B6A7A6D6}"/>
              </a:ext>
            </a:extLst>
          </p:cNvPr>
          <p:cNvGrpSpPr/>
          <p:nvPr/>
        </p:nvGrpSpPr>
        <p:grpSpPr>
          <a:xfrm>
            <a:off x="1678330" y="3531658"/>
            <a:ext cx="834604" cy="834604"/>
            <a:chOff x="5123645" y="775255"/>
            <a:chExt cx="834604" cy="834604"/>
          </a:xfrm>
        </p:grpSpPr>
        <p:sp>
          <p:nvSpPr>
            <p:cNvPr id="60" name="Oval 59">
              <a:extLst>
                <a:ext uri="{FF2B5EF4-FFF2-40B4-BE49-F238E27FC236}">
                  <a16:creationId xmlns:a16="http://schemas.microsoft.com/office/drawing/2014/main" id="{6F7D5ACF-06F4-A6E5-3CFB-B158471F72E3}"/>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61" name="TextBox 60">
              <a:extLst>
                <a:ext uri="{FF2B5EF4-FFF2-40B4-BE49-F238E27FC236}">
                  <a16:creationId xmlns:a16="http://schemas.microsoft.com/office/drawing/2014/main" id="{E14811CC-2E37-E96C-E11C-4E19CA69581A}"/>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S3</a:t>
              </a:r>
            </a:p>
          </p:txBody>
        </p:sp>
      </p:grpSp>
      <p:cxnSp>
        <p:nvCxnSpPr>
          <p:cNvPr id="62" name="Straight Arrow Connector 61">
            <a:extLst>
              <a:ext uri="{FF2B5EF4-FFF2-40B4-BE49-F238E27FC236}">
                <a16:creationId xmlns:a16="http://schemas.microsoft.com/office/drawing/2014/main" id="{4480E9EF-3FD4-FE21-5279-A130A79833CD}"/>
              </a:ext>
            </a:extLst>
          </p:cNvPr>
          <p:cNvCxnSpPr>
            <a:cxnSpLocks/>
            <a:stCxn id="28" idx="2"/>
            <a:endCxn id="51" idx="7"/>
          </p:cNvCxnSpPr>
          <p:nvPr/>
        </p:nvCxnSpPr>
        <p:spPr>
          <a:xfrm flipH="1">
            <a:off x="504859" y="2654186"/>
            <a:ext cx="605363" cy="690784"/>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69877B0-685E-2B20-F607-6972C22A344E}"/>
              </a:ext>
            </a:extLst>
          </p:cNvPr>
          <p:cNvCxnSpPr>
            <a:cxnSpLocks/>
            <a:stCxn id="28" idx="3"/>
            <a:endCxn id="54" idx="0"/>
          </p:cNvCxnSpPr>
          <p:nvPr/>
        </p:nvCxnSpPr>
        <p:spPr>
          <a:xfrm flipH="1">
            <a:off x="1052325" y="2949263"/>
            <a:ext cx="180122" cy="63542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9428CBE-6ABA-2619-717F-3CF61A637AFF}"/>
              </a:ext>
            </a:extLst>
          </p:cNvPr>
          <p:cNvCxnSpPr>
            <a:cxnSpLocks/>
            <a:stCxn id="28" idx="5"/>
            <a:endCxn id="60" idx="0"/>
          </p:cNvCxnSpPr>
          <p:nvPr/>
        </p:nvCxnSpPr>
        <p:spPr>
          <a:xfrm>
            <a:off x="1822601" y="2949263"/>
            <a:ext cx="273031" cy="5823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Right Brace 72">
            <a:extLst>
              <a:ext uri="{FF2B5EF4-FFF2-40B4-BE49-F238E27FC236}">
                <a16:creationId xmlns:a16="http://schemas.microsoft.com/office/drawing/2014/main" id="{663DCC34-7D7B-81DD-24DA-44A9C14239B6}"/>
              </a:ext>
            </a:extLst>
          </p:cNvPr>
          <p:cNvSpPr/>
          <p:nvPr/>
        </p:nvSpPr>
        <p:spPr>
          <a:xfrm>
            <a:off x="4857468" y="709562"/>
            <a:ext cx="1948066" cy="3085509"/>
          </a:xfrm>
          <a:prstGeom prst="rightBrace">
            <a:avLst>
              <a:gd name="adj1" fmla="val 25262"/>
              <a:gd name="adj2" fmla="val 5123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74" name="TextBox 73">
            <a:extLst>
              <a:ext uri="{FF2B5EF4-FFF2-40B4-BE49-F238E27FC236}">
                <a16:creationId xmlns:a16="http://schemas.microsoft.com/office/drawing/2014/main" id="{92B71B37-4D90-DEC9-BAED-B2DA73B6A05B}"/>
              </a:ext>
            </a:extLst>
          </p:cNvPr>
          <p:cNvSpPr txBox="1"/>
          <p:nvPr/>
        </p:nvSpPr>
        <p:spPr>
          <a:xfrm>
            <a:off x="6822854" y="1415380"/>
            <a:ext cx="5273692" cy="2246769"/>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With</a:t>
            </a:r>
            <a:r>
              <a:rPr lang="en-GB" sz="2000" dirty="0">
                <a:latin typeface="Helvetica Neue Thin" panose="020B0403020202020204" pitchFamily="34" charset="0"/>
                <a:ea typeface="Helvetica Neue Thin" panose="020B0403020202020204" pitchFamily="34" charset="0"/>
              </a:rPr>
              <a:t> probability </a:t>
            </a:r>
            <a:r>
              <a:rPr lang="en-GB" sz="2000" dirty="0">
                <a:latin typeface="Cambria Math" panose="02040503050406030204" pitchFamily="18" charset="0"/>
                <a:ea typeface="Cambria Math" panose="02040503050406030204" pitchFamily="18" charset="0"/>
              </a:rPr>
              <a:t>p</a:t>
            </a:r>
            <a:r>
              <a:rPr lang="en-GB" sz="2000" dirty="0">
                <a:latin typeface="Helvetica Neue Thin" panose="020B0403020202020204" pitchFamily="34" charset="0"/>
                <a:ea typeface="Helvetica Neue Thin" panose="020B0403020202020204" pitchFamily="34" charset="0"/>
              </a:rPr>
              <a:t>:</a:t>
            </a:r>
            <a:endParaRPr lang="en-FR" sz="2000" dirty="0">
              <a:latin typeface="Helvetica Neue Thin" panose="020B0403020202020204" pitchFamily="34" charset="0"/>
              <a:ea typeface="Helvetica Neue Thin" panose="020B0403020202020204" pitchFamily="34" charset="0"/>
            </a:endParaRPr>
          </a:p>
          <a:p>
            <a:r>
              <a:rPr lang="en-FR" sz="2000" dirty="0">
                <a:latin typeface="Helvetica Neue Thin" panose="020B0403020202020204" pitchFamily="34" charset="0"/>
                <a:ea typeface="Helvetica Neue Thin" panose="020B0403020202020204" pitchFamily="34" charset="0"/>
              </a:rPr>
              <a:t>The </a:t>
            </a:r>
            <a:r>
              <a:rPr lang="en-FR" sz="2000" dirty="0">
                <a:latin typeface="Helvetica Neue Thin" panose="020B0403020202020204" pitchFamily="34" charset="0"/>
                <a:ea typeface="Helvetica Neue Thin" panose="020B0403020202020204" pitchFamily="34" charset="0"/>
              </a:rPr>
              <a:t>system weighs each state resulting from a possible transition. It picks the transition leading to the state with the biggest weight, i.e. the closest to chosen transition </a:t>
            </a:r>
            <a:r>
              <a:rPr lang="en-FR" sz="2000" b="1" dirty="0">
                <a:latin typeface="HELVETICA NEUE THIN" panose="020B0403020202020204" pitchFamily="34" charset="0"/>
                <a:ea typeface="HELVETICA NEUE THIN" panose="020B0403020202020204" pitchFamily="34" charset="0"/>
              </a:rPr>
              <a:t>T</a:t>
            </a:r>
          </a:p>
          <a:p>
            <a:r>
              <a:rPr lang="en-FR" sz="2000" dirty="0">
                <a:latin typeface="Helvetica Neue Thin" panose="020B0403020202020204" pitchFamily="34" charset="0"/>
                <a:ea typeface="Helvetica Neue Thin" panose="020B0403020202020204" pitchFamily="34" charset="0"/>
              </a:rPr>
              <a:t>(if multiple states have the same weight, the system picks uniformely from those)</a:t>
            </a:r>
          </a:p>
        </p:txBody>
      </p:sp>
      <p:cxnSp>
        <p:nvCxnSpPr>
          <p:cNvPr id="75" name="Straight Arrow Connector 74">
            <a:extLst>
              <a:ext uri="{FF2B5EF4-FFF2-40B4-BE49-F238E27FC236}">
                <a16:creationId xmlns:a16="http://schemas.microsoft.com/office/drawing/2014/main" id="{19D79626-61D5-E9DC-29A5-539A96C90338}"/>
              </a:ext>
            </a:extLst>
          </p:cNvPr>
          <p:cNvCxnSpPr>
            <a:cxnSpLocks/>
            <a:stCxn id="60" idx="3"/>
          </p:cNvCxnSpPr>
          <p:nvPr/>
        </p:nvCxnSpPr>
        <p:spPr>
          <a:xfrm flipH="1">
            <a:off x="1383253" y="4244037"/>
            <a:ext cx="417302" cy="70462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17D6F73-9DE0-D639-B890-4B2430DB33F8}"/>
              </a:ext>
            </a:extLst>
          </p:cNvPr>
          <p:cNvCxnSpPr>
            <a:cxnSpLocks/>
            <a:stCxn id="60" idx="4"/>
          </p:cNvCxnSpPr>
          <p:nvPr/>
        </p:nvCxnSpPr>
        <p:spPr>
          <a:xfrm>
            <a:off x="2095632" y="4366262"/>
            <a:ext cx="0" cy="700413"/>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7AAE626-2BFC-C4D8-0147-BACE82C809CE}"/>
              </a:ext>
            </a:extLst>
          </p:cNvPr>
          <p:cNvCxnSpPr>
            <a:cxnSpLocks/>
            <a:stCxn id="60" idx="5"/>
            <a:endCxn id="85" idx="1"/>
          </p:cNvCxnSpPr>
          <p:nvPr/>
        </p:nvCxnSpPr>
        <p:spPr>
          <a:xfrm>
            <a:off x="2390709" y="4244037"/>
            <a:ext cx="218841" cy="4745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4" name="Group 83">
            <a:extLst>
              <a:ext uri="{FF2B5EF4-FFF2-40B4-BE49-F238E27FC236}">
                <a16:creationId xmlns:a16="http://schemas.microsoft.com/office/drawing/2014/main" id="{61302927-30DA-E320-B499-68FA4B6B80DF}"/>
              </a:ext>
            </a:extLst>
          </p:cNvPr>
          <p:cNvGrpSpPr/>
          <p:nvPr/>
        </p:nvGrpSpPr>
        <p:grpSpPr>
          <a:xfrm>
            <a:off x="2487325" y="4596347"/>
            <a:ext cx="834604" cy="834604"/>
            <a:chOff x="5123645" y="775255"/>
            <a:chExt cx="834604" cy="834604"/>
          </a:xfrm>
        </p:grpSpPr>
        <p:sp>
          <p:nvSpPr>
            <p:cNvPr id="85" name="Oval 84">
              <a:extLst>
                <a:ext uri="{FF2B5EF4-FFF2-40B4-BE49-F238E27FC236}">
                  <a16:creationId xmlns:a16="http://schemas.microsoft.com/office/drawing/2014/main" id="{2956066E-E439-8A77-DD72-11740E300474}"/>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86" name="TextBox 85">
              <a:extLst>
                <a:ext uri="{FF2B5EF4-FFF2-40B4-BE49-F238E27FC236}">
                  <a16:creationId xmlns:a16="http://schemas.microsoft.com/office/drawing/2014/main" id="{F7CE44B7-5626-F510-888A-0565998AFB8A}"/>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S4</a:t>
              </a:r>
            </a:p>
          </p:txBody>
        </p:sp>
      </p:grpSp>
      <p:cxnSp>
        <p:nvCxnSpPr>
          <p:cNvPr id="90" name="Straight Arrow Connector 89">
            <a:extLst>
              <a:ext uri="{FF2B5EF4-FFF2-40B4-BE49-F238E27FC236}">
                <a16:creationId xmlns:a16="http://schemas.microsoft.com/office/drawing/2014/main" id="{94B8A59B-8F14-5A9E-E1F9-1401E1B5298F}"/>
              </a:ext>
            </a:extLst>
          </p:cNvPr>
          <p:cNvCxnSpPr>
            <a:cxnSpLocks/>
            <a:stCxn id="85" idx="3"/>
          </p:cNvCxnSpPr>
          <p:nvPr/>
        </p:nvCxnSpPr>
        <p:spPr>
          <a:xfrm flipH="1">
            <a:off x="2291478" y="5308726"/>
            <a:ext cx="318072" cy="865279"/>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CCF16B8-EC45-CF8A-2C78-BAC9FD649466}"/>
              </a:ext>
            </a:extLst>
          </p:cNvPr>
          <p:cNvCxnSpPr>
            <a:cxnSpLocks/>
            <a:stCxn id="85" idx="5"/>
          </p:cNvCxnSpPr>
          <p:nvPr/>
        </p:nvCxnSpPr>
        <p:spPr>
          <a:xfrm>
            <a:off x="3199704" y="5308726"/>
            <a:ext cx="316854" cy="8652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5" name="Right Brace 94">
            <a:extLst>
              <a:ext uri="{FF2B5EF4-FFF2-40B4-BE49-F238E27FC236}">
                <a16:creationId xmlns:a16="http://schemas.microsoft.com/office/drawing/2014/main" id="{084D0070-56BA-D23A-4774-E126578C9DFF}"/>
              </a:ext>
            </a:extLst>
          </p:cNvPr>
          <p:cNvSpPr/>
          <p:nvPr/>
        </p:nvSpPr>
        <p:spPr>
          <a:xfrm>
            <a:off x="3830885" y="3508347"/>
            <a:ext cx="1324148" cy="2880620"/>
          </a:xfrm>
          <a:prstGeom prst="rightBrace">
            <a:avLst>
              <a:gd name="adj1" fmla="val 25262"/>
              <a:gd name="adj2" fmla="val 5123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96" name="TextBox 95">
            <a:extLst>
              <a:ext uri="{FF2B5EF4-FFF2-40B4-BE49-F238E27FC236}">
                <a16:creationId xmlns:a16="http://schemas.microsoft.com/office/drawing/2014/main" id="{0D688157-5553-FF7F-63B7-217CD729A951}"/>
              </a:ext>
            </a:extLst>
          </p:cNvPr>
          <p:cNvSpPr txBox="1"/>
          <p:nvPr/>
        </p:nvSpPr>
        <p:spPr>
          <a:xfrm>
            <a:off x="5268864" y="4351929"/>
            <a:ext cx="5273692" cy="1323439"/>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With probability 1-</a:t>
            </a:r>
            <a:r>
              <a:rPr lang="en-FR" sz="2000" dirty="0">
                <a:latin typeface="Cambria Math" panose="02040503050406030204" pitchFamily="18" charset="0"/>
                <a:ea typeface="Cambria Math" panose="02040503050406030204" pitchFamily="18" charset="0"/>
              </a:rPr>
              <a:t>p</a:t>
            </a:r>
            <a:r>
              <a:rPr lang="en-FR" sz="2000" dirty="0">
                <a:latin typeface="Helvetica Neue Thin" panose="020B0403020202020204" pitchFamily="34" charset="0"/>
                <a:ea typeface="Helvetica Neue Thin" panose="020B0403020202020204" pitchFamily="34" charset="0"/>
              </a:rPr>
              <a:t>:</a:t>
            </a:r>
          </a:p>
          <a:p>
            <a:r>
              <a:rPr lang="en-FR" sz="2000" dirty="0">
                <a:latin typeface="Helvetica Neue Thin" panose="020B0403020202020204" pitchFamily="34" charset="0"/>
                <a:ea typeface="Helvetica Neue Thin" panose="020B0403020202020204" pitchFamily="34" charset="0"/>
              </a:rPr>
              <a:t>The </a:t>
            </a:r>
            <a:r>
              <a:rPr lang="en-FR" sz="2000" dirty="0">
                <a:latin typeface="Helvetica Neue Thin" panose="020B0403020202020204" pitchFamily="34" charset="0"/>
                <a:ea typeface="Helvetica Neue Thin" panose="020B0403020202020204" pitchFamily="34" charset="0"/>
              </a:rPr>
              <a:t>system randomly picks from all of the possible transitions without considering what happens after taking that transition</a:t>
            </a:r>
          </a:p>
        </p:txBody>
      </p:sp>
      <p:sp>
        <p:nvSpPr>
          <p:cNvPr id="2" name="Slide Number Placeholder 1">
            <a:extLst>
              <a:ext uri="{FF2B5EF4-FFF2-40B4-BE49-F238E27FC236}">
                <a16:creationId xmlns:a16="http://schemas.microsoft.com/office/drawing/2014/main" id="{D63B7E06-58BF-7D2E-6674-64F9732BA535}"/>
              </a:ext>
            </a:extLst>
          </p:cNvPr>
          <p:cNvSpPr>
            <a:spLocks noGrp="1"/>
          </p:cNvSpPr>
          <p:nvPr>
            <p:ph type="sldNum" sz="quarter" idx="12"/>
          </p:nvPr>
        </p:nvSpPr>
        <p:spPr/>
        <p:txBody>
          <a:bodyPr/>
          <a:lstStyle/>
          <a:p>
            <a:fld id="{4A936E34-E911-F947-B710-F12161D09F63}" type="slidenum">
              <a:rPr lang="en-FR" smtClean="0"/>
              <a:t>7</a:t>
            </a:fld>
            <a:endParaRPr lang="en-FR"/>
          </a:p>
        </p:txBody>
      </p:sp>
    </p:spTree>
    <p:extLst>
      <p:ext uri="{BB962C8B-B14F-4D97-AF65-F5344CB8AC3E}">
        <p14:creationId xmlns:p14="http://schemas.microsoft.com/office/powerpoint/2010/main" val="1002936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F215E85-4B33-6D3D-695D-AF8FE4A7BBD9}"/>
              </a:ext>
            </a:extLst>
          </p:cNvPr>
          <p:cNvSpPr txBox="1"/>
          <p:nvPr/>
        </p:nvSpPr>
        <p:spPr>
          <a:xfrm>
            <a:off x="188891" y="124945"/>
            <a:ext cx="5162598"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Proposition 1: weights &amp; probabilities </a:t>
            </a:r>
            <a:endParaRPr lang="en-FR" sz="2000" dirty="0">
              <a:latin typeface="Helvetica Neue Thin" panose="020B0403020202020204" pitchFamily="34" charset="0"/>
              <a:ea typeface="Helvetica Neue Thin" panose="020B0403020202020204" pitchFamily="34" charset="0"/>
            </a:endParaRPr>
          </a:p>
        </p:txBody>
      </p:sp>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2031325"/>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Weights are calculated </a:t>
            </a:r>
            <a:r>
              <a:rPr lang="en-FR" dirty="0">
                <a:solidFill>
                  <a:srgbClr val="0432FF"/>
                </a:solidFill>
                <a:latin typeface="Helvetica Neue Thin" panose="020B0403020202020204" pitchFamily="34" charset="0"/>
                <a:ea typeface="Helvetica Neue Thin" panose="020B0403020202020204" pitchFamily="34" charset="0"/>
              </a:rPr>
              <a:t>according to the targeted state and the current state. </a:t>
            </a:r>
          </a:p>
          <a:p>
            <a:r>
              <a:rPr lang="en-FR" dirty="0">
                <a:latin typeface="Helvetica Neue Thin" panose="020B0403020202020204" pitchFamily="34" charset="0"/>
                <a:ea typeface="Helvetica Neue Thin" panose="020B0403020202020204" pitchFamily="34" charset="0"/>
              </a:rPr>
              <a:t>Approching the state: +1</a:t>
            </a:r>
          </a:p>
          <a:p>
            <a:r>
              <a:rPr lang="en-FR" dirty="0">
                <a:latin typeface="Helvetica Neue Thin" panose="020B0403020202020204" pitchFamily="34" charset="0"/>
                <a:ea typeface="Helvetica Neue Thin" panose="020B0403020202020204" pitchFamily="34" charset="0"/>
              </a:rPr>
              <a:t>Distancing from the state: -1</a:t>
            </a:r>
          </a:p>
          <a:p>
            <a:r>
              <a:rPr lang="en-FR" dirty="0">
                <a:latin typeface="Helvetica Neue Thin" panose="020B0403020202020204" pitchFamily="34" charset="0"/>
                <a:ea typeface="Helvetica Neue Thin" panose="020B0403020202020204" pitchFamily="34" charset="0"/>
              </a:rPr>
              <a:t>Neither : 0 </a:t>
            </a:r>
          </a:p>
          <a:p>
            <a:r>
              <a:rPr lang="en-FR" dirty="0">
                <a:latin typeface="Helvetica Neue Thin" panose="020B0403020202020204" pitchFamily="34" charset="0"/>
                <a:ea typeface="Helvetica Neue Thin" panose="020B0403020202020204" pitchFamily="34" charset="0"/>
              </a:rPr>
              <a:t>This means that weights can be negative, if your current state matches one of the litterals of the target state, and your potential state changes that value (meaning takes you farther away)</a:t>
            </a:r>
          </a:p>
          <a:p>
            <a:r>
              <a:rPr lang="en-FR" dirty="0">
                <a:solidFill>
                  <a:srgbClr val="00B050"/>
                </a:solidFill>
                <a:latin typeface="Helvetica Neue Thin" panose="020B0403020202020204" pitchFamily="34" charset="0"/>
                <a:ea typeface="Helvetica Neue Thin" panose="020B0403020202020204" pitchFamily="34" charset="0"/>
              </a:rPr>
              <a:t>Examples </a:t>
            </a:r>
            <a:endParaRPr lang="en-FR" dirty="0">
              <a:solidFill>
                <a:srgbClr val="00B050"/>
              </a:solidFill>
              <a:latin typeface="Helvetica Neue Thin" panose="020B0403020202020204" pitchFamily="34" charset="0"/>
              <a:ea typeface="Helvetica Neue Thin" panose="020B0403020202020204" pitchFamily="34" charset="0"/>
            </a:endParaRPr>
          </a:p>
        </p:txBody>
      </p:sp>
      <p:sp>
        <p:nvSpPr>
          <p:cNvPr id="3" name="TextBox 2">
            <a:extLst>
              <a:ext uri="{FF2B5EF4-FFF2-40B4-BE49-F238E27FC236}">
                <a16:creationId xmlns:a16="http://schemas.microsoft.com/office/drawing/2014/main" id="{268A0800-C9E7-BE3F-FA01-6F9F91A70C59}"/>
              </a:ext>
            </a:extLst>
          </p:cNvPr>
          <p:cNvSpPr txBox="1"/>
          <p:nvPr/>
        </p:nvSpPr>
        <p:spPr>
          <a:xfrm>
            <a:off x="3862466" y="2828834"/>
            <a:ext cx="3497705" cy="120032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Current: </a:t>
            </a:r>
            <a:r>
              <a:rPr lang="en-FR" dirty="0">
                <a:latin typeface="Cambria Math" panose="02040503050406030204" pitchFamily="18" charset="0"/>
                <a:ea typeface="Cambria Math" panose="02040503050406030204" pitchFamily="18" charset="0"/>
              </a:rPr>
              <a:t>X = A &amp;&amp; Y = B </a:t>
            </a:r>
          </a:p>
          <a:p>
            <a:r>
              <a:rPr lang="en-FR" dirty="0">
                <a:latin typeface="Helvetica Neue Thin" panose="020B0403020202020204" pitchFamily="34" charset="0"/>
                <a:ea typeface="Helvetica Neue Thin" panose="020B0403020202020204" pitchFamily="34" charset="0"/>
              </a:rPr>
              <a:t>Target: </a:t>
            </a:r>
            <a:r>
              <a:rPr lang="en-FR" dirty="0">
                <a:latin typeface="Cambria Math" panose="02040503050406030204" pitchFamily="18" charset="0"/>
                <a:ea typeface="Cambria Math" panose="02040503050406030204" pitchFamily="18" charset="0"/>
              </a:rPr>
              <a:t>X =  A &amp;&amp; Y = C</a:t>
            </a:r>
          </a:p>
          <a:p>
            <a:r>
              <a:rPr lang="en-FR" dirty="0">
                <a:latin typeface="Helvetica Neue Thin" panose="020B0403020202020204" pitchFamily="34" charset="0"/>
                <a:ea typeface="Helvetica Neue Thin" panose="020B0403020202020204" pitchFamily="34" charset="0"/>
              </a:rPr>
              <a:t>Potenial: </a:t>
            </a:r>
            <a:r>
              <a:rPr lang="en-FR" dirty="0">
                <a:latin typeface="Cambria Math" panose="02040503050406030204" pitchFamily="18" charset="0"/>
                <a:ea typeface="Cambria Math" panose="02040503050406030204" pitchFamily="18" charset="0"/>
              </a:rPr>
              <a:t>X = B &amp;&amp; Y = B</a:t>
            </a:r>
          </a:p>
          <a:p>
            <a:r>
              <a:rPr lang="en-FR" dirty="0">
                <a:latin typeface="Helvetica Neue Thin" panose="020B0403020202020204" pitchFamily="34" charset="0"/>
                <a:ea typeface="Helvetica Neue Thin" panose="020B0403020202020204" pitchFamily="34" charset="0"/>
              </a:rPr>
              <a:t>Weight:</a:t>
            </a:r>
            <a:r>
              <a:rPr lang="en-FR" dirty="0"/>
              <a:t> </a:t>
            </a:r>
            <a:r>
              <a:rPr lang="en-FR" dirty="0">
                <a:latin typeface="Cambria Math" panose="02040503050406030204" pitchFamily="18" charset="0"/>
                <a:ea typeface="Cambria Math" panose="02040503050406030204" pitchFamily="18" charset="0"/>
              </a:rPr>
              <a:t>-1</a:t>
            </a:r>
          </a:p>
        </p:txBody>
      </p:sp>
      <p:sp>
        <p:nvSpPr>
          <p:cNvPr id="4" name="TextBox 3">
            <a:extLst>
              <a:ext uri="{FF2B5EF4-FFF2-40B4-BE49-F238E27FC236}">
                <a16:creationId xmlns:a16="http://schemas.microsoft.com/office/drawing/2014/main" id="{2ED361C0-884F-6ED0-6B1E-D50D6CB6A092}"/>
              </a:ext>
            </a:extLst>
          </p:cNvPr>
          <p:cNvSpPr txBox="1"/>
          <p:nvPr/>
        </p:nvSpPr>
        <p:spPr>
          <a:xfrm>
            <a:off x="364761" y="2828835"/>
            <a:ext cx="3497705" cy="120032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Current:</a:t>
            </a:r>
            <a:r>
              <a:rPr lang="en-FR" dirty="0"/>
              <a:t> </a:t>
            </a:r>
            <a:r>
              <a:rPr lang="en-FR" dirty="0">
                <a:latin typeface="Cambria Math" panose="02040503050406030204" pitchFamily="18" charset="0"/>
                <a:ea typeface="Cambria Math" panose="02040503050406030204" pitchFamily="18" charset="0"/>
              </a:rPr>
              <a:t>X = A &amp;&amp; Y = B</a:t>
            </a:r>
          </a:p>
          <a:p>
            <a:r>
              <a:rPr lang="en-FR" dirty="0">
                <a:latin typeface="Helvetica Neue Thin" panose="020B0403020202020204" pitchFamily="34" charset="0"/>
                <a:ea typeface="Helvetica Neue Thin" panose="020B0403020202020204" pitchFamily="34" charset="0"/>
              </a:rPr>
              <a:t>Target: </a:t>
            </a:r>
            <a:r>
              <a:rPr lang="en-FR" dirty="0">
                <a:latin typeface="Cambria Math" panose="02040503050406030204" pitchFamily="18" charset="0"/>
                <a:ea typeface="Cambria Math" panose="02040503050406030204" pitchFamily="18" charset="0"/>
              </a:rPr>
              <a:t>X = A &amp;&amp; Y = C</a:t>
            </a:r>
          </a:p>
          <a:p>
            <a:r>
              <a:rPr lang="en-FR" dirty="0">
                <a:latin typeface="Helvetica Neue Thin" panose="020B0403020202020204" pitchFamily="34" charset="0"/>
                <a:ea typeface="Helvetica Neue Thin" panose="020B0403020202020204" pitchFamily="34" charset="0"/>
              </a:rPr>
              <a:t>Potenial: </a:t>
            </a:r>
            <a:r>
              <a:rPr lang="en-FR" dirty="0">
                <a:latin typeface="Cambria Math" panose="02040503050406030204" pitchFamily="18" charset="0"/>
                <a:ea typeface="Cambria Math" panose="02040503050406030204" pitchFamily="18" charset="0"/>
              </a:rPr>
              <a:t>X = A&amp;&amp; Y= C</a:t>
            </a:r>
          </a:p>
          <a:p>
            <a:r>
              <a:rPr lang="en-FR" dirty="0">
                <a:latin typeface="Helvetica Neue Thin" panose="020B0403020202020204" pitchFamily="34" charset="0"/>
                <a:ea typeface="Helvetica Neue Thin" panose="020B0403020202020204" pitchFamily="34" charset="0"/>
              </a:rPr>
              <a:t>Weight:</a:t>
            </a:r>
            <a:r>
              <a:rPr lang="en-FR" dirty="0"/>
              <a:t> </a:t>
            </a:r>
            <a:r>
              <a:rPr lang="en-FR" dirty="0">
                <a:latin typeface="Cambria Math" panose="02040503050406030204" pitchFamily="18" charset="0"/>
                <a:ea typeface="Cambria Math" panose="02040503050406030204" pitchFamily="18" charset="0"/>
              </a:rPr>
              <a:t>1</a:t>
            </a:r>
          </a:p>
        </p:txBody>
      </p:sp>
      <p:sp>
        <p:nvSpPr>
          <p:cNvPr id="5" name="TextBox 4">
            <a:extLst>
              <a:ext uri="{FF2B5EF4-FFF2-40B4-BE49-F238E27FC236}">
                <a16:creationId xmlns:a16="http://schemas.microsoft.com/office/drawing/2014/main" id="{83B84A8D-95FC-6251-998F-869C19620580}"/>
              </a:ext>
            </a:extLst>
          </p:cNvPr>
          <p:cNvSpPr txBox="1"/>
          <p:nvPr/>
        </p:nvSpPr>
        <p:spPr>
          <a:xfrm>
            <a:off x="7536042" y="2828834"/>
            <a:ext cx="3497705" cy="120032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Current:</a:t>
            </a:r>
            <a:r>
              <a:rPr lang="en-FR" dirty="0"/>
              <a:t> </a:t>
            </a:r>
            <a:r>
              <a:rPr lang="en-FR" dirty="0">
                <a:latin typeface="Cambria Math" panose="02040503050406030204" pitchFamily="18" charset="0"/>
                <a:ea typeface="Cambria Math" panose="02040503050406030204" pitchFamily="18" charset="0"/>
              </a:rPr>
              <a:t>X = A &amp;&amp; Y = B</a:t>
            </a:r>
          </a:p>
          <a:p>
            <a:r>
              <a:rPr lang="en-FR" dirty="0">
                <a:latin typeface="Helvetica Neue Thin" panose="020B0403020202020204" pitchFamily="34" charset="0"/>
                <a:ea typeface="Helvetica Neue Thin" panose="020B0403020202020204" pitchFamily="34" charset="0"/>
              </a:rPr>
              <a:t>Target:</a:t>
            </a:r>
            <a:r>
              <a:rPr lang="en-FR" dirty="0"/>
              <a:t> </a:t>
            </a:r>
            <a:r>
              <a:rPr lang="en-FR" dirty="0">
                <a:latin typeface="Cambria Math" panose="02040503050406030204" pitchFamily="18" charset="0"/>
                <a:ea typeface="Cambria Math" panose="02040503050406030204" pitchFamily="18" charset="0"/>
              </a:rPr>
              <a:t>X = C &amp;&amp; Y = D</a:t>
            </a:r>
          </a:p>
          <a:p>
            <a:r>
              <a:rPr lang="en-FR" dirty="0">
                <a:latin typeface="Helvetica Neue Thin" panose="020B0403020202020204" pitchFamily="34" charset="0"/>
                <a:ea typeface="Helvetica Neue Thin" panose="020B0403020202020204" pitchFamily="34" charset="0"/>
              </a:rPr>
              <a:t>Potenial:</a:t>
            </a:r>
            <a:r>
              <a:rPr lang="en-FR" dirty="0"/>
              <a:t> </a:t>
            </a:r>
            <a:r>
              <a:rPr lang="en-FR" dirty="0">
                <a:latin typeface="Cambria Math" panose="02040503050406030204" pitchFamily="18" charset="0"/>
                <a:ea typeface="Cambria Math" panose="02040503050406030204" pitchFamily="18" charset="0"/>
              </a:rPr>
              <a:t>X = B &amp;&amp; Y = A</a:t>
            </a:r>
          </a:p>
          <a:p>
            <a:r>
              <a:rPr lang="en-FR" dirty="0">
                <a:latin typeface="Helvetica Neue Thin" panose="020B0403020202020204" pitchFamily="34" charset="0"/>
                <a:ea typeface="Helvetica Neue Thin" panose="020B0403020202020204" pitchFamily="34" charset="0"/>
              </a:rPr>
              <a:t>Weight:</a:t>
            </a:r>
            <a:r>
              <a:rPr lang="en-FR" dirty="0"/>
              <a:t> </a:t>
            </a:r>
            <a:r>
              <a:rPr lang="en-FR" dirty="0">
                <a:latin typeface="Cambria Math" panose="02040503050406030204" pitchFamily="18" charset="0"/>
                <a:ea typeface="Cambria Math" panose="02040503050406030204" pitchFamily="18" charset="0"/>
              </a:rPr>
              <a:t>0</a:t>
            </a:r>
          </a:p>
        </p:txBody>
      </p:sp>
      <p:sp>
        <p:nvSpPr>
          <p:cNvPr id="6" name="TextBox 5">
            <a:extLst>
              <a:ext uri="{FF2B5EF4-FFF2-40B4-BE49-F238E27FC236}">
                <a16:creationId xmlns:a16="http://schemas.microsoft.com/office/drawing/2014/main" id="{C4B81EB9-DF3B-3805-83A9-59A72A2DA961}"/>
              </a:ext>
            </a:extLst>
          </p:cNvPr>
          <p:cNvSpPr txBox="1"/>
          <p:nvPr/>
        </p:nvSpPr>
        <p:spPr>
          <a:xfrm>
            <a:off x="188889" y="4252237"/>
            <a:ext cx="11638349"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W</a:t>
            </a:r>
            <a:r>
              <a:rPr lang="en-FR" dirty="0">
                <a:latin typeface="Helvetica Neue Thin" panose="020B0403020202020204" pitchFamily="34" charset="0"/>
                <a:ea typeface="Helvetica Neue Thin" panose="020B0403020202020204" pitchFamily="34" charset="0"/>
              </a:rPr>
              <a:t>eighing states in this way means you always need the </a:t>
            </a:r>
            <a:r>
              <a:rPr lang="en-FR" dirty="0">
                <a:solidFill>
                  <a:srgbClr val="0432FF"/>
                </a:solidFill>
                <a:latin typeface="Helvetica Neue Thin" panose="020B0403020202020204" pitchFamily="34" charset="0"/>
                <a:ea typeface="Helvetica Neue Thin" panose="020B0403020202020204" pitchFamily="34" charset="0"/>
              </a:rPr>
              <a:t>current state</a:t>
            </a:r>
            <a:r>
              <a:rPr lang="en-FR" dirty="0">
                <a:latin typeface="Helvetica Neue Thin" panose="020B0403020202020204" pitchFamily="34" charset="0"/>
                <a:ea typeface="Helvetica Neue Thin" panose="020B0403020202020204" pitchFamily="34" charset="0"/>
              </a:rPr>
              <a:t>, the </a:t>
            </a:r>
            <a:r>
              <a:rPr lang="en-FR" dirty="0">
                <a:solidFill>
                  <a:srgbClr val="0432FF"/>
                </a:solidFill>
                <a:latin typeface="Helvetica Neue Thin" panose="020B0403020202020204" pitchFamily="34" charset="0"/>
                <a:ea typeface="Helvetica Neue Thin" panose="020B0403020202020204" pitchFamily="34" charset="0"/>
              </a:rPr>
              <a:t>potential state</a:t>
            </a:r>
            <a:r>
              <a:rPr lang="en-FR" dirty="0">
                <a:latin typeface="Helvetica Neue Thin" panose="020B0403020202020204" pitchFamily="34" charset="0"/>
                <a:ea typeface="Helvetica Neue Thin" panose="020B0403020202020204" pitchFamily="34" charset="0"/>
              </a:rPr>
              <a:t>, and the </a:t>
            </a:r>
            <a:r>
              <a:rPr lang="en-FR" dirty="0">
                <a:solidFill>
                  <a:srgbClr val="0432FF"/>
                </a:solidFill>
                <a:latin typeface="Helvetica Neue Thin" panose="020B0403020202020204" pitchFamily="34" charset="0"/>
                <a:ea typeface="Helvetica Neue Thin" panose="020B0403020202020204" pitchFamily="34" charset="0"/>
              </a:rPr>
              <a:t>target state</a:t>
            </a:r>
            <a:r>
              <a:rPr lang="en-FR" dirty="0">
                <a:latin typeface="Helvetica Neue Thin" panose="020B0403020202020204" pitchFamily="34" charset="0"/>
                <a:ea typeface="Helvetica Neue Thin" panose="020B0403020202020204" pitchFamily="34" charset="0"/>
              </a:rPr>
              <a:t>.</a:t>
            </a:r>
          </a:p>
        </p:txBody>
      </p:sp>
      <p:sp>
        <p:nvSpPr>
          <p:cNvPr id="11" name="TextBox 10">
            <a:extLst>
              <a:ext uri="{FF2B5EF4-FFF2-40B4-BE49-F238E27FC236}">
                <a16:creationId xmlns:a16="http://schemas.microsoft.com/office/drawing/2014/main" id="{1DBD9F0E-85F4-05C9-C492-EE59ECCD59EC}"/>
              </a:ext>
            </a:extLst>
          </p:cNvPr>
          <p:cNvSpPr txBox="1"/>
          <p:nvPr/>
        </p:nvSpPr>
        <p:spPr>
          <a:xfrm>
            <a:off x="188888" y="4860159"/>
            <a:ext cx="11638349" cy="1477328"/>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probability is a guess- you have to try various probabilities and see what happens.</a:t>
            </a:r>
          </a:p>
          <a:p>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 </a:t>
            </a:r>
          </a:p>
          <a:p>
            <a:r>
              <a:rPr lang="en-FR" dirty="0">
                <a:latin typeface="Helvetica Neue Thin" panose="020B0403020202020204" pitchFamily="34" charset="0"/>
                <a:ea typeface="Helvetica Neue Thin" panose="020B0403020202020204" pitchFamily="34" charset="0"/>
              </a:rPr>
              <a:t>The 71% in the running example was a lucky (educated) guess.</a:t>
            </a:r>
          </a:p>
        </p:txBody>
      </p:sp>
      <p:sp>
        <p:nvSpPr>
          <p:cNvPr id="8" name="Slide Number Placeholder 7">
            <a:extLst>
              <a:ext uri="{FF2B5EF4-FFF2-40B4-BE49-F238E27FC236}">
                <a16:creationId xmlns:a16="http://schemas.microsoft.com/office/drawing/2014/main" id="{0464A853-0083-427D-626B-CEC60007D8F6}"/>
              </a:ext>
            </a:extLst>
          </p:cNvPr>
          <p:cNvSpPr>
            <a:spLocks noGrp="1"/>
          </p:cNvSpPr>
          <p:nvPr>
            <p:ph type="sldNum" sz="quarter" idx="12"/>
          </p:nvPr>
        </p:nvSpPr>
        <p:spPr/>
        <p:txBody>
          <a:bodyPr/>
          <a:lstStyle/>
          <a:p>
            <a:fld id="{4A936E34-E911-F947-B710-F12161D09F63}" type="slidenum">
              <a:rPr lang="en-FR" smtClean="0"/>
              <a:t>8</a:t>
            </a:fld>
            <a:endParaRPr lang="en-FR"/>
          </a:p>
        </p:txBody>
      </p:sp>
    </p:spTree>
    <p:extLst>
      <p:ext uri="{BB962C8B-B14F-4D97-AF65-F5344CB8AC3E}">
        <p14:creationId xmlns:p14="http://schemas.microsoft.com/office/powerpoint/2010/main" val="3492719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0" y="2766218"/>
            <a:ext cx="12191999" cy="1325563"/>
          </a:xfrm>
        </p:spPr>
        <p:txBody>
          <a:bodyPr/>
          <a:lstStyle/>
          <a:p>
            <a:pPr algn="ctr"/>
            <a:r>
              <a:rPr lang="en-FR" dirty="0">
                <a:latin typeface="Helvetica Neue Thin" panose="020B0403020202020204" pitchFamily="34" charset="0"/>
                <a:ea typeface="Helvetica Neue Thin" panose="020B0403020202020204" pitchFamily="34" charset="0"/>
              </a:rPr>
              <a:t>Generalizing the idea</a:t>
            </a:r>
            <a:endParaRPr lang="en-FR"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6D4CDCBB-0273-AC7F-F9BF-21AFCCA050F8}"/>
              </a:ext>
            </a:extLst>
          </p:cNvPr>
          <p:cNvSpPr>
            <a:spLocks noGrp="1"/>
          </p:cNvSpPr>
          <p:nvPr>
            <p:ph type="sldNum" sz="quarter" idx="12"/>
          </p:nvPr>
        </p:nvSpPr>
        <p:spPr/>
        <p:txBody>
          <a:bodyPr/>
          <a:lstStyle/>
          <a:p>
            <a:fld id="{4A936E34-E911-F947-B710-F12161D09F63}" type="slidenum">
              <a:rPr lang="en-FR" smtClean="0"/>
              <a:t>9</a:t>
            </a:fld>
            <a:endParaRPr lang="en-FR"/>
          </a:p>
        </p:txBody>
      </p:sp>
    </p:spTree>
    <p:extLst>
      <p:ext uri="{BB962C8B-B14F-4D97-AF65-F5344CB8AC3E}">
        <p14:creationId xmlns:p14="http://schemas.microsoft.com/office/powerpoint/2010/main" val="215264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1126</TotalTime>
  <Words>3866</Words>
  <Application>Microsoft Macintosh PowerPoint</Application>
  <PresentationFormat>Widescreen</PresentationFormat>
  <Paragraphs>440</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Calibri Light</vt:lpstr>
      <vt:lpstr>Cambria Math</vt:lpstr>
      <vt:lpstr>HELVETICA NEUE LIGHT</vt:lpstr>
      <vt:lpstr>Helvetica Neue Thin</vt:lpstr>
      <vt:lpstr>Helvetica Neue Thin</vt:lpstr>
      <vt:lpstr>Office Theme</vt:lpstr>
      <vt:lpstr>Problem</vt:lpstr>
      <vt:lpstr>PowerPoint Presentation</vt:lpstr>
      <vt:lpstr>Quick overview of proposed solution</vt:lpstr>
      <vt:lpstr>PowerPoint Presentation</vt:lpstr>
      <vt:lpstr>First idea [before generalized solution]</vt:lpstr>
      <vt:lpstr>PowerPoint Presentation</vt:lpstr>
      <vt:lpstr>PowerPoint Presentation</vt:lpstr>
      <vt:lpstr>PowerPoint Presentation</vt:lpstr>
      <vt:lpstr>Generalizing the idea</vt:lpstr>
      <vt:lpstr>PowerPoint Presentation</vt:lpstr>
      <vt:lpstr>Proposed solution steps</vt:lpstr>
      <vt:lpstr>PowerPoint Presentation</vt:lpstr>
      <vt:lpstr>PowerPoint Presentation</vt:lpstr>
      <vt:lpstr>PowerPoint Presentation</vt:lpstr>
      <vt:lpstr>More detailed explanations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method with various Cubicle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Alexandrina K</dc:creator>
  <cp:lastModifiedBy>Alexandrina K</cp:lastModifiedBy>
  <cp:revision>69</cp:revision>
  <dcterms:created xsi:type="dcterms:W3CDTF">2023-03-06T08:56:36Z</dcterms:created>
  <dcterms:modified xsi:type="dcterms:W3CDTF">2023-03-07T22:12:47Z</dcterms:modified>
</cp:coreProperties>
</file>