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9" r:id="rId41"/>
    <p:sldId id="300" r:id="rId42"/>
    <p:sldId id="301" r:id="rId43"/>
    <p:sldId id="298" r:id="rId44"/>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B75D"/>
    <a:srgbClr val="31F554"/>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21"/>
    <p:restoredTop sz="94548"/>
  </p:normalViewPr>
  <p:slideViewPr>
    <p:cSldViewPr snapToGrid="0">
      <p:cViewPr>
        <p:scale>
          <a:sx n="117" d="100"/>
          <a:sy n="117" d="100"/>
        </p:scale>
        <p:origin x="14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11/04/2023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11/04/2023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11/04/2023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11/04/2023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11/04/2023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11/04/2023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11/04/2023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11/04/2023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11/04/2023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11/04/2023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11/04/2023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11/04/2023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11/04/2023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Leaning towards yes since if only like 1 </a:t>
            </a:r>
            <a:r>
              <a:rPr lang="en-GB" sz="1600" dirty="0" err="1">
                <a:latin typeface="Helvetica Neue Thin" panose="020B0403020202020204" pitchFamily="34" charset="0"/>
                <a:ea typeface="Helvetica Neue Thin" panose="020B0403020202020204" pitchFamily="34" charset="0"/>
              </a:rPr>
              <a:t>init</a:t>
            </a:r>
            <a:r>
              <a:rPr lang="en-GB" sz="1600" dirty="0">
                <a:latin typeface="Helvetica Neue Thin" panose="020B0403020202020204" pitchFamily="34" charset="0"/>
                <a:ea typeface="Helvetica Neue Thin" panose="020B0403020202020204" pitchFamily="34" charset="0"/>
              </a:rPr>
              <a:t> step this </a:t>
            </a:r>
            <a:r>
              <a:rPr lang="en-GB" sz="1600">
                <a:latin typeface="Helvetica Neue Thin" panose="020B0403020202020204" pitchFamily="34" charset="0"/>
                <a:ea typeface="Helvetica Neue Thin" panose="020B0403020202020204" pitchFamily="34" charset="0"/>
              </a:rPr>
              <a:t>whole part is </a:t>
            </a:r>
            <a:r>
              <a:rPr lang="en-GB" sz="1600" dirty="0" err="1">
                <a:latin typeface="Helvetica Neue Thin" panose="020B0403020202020204" pitchFamily="34" charset="0"/>
                <a:ea typeface="Helvetica Neue Thin" panose="020B0403020202020204" pitchFamily="34" charset="0"/>
              </a:rPr>
              <a:t>kinda</a:t>
            </a:r>
            <a:r>
              <a:rPr lang="en-GB" sz="1600" dirty="0">
                <a:latin typeface="Helvetica Neue Thin" panose="020B0403020202020204" pitchFamily="34" charset="0"/>
                <a:ea typeface="Helvetica Neue Thin" panose="020B0403020202020204" pitchFamily="34" charset="0"/>
              </a:rPr>
              <a:t> meh</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6318712" cy="1815882"/>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Exit_remaining</a:t>
            </a:r>
            <a:r>
              <a:rPr lang="en-GB" sz="1600" dirty="0">
                <a:latin typeface="Helvetica Neue Thin" panose="020B0403020202020204" pitchFamily="34" charset="0"/>
                <a:ea typeface="Helvetica Neue Thin" panose="020B0403020202020204" pitchFamily="34" charset="0"/>
              </a:rPr>
              <a:t> : how many left to take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 and how often</a:t>
            </a:r>
          </a:p>
        </p:txBody>
      </p:sp>
      <p:sp>
        <p:nvSpPr>
          <p:cNvPr id="7" name="TextBox 6">
            <a:extLst>
              <a:ext uri="{FF2B5EF4-FFF2-40B4-BE49-F238E27FC236}">
                <a16:creationId xmlns:a16="http://schemas.microsoft.com/office/drawing/2014/main" id="{4F9A6AA4-D4AA-9507-A1B1-5C712FE98205}"/>
              </a:ext>
            </a:extLst>
          </p:cNvPr>
          <p:cNvSpPr txBox="1"/>
          <p:nvPr/>
        </p:nvSpPr>
        <p:spPr>
          <a:xfrm>
            <a:off x="5261180" y="3667158"/>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3" y="5644257"/>
            <a:ext cx="8085729"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 =&gt; % of each transition overall </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5" name="TextBox 4">
            <a:extLst>
              <a:ext uri="{FF2B5EF4-FFF2-40B4-BE49-F238E27FC236}">
                <a16:creationId xmlns:a16="http://schemas.microsoft.com/office/drawing/2014/main" id="{967B1342-4061-7E54-B8D0-7E58C857E3DB}"/>
              </a:ext>
            </a:extLst>
          </p:cNvPr>
          <p:cNvSpPr txBox="1"/>
          <p:nvPr/>
        </p:nvSpPr>
        <p:spPr>
          <a:xfrm>
            <a:off x="142304" y="375878"/>
            <a:ext cx="7085186" cy="329320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The goal is to define a sort of ‘rewards’ function that would </a:t>
            </a:r>
            <a:r>
              <a:rPr lang="en-GB" sz="1600" dirty="0" err="1">
                <a:latin typeface="Helvetica Neue Thin" panose="020B0403020202020204" pitchFamily="34" charset="0"/>
                <a:ea typeface="Helvetica Neue Thin" panose="020B0403020202020204" pitchFamily="34" charset="0"/>
              </a:rPr>
              <a:t>analyze</a:t>
            </a:r>
            <a:r>
              <a:rPr lang="en-GB" sz="1600" dirty="0">
                <a:latin typeface="Helvetica Neue Thin" panose="020B0403020202020204" pitchFamily="34" charset="0"/>
                <a:ea typeface="Helvetica Neue Thin" panose="020B0403020202020204" pitchFamily="34" charset="0"/>
              </a:rPr>
              <a:t> each possible step and assign a value to that step. Then the final choice would be the step that brings the biggest reward. </a:t>
            </a:r>
          </a:p>
          <a:p>
            <a:r>
              <a:rPr lang="en-GB" sz="1600" dirty="0">
                <a:latin typeface="Helvetica Neue Thin" panose="020B0403020202020204" pitchFamily="34" charset="0"/>
                <a:ea typeface="Helvetica Neue Thin" panose="020B0403020202020204" pitchFamily="34" charset="0"/>
              </a:rPr>
              <a:t>The potential problem with this is the look-ahead, since the function would look at S1, S2, and S3 to check if they’ve been visited.</a:t>
            </a:r>
          </a:p>
          <a:p>
            <a:r>
              <a:rPr lang="en-GB" sz="1600" dirty="0">
                <a:latin typeface="Helvetica Neue Thin" panose="020B0403020202020204" pitchFamily="34" charset="0"/>
                <a:ea typeface="Helvetica Neue Thin" panose="020B0403020202020204" pitchFamily="34" charset="0"/>
              </a:rPr>
              <a:t>Potential way around that: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check states, only look at exits, meaning that if an exit has never been taken from the current state or has never appeared in the system ever, chances are it leads to something new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assign rewards to every step – if the first step/state checked has never been seen, stop assigning rewards and just go. </a:t>
            </a:r>
          </a:p>
          <a:p>
            <a:pPr marL="285750" indent="-285750">
              <a:buFontTx/>
              <a:buChar char="-"/>
            </a:pPr>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Next slide = rules rough version 1 </a:t>
            </a:r>
          </a:p>
        </p:txBody>
      </p:sp>
      <p:grpSp>
        <p:nvGrpSpPr>
          <p:cNvPr id="8" name="Group 7">
            <a:extLst>
              <a:ext uri="{FF2B5EF4-FFF2-40B4-BE49-F238E27FC236}">
                <a16:creationId xmlns:a16="http://schemas.microsoft.com/office/drawing/2014/main" id="{271C33DC-7E95-23D5-3897-9DCF96837D64}"/>
              </a:ext>
            </a:extLst>
          </p:cNvPr>
          <p:cNvGrpSpPr/>
          <p:nvPr/>
        </p:nvGrpSpPr>
        <p:grpSpPr>
          <a:xfrm>
            <a:off x="7836026" y="559845"/>
            <a:ext cx="3314792" cy="2442986"/>
            <a:chOff x="24756" y="2397551"/>
            <a:chExt cx="3314792" cy="2442986"/>
          </a:xfrm>
        </p:grpSpPr>
        <p:grpSp>
          <p:nvGrpSpPr>
            <p:cNvPr id="9" name="Group 8">
              <a:extLst>
                <a:ext uri="{FF2B5EF4-FFF2-40B4-BE49-F238E27FC236}">
                  <a16:creationId xmlns:a16="http://schemas.microsoft.com/office/drawing/2014/main" id="{C749DAC2-CBC9-D1DA-D6DF-CA1E3BAE65EC}"/>
                </a:ext>
              </a:extLst>
            </p:cNvPr>
            <p:cNvGrpSpPr/>
            <p:nvPr/>
          </p:nvGrpSpPr>
          <p:grpSpPr>
            <a:xfrm rot="16200000">
              <a:off x="469120" y="3235649"/>
              <a:ext cx="834604" cy="834604"/>
              <a:chOff x="5123645" y="775255"/>
              <a:chExt cx="834604" cy="834604"/>
            </a:xfrm>
          </p:grpSpPr>
          <p:sp>
            <p:nvSpPr>
              <p:cNvPr id="30" name="Oval 29">
                <a:extLst>
                  <a:ext uri="{FF2B5EF4-FFF2-40B4-BE49-F238E27FC236}">
                    <a16:creationId xmlns:a16="http://schemas.microsoft.com/office/drawing/2014/main" id="{AB8DC231-6E13-C474-AEE9-467D38ABB80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1" name="TextBox 30">
                <a:extLst>
                  <a:ext uri="{FF2B5EF4-FFF2-40B4-BE49-F238E27FC236}">
                    <a16:creationId xmlns:a16="http://schemas.microsoft.com/office/drawing/2014/main" id="{5F7F8247-8FF6-E6AB-CF0B-AC5805F5CEAF}"/>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0" name="Oval 9">
              <a:extLst>
                <a:ext uri="{FF2B5EF4-FFF2-40B4-BE49-F238E27FC236}">
                  <a16:creationId xmlns:a16="http://schemas.microsoft.com/office/drawing/2014/main" id="{F5BAC834-0ED1-7F77-B152-E6A6C2DB7AA9}"/>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Oval 10">
              <a:extLst>
                <a:ext uri="{FF2B5EF4-FFF2-40B4-BE49-F238E27FC236}">
                  <a16:creationId xmlns:a16="http://schemas.microsoft.com/office/drawing/2014/main" id="{83DF4C6D-4AB2-03D7-9DDB-DBB392FC42F2}"/>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14" name="Group 13">
              <a:extLst>
                <a:ext uri="{FF2B5EF4-FFF2-40B4-BE49-F238E27FC236}">
                  <a16:creationId xmlns:a16="http://schemas.microsoft.com/office/drawing/2014/main" id="{E5C2CA4E-7F46-9784-7815-045E14245CE0}"/>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B20618E1-2DA6-B2B0-4E36-E680FCA8C941}"/>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061A5571-B1AB-C287-D92F-927C64ED21D9}"/>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4" name="TextBox 23">
                <a:extLst>
                  <a:ext uri="{FF2B5EF4-FFF2-40B4-BE49-F238E27FC236}">
                    <a16:creationId xmlns:a16="http://schemas.microsoft.com/office/drawing/2014/main" id="{47CAE894-367D-C7CB-B0CF-5345F51E855D}"/>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5" name="TextBox 24">
                <a:extLst>
                  <a:ext uri="{FF2B5EF4-FFF2-40B4-BE49-F238E27FC236}">
                    <a16:creationId xmlns:a16="http://schemas.microsoft.com/office/drawing/2014/main" id="{65EE629C-B726-ACF5-FEB1-98E3B59E6428}"/>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6" name="TextBox 25">
                <a:extLst>
                  <a:ext uri="{FF2B5EF4-FFF2-40B4-BE49-F238E27FC236}">
                    <a16:creationId xmlns:a16="http://schemas.microsoft.com/office/drawing/2014/main" id="{B8525060-B057-FBB2-330D-3CEB05976F3F}"/>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7" name="TextBox 26">
                <a:extLst>
                  <a:ext uri="{FF2B5EF4-FFF2-40B4-BE49-F238E27FC236}">
                    <a16:creationId xmlns:a16="http://schemas.microsoft.com/office/drawing/2014/main" id="{0E56C1A9-30B3-6E73-B119-F9F5E1B29245}"/>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8" name="TextBox 27">
                <a:extLst>
                  <a:ext uri="{FF2B5EF4-FFF2-40B4-BE49-F238E27FC236}">
                    <a16:creationId xmlns:a16="http://schemas.microsoft.com/office/drawing/2014/main" id="{F7C91730-8124-6386-B692-D064E498C031}"/>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9" name="TextBox 28">
                <a:extLst>
                  <a:ext uri="{FF2B5EF4-FFF2-40B4-BE49-F238E27FC236}">
                    <a16:creationId xmlns:a16="http://schemas.microsoft.com/office/drawing/2014/main" id="{051F27A2-A207-636E-4E0F-E03F2B873027}"/>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15" name="Straight Arrow Connector 14">
              <a:extLst>
                <a:ext uri="{FF2B5EF4-FFF2-40B4-BE49-F238E27FC236}">
                  <a16:creationId xmlns:a16="http://schemas.microsoft.com/office/drawing/2014/main" id="{F3C5B505-E5A0-84F3-8F29-75CFCD86BCFC}"/>
                </a:ext>
              </a:extLst>
            </p:cNvPr>
            <p:cNvCxnSpPr>
              <a:cxnSpLocks/>
              <a:stCxn id="3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8BACA3-3429-A89B-911D-B005B2333AF0}"/>
                </a:ext>
              </a:extLst>
            </p:cNvPr>
            <p:cNvCxnSpPr>
              <a:cxnSpLocks/>
              <a:stCxn id="30" idx="4"/>
              <a:endCxn id="11"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4AC807-DBC8-EA52-F0AB-3493BCBA49B4}"/>
                </a:ext>
              </a:extLst>
            </p:cNvPr>
            <p:cNvCxnSpPr>
              <a:cxnSpLocks/>
              <a:stCxn id="30" idx="3"/>
              <a:endCxn id="10"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C0B418-E3D4-7D4D-DF53-18DB9A27D1D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54052-56CB-6221-EBC1-F85E4D7609D1}"/>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C52E94-2723-110A-65CB-C52386BDE100}"/>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43CEA-3C7D-844D-4842-E26C7E7D1A00}"/>
                </a:ext>
              </a:extLst>
            </p:cNvPr>
            <p:cNvCxnSpPr>
              <a:cxnSpLocks/>
              <a:endCxn id="3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738664"/>
          </a:xfrm>
          <a:prstGeom prst="rect">
            <a:avLst/>
          </a:prstGeom>
          <a:noFill/>
        </p:spPr>
        <p:txBody>
          <a:bodyPr wrap="square" rtlCol="0">
            <a:spAutoFit/>
          </a:bodyPr>
          <a:lstStyle/>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current</a:t>
            </a:r>
            <a:r>
              <a:rPr lang="en-GB" sz="1400" dirty="0">
                <a:latin typeface="Helvetica Neue Thin" panose="020B0403020202020204" pitchFamily="34" charset="0"/>
                <a:ea typeface="Helvetica Neue Thin" panose="020B0403020202020204" pitchFamily="34" charset="0"/>
              </a:rPr>
              <a:t> : current state</a:t>
            </a:r>
          </a:p>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new</a:t>
            </a:r>
            <a:r>
              <a:rPr lang="en-GB" sz="1400" dirty="0">
                <a:latin typeface="Helvetica Neue Thin" panose="020B0403020202020204" pitchFamily="34" charset="0"/>
                <a:ea typeface="Helvetica Neue Thin" panose="020B0403020202020204" pitchFamily="34" charset="0"/>
              </a:rPr>
              <a:t> : potential new state </a:t>
            </a:r>
          </a:p>
          <a:p>
            <a:r>
              <a:rPr lang="en-GB" sz="1400" dirty="0" err="1">
                <a:latin typeface="Helvetica Neue Thin" panose="020B0403020202020204" pitchFamily="34" charset="0"/>
                <a:ea typeface="Helvetica Neue Thin" panose="020B0403020202020204" pitchFamily="34" charset="0"/>
              </a:rPr>
              <a:t>t</a:t>
            </a:r>
            <a:r>
              <a:rPr lang="en-GB" sz="1400" baseline="-25000" dirty="0" err="1">
                <a:latin typeface="Helvetica Neue Thin" panose="020B0403020202020204" pitchFamily="34" charset="0"/>
                <a:ea typeface="Helvetica Neue Thin" panose="020B0403020202020204" pitchFamily="34" charset="0"/>
              </a:rPr>
              <a:t>current</a:t>
            </a:r>
            <a:r>
              <a:rPr lang="en-GB" sz="1400" baseline="-25000" dirty="0">
                <a:latin typeface="Helvetica Neue Thin" panose="020B0403020202020204" pitchFamily="34" charset="0"/>
                <a:ea typeface="Helvetica Neue Thin" panose="020B0403020202020204" pitchFamily="34" charset="0"/>
              </a:rPr>
              <a:t> </a:t>
            </a:r>
            <a:r>
              <a:rPr lang="en-GB" sz="1400" baseline="-25000" dirty="0">
                <a:latin typeface="Helvetica Neue Thin" panose="020B0403020202020204" pitchFamily="34" charset="0"/>
                <a:ea typeface="Helvetica Neue Thin" panose="020B0403020202020204" pitchFamily="34" charset="0"/>
                <a:sym typeface="Wingdings" pitchFamily="2" charset="2"/>
              </a:rPr>
              <a:t>--&gt; new </a:t>
            </a:r>
            <a:r>
              <a:rPr lang="en-GB" sz="14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400" baseline="-25000" dirty="0">
                <a:latin typeface="Helvetica Neue Thin" panose="020B0403020202020204" pitchFamily="34" charset="0"/>
                <a:ea typeface="Helvetica Neue Thin" panose="020B0403020202020204" pitchFamily="34" charset="0"/>
                <a:sym typeface="Wingdings" pitchFamily="2" charset="2"/>
              </a:rPr>
              <a:t> </a:t>
            </a:r>
            <a:endParaRPr lang="en-GB" sz="1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99927"/>
            <a:ext cx="12003110" cy="1169551"/>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INIT_VISITED : visited states </a:t>
            </a:r>
          </a:p>
          <a:p>
            <a:r>
              <a:rPr lang="en-GB" sz="1400" dirty="0">
                <a:latin typeface="Helvetica Neue Thin" panose="020B0403020202020204" pitchFamily="34" charset="0"/>
                <a:ea typeface="Helvetica Neue Thin" panose="020B0403020202020204" pitchFamily="34" charset="0"/>
              </a:rPr>
              <a:t>DEAD_PREDS : states that can lead to a deadlock</a:t>
            </a:r>
          </a:p>
          <a:p>
            <a:r>
              <a:rPr lang="en-GB" sz="1400" dirty="0">
                <a:latin typeface="Helvetica Neue Thin" panose="020B0403020202020204" pitchFamily="34" charset="0"/>
                <a:ea typeface="Helvetica Neue Thin" panose="020B0403020202020204" pitchFamily="34" charset="0"/>
              </a:rPr>
              <a:t>DEADLOCK : deadlocking states </a:t>
            </a:r>
          </a:p>
          <a:p>
            <a:r>
              <a:rPr lang="en-GB" sz="1400" dirty="0">
                <a:latin typeface="Helvetica Neue Thin" panose="020B0403020202020204" pitchFamily="34" charset="0"/>
                <a:ea typeface="Helvetica Neue Thin" panose="020B0403020202020204" pitchFamily="34" charset="0"/>
              </a:rPr>
              <a:t>MATRIX : transition pairs and how often they appear </a:t>
            </a:r>
          </a:p>
          <a:p>
            <a:r>
              <a:rPr lang="en-GB" sz="1400" dirty="0">
                <a:latin typeface="Helvetica Neue Thin" panose="020B0403020202020204" pitchFamily="34" charset="0"/>
                <a:ea typeface="Helvetica Neue Thin" panose="020B0403020202020204" pitchFamily="34" charset="0"/>
              </a:rPr>
              <a:t>TR_COUNT : transitions and how often they appear </a:t>
            </a:r>
          </a:p>
        </p:txBody>
      </p:sp>
      <p:pic>
        <p:nvPicPr>
          <p:cNvPr id="12" name="Picture 11">
            <a:extLst>
              <a:ext uri="{FF2B5EF4-FFF2-40B4-BE49-F238E27FC236}">
                <a16:creationId xmlns:a16="http://schemas.microsoft.com/office/drawing/2014/main" id="{29F70423-F49A-AA2C-840B-8092105BD427}"/>
              </a:ext>
            </a:extLst>
          </p:cNvPr>
          <p:cNvPicPr>
            <a:picLocks noChangeAspect="1"/>
          </p:cNvPicPr>
          <p:nvPr/>
        </p:nvPicPr>
        <p:blipFill>
          <a:blip r:embed="rId2"/>
          <a:stretch>
            <a:fillRect/>
          </a:stretch>
        </p:blipFill>
        <p:spPr>
          <a:xfrm>
            <a:off x="94445" y="2232172"/>
            <a:ext cx="7772400" cy="2897640"/>
          </a:xfrm>
          <a:prstGeom prst="rect">
            <a:avLst/>
          </a:prstGeom>
        </p:spPr>
      </p:pic>
      <p:grpSp>
        <p:nvGrpSpPr>
          <p:cNvPr id="13" name="Group 12">
            <a:extLst>
              <a:ext uri="{FF2B5EF4-FFF2-40B4-BE49-F238E27FC236}">
                <a16:creationId xmlns:a16="http://schemas.microsoft.com/office/drawing/2014/main" id="{3308AA5E-EA8F-F4A0-FC04-15DAE3E3C136}"/>
              </a:ext>
            </a:extLst>
          </p:cNvPr>
          <p:cNvGrpSpPr/>
          <p:nvPr/>
        </p:nvGrpSpPr>
        <p:grpSpPr>
          <a:xfrm>
            <a:off x="7836026" y="559845"/>
            <a:ext cx="3314792" cy="2442986"/>
            <a:chOff x="24756" y="2397551"/>
            <a:chExt cx="3314792" cy="2442986"/>
          </a:xfrm>
        </p:grpSpPr>
        <p:grpSp>
          <p:nvGrpSpPr>
            <p:cNvPr id="32" name="Group 31">
              <a:extLst>
                <a:ext uri="{FF2B5EF4-FFF2-40B4-BE49-F238E27FC236}">
                  <a16:creationId xmlns:a16="http://schemas.microsoft.com/office/drawing/2014/main" id="{30D671FE-158E-84BF-A105-BB42F264D40A}"/>
                </a:ext>
              </a:extLst>
            </p:cNvPr>
            <p:cNvGrpSpPr/>
            <p:nvPr/>
          </p:nvGrpSpPr>
          <p:grpSpPr>
            <a:xfrm rot="16200000">
              <a:off x="469120" y="3235649"/>
              <a:ext cx="834604" cy="834604"/>
              <a:chOff x="5123645" y="775255"/>
              <a:chExt cx="834604" cy="834604"/>
            </a:xfrm>
          </p:grpSpPr>
          <p:sp>
            <p:nvSpPr>
              <p:cNvPr id="51" name="Oval 50">
                <a:extLst>
                  <a:ext uri="{FF2B5EF4-FFF2-40B4-BE49-F238E27FC236}">
                    <a16:creationId xmlns:a16="http://schemas.microsoft.com/office/drawing/2014/main" id="{CDDC170A-9436-53D7-A017-58AE014D8D99}"/>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71E99CF1-4710-BEAA-9A27-C661C5429A7B}"/>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33" name="Oval 32">
              <a:extLst>
                <a:ext uri="{FF2B5EF4-FFF2-40B4-BE49-F238E27FC236}">
                  <a16:creationId xmlns:a16="http://schemas.microsoft.com/office/drawing/2014/main" id="{D16B8C6D-3FD2-2DD2-ACBC-C196AB2942D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4" name="Oval 33">
              <a:extLst>
                <a:ext uri="{FF2B5EF4-FFF2-40B4-BE49-F238E27FC236}">
                  <a16:creationId xmlns:a16="http://schemas.microsoft.com/office/drawing/2014/main" id="{A28F01D0-ED00-CDB2-31BA-9513E2FEE679}"/>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35" name="Group 34">
              <a:extLst>
                <a:ext uri="{FF2B5EF4-FFF2-40B4-BE49-F238E27FC236}">
                  <a16:creationId xmlns:a16="http://schemas.microsoft.com/office/drawing/2014/main" id="{1D5CEC62-35BE-8669-97B5-5787D3C3DEEC}"/>
                </a:ext>
              </a:extLst>
            </p:cNvPr>
            <p:cNvGrpSpPr/>
            <p:nvPr/>
          </p:nvGrpSpPr>
          <p:grpSpPr>
            <a:xfrm rot="16200000">
              <a:off x="418311" y="2075786"/>
              <a:ext cx="2248369" cy="3035479"/>
              <a:chOff x="978148" y="-3000752"/>
              <a:chExt cx="3553745" cy="4797847"/>
            </a:xfrm>
          </p:grpSpPr>
          <p:sp>
            <p:nvSpPr>
              <p:cNvPr id="43" name="Oval 42">
                <a:extLst>
                  <a:ext uri="{FF2B5EF4-FFF2-40B4-BE49-F238E27FC236}">
                    <a16:creationId xmlns:a16="http://schemas.microsoft.com/office/drawing/2014/main" id="{862FAF68-E567-B718-6349-AC1794B59E0F}"/>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4" name="TextBox 43">
                <a:extLst>
                  <a:ext uri="{FF2B5EF4-FFF2-40B4-BE49-F238E27FC236}">
                    <a16:creationId xmlns:a16="http://schemas.microsoft.com/office/drawing/2014/main" id="{46AEDBAA-98C1-29C9-7EF2-35E3378216EB}"/>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5" name="TextBox 44">
                <a:extLst>
                  <a:ext uri="{FF2B5EF4-FFF2-40B4-BE49-F238E27FC236}">
                    <a16:creationId xmlns:a16="http://schemas.microsoft.com/office/drawing/2014/main" id="{53F656A4-3318-7346-BE34-810DD88FF120}"/>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6" name="TextBox 45">
                <a:extLst>
                  <a:ext uri="{FF2B5EF4-FFF2-40B4-BE49-F238E27FC236}">
                    <a16:creationId xmlns:a16="http://schemas.microsoft.com/office/drawing/2014/main" id="{377A04A5-AA69-B340-4225-D998457CDA99}"/>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9567D41-CDFA-8197-E4D7-58BD069C8F68}"/>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EBC7763B-F07A-36EB-302B-B04F810E3E17}"/>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9" name="TextBox 48">
                <a:extLst>
                  <a:ext uri="{FF2B5EF4-FFF2-40B4-BE49-F238E27FC236}">
                    <a16:creationId xmlns:a16="http://schemas.microsoft.com/office/drawing/2014/main" id="{A7A3D93E-84B1-AB7A-6809-07ECFB6BBA94}"/>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50" name="TextBox 49">
                <a:extLst>
                  <a:ext uri="{FF2B5EF4-FFF2-40B4-BE49-F238E27FC236}">
                    <a16:creationId xmlns:a16="http://schemas.microsoft.com/office/drawing/2014/main" id="{99B9EE90-67F8-A516-C1DA-D6387589B46E}"/>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36" name="Straight Arrow Connector 35">
              <a:extLst>
                <a:ext uri="{FF2B5EF4-FFF2-40B4-BE49-F238E27FC236}">
                  <a16:creationId xmlns:a16="http://schemas.microsoft.com/office/drawing/2014/main" id="{0F3687FC-5F4F-DFB4-6589-BAC05B59210E}"/>
                </a:ext>
              </a:extLst>
            </p:cNvPr>
            <p:cNvCxnSpPr>
              <a:cxnSpLocks/>
              <a:stCxn id="51" idx="5"/>
              <a:endCxn id="43"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04BA2B-E581-C74D-A788-623E278FC632}"/>
                </a:ext>
              </a:extLst>
            </p:cNvPr>
            <p:cNvCxnSpPr>
              <a:cxnSpLocks/>
              <a:stCxn id="51" idx="4"/>
              <a:endCxn id="34"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01EE4C-35E5-4E3E-AACD-CCC599F1516F}"/>
                </a:ext>
              </a:extLst>
            </p:cNvPr>
            <p:cNvCxnSpPr>
              <a:cxnSpLocks/>
              <a:stCxn id="51" idx="3"/>
              <a:endCxn id="33"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B81F6-E0E0-BBD9-30D5-A607EBA49CB0}"/>
                </a:ext>
              </a:extLst>
            </p:cNvPr>
            <p:cNvCxnSpPr>
              <a:cxnSpLocks/>
              <a:stCxn id="43"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4052BC-09CA-1562-1FB6-EF28F5A875AA}"/>
                </a:ext>
              </a:extLst>
            </p:cNvPr>
            <p:cNvCxnSpPr>
              <a:cxnSpLocks/>
              <a:stCxn id="43"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6D12AF-F0B8-E4C8-5C95-54E15EF25634}"/>
                </a:ext>
              </a:extLst>
            </p:cNvPr>
            <p:cNvCxnSpPr>
              <a:cxnSpLocks/>
              <a:stCxn id="43"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9FB9EC-C5D7-0C9A-6F85-F373AED8E7B1}"/>
                </a:ext>
              </a:extLst>
            </p:cNvPr>
            <p:cNvCxnSpPr>
              <a:cxnSpLocks/>
              <a:endCxn id="51"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5403CE0-1BF7-3586-B993-1E8515708642}"/>
              </a:ext>
            </a:extLst>
          </p:cNvPr>
          <p:cNvSpPr txBox="1"/>
          <p:nvPr/>
        </p:nvSpPr>
        <p:spPr>
          <a:xfrm>
            <a:off x="94445" y="5203630"/>
            <a:ext cx="12003110" cy="738664"/>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Other:</a:t>
            </a:r>
          </a:p>
          <a:p>
            <a:pPr marL="285750" indent="-285750">
              <a:buFontTx/>
              <a:buChar char="-"/>
            </a:pPr>
            <a:r>
              <a:rPr lang="en-GB" sz="1400" dirty="0">
                <a:latin typeface="Helvetica Neue Thin" panose="020B0403020202020204" pitchFamily="34" charset="0"/>
                <a:ea typeface="Helvetica Neue Thin" panose="020B0403020202020204" pitchFamily="34" charset="0"/>
              </a:rPr>
              <a:t>Take into account vars -&gt; their potential values. If there’s a value that’s not hit try to target that value (like the L9 in </a:t>
            </a:r>
            <a:r>
              <a:rPr lang="en-GB" sz="1400" dirty="0" err="1">
                <a:latin typeface="Helvetica Neue Thin" panose="020B0403020202020204" pitchFamily="34" charset="0"/>
                <a:ea typeface="Helvetica Neue Thin" panose="020B0403020202020204" pitchFamily="34" charset="0"/>
              </a:rPr>
              <a:t>dekker_depth</a:t>
            </a:r>
            <a:r>
              <a:rPr lang="en-GB" sz="1400" dirty="0">
                <a:latin typeface="Helvetica Neue Thin" panose="020B0403020202020204" pitchFamily="34" charset="0"/>
                <a:ea typeface="Helvetica Neue Thin" panose="020B0403020202020204" pitchFamily="34" charset="0"/>
              </a:rPr>
              <a:t> example) </a:t>
            </a:r>
          </a:p>
          <a:p>
            <a:pPr marL="285750" indent="-285750">
              <a:buFontTx/>
              <a:buChar char="-"/>
            </a:pPr>
            <a:r>
              <a:rPr lang="en-GB" sz="1400" dirty="0">
                <a:latin typeface="Helvetica Neue Thin" panose="020B0403020202020204" pitchFamily="34" charset="0"/>
                <a:ea typeface="Helvetica Neue Thin" panose="020B0403020202020204" pitchFamily="34" charset="0"/>
              </a:rPr>
              <a:t>If a transition never appears, set that as the target for </a:t>
            </a:r>
            <a:r>
              <a:rPr lang="en-GB" sz="1400">
                <a:latin typeface="Helvetica Neue Thin" panose="020B0403020202020204" pitchFamily="34" charset="0"/>
                <a:ea typeface="Helvetica Neue Thin" panose="020B0403020202020204" pitchFamily="34" charset="0"/>
              </a:rPr>
              <a:t>a run?</a:t>
            </a:r>
            <a:endParaRPr lang="en-GB" sz="14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712925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41</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2277547"/>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FUZZ</a:t>
            </a:r>
          </a:p>
          <a:p>
            <a:endParaRPr lang="en-US" sz="1600" dirty="0">
              <a:latin typeface="Helvetica Neue Thin" panose="020B0403020202020204" pitchFamily="34" charset="0"/>
              <a:ea typeface="Helvetica Neue Thin" panose="020B0403020202020204" pitchFamily="34" charset="0"/>
            </a:endParaRPr>
          </a:p>
          <a:p>
            <a:pPr marL="342900" indent="-342900">
              <a:buAutoNum type="arabicParenR"/>
            </a:pPr>
            <a:r>
              <a:rPr lang="en-US" sz="1600" dirty="0">
                <a:latin typeface="Helvetica Neue Thin" panose="020B0403020202020204" pitchFamily="34" charset="0"/>
                <a:ea typeface="Helvetica Neue Thin" panose="020B0403020202020204" pitchFamily="34" charset="0"/>
              </a:rPr>
              <a:t>Generate X correct seeds (X = number of initial steps) -&gt; length is max 100, shorter if it deadlocks first [100 can be changed]</a:t>
            </a:r>
          </a:p>
          <a:p>
            <a:pPr marL="342900" indent="-342900">
              <a:buAutoNum type="arabicParenR"/>
            </a:pPr>
            <a:r>
              <a:rPr lang="en-US" sz="1600" dirty="0">
                <a:latin typeface="Helvetica Neue Thin" panose="020B0403020202020204" pitchFamily="34" charset="0"/>
                <a:ea typeface="Helvetica Neue Thin" panose="020B0403020202020204" pitchFamily="34" charset="0"/>
              </a:rPr>
              <a:t>Generate 1 random seed, not necessarily correct, push to NEWCANDS</a:t>
            </a:r>
          </a:p>
          <a:p>
            <a:pPr marL="342900" indent="-342900">
              <a:buAutoNum type="arabicParenR"/>
            </a:pPr>
            <a:r>
              <a:rPr lang="en-US" sz="1600" dirty="0">
                <a:latin typeface="Helvetica Neue Thin" panose="020B0403020202020204" pitchFamily="34" charset="0"/>
                <a:ea typeface="Helvetica Neue Thin" panose="020B0403020202020204" pitchFamily="34" charset="0"/>
              </a:rPr>
              <a:t>Push all seeds to NEWCANDS queue</a:t>
            </a:r>
          </a:p>
          <a:p>
            <a:pPr marL="342900" indent="-342900">
              <a:buAutoNum type="arabicParenR"/>
            </a:pPr>
            <a:r>
              <a:rPr lang="en-US" sz="1600" dirty="0">
                <a:latin typeface="Helvetica Neue Thin" panose="020B0403020202020204" pitchFamily="34" charset="0"/>
                <a:ea typeface="Helvetica Neue Thin" panose="020B0403020202020204" pitchFamily="34" charset="0"/>
              </a:rPr>
              <a:t>Pop candidate from NEWCANDS</a:t>
            </a:r>
          </a:p>
          <a:p>
            <a:pPr marL="342900" indent="-342900">
              <a:buAutoNum type="arabicParenR"/>
            </a:pPr>
            <a:r>
              <a:rPr lang="en-US" sz="1600" dirty="0">
                <a:latin typeface="Helvetica Neue Thin" panose="020B0403020202020204" pitchFamily="34" charset="0"/>
                <a:ea typeface="Helvetica Neue Thin" panose="020B0403020202020204" pitchFamily="34" charset="0"/>
              </a:rPr>
              <a:t>Mutate candidate</a:t>
            </a:r>
          </a:p>
          <a:p>
            <a:pPr marL="800100" lvl="1" indent="-342900">
              <a:buAutoNum type="arabicParenR"/>
            </a:pPr>
            <a:r>
              <a:rPr lang="en-US" sz="1400" dirty="0">
                <a:latin typeface="Helvetica Neue Thin" panose="020B0403020202020204" pitchFamily="34" charset="0"/>
                <a:ea typeface="Helvetica Neue Thin" panose="020B0403020202020204" pitchFamily="34" charset="0"/>
              </a:rPr>
              <a:t>If mutation successful -&gt; add mutated cand to NEWCANDS, candidate to OLDCANDS </a:t>
            </a:r>
          </a:p>
          <a:p>
            <a:pPr marL="800100" lvl="1" indent="-342900">
              <a:buAutoNum type="arabicParenR"/>
            </a:pPr>
            <a:r>
              <a:rPr lang="en-US" sz="1400" dirty="0">
                <a:latin typeface="Helvetica Neue Thin" panose="020B0403020202020204" pitchFamily="34" charset="0"/>
                <a:ea typeface="Helvetica Neue Thin" panose="020B0403020202020204" pitchFamily="34" charset="0"/>
              </a:rPr>
              <a:t>If mutation unsuccessful, add candidate to OLDCANDS</a:t>
            </a:r>
          </a:p>
        </p:txBody>
      </p:sp>
    </p:spTree>
    <p:extLst>
      <p:ext uri="{BB962C8B-B14F-4D97-AF65-F5344CB8AC3E}">
        <p14:creationId xmlns:p14="http://schemas.microsoft.com/office/powerpoint/2010/main" val="50725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riangle 56">
            <a:extLst>
              <a:ext uri="{FF2B5EF4-FFF2-40B4-BE49-F238E27FC236}">
                <a16:creationId xmlns:a16="http://schemas.microsoft.com/office/drawing/2014/main" id="{665652B2-35D7-546B-6CCD-A587BD8E79D0}"/>
              </a:ext>
            </a:extLst>
          </p:cNvPr>
          <p:cNvSpPr/>
          <p:nvPr/>
        </p:nvSpPr>
        <p:spPr>
          <a:xfrm>
            <a:off x="929373" y="3207828"/>
            <a:ext cx="696678" cy="309659"/>
          </a:xfrm>
          <a:prstGeom prst="triangle">
            <a:avLst/>
          </a:prstGeom>
          <a:solidFill>
            <a:srgbClr val="81B75D"/>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FR"/>
          </a:p>
        </p:txBody>
      </p:sp>
      <p:sp>
        <p:nvSpPr>
          <p:cNvPr id="4" name="Slide Number Placeholder 3">
            <a:extLst>
              <a:ext uri="{FF2B5EF4-FFF2-40B4-BE49-F238E27FC236}">
                <a16:creationId xmlns:a16="http://schemas.microsoft.com/office/drawing/2014/main" id="{1460591A-01E2-1BE3-07F0-5F39FE127732}"/>
              </a:ext>
            </a:extLst>
          </p:cNvPr>
          <p:cNvSpPr>
            <a:spLocks noGrp="1"/>
          </p:cNvSpPr>
          <p:nvPr>
            <p:ph type="sldNum" sz="quarter" idx="12"/>
          </p:nvPr>
        </p:nvSpPr>
        <p:spPr/>
        <p:txBody>
          <a:bodyPr/>
          <a:lstStyle/>
          <a:p>
            <a:fld id="{4A936E34-E911-F947-B710-F12161D09F63}" type="slidenum">
              <a:rPr lang="en-FR" smtClean="0"/>
              <a:t>42</a:t>
            </a:fld>
            <a:endParaRPr lang="en-FR"/>
          </a:p>
        </p:txBody>
      </p:sp>
      <p:sp>
        <p:nvSpPr>
          <p:cNvPr id="9" name="Triangle 8">
            <a:extLst>
              <a:ext uri="{FF2B5EF4-FFF2-40B4-BE49-F238E27FC236}">
                <a16:creationId xmlns:a16="http://schemas.microsoft.com/office/drawing/2014/main" id="{511C4241-B8A4-6F0D-8212-98FD1E26E913}"/>
              </a:ext>
            </a:extLst>
          </p:cNvPr>
          <p:cNvSpPr/>
          <p:nvPr/>
        </p:nvSpPr>
        <p:spPr>
          <a:xfrm>
            <a:off x="1600199" y="1010088"/>
            <a:ext cx="1240970" cy="658133"/>
          </a:xfrm>
          <a:prstGeom prst="triangle">
            <a:avLst/>
          </a:prstGeom>
          <a:solidFill>
            <a:srgbClr val="81B75D"/>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FR"/>
          </a:p>
        </p:txBody>
      </p:sp>
      <p:grpSp>
        <p:nvGrpSpPr>
          <p:cNvPr id="8" name="Group 7">
            <a:extLst>
              <a:ext uri="{FF2B5EF4-FFF2-40B4-BE49-F238E27FC236}">
                <a16:creationId xmlns:a16="http://schemas.microsoft.com/office/drawing/2014/main" id="{FA57D057-FB5E-00BE-E6EE-9A2682722D49}"/>
              </a:ext>
            </a:extLst>
          </p:cNvPr>
          <p:cNvGrpSpPr/>
          <p:nvPr/>
        </p:nvGrpSpPr>
        <p:grpSpPr>
          <a:xfrm>
            <a:off x="1779812" y="637267"/>
            <a:ext cx="881745" cy="1009664"/>
            <a:chOff x="1845127" y="136525"/>
            <a:chExt cx="881745" cy="1009664"/>
          </a:xfrm>
        </p:grpSpPr>
        <p:sp>
          <p:nvSpPr>
            <p:cNvPr id="6" name="Oval 5">
              <a:extLst>
                <a:ext uri="{FF2B5EF4-FFF2-40B4-BE49-F238E27FC236}">
                  <a16:creationId xmlns:a16="http://schemas.microsoft.com/office/drawing/2014/main" id="{1B2A6F67-FD7E-EA89-86EB-45087F94C442}"/>
                </a:ext>
              </a:extLst>
            </p:cNvPr>
            <p:cNvSpPr/>
            <p:nvPr/>
          </p:nvSpPr>
          <p:spPr>
            <a:xfrm>
              <a:off x="2068286" y="136525"/>
              <a:ext cx="435428" cy="4354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FR"/>
            </a:p>
          </p:txBody>
        </p:sp>
        <p:sp>
          <p:nvSpPr>
            <p:cNvPr id="7" name="TextBox 6">
              <a:extLst>
                <a:ext uri="{FF2B5EF4-FFF2-40B4-BE49-F238E27FC236}">
                  <a16:creationId xmlns:a16="http://schemas.microsoft.com/office/drawing/2014/main" id="{CBC19035-69D2-5468-DB5E-8E1D31AAED7F}"/>
                </a:ext>
              </a:extLst>
            </p:cNvPr>
            <p:cNvSpPr txBox="1"/>
            <p:nvPr/>
          </p:nvSpPr>
          <p:spPr>
            <a:xfrm>
              <a:off x="1845127" y="201569"/>
              <a:ext cx="881745" cy="307777"/>
            </a:xfrm>
            <a:prstGeom prst="rect">
              <a:avLst/>
            </a:prstGeom>
            <a:noFill/>
          </p:spPr>
          <p:txBody>
            <a:bodyPr wrap="square" rtlCol="0">
              <a:spAutoFit/>
            </a:bodyPr>
            <a:lstStyle/>
            <a:p>
              <a:pPr algn="ctr"/>
              <a:r>
                <a:rPr lang="en-US" sz="1400" dirty="0">
                  <a:latin typeface="Helvetica Neue Thin" panose="020B0403020202020204" pitchFamily="34" charset="0"/>
                  <a:ea typeface="Helvetica Neue Thin" panose="020B0403020202020204" pitchFamily="34" charset="0"/>
                </a:rPr>
                <a:t>Init</a:t>
              </a:r>
            </a:p>
          </p:txBody>
        </p:sp>
        <p:sp>
          <p:nvSpPr>
            <p:cNvPr id="10" name="TextBox 9">
              <a:extLst>
                <a:ext uri="{FF2B5EF4-FFF2-40B4-BE49-F238E27FC236}">
                  <a16:creationId xmlns:a16="http://schemas.microsoft.com/office/drawing/2014/main" id="{0C4FCEF6-E040-A397-A803-97BCCF1B2B8C}"/>
                </a:ext>
              </a:extLst>
            </p:cNvPr>
            <p:cNvSpPr txBox="1"/>
            <p:nvPr/>
          </p:nvSpPr>
          <p:spPr>
            <a:xfrm>
              <a:off x="1845127" y="838412"/>
              <a:ext cx="881745" cy="307777"/>
            </a:xfrm>
            <a:prstGeom prst="rect">
              <a:avLst/>
            </a:prstGeom>
            <a:noFill/>
          </p:spPr>
          <p:txBody>
            <a:bodyPr wrap="square" rtlCol="0">
              <a:spAutoFit/>
            </a:bodyPr>
            <a:lstStyle/>
            <a:p>
              <a:pPr algn="ctr"/>
              <a:r>
                <a:rPr lang="en-US" sz="1400" dirty="0">
                  <a:latin typeface="Helvetica Neue Thin" panose="020B0403020202020204" pitchFamily="34" charset="0"/>
                  <a:ea typeface="Helvetica Neue Thin" panose="020B0403020202020204" pitchFamily="34" charset="0"/>
                </a:rPr>
                <a:t>BFS</a:t>
              </a:r>
            </a:p>
          </p:txBody>
        </p:sp>
      </p:grpSp>
      <p:sp>
        <p:nvSpPr>
          <p:cNvPr id="12" name="TextBox 11">
            <a:extLst>
              <a:ext uri="{FF2B5EF4-FFF2-40B4-BE49-F238E27FC236}">
                <a16:creationId xmlns:a16="http://schemas.microsoft.com/office/drawing/2014/main" id="{8606DD65-C37C-E672-BFAD-5DD8F0A754F6}"/>
              </a:ext>
            </a:extLst>
          </p:cNvPr>
          <p:cNvSpPr txBox="1"/>
          <p:nvPr/>
        </p:nvSpPr>
        <p:spPr>
          <a:xfrm>
            <a:off x="3271135" y="1007379"/>
            <a:ext cx="8616045" cy="4616648"/>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BFS stage bounded by</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Time</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Depth</a:t>
            </a:r>
          </a:p>
          <a:p>
            <a:r>
              <a:rPr lang="en-US" sz="1400" dirty="0">
                <a:latin typeface="Helvetica Neue Thin" panose="020B0403020202020204" pitchFamily="34" charset="0"/>
                <a:ea typeface="Helvetica Neue Thin" panose="020B0403020202020204" pitchFamily="34" charset="0"/>
              </a:rPr>
              <a:t>Keeps a TODO queue of states to explore. If the TODO queue is empty before bounds are hit, then stop exploration and go back to Cubicle. </a:t>
            </a:r>
          </a:p>
          <a:p>
            <a:r>
              <a:rPr lang="en-US" sz="1400" dirty="0">
                <a:latin typeface="Helvetica Neue Thin" panose="020B0403020202020204" pitchFamily="34" charset="0"/>
                <a:ea typeface="Helvetica Neue Thin" panose="020B0403020202020204" pitchFamily="34" charset="0"/>
              </a:rPr>
              <a:t>If TODO isn’t empty, then:</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Take remaining nodes [blue], add them to REMAINING set</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While not Empty(REMAINING) do </a:t>
            </a:r>
          </a:p>
          <a:p>
            <a:pPr marL="857250" lvl="1" indent="-400050">
              <a:buFont typeface="+mj-lt"/>
              <a:buAutoNum type="romanUcPeriod"/>
            </a:pPr>
            <a:r>
              <a:rPr lang="en-US" sz="1400" dirty="0">
                <a:latin typeface="Helvetica Neue Thin" panose="020B0403020202020204" pitchFamily="34" charset="0"/>
                <a:ea typeface="Helvetica Neue Thin" panose="020B0403020202020204" pitchFamily="34" charset="0"/>
              </a:rPr>
              <a:t>Pick a random node </a:t>
            </a:r>
          </a:p>
          <a:p>
            <a:pPr marL="857250" lvl="1" indent="-400050">
              <a:buFont typeface="+mj-lt"/>
              <a:buAutoNum type="romanUcPeriod"/>
            </a:pPr>
            <a:r>
              <a:rPr lang="en-US" sz="1400" dirty="0">
                <a:latin typeface="Helvetica Neue Thin" panose="020B0403020202020204" pitchFamily="34" charset="0"/>
                <a:ea typeface="Helvetica Neue Thin" panose="020B0403020202020204" pitchFamily="34" charset="0"/>
              </a:rPr>
              <a:t>Pick an exploration method</a:t>
            </a:r>
          </a:p>
          <a:p>
            <a:pPr marL="857250" lvl="1" indent="-400050">
              <a:buFont typeface="+mj-lt"/>
              <a:buAutoNum type="romanUcPeriod"/>
            </a:pPr>
            <a:r>
              <a:rPr lang="en-US" sz="1400" dirty="0">
                <a:latin typeface="Helvetica Neue Thin" panose="020B0403020202020204" pitchFamily="34" charset="0"/>
                <a:ea typeface="Helvetica Neue Thin" panose="020B0403020202020204" pitchFamily="34" charset="0"/>
              </a:rPr>
              <a:t>Apply the method to the node, get new states</a:t>
            </a:r>
          </a:p>
          <a:p>
            <a:pPr marL="857250" lvl="1" indent="-400050">
              <a:buFont typeface="+mj-lt"/>
              <a:buAutoNum type="romanUcPeriod"/>
            </a:pPr>
            <a:r>
              <a:rPr lang="en-US" sz="1400" dirty="0">
                <a:latin typeface="Helvetica Neue Thin" panose="020B0403020202020204" pitchFamily="34" charset="0"/>
                <a:ea typeface="Helvetica Neue Thin" panose="020B0403020202020204" pitchFamily="34" charset="0"/>
              </a:rPr>
              <a:t>Add new states to REMAINING </a:t>
            </a:r>
          </a:p>
          <a:p>
            <a:pPr marL="857250" lvl="1" indent="-400050">
              <a:buFont typeface="+mj-lt"/>
              <a:buAutoNum type="romanUcPeriod"/>
            </a:pPr>
            <a:endParaRPr lang="en-US" sz="1400" dirty="0">
              <a:latin typeface="Helvetica Neue Thin" panose="020B0403020202020204" pitchFamily="34" charset="0"/>
              <a:ea typeface="Helvetica Neue Thin" panose="020B0403020202020204" pitchFamily="34" charset="0"/>
            </a:endParaRPr>
          </a:p>
          <a:p>
            <a:pPr marL="857250" lvl="1" indent="-400050">
              <a:buFont typeface="+mj-lt"/>
              <a:buAutoNum type="romanUcPeriod"/>
            </a:pP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EXPLORATION METHODS:</a:t>
            </a:r>
          </a:p>
          <a:p>
            <a:pPr marL="342900" indent="-342900">
              <a:buFont typeface="Wingdings" pitchFamily="2" charset="2"/>
              <a:buAutoNum type="arabicParenBoth"/>
            </a:pPr>
            <a:r>
              <a:rPr lang="en-US" sz="1400" dirty="0">
                <a:latin typeface="Helvetica Neue Thin" panose="020B0403020202020204" pitchFamily="34" charset="0"/>
                <a:ea typeface="Helvetica Neue Thin" panose="020B0403020202020204" pitchFamily="34" charset="0"/>
              </a:rPr>
              <a:t>Pure random: pick a depth, and then take that many steps forward [excluding deadlock]</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Entropy: pick a depth, take steps according to who maximizes randomness </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Smart: pick by grading potential steps:</a:t>
            </a:r>
          </a:p>
          <a:p>
            <a:pPr marL="800100" lvl="1" indent="-342900">
              <a:buAutoNum type="arabicParenBoth"/>
            </a:pPr>
            <a:r>
              <a:rPr lang="en-US" sz="1400" dirty="0">
                <a:latin typeface="Helvetica Neue Thin" panose="020B0403020202020204" pitchFamily="34" charset="0"/>
                <a:ea typeface="Helvetica Neue Thin" panose="020B0403020202020204" pitchFamily="34" charset="0"/>
              </a:rPr>
              <a:t>Never visited states, never seen transitions, never taken exits</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BFS from that node for a limited # of seconds</a:t>
            </a:r>
          </a:p>
          <a:p>
            <a:pPr marL="342900" indent="-342900">
              <a:buAutoNum type="arabicParenBoth"/>
            </a:pPr>
            <a:r>
              <a:rPr lang="en-US" sz="1400" dirty="0">
                <a:latin typeface="Helvetica Neue Thin" panose="020B0403020202020204" pitchFamily="34" charset="0"/>
                <a:ea typeface="Helvetica Neue Thin" panose="020B0403020202020204" pitchFamily="34" charset="0"/>
              </a:rPr>
              <a:t>One step using a transition that’s never been taken from current node</a:t>
            </a:r>
          </a:p>
        </p:txBody>
      </p:sp>
      <p:sp>
        <p:nvSpPr>
          <p:cNvPr id="14" name="Oval 13">
            <a:extLst>
              <a:ext uri="{FF2B5EF4-FFF2-40B4-BE49-F238E27FC236}">
                <a16:creationId xmlns:a16="http://schemas.microsoft.com/office/drawing/2014/main" id="{0F086C6F-E4BC-054A-E7C6-D9A018E1A6EB}"/>
              </a:ext>
            </a:extLst>
          </p:cNvPr>
          <p:cNvSpPr/>
          <p:nvPr/>
        </p:nvSpPr>
        <p:spPr>
          <a:xfrm>
            <a:off x="1564820"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Oval 14">
            <a:extLst>
              <a:ext uri="{FF2B5EF4-FFF2-40B4-BE49-F238E27FC236}">
                <a16:creationId xmlns:a16="http://schemas.microsoft.com/office/drawing/2014/main" id="{1D37B3F6-94CB-0D28-1E44-D779CF42B63F}"/>
              </a:ext>
            </a:extLst>
          </p:cNvPr>
          <p:cNvSpPr/>
          <p:nvPr/>
        </p:nvSpPr>
        <p:spPr>
          <a:xfrm>
            <a:off x="1730825"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Oval 15">
            <a:extLst>
              <a:ext uri="{FF2B5EF4-FFF2-40B4-BE49-F238E27FC236}">
                <a16:creationId xmlns:a16="http://schemas.microsoft.com/office/drawing/2014/main" id="{3CACFE30-E4D1-9821-26F4-D042E1111642}"/>
              </a:ext>
            </a:extLst>
          </p:cNvPr>
          <p:cNvSpPr/>
          <p:nvPr/>
        </p:nvSpPr>
        <p:spPr>
          <a:xfrm>
            <a:off x="1896830"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Oval 16">
            <a:extLst>
              <a:ext uri="{FF2B5EF4-FFF2-40B4-BE49-F238E27FC236}">
                <a16:creationId xmlns:a16="http://schemas.microsoft.com/office/drawing/2014/main" id="{C805076F-1D70-D242-87B6-48B5BF255C6D}"/>
              </a:ext>
            </a:extLst>
          </p:cNvPr>
          <p:cNvSpPr/>
          <p:nvPr/>
        </p:nvSpPr>
        <p:spPr>
          <a:xfrm>
            <a:off x="2062835"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Oval 17">
            <a:extLst>
              <a:ext uri="{FF2B5EF4-FFF2-40B4-BE49-F238E27FC236}">
                <a16:creationId xmlns:a16="http://schemas.microsoft.com/office/drawing/2014/main" id="{9C64F3DD-29D3-917D-22D3-89FC47A9F2C2}"/>
              </a:ext>
            </a:extLst>
          </p:cNvPr>
          <p:cNvSpPr/>
          <p:nvPr/>
        </p:nvSpPr>
        <p:spPr>
          <a:xfrm>
            <a:off x="2228840"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Oval 18">
            <a:extLst>
              <a:ext uri="{FF2B5EF4-FFF2-40B4-BE49-F238E27FC236}">
                <a16:creationId xmlns:a16="http://schemas.microsoft.com/office/drawing/2014/main" id="{1C99D6A1-0F84-D1A0-81C7-0098A205F17A}"/>
              </a:ext>
            </a:extLst>
          </p:cNvPr>
          <p:cNvSpPr/>
          <p:nvPr/>
        </p:nvSpPr>
        <p:spPr>
          <a:xfrm>
            <a:off x="2394845"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Oval 19">
            <a:extLst>
              <a:ext uri="{FF2B5EF4-FFF2-40B4-BE49-F238E27FC236}">
                <a16:creationId xmlns:a16="http://schemas.microsoft.com/office/drawing/2014/main" id="{518E5ABA-E706-4BBD-41A1-2CA5DFBABA12}"/>
              </a:ext>
            </a:extLst>
          </p:cNvPr>
          <p:cNvSpPr/>
          <p:nvPr/>
        </p:nvSpPr>
        <p:spPr>
          <a:xfrm>
            <a:off x="2560850"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Oval 20">
            <a:extLst>
              <a:ext uri="{FF2B5EF4-FFF2-40B4-BE49-F238E27FC236}">
                <a16:creationId xmlns:a16="http://schemas.microsoft.com/office/drawing/2014/main" id="{890072AD-AD10-E5CE-CE29-025694F04BC7}"/>
              </a:ext>
            </a:extLst>
          </p:cNvPr>
          <p:cNvSpPr/>
          <p:nvPr/>
        </p:nvSpPr>
        <p:spPr>
          <a:xfrm>
            <a:off x="2726855" y="160982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Oval 21">
            <a:extLst>
              <a:ext uri="{FF2B5EF4-FFF2-40B4-BE49-F238E27FC236}">
                <a16:creationId xmlns:a16="http://schemas.microsoft.com/office/drawing/2014/main" id="{AFDB5869-E238-37C6-E96C-BA76E5CE11F2}"/>
              </a:ext>
            </a:extLst>
          </p:cNvPr>
          <p:cNvSpPr/>
          <p:nvPr/>
        </p:nvSpPr>
        <p:spPr>
          <a:xfrm>
            <a:off x="1447796" y="1939018"/>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Oval 23">
            <a:extLst>
              <a:ext uri="{FF2B5EF4-FFF2-40B4-BE49-F238E27FC236}">
                <a16:creationId xmlns:a16="http://schemas.microsoft.com/office/drawing/2014/main" id="{C29FC7BF-55B2-0012-B896-21AFF26EBE94}"/>
              </a:ext>
            </a:extLst>
          </p:cNvPr>
          <p:cNvSpPr/>
          <p:nvPr/>
        </p:nvSpPr>
        <p:spPr>
          <a:xfrm>
            <a:off x="1543042" y="2285755"/>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5" name="Oval 24">
            <a:extLst>
              <a:ext uri="{FF2B5EF4-FFF2-40B4-BE49-F238E27FC236}">
                <a16:creationId xmlns:a16="http://schemas.microsoft.com/office/drawing/2014/main" id="{5E934C0A-334D-BDC3-E108-D79F6261EB51}"/>
              </a:ext>
            </a:extLst>
          </p:cNvPr>
          <p:cNvSpPr/>
          <p:nvPr/>
        </p:nvSpPr>
        <p:spPr>
          <a:xfrm>
            <a:off x="1371597" y="270869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6" name="Oval 25">
            <a:extLst>
              <a:ext uri="{FF2B5EF4-FFF2-40B4-BE49-F238E27FC236}">
                <a16:creationId xmlns:a16="http://schemas.microsoft.com/office/drawing/2014/main" id="{1F3DA730-B1CB-3B34-D2F5-3B00505878BB}"/>
              </a:ext>
            </a:extLst>
          </p:cNvPr>
          <p:cNvSpPr/>
          <p:nvPr/>
        </p:nvSpPr>
        <p:spPr>
          <a:xfrm>
            <a:off x="1200152" y="3131629"/>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28" name="Curved Connector 27">
            <a:extLst>
              <a:ext uri="{FF2B5EF4-FFF2-40B4-BE49-F238E27FC236}">
                <a16:creationId xmlns:a16="http://schemas.microsoft.com/office/drawing/2014/main" id="{25579731-B952-5022-4148-31B24CF7F4F5}"/>
              </a:ext>
            </a:extLst>
          </p:cNvPr>
          <p:cNvCxnSpPr>
            <a:stCxn id="14" idx="4"/>
            <a:endCxn id="22" idx="0"/>
          </p:cNvCxnSpPr>
          <p:nvPr/>
        </p:nvCxnSpPr>
        <p:spPr>
          <a:xfrm rot="5400000">
            <a:off x="1494108" y="1792107"/>
            <a:ext cx="176798" cy="11702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6FDCD35-BE94-DDC5-71C1-0E447F470A9C}"/>
              </a:ext>
            </a:extLst>
          </p:cNvPr>
          <p:cNvCxnSpPr>
            <a:cxnSpLocks/>
            <a:stCxn id="22" idx="4"/>
            <a:endCxn id="24" idx="1"/>
          </p:cNvCxnSpPr>
          <p:nvPr/>
        </p:nvCxnSpPr>
        <p:spPr>
          <a:xfrm rot="16200000" flipH="1">
            <a:off x="1436349" y="2179061"/>
            <a:ext cx="216657" cy="4136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48E7741E-A55C-55CA-6AD2-696A8C9566B2}"/>
              </a:ext>
            </a:extLst>
          </p:cNvPr>
          <p:cNvCxnSpPr>
            <a:cxnSpLocks/>
            <a:stCxn id="24" idx="5"/>
            <a:endCxn id="25" idx="6"/>
          </p:cNvCxnSpPr>
          <p:nvPr/>
        </p:nvCxnSpPr>
        <p:spPr>
          <a:xfrm rot="5400000">
            <a:off x="1414031" y="2525800"/>
            <a:ext cx="369056" cy="14912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1E3C1B44-BB5D-5A51-3C4F-996956B69BF1}"/>
              </a:ext>
            </a:extLst>
          </p:cNvPr>
          <p:cNvCxnSpPr>
            <a:cxnSpLocks/>
            <a:stCxn id="25" idx="4"/>
            <a:endCxn id="26" idx="0"/>
          </p:cNvCxnSpPr>
          <p:nvPr/>
        </p:nvCxnSpPr>
        <p:spPr>
          <a:xfrm rot="5400000">
            <a:off x="1226805" y="2910637"/>
            <a:ext cx="270539" cy="17144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16465FE-5B20-D644-510A-B65C9D2F23BB}"/>
              </a:ext>
            </a:extLst>
          </p:cNvPr>
          <p:cNvSpPr/>
          <p:nvPr/>
        </p:nvSpPr>
        <p:spPr>
          <a:xfrm>
            <a:off x="2571721" y="1931173"/>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39" name="Oval 38">
            <a:extLst>
              <a:ext uri="{FF2B5EF4-FFF2-40B4-BE49-F238E27FC236}">
                <a16:creationId xmlns:a16="http://schemas.microsoft.com/office/drawing/2014/main" id="{BFCE3ED9-FC41-E31C-84D4-0A927745DFAD}"/>
              </a:ext>
            </a:extLst>
          </p:cNvPr>
          <p:cNvSpPr/>
          <p:nvPr/>
        </p:nvSpPr>
        <p:spPr>
          <a:xfrm>
            <a:off x="2631606" y="2252525"/>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0" name="Oval 39">
            <a:extLst>
              <a:ext uri="{FF2B5EF4-FFF2-40B4-BE49-F238E27FC236}">
                <a16:creationId xmlns:a16="http://schemas.microsoft.com/office/drawing/2014/main" id="{E6F662CA-961E-B8D7-7A6E-FEC8B782AD1A}"/>
              </a:ext>
            </a:extLst>
          </p:cNvPr>
          <p:cNvSpPr/>
          <p:nvPr/>
        </p:nvSpPr>
        <p:spPr>
          <a:xfrm>
            <a:off x="2547243" y="2773210"/>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1" name="Oval 40">
            <a:extLst>
              <a:ext uri="{FF2B5EF4-FFF2-40B4-BE49-F238E27FC236}">
                <a16:creationId xmlns:a16="http://schemas.microsoft.com/office/drawing/2014/main" id="{8641E8E2-CCBE-4656-9FD7-FB435DFC6911}"/>
              </a:ext>
            </a:extLst>
          </p:cNvPr>
          <p:cNvSpPr/>
          <p:nvPr/>
        </p:nvSpPr>
        <p:spPr>
          <a:xfrm>
            <a:off x="2574457" y="3163305"/>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42" name="Curved Connector 41">
            <a:extLst>
              <a:ext uri="{FF2B5EF4-FFF2-40B4-BE49-F238E27FC236}">
                <a16:creationId xmlns:a16="http://schemas.microsoft.com/office/drawing/2014/main" id="{7AA3A89A-3558-0774-1C46-2438B47ECCAB}"/>
              </a:ext>
            </a:extLst>
          </p:cNvPr>
          <p:cNvCxnSpPr>
            <a:cxnSpLocks/>
            <a:stCxn id="38" idx="4"/>
            <a:endCxn id="39" idx="1"/>
          </p:cNvCxnSpPr>
          <p:nvPr/>
        </p:nvCxnSpPr>
        <p:spPr>
          <a:xfrm rot="16200000" flipH="1">
            <a:off x="2555286" y="2176205"/>
            <a:ext cx="191272" cy="6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C8D2BE57-775B-58D5-E2C2-DFADA7CB446E}"/>
              </a:ext>
            </a:extLst>
          </p:cNvPr>
          <p:cNvCxnSpPr>
            <a:cxnSpLocks/>
            <a:stCxn id="39" idx="5"/>
            <a:endCxn id="40" idx="6"/>
          </p:cNvCxnSpPr>
          <p:nvPr/>
        </p:nvCxnSpPr>
        <p:spPr>
          <a:xfrm rot="5400000">
            <a:off x="2497262" y="2584985"/>
            <a:ext cx="466804" cy="62045"/>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31A91048-A2A2-1DE9-F924-A956F5896313}"/>
              </a:ext>
            </a:extLst>
          </p:cNvPr>
          <p:cNvCxnSpPr>
            <a:cxnSpLocks/>
            <a:stCxn id="40" idx="4"/>
            <a:endCxn id="41" idx="0"/>
          </p:cNvCxnSpPr>
          <p:nvPr/>
        </p:nvCxnSpPr>
        <p:spPr>
          <a:xfrm rot="16200000" flipH="1">
            <a:off x="2518201" y="3030849"/>
            <a:ext cx="237697" cy="2721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052A3235-C3F4-F7C6-537F-6FC9E5B48912}"/>
              </a:ext>
            </a:extLst>
          </p:cNvPr>
          <p:cNvCxnSpPr>
            <a:cxnSpLocks/>
            <a:stCxn id="19" idx="4"/>
            <a:endCxn id="38" idx="7"/>
          </p:cNvCxnSpPr>
          <p:nvPr/>
        </p:nvCxnSpPr>
        <p:spPr>
          <a:xfrm rot="16200000" flipH="1">
            <a:off x="2490787" y="1742476"/>
            <a:ext cx="191271" cy="23075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C7FC361-1BA0-62F3-8B36-E9377E03A720}"/>
              </a:ext>
            </a:extLst>
          </p:cNvPr>
          <p:cNvSpPr/>
          <p:nvPr/>
        </p:nvSpPr>
        <p:spPr>
          <a:xfrm>
            <a:off x="1393914" y="3500686"/>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59" name="Oval 58">
            <a:extLst>
              <a:ext uri="{FF2B5EF4-FFF2-40B4-BE49-F238E27FC236}">
                <a16:creationId xmlns:a16="http://schemas.microsoft.com/office/drawing/2014/main" id="{672E5974-5687-41BF-C416-83433E09F75C}"/>
              </a:ext>
            </a:extLst>
          </p:cNvPr>
          <p:cNvSpPr/>
          <p:nvPr/>
        </p:nvSpPr>
        <p:spPr>
          <a:xfrm>
            <a:off x="1309552" y="3877392"/>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60" name="Oval 59">
            <a:extLst>
              <a:ext uri="{FF2B5EF4-FFF2-40B4-BE49-F238E27FC236}">
                <a16:creationId xmlns:a16="http://schemas.microsoft.com/office/drawing/2014/main" id="{7413E29D-275D-AA1C-3811-F11776C088EA}"/>
              </a:ext>
            </a:extLst>
          </p:cNvPr>
          <p:cNvSpPr/>
          <p:nvPr/>
        </p:nvSpPr>
        <p:spPr>
          <a:xfrm>
            <a:off x="1336765" y="4411466"/>
            <a:ext cx="152398" cy="152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62" name="Curved Connector 61">
            <a:extLst>
              <a:ext uri="{FF2B5EF4-FFF2-40B4-BE49-F238E27FC236}">
                <a16:creationId xmlns:a16="http://schemas.microsoft.com/office/drawing/2014/main" id="{CFEE777F-0F38-D0ED-C073-BF66F40F2E52}"/>
              </a:ext>
            </a:extLst>
          </p:cNvPr>
          <p:cNvCxnSpPr>
            <a:cxnSpLocks/>
            <a:stCxn id="58" idx="5"/>
            <a:endCxn id="59" idx="6"/>
          </p:cNvCxnSpPr>
          <p:nvPr/>
        </p:nvCxnSpPr>
        <p:spPr>
          <a:xfrm rot="5400000">
            <a:off x="1331560" y="3761156"/>
            <a:ext cx="322825" cy="6204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658AA948-5243-D3FD-4B83-4492A0FE0B2E}"/>
              </a:ext>
            </a:extLst>
          </p:cNvPr>
          <p:cNvCxnSpPr>
            <a:cxnSpLocks/>
            <a:stCxn id="59" idx="4"/>
            <a:endCxn id="60" idx="0"/>
          </p:cNvCxnSpPr>
          <p:nvPr/>
        </p:nvCxnSpPr>
        <p:spPr>
          <a:xfrm rot="16200000" flipH="1">
            <a:off x="1208519" y="4207021"/>
            <a:ext cx="381676" cy="2721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2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43</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29645</TotalTime>
  <Words>5447</Words>
  <Application>Microsoft Macintosh PowerPoint</Application>
  <PresentationFormat>Widescreen</PresentationFormat>
  <Paragraphs>606</Paragraphs>
  <Slides>43</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Abadi Extra Light</vt:lpstr>
      <vt:lpstr>Arial</vt:lpstr>
      <vt:lpstr>Calibri</vt:lpstr>
      <vt:lpstr>Calibri Light</vt:lpstr>
      <vt:lpstr>Cambria Math</vt:lpstr>
      <vt:lpstr>Helvetica Neue Light</vt:lpstr>
      <vt:lpstr>Helvetica Neue Thin</vt:lpstr>
      <vt:lpstr>Helvetica Neue Thin</vt:lpstr>
      <vt:lpstr>Wingdings</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107</cp:revision>
  <dcterms:created xsi:type="dcterms:W3CDTF">2023-03-06T08:56:36Z</dcterms:created>
  <dcterms:modified xsi:type="dcterms:W3CDTF">2023-04-13T14:07:56Z</dcterms:modified>
</cp:coreProperties>
</file>