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 id="299" r:id="rId41"/>
    <p:sldId id="298" r:id="rId4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08"/>
    <p:restoredTop sz="94578"/>
  </p:normalViewPr>
  <p:slideViewPr>
    <p:cSldViewPr snapToGrid="0">
      <p:cViewPr varScale="1">
        <p:scale>
          <a:sx n="104" d="100"/>
          <a:sy n="104" d="100"/>
        </p:scale>
        <p:origin x="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31/03/2023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31/03/2023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31/03/2023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31/03/2023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31/03/2023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31/03/2023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31/03/2023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31/03/2023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31/03/2023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31/03/2023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31/03/2023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31/03/2023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31/03/2023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Leaning towards yes since if only like 1 </a:t>
            </a:r>
            <a:r>
              <a:rPr lang="en-GB" sz="1600" dirty="0" err="1">
                <a:latin typeface="Helvetica Neue Thin" panose="020B0403020202020204" pitchFamily="34" charset="0"/>
                <a:ea typeface="Helvetica Neue Thin" panose="020B0403020202020204" pitchFamily="34" charset="0"/>
              </a:rPr>
              <a:t>init</a:t>
            </a:r>
            <a:r>
              <a:rPr lang="en-GB" sz="1600" dirty="0">
                <a:latin typeface="Helvetica Neue Thin" panose="020B0403020202020204" pitchFamily="34" charset="0"/>
                <a:ea typeface="Helvetica Neue Thin" panose="020B0403020202020204" pitchFamily="34" charset="0"/>
              </a:rPr>
              <a:t> step this </a:t>
            </a:r>
            <a:r>
              <a:rPr lang="en-GB" sz="1600">
                <a:latin typeface="Helvetica Neue Thin" panose="020B0403020202020204" pitchFamily="34" charset="0"/>
                <a:ea typeface="Helvetica Neue Thin" panose="020B0403020202020204" pitchFamily="34" charset="0"/>
              </a:rPr>
              <a:t>whole part is </a:t>
            </a:r>
            <a:r>
              <a:rPr lang="en-GB" sz="1600" dirty="0" err="1">
                <a:latin typeface="Helvetica Neue Thin" panose="020B0403020202020204" pitchFamily="34" charset="0"/>
                <a:ea typeface="Helvetica Neue Thin" panose="020B0403020202020204" pitchFamily="34" charset="0"/>
              </a:rPr>
              <a:t>kinda</a:t>
            </a:r>
            <a:r>
              <a:rPr lang="en-GB" sz="1600" dirty="0">
                <a:latin typeface="Helvetica Neue Thin" panose="020B0403020202020204" pitchFamily="34" charset="0"/>
                <a:ea typeface="Helvetica Neue Thin" panose="020B0403020202020204" pitchFamily="34" charset="0"/>
              </a:rPr>
              <a:t> meh</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6318712" cy="1815882"/>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Exit_remaining</a:t>
            </a:r>
            <a:r>
              <a:rPr lang="en-GB" sz="1600" dirty="0">
                <a:latin typeface="Helvetica Neue Thin" panose="020B0403020202020204" pitchFamily="34" charset="0"/>
                <a:ea typeface="Helvetica Neue Thin" panose="020B0403020202020204" pitchFamily="34" charset="0"/>
              </a:rPr>
              <a:t> : how many left to take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 and how often</a:t>
            </a:r>
          </a:p>
        </p:txBody>
      </p:sp>
      <p:sp>
        <p:nvSpPr>
          <p:cNvPr id="7" name="TextBox 6">
            <a:extLst>
              <a:ext uri="{FF2B5EF4-FFF2-40B4-BE49-F238E27FC236}">
                <a16:creationId xmlns:a16="http://schemas.microsoft.com/office/drawing/2014/main" id="{4F9A6AA4-D4AA-9507-A1B1-5C712FE98205}"/>
              </a:ext>
            </a:extLst>
          </p:cNvPr>
          <p:cNvSpPr txBox="1"/>
          <p:nvPr/>
        </p:nvSpPr>
        <p:spPr>
          <a:xfrm>
            <a:off x="5261180" y="3667158"/>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3" y="5644257"/>
            <a:ext cx="8085729"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 =&gt; % of each transition overall </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a:latin typeface="Helvetica Neue Thin" panose="020B0403020202020204" pitchFamily="34" charset="0"/>
                <a:ea typeface="Helvetica Neue Thin" panose="020B0403020202020204" pitchFamily="34" charset="0"/>
              </a:rPr>
              <a:t> appears</a:t>
            </a:r>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sp>
        <p:nvSpPr>
          <p:cNvPr id="5" name="TextBox 4">
            <a:extLst>
              <a:ext uri="{FF2B5EF4-FFF2-40B4-BE49-F238E27FC236}">
                <a16:creationId xmlns:a16="http://schemas.microsoft.com/office/drawing/2014/main" id="{967B1342-4061-7E54-B8D0-7E58C857E3DB}"/>
              </a:ext>
            </a:extLst>
          </p:cNvPr>
          <p:cNvSpPr txBox="1"/>
          <p:nvPr/>
        </p:nvSpPr>
        <p:spPr>
          <a:xfrm>
            <a:off x="142304" y="375878"/>
            <a:ext cx="7085186" cy="329320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The goal is to define a sort of ‘rewards’ function that would </a:t>
            </a:r>
            <a:r>
              <a:rPr lang="en-GB" sz="1600" dirty="0" err="1">
                <a:latin typeface="Helvetica Neue Thin" panose="020B0403020202020204" pitchFamily="34" charset="0"/>
                <a:ea typeface="Helvetica Neue Thin" panose="020B0403020202020204" pitchFamily="34" charset="0"/>
              </a:rPr>
              <a:t>analyze</a:t>
            </a:r>
            <a:r>
              <a:rPr lang="en-GB" sz="1600" dirty="0">
                <a:latin typeface="Helvetica Neue Thin" panose="020B0403020202020204" pitchFamily="34" charset="0"/>
                <a:ea typeface="Helvetica Neue Thin" panose="020B0403020202020204" pitchFamily="34" charset="0"/>
              </a:rPr>
              <a:t> each possible step and assign a value to that step. Then the final choice would be the step that brings the biggest reward. </a:t>
            </a:r>
          </a:p>
          <a:p>
            <a:r>
              <a:rPr lang="en-GB" sz="1600" dirty="0">
                <a:latin typeface="Helvetica Neue Thin" panose="020B0403020202020204" pitchFamily="34" charset="0"/>
                <a:ea typeface="Helvetica Neue Thin" panose="020B0403020202020204" pitchFamily="34" charset="0"/>
              </a:rPr>
              <a:t>The potential problem with this is the look-ahead, since the function would look at S1, S2, and S3 to check if they’ve been visited.</a:t>
            </a:r>
          </a:p>
          <a:p>
            <a:r>
              <a:rPr lang="en-GB" sz="1600" dirty="0">
                <a:latin typeface="Helvetica Neue Thin" panose="020B0403020202020204" pitchFamily="34" charset="0"/>
                <a:ea typeface="Helvetica Neue Thin" panose="020B0403020202020204" pitchFamily="34" charset="0"/>
              </a:rPr>
              <a:t>Potential way around that: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check states, only look at exits, meaning that if an exit has never been taken from the current state or has never appeared in the system ever, chances are it leads to something new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assign rewards to every step – if the first step/state checked has never been seen, stop assigning rewards and just go. </a:t>
            </a:r>
          </a:p>
          <a:p>
            <a:pPr marL="285750" indent="-285750">
              <a:buFontTx/>
              <a:buChar char="-"/>
            </a:pPr>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Next slide = rules rough version 1 </a:t>
            </a:r>
          </a:p>
        </p:txBody>
      </p:sp>
      <p:grpSp>
        <p:nvGrpSpPr>
          <p:cNvPr id="8" name="Group 7">
            <a:extLst>
              <a:ext uri="{FF2B5EF4-FFF2-40B4-BE49-F238E27FC236}">
                <a16:creationId xmlns:a16="http://schemas.microsoft.com/office/drawing/2014/main" id="{271C33DC-7E95-23D5-3897-9DCF96837D64}"/>
              </a:ext>
            </a:extLst>
          </p:cNvPr>
          <p:cNvGrpSpPr/>
          <p:nvPr/>
        </p:nvGrpSpPr>
        <p:grpSpPr>
          <a:xfrm>
            <a:off x="7836026" y="559845"/>
            <a:ext cx="3314792" cy="2442986"/>
            <a:chOff x="24756" y="2397551"/>
            <a:chExt cx="3314792" cy="2442986"/>
          </a:xfrm>
        </p:grpSpPr>
        <p:grpSp>
          <p:nvGrpSpPr>
            <p:cNvPr id="9" name="Group 8">
              <a:extLst>
                <a:ext uri="{FF2B5EF4-FFF2-40B4-BE49-F238E27FC236}">
                  <a16:creationId xmlns:a16="http://schemas.microsoft.com/office/drawing/2014/main" id="{C749DAC2-CBC9-D1DA-D6DF-CA1E3BAE65EC}"/>
                </a:ext>
              </a:extLst>
            </p:cNvPr>
            <p:cNvGrpSpPr/>
            <p:nvPr/>
          </p:nvGrpSpPr>
          <p:grpSpPr>
            <a:xfrm rot="16200000">
              <a:off x="469120" y="3235649"/>
              <a:ext cx="834604" cy="834604"/>
              <a:chOff x="5123645" y="775255"/>
              <a:chExt cx="834604" cy="834604"/>
            </a:xfrm>
          </p:grpSpPr>
          <p:sp>
            <p:nvSpPr>
              <p:cNvPr id="30" name="Oval 29">
                <a:extLst>
                  <a:ext uri="{FF2B5EF4-FFF2-40B4-BE49-F238E27FC236}">
                    <a16:creationId xmlns:a16="http://schemas.microsoft.com/office/drawing/2014/main" id="{AB8DC231-6E13-C474-AEE9-467D38ABB80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1" name="TextBox 30">
                <a:extLst>
                  <a:ext uri="{FF2B5EF4-FFF2-40B4-BE49-F238E27FC236}">
                    <a16:creationId xmlns:a16="http://schemas.microsoft.com/office/drawing/2014/main" id="{5F7F8247-8FF6-E6AB-CF0B-AC5805F5CEAF}"/>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0" name="Oval 9">
              <a:extLst>
                <a:ext uri="{FF2B5EF4-FFF2-40B4-BE49-F238E27FC236}">
                  <a16:creationId xmlns:a16="http://schemas.microsoft.com/office/drawing/2014/main" id="{F5BAC834-0ED1-7F77-B152-E6A6C2DB7AA9}"/>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Oval 10">
              <a:extLst>
                <a:ext uri="{FF2B5EF4-FFF2-40B4-BE49-F238E27FC236}">
                  <a16:creationId xmlns:a16="http://schemas.microsoft.com/office/drawing/2014/main" id="{83DF4C6D-4AB2-03D7-9DDB-DBB392FC42F2}"/>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14" name="Group 13">
              <a:extLst>
                <a:ext uri="{FF2B5EF4-FFF2-40B4-BE49-F238E27FC236}">
                  <a16:creationId xmlns:a16="http://schemas.microsoft.com/office/drawing/2014/main" id="{E5C2CA4E-7F46-9784-7815-045E14245CE0}"/>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B20618E1-2DA6-B2B0-4E36-E680FCA8C941}"/>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061A5571-B1AB-C287-D92F-927C64ED21D9}"/>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4" name="TextBox 23">
                <a:extLst>
                  <a:ext uri="{FF2B5EF4-FFF2-40B4-BE49-F238E27FC236}">
                    <a16:creationId xmlns:a16="http://schemas.microsoft.com/office/drawing/2014/main" id="{47CAE894-367D-C7CB-B0CF-5345F51E855D}"/>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5" name="TextBox 24">
                <a:extLst>
                  <a:ext uri="{FF2B5EF4-FFF2-40B4-BE49-F238E27FC236}">
                    <a16:creationId xmlns:a16="http://schemas.microsoft.com/office/drawing/2014/main" id="{65EE629C-B726-ACF5-FEB1-98E3B59E6428}"/>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6" name="TextBox 25">
                <a:extLst>
                  <a:ext uri="{FF2B5EF4-FFF2-40B4-BE49-F238E27FC236}">
                    <a16:creationId xmlns:a16="http://schemas.microsoft.com/office/drawing/2014/main" id="{B8525060-B057-FBB2-330D-3CEB05976F3F}"/>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7" name="TextBox 26">
                <a:extLst>
                  <a:ext uri="{FF2B5EF4-FFF2-40B4-BE49-F238E27FC236}">
                    <a16:creationId xmlns:a16="http://schemas.microsoft.com/office/drawing/2014/main" id="{0E56C1A9-30B3-6E73-B119-F9F5E1B29245}"/>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8" name="TextBox 27">
                <a:extLst>
                  <a:ext uri="{FF2B5EF4-FFF2-40B4-BE49-F238E27FC236}">
                    <a16:creationId xmlns:a16="http://schemas.microsoft.com/office/drawing/2014/main" id="{F7C91730-8124-6386-B692-D064E498C031}"/>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9" name="TextBox 28">
                <a:extLst>
                  <a:ext uri="{FF2B5EF4-FFF2-40B4-BE49-F238E27FC236}">
                    <a16:creationId xmlns:a16="http://schemas.microsoft.com/office/drawing/2014/main" id="{051F27A2-A207-636E-4E0F-E03F2B873027}"/>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15" name="Straight Arrow Connector 14">
              <a:extLst>
                <a:ext uri="{FF2B5EF4-FFF2-40B4-BE49-F238E27FC236}">
                  <a16:creationId xmlns:a16="http://schemas.microsoft.com/office/drawing/2014/main" id="{F3C5B505-E5A0-84F3-8F29-75CFCD86BCFC}"/>
                </a:ext>
              </a:extLst>
            </p:cNvPr>
            <p:cNvCxnSpPr>
              <a:cxnSpLocks/>
              <a:stCxn id="3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8BACA3-3429-A89B-911D-B005B2333AF0}"/>
                </a:ext>
              </a:extLst>
            </p:cNvPr>
            <p:cNvCxnSpPr>
              <a:cxnSpLocks/>
              <a:stCxn id="30" idx="4"/>
              <a:endCxn id="11"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4AC807-DBC8-EA52-F0AB-3493BCBA49B4}"/>
                </a:ext>
              </a:extLst>
            </p:cNvPr>
            <p:cNvCxnSpPr>
              <a:cxnSpLocks/>
              <a:stCxn id="30" idx="3"/>
              <a:endCxn id="10"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C0B418-E3D4-7D4D-DF53-18DB9A27D1D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854052-56CB-6221-EBC1-F85E4D7609D1}"/>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C52E94-2723-110A-65CB-C52386BDE100}"/>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543CEA-3C7D-844D-4842-E26C7E7D1A00}"/>
                </a:ext>
              </a:extLst>
            </p:cNvPr>
            <p:cNvCxnSpPr>
              <a:cxnSpLocks/>
              <a:endCxn id="3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40</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738664"/>
          </a:xfrm>
          <a:prstGeom prst="rect">
            <a:avLst/>
          </a:prstGeom>
          <a:noFill/>
        </p:spPr>
        <p:txBody>
          <a:bodyPr wrap="square" rtlCol="0">
            <a:spAutoFit/>
          </a:bodyPr>
          <a:lstStyle/>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current</a:t>
            </a:r>
            <a:r>
              <a:rPr lang="en-GB" sz="1400" dirty="0">
                <a:latin typeface="Helvetica Neue Thin" panose="020B0403020202020204" pitchFamily="34" charset="0"/>
                <a:ea typeface="Helvetica Neue Thin" panose="020B0403020202020204" pitchFamily="34" charset="0"/>
              </a:rPr>
              <a:t> : current state</a:t>
            </a:r>
          </a:p>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new</a:t>
            </a:r>
            <a:r>
              <a:rPr lang="en-GB" sz="1400" dirty="0">
                <a:latin typeface="Helvetica Neue Thin" panose="020B0403020202020204" pitchFamily="34" charset="0"/>
                <a:ea typeface="Helvetica Neue Thin" panose="020B0403020202020204" pitchFamily="34" charset="0"/>
              </a:rPr>
              <a:t> : potential new state </a:t>
            </a:r>
          </a:p>
          <a:p>
            <a:r>
              <a:rPr lang="en-GB" sz="1400" dirty="0" err="1">
                <a:latin typeface="Helvetica Neue Thin" panose="020B0403020202020204" pitchFamily="34" charset="0"/>
                <a:ea typeface="Helvetica Neue Thin" panose="020B0403020202020204" pitchFamily="34" charset="0"/>
              </a:rPr>
              <a:t>t</a:t>
            </a:r>
            <a:r>
              <a:rPr lang="en-GB" sz="1400" baseline="-25000" dirty="0" err="1">
                <a:latin typeface="Helvetica Neue Thin" panose="020B0403020202020204" pitchFamily="34" charset="0"/>
                <a:ea typeface="Helvetica Neue Thin" panose="020B0403020202020204" pitchFamily="34" charset="0"/>
              </a:rPr>
              <a:t>current</a:t>
            </a:r>
            <a:r>
              <a:rPr lang="en-GB" sz="1400" baseline="-25000" dirty="0">
                <a:latin typeface="Helvetica Neue Thin" panose="020B0403020202020204" pitchFamily="34" charset="0"/>
                <a:ea typeface="Helvetica Neue Thin" panose="020B0403020202020204" pitchFamily="34" charset="0"/>
              </a:rPr>
              <a:t> </a:t>
            </a:r>
            <a:r>
              <a:rPr lang="en-GB" sz="1400" baseline="-25000" dirty="0">
                <a:latin typeface="Helvetica Neue Thin" panose="020B0403020202020204" pitchFamily="34" charset="0"/>
                <a:ea typeface="Helvetica Neue Thin" panose="020B0403020202020204" pitchFamily="34" charset="0"/>
                <a:sym typeface="Wingdings" pitchFamily="2" charset="2"/>
              </a:rPr>
              <a:t>--&gt; new </a:t>
            </a:r>
            <a:r>
              <a:rPr lang="en-GB" sz="1400" dirty="0">
                <a:latin typeface="Helvetica Neue Thin" panose="020B0403020202020204" pitchFamily="34" charset="0"/>
                <a:ea typeface="Helvetica Neue Thin" panose="020B0403020202020204" pitchFamily="34" charset="0"/>
                <a:sym typeface="Wingdings" pitchFamily="2" charset="2"/>
              </a:rPr>
              <a:t>: transition from current state to potential new state</a:t>
            </a:r>
            <a:r>
              <a:rPr lang="en-GB" sz="1400" baseline="-25000" dirty="0">
                <a:latin typeface="Helvetica Neue Thin" panose="020B0403020202020204" pitchFamily="34" charset="0"/>
                <a:ea typeface="Helvetica Neue Thin" panose="020B0403020202020204" pitchFamily="34" charset="0"/>
                <a:sym typeface="Wingdings" pitchFamily="2" charset="2"/>
              </a:rPr>
              <a:t> </a:t>
            </a:r>
            <a:endParaRPr lang="en-GB" sz="1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D06C624D-C1E6-8A22-9396-8E5CDCC2829A}"/>
              </a:ext>
            </a:extLst>
          </p:cNvPr>
          <p:cNvSpPr txBox="1"/>
          <p:nvPr/>
        </p:nvSpPr>
        <p:spPr>
          <a:xfrm>
            <a:off x="94445" y="1099927"/>
            <a:ext cx="12003110" cy="1169551"/>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INIT_VISITED : visited states </a:t>
            </a:r>
          </a:p>
          <a:p>
            <a:r>
              <a:rPr lang="en-GB" sz="1400" dirty="0">
                <a:latin typeface="Helvetica Neue Thin" panose="020B0403020202020204" pitchFamily="34" charset="0"/>
                <a:ea typeface="Helvetica Neue Thin" panose="020B0403020202020204" pitchFamily="34" charset="0"/>
              </a:rPr>
              <a:t>DEAD_PREDS : states that can lead to a deadlock</a:t>
            </a:r>
          </a:p>
          <a:p>
            <a:r>
              <a:rPr lang="en-GB" sz="1400" dirty="0">
                <a:latin typeface="Helvetica Neue Thin" panose="020B0403020202020204" pitchFamily="34" charset="0"/>
                <a:ea typeface="Helvetica Neue Thin" panose="020B0403020202020204" pitchFamily="34" charset="0"/>
              </a:rPr>
              <a:t>DEADLOCK : deadlocking states </a:t>
            </a:r>
          </a:p>
          <a:p>
            <a:r>
              <a:rPr lang="en-GB" sz="1400" dirty="0">
                <a:latin typeface="Helvetica Neue Thin" panose="020B0403020202020204" pitchFamily="34" charset="0"/>
                <a:ea typeface="Helvetica Neue Thin" panose="020B0403020202020204" pitchFamily="34" charset="0"/>
              </a:rPr>
              <a:t>MATRIX : transition pairs and how often they appear </a:t>
            </a:r>
          </a:p>
          <a:p>
            <a:r>
              <a:rPr lang="en-GB" sz="1400" dirty="0">
                <a:latin typeface="Helvetica Neue Thin" panose="020B0403020202020204" pitchFamily="34" charset="0"/>
                <a:ea typeface="Helvetica Neue Thin" panose="020B0403020202020204" pitchFamily="34" charset="0"/>
              </a:rPr>
              <a:t>TR_COUNT : transitions and how often they appear </a:t>
            </a:r>
          </a:p>
        </p:txBody>
      </p:sp>
      <p:pic>
        <p:nvPicPr>
          <p:cNvPr id="12" name="Picture 11">
            <a:extLst>
              <a:ext uri="{FF2B5EF4-FFF2-40B4-BE49-F238E27FC236}">
                <a16:creationId xmlns:a16="http://schemas.microsoft.com/office/drawing/2014/main" id="{29F70423-F49A-AA2C-840B-8092105BD427}"/>
              </a:ext>
            </a:extLst>
          </p:cNvPr>
          <p:cNvPicPr>
            <a:picLocks noChangeAspect="1"/>
          </p:cNvPicPr>
          <p:nvPr/>
        </p:nvPicPr>
        <p:blipFill>
          <a:blip r:embed="rId2"/>
          <a:stretch>
            <a:fillRect/>
          </a:stretch>
        </p:blipFill>
        <p:spPr>
          <a:xfrm>
            <a:off x="94445" y="2232172"/>
            <a:ext cx="7772400" cy="2897640"/>
          </a:xfrm>
          <a:prstGeom prst="rect">
            <a:avLst/>
          </a:prstGeom>
        </p:spPr>
      </p:pic>
      <p:grpSp>
        <p:nvGrpSpPr>
          <p:cNvPr id="13" name="Group 12">
            <a:extLst>
              <a:ext uri="{FF2B5EF4-FFF2-40B4-BE49-F238E27FC236}">
                <a16:creationId xmlns:a16="http://schemas.microsoft.com/office/drawing/2014/main" id="{3308AA5E-EA8F-F4A0-FC04-15DAE3E3C136}"/>
              </a:ext>
            </a:extLst>
          </p:cNvPr>
          <p:cNvGrpSpPr/>
          <p:nvPr/>
        </p:nvGrpSpPr>
        <p:grpSpPr>
          <a:xfrm>
            <a:off x="7836026" y="559845"/>
            <a:ext cx="3314792" cy="2442986"/>
            <a:chOff x="24756" y="2397551"/>
            <a:chExt cx="3314792" cy="2442986"/>
          </a:xfrm>
        </p:grpSpPr>
        <p:grpSp>
          <p:nvGrpSpPr>
            <p:cNvPr id="32" name="Group 31">
              <a:extLst>
                <a:ext uri="{FF2B5EF4-FFF2-40B4-BE49-F238E27FC236}">
                  <a16:creationId xmlns:a16="http://schemas.microsoft.com/office/drawing/2014/main" id="{30D671FE-158E-84BF-A105-BB42F264D40A}"/>
                </a:ext>
              </a:extLst>
            </p:cNvPr>
            <p:cNvGrpSpPr/>
            <p:nvPr/>
          </p:nvGrpSpPr>
          <p:grpSpPr>
            <a:xfrm rot="16200000">
              <a:off x="469120" y="3235649"/>
              <a:ext cx="834604" cy="834604"/>
              <a:chOff x="5123645" y="775255"/>
              <a:chExt cx="834604" cy="834604"/>
            </a:xfrm>
          </p:grpSpPr>
          <p:sp>
            <p:nvSpPr>
              <p:cNvPr id="51" name="Oval 50">
                <a:extLst>
                  <a:ext uri="{FF2B5EF4-FFF2-40B4-BE49-F238E27FC236}">
                    <a16:creationId xmlns:a16="http://schemas.microsoft.com/office/drawing/2014/main" id="{CDDC170A-9436-53D7-A017-58AE014D8D99}"/>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71E99CF1-4710-BEAA-9A27-C661C5429A7B}"/>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33" name="Oval 32">
              <a:extLst>
                <a:ext uri="{FF2B5EF4-FFF2-40B4-BE49-F238E27FC236}">
                  <a16:creationId xmlns:a16="http://schemas.microsoft.com/office/drawing/2014/main" id="{D16B8C6D-3FD2-2DD2-ACBC-C196AB2942D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4" name="Oval 33">
              <a:extLst>
                <a:ext uri="{FF2B5EF4-FFF2-40B4-BE49-F238E27FC236}">
                  <a16:creationId xmlns:a16="http://schemas.microsoft.com/office/drawing/2014/main" id="{A28F01D0-ED00-CDB2-31BA-9513E2FEE679}"/>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35" name="Group 34">
              <a:extLst>
                <a:ext uri="{FF2B5EF4-FFF2-40B4-BE49-F238E27FC236}">
                  <a16:creationId xmlns:a16="http://schemas.microsoft.com/office/drawing/2014/main" id="{1D5CEC62-35BE-8669-97B5-5787D3C3DEEC}"/>
                </a:ext>
              </a:extLst>
            </p:cNvPr>
            <p:cNvGrpSpPr/>
            <p:nvPr/>
          </p:nvGrpSpPr>
          <p:grpSpPr>
            <a:xfrm rot="16200000">
              <a:off x="418311" y="2075786"/>
              <a:ext cx="2248369" cy="3035479"/>
              <a:chOff x="978148" y="-3000752"/>
              <a:chExt cx="3553745" cy="4797847"/>
            </a:xfrm>
          </p:grpSpPr>
          <p:sp>
            <p:nvSpPr>
              <p:cNvPr id="43" name="Oval 42">
                <a:extLst>
                  <a:ext uri="{FF2B5EF4-FFF2-40B4-BE49-F238E27FC236}">
                    <a16:creationId xmlns:a16="http://schemas.microsoft.com/office/drawing/2014/main" id="{862FAF68-E567-B718-6349-AC1794B59E0F}"/>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4" name="TextBox 43">
                <a:extLst>
                  <a:ext uri="{FF2B5EF4-FFF2-40B4-BE49-F238E27FC236}">
                    <a16:creationId xmlns:a16="http://schemas.microsoft.com/office/drawing/2014/main" id="{46AEDBAA-98C1-29C9-7EF2-35E3378216EB}"/>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5" name="TextBox 44">
                <a:extLst>
                  <a:ext uri="{FF2B5EF4-FFF2-40B4-BE49-F238E27FC236}">
                    <a16:creationId xmlns:a16="http://schemas.microsoft.com/office/drawing/2014/main" id="{53F656A4-3318-7346-BE34-810DD88FF120}"/>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6" name="TextBox 45">
                <a:extLst>
                  <a:ext uri="{FF2B5EF4-FFF2-40B4-BE49-F238E27FC236}">
                    <a16:creationId xmlns:a16="http://schemas.microsoft.com/office/drawing/2014/main" id="{377A04A5-AA69-B340-4225-D998457CDA99}"/>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9567D41-CDFA-8197-E4D7-58BD069C8F68}"/>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EBC7763B-F07A-36EB-302B-B04F810E3E17}"/>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9" name="TextBox 48">
                <a:extLst>
                  <a:ext uri="{FF2B5EF4-FFF2-40B4-BE49-F238E27FC236}">
                    <a16:creationId xmlns:a16="http://schemas.microsoft.com/office/drawing/2014/main" id="{A7A3D93E-84B1-AB7A-6809-07ECFB6BBA94}"/>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50" name="TextBox 49">
                <a:extLst>
                  <a:ext uri="{FF2B5EF4-FFF2-40B4-BE49-F238E27FC236}">
                    <a16:creationId xmlns:a16="http://schemas.microsoft.com/office/drawing/2014/main" id="{99B9EE90-67F8-A516-C1DA-D6387589B46E}"/>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36" name="Straight Arrow Connector 35">
              <a:extLst>
                <a:ext uri="{FF2B5EF4-FFF2-40B4-BE49-F238E27FC236}">
                  <a16:creationId xmlns:a16="http://schemas.microsoft.com/office/drawing/2014/main" id="{0F3687FC-5F4F-DFB4-6589-BAC05B59210E}"/>
                </a:ext>
              </a:extLst>
            </p:cNvPr>
            <p:cNvCxnSpPr>
              <a:cxnSpLocks/>
              <a:stCxn id="51" idx="5"/>
              <a:endCxn id="43"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04BA2B-E581-C74D-A788-623E278FC632}"/>
                </a:ext>
              </a:extLst>
            </p:cNvPr>
            <p:cNvCxnSpPr>
              <a:cxnSpLocks/>
              <a:stCxn id="51" idx="4"/>
              <a:endCxn id="34"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01EE4C-35E5-4E3E-AACD-CCC599F1516F}"/>
                </a:ext>
              </a:extLst>
            </p:cNvPr>
            <p:cNvCxnSpPr>
              <a:cxnSpLocks/>
              <a:stCxn id="51" idx="3"/>
              <a:endCxn id="33"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B81F6-E0E0-BBD9-30D5-A607EBA49CB0}"/>
                </a:ext>
              </a:extLst>
            </p:cNvPr>
            <p:cNvCxnSpPr>
              <a:cxnSpLocks/>
              <a:stCxn id="43"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4052BC-09CA-1562-1FB6-EF28F5A875AA}"/>
                </a:ext>
              </a:extLst>
            </p:cNvPr>
            <p:cNvCxnSpPr>
              <a:cxnSpLocks/>
              <a:stCxn id="43"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6D12AF-F0B8-E4C8-5C95-54E15EF25634}"/>
                </a:ext>
              </a:extLst>
            </p:cNvPr>
            <p:cNvCxnSpPr>
              <a:cxnSpLocks/>
              <a:stCxn id="43"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9FB9EC-C5D7-0C9A-6F85-F373AED8E7B1}"/>
                </a:ext>
              </a:extLst>
            </p:cNvPr>
            <p:cNvCxnSpPr>
              <a:cxnSpLocks/>
              <a:endCxn id="51"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75403CE0-1BF7-3586-B993-1E8515708642}"/>
              </a:ext>
            </a:extLst>
          </p:cNvPr>
          <p:cNvSpPr txBox="1"/>
          <p:nvPr/>
        </p:nvSpPr>
        <p:spPr>
          <a:xfrm>
            <a:off x="94445" y="5203630"/>
            <a:ext cx="12003110" cy="738664"/>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Other:</a:t>
            </a:r>
          </a:p>
          <a:p>
            <a:pPr marL="285750" indent="-285750">
              <a:buFontTx/>
              <a:buChar char="-"/>
            </a:pPr>
            <a:r>
              <a:rPr lang="en-GB" sz="1400" dirty="0">
                <a:latin typeface="Helvetica Neue Thin" panose="020B0403020202020204" pitchFamily="34" charset="0"/>
                <a:ea typeface="Helvetica Neue Thin" panose="020B0403020202020204" pitchFamily="34" charset="0"/>
              </a:rPr>
              <a:t>Take into account vars -&gt; their potential values. If there’s a value that’s not hit try to target that value (like the L9 in </a:t>
            </a:r>
            <a:r>
              <a:rPr lang="en-GB" sz="1400" dirty="0" err="1">
                <a:latin typeface="Helvetica Neue Thin" panose="020B0403020202020204" pitchFamily="34" charset="0"/>
                <a:ea typeface="Helvetica Neue Thin" panose="020B0403020202020204" pitchFamily="34" charset="0"/>
              </a:rPr>
              <a:t>dekker_depth</a:t>
            </a:r>
            <a:r>
              <a:rPr lang="en-GB" sz="1400" dirty="0">
                <a:latin typeface="Helvetica Neue Thin" panose="020B0403020202020204" pitchFamily="34" charset="0"/>
                <a:ea typeface="Helvetica Neue Thin" panose="020B0403020202020204" pitchFamily="34" charset="0"/>
              </a:rPr>
              <a:t> example) </a:t>
            </a:r>
          </a:p>
          <a:p>
            <a:pPr marL="285750" indent="-285750">
              <a:buFontTx/>
              <a:buChar char="-"/>
            </a:pPr>
            <a:r>
              <a:rPr lang="en-GB" sz="1400" dirty="0">
                <a:latin typeface="Helvetica Neue Thin" panose="020B0403020202020204" pitchFamily="34" charset="0"/>
                <a:ea typeface="Helvetica Neue Thin" panose="020B0403020202020204" pitchFamily="34" charset="0"/>
              </a:rPr>
              <a:t>If a transition never appears, set that as the target for </a:t>
            </a:r>
            <a:r>
              <a:rPr lang="en-GB" sz="1400">
                <a:latin typeface="Helvetica Neue Thin" panose="020B0403020202020204" pitchFamily="34" charset="0"/>
                <a:ea typeface="Helvetica Neue Thin" panose="020B0403020202020204" pitchFamily="34" charset="0"/>
              </a:rPr>
              <a:t>a run?</a:t>
            </a:r>
            <a:endParaRPr lang="en-GB" sz="14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712925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41</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22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16688</TotalTime>
  <Words>5210</Words>
  <Application>Microsoft Macintosh PowerPoint</Application>
  <PresentationFormat>Widescreen</PresentationFormat>
  <Paragraphs>573</Paragraphs>
  <Slides>41</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103</cp:revision>
  <dcterms:created xsi:type="dcterms:W3CDTF">2023-03-06T08:56:36Z</dcterms:created>
  <dcterms:modified xsi:type="dcterms:W3CDTF">2023-03-31T08:10:28Z</dcterms:modified>
</cp:coreProperties>
</file>