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5" r:id="rId8"/>
    <p:sldId id="268" r:id="rId9"/>
    <p:sldId id="264" r:id="rId10"/>
    <p:sldId id="262" r:id="rId11"/>
    <p:sldId id="266" r:id="rId12"/>
    <p:sldId id="267" r:id="rId13"/>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58"/>
    <p:restoredTop sz="94683"/>
  </p:normalViewPr>
  <p:slideViewPr>
    <p:cSldViewPr snapToGrid="0">
      <p:cViewPr>
        <p:scale>
          <a:sx n="74" d="100"/>
          <a:sy n="74" d="100"/>
        </p:scale>
        <p:origin x="616"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3082-A6CC-C365-1C2E-227C3234E86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DB00BE00-9B89-3BD0-4EEF-BB53B3AAB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C68B9456-3179-08DB-73DC-EB5B5D0E40E8}"/>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5" name="Footer Placeholder 4">
            <a:extLst>
              <a:ext uri="{FF2B5EF4-FFF2-40B4-BE49-F238E27FC236}">
                <a16:creationId xmlns:a16="http://schemas.microsoft.com/office/drawing/2014/main" id="{62D53E6D-3CCE-0A0B-08F7-1D7A1E49FD1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D3B308C-D15D-6755-E072-E9A294E0CE3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85553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3A91-0588-D02B-3F61-1CB721100A7C}"/>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82FE0AAA-4CBD-4B82-438E-50E5FDD584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68DDF673-7308-2EC4-2E99-DE49902412B0}"/>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5" name="Footer Placeholder 4">
            <a:extLst>
              <a:ext uri="{FF2B5EF4-FFF2-40B4-BE49-F238E27FC236}">
                <a16:creationId xmlns:a16="http://schemas.microsoft.com/office/drawing/2014/main" id="{0F834CC2-4EE3-5383-C605-DE6F2559C54C}"/>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3EBFD52-023D-E861-684A-EF5F7F7F484E}"/>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1983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5E508-19B6-BFF4-CB0B-3C5BBEDD241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4562F9A4-91FB-92F3-0F3E-FB2085267C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97E7C0B0-639B-E438-9385-C318C705DEE2}"/>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5" name="Footer Placeholder 4">
            <a:extLst>
              <a:ext uri="{FF2B5EF4-FFF2-40B4-BE49-F238E27FC236}">
                <a16:creationId xmlns:a16="http://schemas.microsoft.com/office/drawing/2014/main" id="{6846CFE0-366D-90D8-C9CC-619CF123DFC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7BB63E2-CC77-3004-5E08-0BBFC8A31FAA}"/>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47450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376E-BE14-BFDE-32B8-548F3511D565}"/>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4D520F67-9089-58C2-909A-10E6211F52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B8371116-C840-1C6E-1432-E158A88E643A}"/>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5" name="Footer Placeholder 4">
            <a:extLst>
              <a:ext uri="{FF2B5EF4-FFF2-40B4-BE49-F238E27FC236}">
                <a16:creationId xmlns:a16="http://schemas.microsoft.com/office/drawing/2014/main" id="{E3D73E2E-243E-7E3F-A647-B60CE2214B9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B40ECBB-6062-3FC8-4B0F-196B4693312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6465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9939-A432-D0FA-4D2A-362D9268F59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23FF6B61-819F-5993-6BCD-09EAD0272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BDCF-5806-083F-6826-9F0487CF642A}"/>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5" name="Footer Placeholder 4">
            <a:extLst>
              <a:ext uri="{FF2B5EF4-FFF2-40B4-BE49-F238E27FC236}">
                <a16:creationId xmlns:a16="http://schemas.microsoft.com/office/drawing/2014/main" id="{DC91C742-C5AF-B395-9221-62AFDB985AE0}"/>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54CBABB-A79C-3530-1057-13D0E8E1473C}"/>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183747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6524-E804-9993-11B1-F3C49C2EC868}"/>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5DC47BDB-0F36-2DE4-6897-842E666317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82F420F7-A2C7-CAE5-6977-3D13740390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7C5A3BD2-0BFB-15B2-5C3F-95625084AF83}"/>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6" name="Footer Placeholder 5">
            <a:extLst>
              <a:ext uri="{FF2B5EF4-FFF2-40B4-BE49-F238E27FC236}">
                <a16:creationId xmlns:a16="http://schemas.microsoft.com/office/drawing/2014/main" id="{83187DEC-9749-D7DF-E4FD-385986C165B9}"/>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E00FCFB8-0D3F-1781-6DB4-6F11DE175976}"/>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92571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C047-B7AF-E940-0E84-CFC2DA08E802}"/>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4227FEB2-35E4-B271-CD39-4C835759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ABFD732-2AD4-2A3D-B89C-9ECE80413C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76EAA667-65A6-F425-9D94-C376D346C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187D69-9ACB-9900-01D1-F9946E6761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D8131EA8-55D7-F758-7D53-D4CB924B2F3D}"/>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8" name="Footer Placeholder 7">
            <a:extLst>
              <a:ext uri="{FF2B5EF4-FFF2-40B4-BE49-F238E27FC236}">
                <a16:creationId xmlns:a16="http://schemas.microsoft.com/office/drawing/2014/main" id="{A06C437C-2384-4249-EF7C-A9CE6D2BCF11}"/>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D72210A3-0D5E-A85E-91D3-9CB2413A5AA5}"/>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61185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8021-2F5C-E76A-F8B9-8C22165156E6}"/>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E757B7D3-DD81-6421-3595-EDBFCE3567E9}"/>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4" name="Footer Placeholder 3">
            <a:extLst>
              <a:ext uri="{FF2B5EF4-FFF2-40B4-BE49-F238E27FC236}">
                <a16:creationId xmlns:a16="http://schemas.microsoft.com/office/drawing/2014/main" id="{1CBB245A-58D9-0016-D288-E096FA570EA2}"/>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0330FBEC-5383-8AB7-ABAC-F3D89DC2CAA8}"/>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98514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D4A1A-872D-D919-2895-B590B5DE9BE2}"/>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3" name="Footer Placeholder 2">
            <a:extLst>
              <a:ext uri="{FF2B5EF4-FFF2-40B4-BE49-F238E27FC236}">
                <a16:creationId xmlns:a16="http://schemas.microsoft.com/office/drawing/2014/main" id="{5B7933F9-DD69-FC43-F519-9ED26DEC7A5B}"/>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A2D685CA-DA26-1CF3-1DC4-79295F842F4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37379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B95D-AF9A-C57B-5544-838473CA32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462D9DD8-E4A8-723B-A869-D2EBCAFA8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35755F36-1666-6FDB-AFB6-FBCC2D307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A549D7-9D5B-C856-0C36-4AC07C939A1B}"/>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6" name="Footer Placeholder 5">
            <a:extLst>
              <a:ext uri="{FF2B5EF4-FFF2-40B4-BE49-F238E27FC236}">
                <a16:creationId xmlns:a16="http://schemas.microsoft.com/office/drawing/2014/main" id="{7A346E1F-6D69-CC75-AFAF-56634E6C6051}"/>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1D44E17-F907-3623-AE54-3B0AF4F264D1}"/>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43608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9E0A-322F-C7A4-BDE7-479C770DD1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950F9057-E58B-2BAA-3D03-2711550CC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226C11E7-2C83-243F-8597-C099A4870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5B73EB-7CDB-B4FE-5437-AEE19629657C}"/>
              </a:ext>
            </a:extLst>
          </p:cNvPr>
          <p:cNvSpPr>
            <a:spLocks noGrp="1"/>
          </p:cNvSpPr>
          <p:nvPr>
            <p:ph type="dt" sz="half" idx="10"/>
          </p:nvPr>
        </p:nvSpPr>
        <p:spPr/>
        <p:txBody>
          <a:bodyPr/>
          <a:lstStyle/>
          <a:p>
            <a:fld id="{DBFFBAF6-CB28-224D-9929-C31B77E865DA}" type="datetimeFigureOut">
              <a:rPr lang="en-FR" smtClean="0"/>
              <a:t>06/03/2023</a:t>
            </a:fld>
            <a:endParaRPr lang="en-FR"/>
          </a:p>
        </p:txBody>
      </p:sp>
      <p:sp>
        <p:nvSpPr>
          <p:cNvPr id="6" name="Footer Placeholder 5">
            <a:extLst>
              <a:ext uri="{FF2B5EF4-FFF2-40B4-BE49-F238E27FC236}">
                <a16:creationId xmlns:a16="http://schemas.microsoft.com/office/drawing/2014/main" id="{7CA2B1A7-220B-F428-35AE-26DE996F397A}"/>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C069A6D-7193-F964-BC2D-D4B386E7870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25676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035FCF-8319-DDD4-67EB-DEC682FC6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87371D44-EEF1-E3F4-DF2F-69F757F32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922F36F-F23B-3F50-299B-7CD0A6F45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FBAF6-CB28-224D-9929-C31B77E865DA}" type="datetimeFigureOut">
              <a:rPr lang="en-FR" smtClean="0"/>
              <a:t>06/03/2023</a:t>
            </a:fld>
            <a:endParaRPr lang="en-FR"/>
          </a:p>
        </p:txBody>
      </p:sp>
      <p:sp>
        <p:nvSpPr>
          <p:cNvPr id="5" name="Footer Placeholder 4">
            <a:extLst>
              <a:ext uri="{FF2B5EF4-FFF2-40B4-BE49-F238E27FC236}">
                <a16:creationId xmlns:a16="http://schemas.microsoft.com/office/drawing/2014/main" id="{1C165380-3601-C2E4-106C-85E085E39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B8887B68-6F5E-89C1-0EEC-C8E4F675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36E34-E911-F947-B710-F12161D09F63}" type="slidenum">
              <a:rPr lang="en-FR" smtClean="0"/>
              <a:t>‹#›</a:t>
            </a:fld>
            <a:endParaRPr lang="en-FR"/>
          </a:p>
        </p:txBody>
      </p:sp>
    </p:spTree>
    <p:extLst>
      <p:ext uri="{BB962C8B-B14F-4D97-AF65-F5344CB8AC3E}">
        <p14:creationId xmlns:p14="http://schemas.microsoft.com/office/powerpoint/2010/main" val="372631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09666"/>
            <a:ext cx="11688317" cy="1477328"/>
          </a:xfrm>
          <a:prstGeom prst="rect">
            <a:avLst/>
          </a:prstGeom>
          <a:noFill/>
        </p:spPr>
        <p:txBody>
          <a:bodyPr wrap="square" rtlCol="0">
            <a:spAutoFit/>
          </a:bodyPr>
          <a:lstStyle/>
          <a:p>
            <a:r>
              <a:rPr lang="en-FR" dirty="0"/>
              <a:t>Problem: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Run Cubicle [forward] in a way that best explores the paths and possible states so as to not over-privilege one transition over another [for example if a behavior that leads to a transition is rare then a simple random generation might not go that way enough times] </a:t>
            </a:r>
            <a:endParaRPr lang="en-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FR" dirty="0"/>
          </a:p>
        </p:txBody>
      </p:sp>
      <p:sp>
        <p:nvSpPr>
          <p:cNvPr id="5" name="TextBox 4">
            <a:extLst>
              <a:ext uri="{FF2B5EF4-FFF2-40B4-BE49-F238E27FC236}">
                <a16:creationId xmlns:a16="http://schemas.microsoft.com/office/drawing/2014/main" id="{0E55E15F-F2F8-5082-08A8-B25CA078916A}"/>
              </a:ext>
            </a:extLst>
          </p:cNvPr>
          <p:cNvSpPr txBox="1"/>
          <p:nvPr/>
        </p:nvSpPr>
        <p:spPr>
          <a:xfrm>
            <a:off x="314792" y="1802328"/>
            <a:ext cx="11688317" cy="369332"/>
          </a:xfrm>
          <a:prstGeom prst="rect">
            <a:avLst/>
          </a:prstGeom>
          <a:noFill/>
        </p:spPr>
        <p:txBody>
          <a:bodyPr wrap="square" rtlCol="0">
            <a:spAutoFit/>
          </a:bodyPr>
          <a:lstStyle/>
          <a:p>
            <a:r>
              <a:rPr lang="en-FR" dirty="0"/>
              <a:t>Running example: cascading if </a:t>
            </a:r>
          </a:p>
        </p:txBody>
      </p:sp>
      <p:sp>
        <p:nvSpPr>
          <p:cNvPr id="6" name="TextBox 5">
            <a:extLst>
              <a:ext uri="{FF2B5EF4-FFF2-40B4-BE49-F238E27FC236}">
                <a16:creationId xmlns:a16="http://schemas.microsoft.com/office/drawing/2014/main" id="{7C323C4D-8313-8D67-3C67-D0C6A22DF5C3}"/>
              </a:ext>
            </a:extLst>
          </p:cNvPr>
          <p:cNvSpPr txBox="1"/>
          <p:nvPr/>
        </p:nvSpPr>
        <p:spPr>
          <a:xfrm>
            <a:off x="314791" y="2217827"/>
            <a:ext cx="11688317" cy="2123658"/>
          </a:xfrm>
          <a:prstGeom prst="rect">
            <a:avLst/>
          </a:prstGeom>
          <a:noFill/>
        </p:spPr>
        <p:txBody>
          <a:bodyPr wrap="square" rtlCol="0">
            <a:spAutoFit/>
          </a:bodyPr>
          <a:lstStyle/>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t1(</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t2(</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a:t>
            </a:r>
            <a:r>
              <a:rPr lang="en-GB" sz="1200" dirty="0" err="1">
                <a:latin typeface="Cambria Math" panose="02040503050406030204" pitchFamily="18" charset="0"/>
                <a:ea typeface="Cambria Math" panose="02040503050406030204" pitchFamily="18" charset="0"/>
                <a:cs typeface="CMU Serif Roman" panose="02000603000000000000" pitchFamily="2" charset="0"/>
              </a:rPr>
              <a:t>forall_other</a:t>
            </a:r>
            <a:r>
              <a:rPr lang="en-GB" sz="1200" dirty="0">
                <a:latin typeface="Cambria Math" panose="02040503050406030204" pitchFamily="18" charset="0"/>
                <a:ea typeface="Cambria Math" panose="02040503050406030204" pitchFamily="18" charset="0"/>
                <a:cs typeface="CMU Serif Roman" panose="02000603000000000000" pitchFamily="2" charset="0"/>
              </a:rPr>
              <a:t> j. PC[j] = A3} { X := X+1; PC[k] := case | _ : A1}</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t4(</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j)</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PC[j] &lt;&gt; A3} { Y := Y + 1;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a:t>
            </a:r>
            <a:r>
              <a:rPr lang="en-FR" sz="1200" dirty="0">
                <a:latin typeface="Cambria Math" panose="02040503050406030204" pitchFamily="18" charset="0"/>
                <a:ea typeface="Cambria Math" panose="02040503050406030204" pitchFamily="18" charset="0"/>
                <a:cs typeface="CMU Serif Roman" panose="02000603000000000000" pitchFamily="2" charset="0"/>
              </a:rPr>
              <a:t> </a:t>
            </a:r>
            <a:endParaRPr lang="en-FR" dirty="0">
              <a:latin typeface="Cambria Math" panose="02040503050406030204" pitchFamily="18" charset="0"/>
              <a:ea typeface="Cambria Math" panose="02040503050406030204" pitchFamily="18" charset="0"/>
              <a:cs typeface="CMU Serif Roman" panose="02000603000000000000" pitchFamily="2" charset="0"/>
            </a:endParaRPr>
          </a:p>
        </p:txBody>
      </p:sp>
      <p:sp>
        <p:nvSpPr>
          <p:cNvPr id="7" name="TextBox 6">
            <a:extLst>
              <a:ext uri="{FF2B5EF4-FFF2-40B4-BE49-F238E27FC236}">
                <a16:creationId xmlns:a16="http://schemas.microsoft.com/office/drawing/2014/main" id="{52A57F66-818C-BF7C-3DE7-A1D1237ED96E}"/>
              </a:ext>
            </a:extLst>
          </p:cNvPr>
          <p:cNvSpPr txBox="1"/>
          <p:nvPr/>
        </p:nvSpPr>
        <p:spPr>
          <a:xfrm>
            <a:off x="314791" y="4427063"/>
            <a:ext cx="11688317" cy="1754326"/>
          </a:xfrm>
          <a:prstGeom prst="rect">
            <a:avLst/>
          </a:prstGeom>
          <a:noFill/>
        </p:spPr>
        <p:txBody>
          <a:bodyPr wrap="square" rtlCol="0">
            <a:spAutoFit/>
          </a:bodyPr>
          <a:lstStyle/>
          <a:p>
            <a:r>
              <a:rPr lang="en-FR" dirty="0"/>
              <a:t>In this example,</a:t>
            </a:r>
            <a:r>
              <a:rPr lang="en-FR" dirty="0">
                <a:solidFill>
                  <a:srgbClr val="00B050"/>
                </a:solidFill>
              </a:rPr>
              <a:t> </a:t>
            </a:r>
            <a:r>
              <a:rPr lang="en-FR" dirty="0">
                <a:solidFill>
                  <a:srgbClr val="00B050"/>
                </a:solidFill>
                <a:latin typeface="Cambria Math" panose="02040503050406030204" pitchFamily="18" charset="0"/>
                <a:ea typeface="Cambria Math" panose="02040503050406030204" pitchFamily="18" charset="0"/>
              </a:rPr>
              <a:t>t</a:t>
            </a:r>
            <a:r>
              <a:rPr lang="en-FR" dirty="0">
                <a:solidFill>
                  <a:srgbClr val="00B050"/>
                </a:solidFill>
              </a:rPr>
              <a:t> </a:t>
            </a:r>
            <a:r>
              <a:rPr lang="en-FR" dirty="0"/>
              <a:t>has a harder to reach </a:t>
            </a:r>
            <a:r>
              <a:rPr lang="en-FR" dirty="0">
                <a:latin typeface="Cambria Math" panose="02040503050406030204" pitchFamily="18" charset="0"/>
                <a:ea typeface="Cambria Math" panose="02040503050406030204" pitchFamily="18" charset="0"/>
              </a:rPr>
              <a:t>require</a:t>
            </a:r>
            <a:r>
              <a:rPr lang="en-FR" dirty="0"/>
              <a:t> than </a:t>
            </a:r>
            <a:r>
              <a:rPr lang="en-FR" dirty="0">
                <a:latin typeface="Cambria Math" panose="02040503050406030204" pitchFamily="18" charset="0"/>
                <a:ea typeface="Cambria Math" panose="02040503050406030204" pitchFamily="18" charset="0"/>
              </a:rPr>
              <a:t>t4</a:t>
            </a:r>
            <a:r>
              <a:rPr lang="en-FR" dirty="0"/>
              <a:t> and is therefore proposed and taken less often</a:t>
            </a:r>
          </a:p>
          <a:p>
            <a:r>
              <a:rPr lang="en-FR" dirty="0"/>
              <a:t>[Final count: </a:t>
            </a:r>
            <a:r>
              <a:rPr lang="en-FR" dirty="0">
                <a:latin typeface="Cambria Math" panose="02040503050406030204" pitchFamily="18" charset="0"/>
                <a:ea typeface="Cambria Math" panose="02040503050406030204" pitchFamily="18" charset="0"/>
              </a:rPr>
              <a:t>t </a:t>
            </a:r>
            <a:r>
              <a:rPr lang="en-FR" dirty="0"/>
              <a:t>is taken ~2% of the time, vs. </a:t>
            </a:r>
            <a:r>
              <a:rPr lang="en-FR" dirty="0">
                <a:latin typeface="Cambria Math" panose="02040503050406030204" pitchFamily="18" charset="0"/>
                <a:ea typeface="Cambria Math" panose="02040503050406030204" pitchFamily="18" charset="0"/>
              </a:rPr>
              <a:t>t4</a:t>
            </a:r>
            <a:r>
              <a:rPr lang="en-FR" dirty="0"/>
              <a:t>, taken ~28% of the time</a:t>
            </a:r>
          </a:p>
          <a:p>
            <a:endParaRPr lang="en-FR" dirty="0"/>
          </a:p>
          <a:p>
            <a:r>
              <a:rPr lang="en-FR" dirty="0"/>
              <a:t>The goal is to get the system to run in a way where t and t4 appear an equal amount of time </a:t>
            </a:r>
          </a:p>
          <a:p>
            <a:r>
              <a:rPr lang="en-FR" dirty="0"/>
              <a:t>In this case the solution will be : </a:t>
            </a:r>
            <a:r>
              <a:rPr lang="en-FR" dirty="0">
                <a:latin typeface="Cambria Math" panose="02040503050406030204" pitchFamily="18" charset="0"/>
                <a:ea typeface="Cambria Math" panose="02040503050406030204" pitchFamily="18" charset="0"/>
              </a:rPr>
              <a:t>t1</a:t>
            </a:r>
            <a:r>
              <a:rPr lang="en-FR" dirty="0"/>
              <a:t> is taken 40% of the time, </a:t>
            </a:r>
            <a:r>
              <a:rPr lang="en-FR" dirty="0">
                <a:latin typeface="Cambria Math" panose="02040503050406030204" pitchFamily="18" charset="0"/>
                <a:ea typeface="Cambria Math" panose="02040503050406030204" pitchFamily="18" charset="0"/>
              </a:rPr>
              <a:t>t2</a:t>
            </a:r>
            <a:r>
              <a:rPr lang="en-FR" dirty="0"/>
              <a:t>: 40%, </a:t>
            </a:r>
            <a:r>
              <a:rPr lang="en-FR" dirty="0">
                <a:latin typeface="Cambria Math" panose="02040503050406030204" pitchFamily="18" charset="0"/>
                <a:ea typeface="Cambria Math" panose="02040503050406030204" pitchFamily="18" charset="0"/>
              </a:rPr>
              <a:t>t</a:t>
            </a:r>
            <a:r>
              <a:rPr lang="en-FR" dirty="0"/>
              <a:t>: 10%, </a:t>
            </a:r>
            <a:r>
              <a:rPr lang="en-FR" dirty="0">
                <a:latin typeface="Cambria Math" panose="02040503050406030204" pitchFamily="18" charset="0"/>
                <a:ea typeface="Cambria Math" panose="02040503050406030204" pitchFamily="18" charset="0"/>
              </a:rPr>
              <a:t>t4</a:t>
            </a:r>
            <a:r>
              <a:rPr lang="en-FR" dirty="0"/>
              <a:t>: 10%.</a:t>
            </a:r>
          </a:p>
          <a:p>
            <a:r>
              <a:rPr lang="en-FR" dirty="0"/>
              <a:t>This result comes from using the method and is not just a random guess </a:t>
            </a:r>
            <a:r>
              <a:rPr lang="en-FR" dirty="0">
                <a:sym typeface="Wingdings" pitchFamily="2" charset="2"/>
              </a:rPr>
              <a:t>:) </a:t>
            </a:r>
            <a:endParaRPr lang="en-FR" dirty="0"/>
          </a:p>
        </p:txBody>
      </p:sp>
    </p:spTree>
    <p:extLst>
      <p:ext uri="{BB962C8B-B14F-4D97-AF65-F5344CB8AC3E}">
        <p14:creationId xmlns:p14="http://schemas.microsoft.com/office/powerpoint/2010/main" val="161125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646331"/>
          </a:xfrm>
          <a:prstGeom prst="rect">
            <a:avLst/>
          </a:prstGeom>
          <a:noFill/>
        </p:spPr>
        <p:txBody>
          <a:bodyPr wrap="square" rtlCol="0">
            <a:spAutoFit/>
          </a:bodyPr>
          <a:lstStyle/>
          <a:p>
            <a:r>
              <a:rPr lang="en-FR" dirty="0"/>
              <a:t>Entropy is defined as the randomness or uncertainty of a state. High entropy = high uncertainty. </a:t>
            </a:r>
          </a:p>
          <a:p>
            <a:endParaRPr lang="en-FR" dirty="0"/>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t>Probability distribution </a:t>
            </a:r>
            <a:endParaRPr lang="en-FR" sz="2000" dirty="0"/>
          </a:p>
        </p:txBody>
      </p:sp>
    </p:spTree>
    <p:extLst>
      <p:ext uri="{BB962C8B-B14F-4D97-AF65-F5344CB8AC3E}">
        <p14:creationId xmlns:p14="http://schemas.microsoft.com/office/powerpoint/2010/main" val="193352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7456093" cy="461665"/>
          </a:xfrm>
          <a:prstGeom prst="rect">
            <a:avLst/>
          </a:prstGeom>
          <a:noFill/>
        </p:spPr>
        <p:txBody>
          <a:bodyPr wrap="square" rtlCol="0">
            <a:spAutoFit/>
          </a:bodyPr>
          <a:lstStyle/>
          <a:p>
            <a:r>
              <a:rPr lang="en-US" sz="2400" dirty="0" err="1"/>
              <a:t>Dekker.cub</a:t>
            </a:r>
            <a:r>
              <a:rPr lang="en-US" sz="2400" dirty="0"/>
              <a:t> [maximizing entropy] [grouped transitions]</a:t>
            </a:r>
            <a:endParaRPr lang="en-FR" sz="2000" dirty="0"/>
          </a:p>
        </p:txBody>
      </p:sp>
      <p:sp>
        <p:nvSpPr>
          <p:cNvPr id="5" name="TextBox 4">
            <a:extLst>
              <a:ext uri="{FF2B5EF4-FFF2-40B4-BE49-F238E27FC236}">
                <a16:creationId xmlns:a16="http://schemas.microsoft.com/office/drawing/2014/main" id="{D51E0414-BA4B-94E1-C01E-E0863EDB6501}"/>
              </a:ext>
            </a:extLst>
          </p:cNvPr>
          <p:cNvSpPr txBox="1"/>
          <p:nvPr/>
        </p:nvSpPr>
        <p:spPr>
          <a:xfrm>
            <a:off x="188890" y="876951"/>
            <a:ext cx="11638349" cy="3970318"/>
          </a:xfrm>
          <a:prstGeom prst="rect">
            <a:avLst/>
          </a:prstGeom>
          <a:noFill/>
        </p:spPr>
        <p:txBody>
          <a:bodyPr wrap="square" rtlCol="0">
            <a:spAutoFit/>
          </a:bodyPr>
          <a:lstStyle/>
          <a:p>
            <a:r>
              <a:rPr lang="en-FR" dirty="0"/>
              <a:t>Data log file: </a:t>
            </a:r>
            <a:r>
              <a:rPr lang="en-GB" dirty="0"/>
              <a:t>dekker.cub1678120844.data</a:t>
            </a:r>
          </a:p>
          <a:p>
            <a:endParaRPr lang="en-FR" dirty="0"/>
          </a:p>
          <a:p>
            <a:r>
              <a:rPr lang="en-FR" dirty="0"/>
              <a:t>Transition matrix</a:t>
            </a:r>
          </a:p>
          <a:p>
            <a:r>
              <a:rPr lang="en-GB" dirty="0"/>
              <a:t>+----------------+-----------------+----------------+----------------+</a:t>
            </a:r>
          </a:p>
          <a:p>
            <a:r>
              <a:rPr lang="en-GB" dirty="0"/>
              <a:t>|                      |   enter          |    exit           |     </a:t>
            </a:r>
            <a:r>
              <a:rPr lang="en-GB" dirty="0" err="1"/>
              <a:t>req</a:t>
            </a:r>
            <a:r>
              <a:rPr lang="en-GB" dirty="0"/>
              <a:t>           |</a:t>
            </a:r>
          </a:p>
          <a:p>
            <a:r>
              <a:rPr lang="en-GB" dirty="0"/>
              <a:t>+==========+==========+==========+==========+</a:t>
            </a:r>
          </a:p>
          <a:p>
            <a:r>
              <a:rPr lang="en-GB" dirty="0"/>
              <a:t>| enter           | 0                   | 0.834687    | 0.165313     |</a:t>
            </a:r>
          </a:p>
          <a:p>
            <a:r>
              <a:rPr lang="en-GB" dirty="0"/>
              <a:t>+----------------+-----------------+----------------+----------------+</a:t>
            </a:r>
          </a:p>
          <a:p>
            <a:r>
              <a:rPr lang="en-GB" dirty="0"/>
              <a:t>| exit              | 0.346006     | 0                   | 0.653994    |</a:t>
            </a:r>
          </a:p>
          <a:p>
            <a:r>
              <a:rPr lang="en-GB" dirty="0"/>
              <a:t>+----------------+-----------------+----------------+----------------+</a:t>
            </a:r>
          </a:p>
          <a:p>
            <a:r>
              <a:rPr lang="en-GB" dirty="0"/>
              <a:t>| </a:t>
            </a:r>
            <a:r>
              <a:rPr lang="en-GB" dirty="0" err="1"/>
              <a:t>req</a:t>
            </a:r>
            <a:r>
              <a:rPr lang="en-GB" dirty="0"/>
              <a:t>               | 0.653972.    | 0.165305    | 0.180723.   |</a:t>
            </a:r>
          </a:p>
          <a:p>
            <a:r>
              <a:rPr lang="en-GB" dirty="0"/>
              <a:t>+----------------+-----------------+----------------+----------------+</a:t>
            </a:r>
          </a:p>
          <a:p>
            <a:endParaRPr lang="en-GB" dirty="0"/>
          </a:p>
          <a:p>
            <a:r>
              <a:rPr lang="en-GB" dirty="0"/>
              <a:t>Steady states: [0.33332976, 0.33332916, 0.33334108] -&gt; every transition is hit more or less the same amount of times</a:t>
            </a:r>
          </a:p>
        </p:txBody>
      </p:sp>
      <p:sp>
        <p:nvSpPr>
          <p:cNvPr id="6" name="TextBox 5">
            <a:extLst>
              <a:ext uri="{FF2B5EF4-FFF2-40B4-BE49-F238E27FC236}">
                <a16:creationId xmlns:a16="http://schemas.microsoft.com/office/drawing/2014/main" id="{8FA419B3-7055-0B65-8D3F-D64BC0C8E450}"/>
              </a:ext>
            </a:extLst>
          </p:cNvPr>
          <p:cNvSpPr txBox="1"/>
          <p:nvPr/>
        </p:nvSpPr>
        <p:spPr>
          <a:xfrm>
            <a:off x="5546361" y="1836322"/>
            <a:ext cx="5921114" cy="1477328"/>
          </a:xfrm>
          <a:prstGeom prst="rect">
            <a:avLst/>
          </a:prstGeom>
          <a:noFill/>
        </p:spPr>
        <p:txBody>
          <a:bodyPr wrap="square" rtlCol="0">
            <a:spAutoFit/>
          </a:bodyPr>
          <a:lstStyle/>
          <a:p>
            <a:r>
              <a:rPr lang="en-FR" dirty="0"/>
              <a:t>The matrix describes expected behaviors, for example you can’t have two enters following each other.</a:t>
            </a:r>
          </a:p>
          <a:p>
            <a:r>
              <a:rPr lang="en-FR" dirty="0"/>
              <a:t>Sometimes grouped transitions aren’t clear enough about the behavior, so a more detailed transition matrix can be built [see next slide]</a:t>
            </a:r>
          </a:p>
        </p:txBody>
      </p:sp>
    </p:spTree>
    <p:extLst>
      <p:ext uri="{BB962C8B-B14F-4D97-AF65-F5344CB8AC3E}">
        <p14:creationId xmlns:p14="http://schemas.microsoft.com/office/powerpoint/2010/main" val="639856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7456093" cy="461665"/>
          </a:xfrm>
          <a:prstGeom prst="rect">
            <a:avLst/>
          </a:prstGeom>
          <a:noFill/>
        </p:spPr>
        <p:txBody>
          <a:bodyPr wrap="square" rtlCol="0">
            <a:spAutoFit/>
          </a:bodyPr>
          <a:lstStyle/>
          <a:p>
            <a:r>
              <a:rPr lang="en-US" sz="2400" dirty="0" err="1"/>
              <a:t>Dekker.cub</a:t>
            </a:r>
            <a:r>
              <a:rPr lang="en-US" sz="2400" dirty="0"/>
              <a:t> [maximizing entropy] [</a:t>
            </a:r>
            <a:r>
              <a:rPr lang="en-US" sz="2400"/>
              <a:t>grouped transitions]</a:t>
            </a:r>
            <a:endParaRPr lang="en-FR" sz="2000" dirty="0"/>
          </a:p>
        </p:txBody>
      </p:sp>
      <p:sp>
        <p:nvSpPr>
          <p:cNvPr id="5" name="TextBox 4">
            <a:extLst>
              <a:ext uri="{FF2B5EF4-FFF2-40B4-BE49-F238E27FC236}">
                <a16:creationId xmlns:a16="http://schemas.microsoft.com/office/drawing/2014/main" id="{D51E0414-BA4B-94E1-C01E-E0863EDB6501}"/>
              </a:ext>
            </a:extLst>
          </p:cNvPr>
          <p:cNvSpPr txBox="1"/>
          <p:nvPr/>
        </p:nvSpPr>
        <p:spPr>
          <a:xfrm>
            <a:off x="188890" y="876951"/>
            <a:ext cx="11638349" cy="5170646"/>
          </a:xfrm>
          <a:prstGeom prst="rect">
            <a:avLst/>
          </a:prstGeom>
          <a:noFill/>
        </p:spPr>
        <p:txBody>
          <a:bodyPr wrap="square" rtlCol="0">
            <a:spAutoFit/>
          </a:bodyPr>
          <a:lstStyle/>
          <a:p>
            <a:r>
              <a:rPr lang="en-FR" dirty="0"/>
              <a:t>Data log file:</a:t>
            </a:r>
            <a:r>
              <a:rPr lang="en-GB" dirty="0"/>
              <a:t> dekker.cub1678123227.data</a:t>
            </a:r>
          </a:p>
          <a:p>
            <a:endParaRPr lang="en-FR" dirty="0"/>
          </a:p>
          <a:p>
            <a:r>
              <a:rPr lang="en-FR" sz="1400" dirty="0"/>
              <a:t>Transition matrix</a:t>
            </a:r>
          </a:p>
          <a:p>
            <a:r>
              <a:rPr lang="en-GB" sz="1200" dirty="0"/>
              <a:t>+-------------------+-----------------------+-----------------------+-----------------------+---------------------+----------------------+---------------------+--------------------+--------------------+--------------------+</a:t>
            </a:r>
          </a:p>
          <a:p>
            <a:r>
              <a:rPr lang="en-GB" sz="1200" dirty="0"/>
              <a:t>| source            |   enter(#1)           |   enter(#2)           |   enter(#3)           |   exit(#1)            |   exit(#2)            |         exit(#3)      |           </a:t>
            </a:r>
            <a:r>
              <a:rPr lang="en-GB" sz="1200" dirty="0" err="1"/>
              <a:t>req</a:t>
            </a:r>
            <a:r>
              <a:rPr lang="en-GB" sz="1200" dirty="0"/>
              <a:t>(#1)  |          </a:t>
            </a:r>
            <a:r>
              <a:rPr lang="en-GB" sz="1200" dirty="0" err="1"/>
              <a:t>req</a:t>
            </a:r>
            <a:r>
              <a:rPr lang="en-GB" sz="1200" dirty="0"/>
              <a:t>(#2)    |          </a:t>
            </a:r>
            <a:r>
              <a:rPr lang="en-GB" sz="1200" dirty="0" err="1"/>
              <a:t>req</a:t>
            </a:r>
            <a:r>
              <a:rPr lang="en-GB" sz="1200" dirty="0"/>
              <a:t>(#3)   |</a:t>
            </a:r>
          </a:p>
          <a:p>
            <a:r>
              <a:rPr lang="en-GB" sz="1200" dirty="0"/>
              <a:t>+===========+==============+==============+==============+=============+=============+=============+============+============+============+</a:t>
            </a:r>
          </a:p>
          <a:p>
            <a:r>
              <a:rPr lang="en-GB" sz="1200" dirty="0"/>
              <a:t>| enter(#1)       |     0                       |     0                        |     0                       |   0.843004         |   0                        |   0                      |  0                       |  0.0774727     |  0.0795229      |</a:t>
            </a:r>
          </a:p>
          <a:p>
            <a:r>
              <a:rPr lang="en-GB" sz="1200" dirty="0"/>
              <a:t>+-------------------+----------------------+------------------------+-----------------------+---------------------+----------------------+---------------------+--------------------+--------------------+--------------------+</a:t>
            </a:r>
          </a:p>
          <a:p>
            <a:r>
              <a:rPr lang="en-GB" sz="1200" dirty="0"/>
              <a:t>| enter(#2)        |     0                      |     0                        |     0                        |   0                      |   0.830604          |   0                      |  0.0887046      |  0                      |  0.0806912      |</a:t>
            </a:r>
          </a:p>
          <a:p>
            <a:r>
              <a:rPr lang="en-GB" sz="1200" dirty="0"/>
              <a:t>+-------------------+----------------------+------------------------+-----------------------+---------------------+----------------------+---------------------+--------------------+--------------------+--------------------+</a:t>
            </a:r>
          </a:p>
          <a:p>
            <a:r>
              <a:rPr lang="en-GB" sz="1200" dirty="0"/>
              <a:t>| enter(#3)        |     0                      |     0                        |     0                        |   0                      |   0                        |   0.831935        |  0.0865703      |  0.0814945      |  0                      |</a:t>
            </a:r>
          </a:p>
          <a:p>
            <a:r>
              <a:rPr lang="en-GB" sz="1200" dirty="0"/>
              <a:t>+-------------------+----------------------+------------------------+-----------------------+---------------------+----------------------+---------------------+--------------------+--------------------+--------------------+</a:t>
            </a:r>
          </a:p>
          <a:p>
            <a:r>
              <a:rPr lang="en-GB" sz="1200" dirty="0"/>
              <a:t>| exit(#1)           |     0                      |     0.169297          |     0.169732         |   0                      |   0                        |   0                       |  0.489066        |  0.0908921      |  0.0810139     |</a:t>
            </a:r>
          </a:p>
          <a:p>
            <a:r>
              <a:rPr lang="en-GB" sz="1200" dirty="0"/>
              <a:t>+-------------------+----------------------+------------------------+-----------------------+---------------------+----------------------+---------------------+--------------------+--------------------+--------------------+</a:t>
            </a:r>
          </a:p>
          <a:p>
            <a:r>
              <a:rPr lang="en-GB" sz="1200" dirty="0"/>
              <a:t>| exit(#2)           |     0.189185       |     0                         |     0.162985         |   0                      |   0                        |   0                       |  0.0985297      |  0.464288        |  0.0850115     |</a:t>
            </a:r>
          </a:p>
          <a:p>
            <a:r>
              <a:rPr lang="en-GB" sz="1200" dirty="0"/>
              <a:t>+-------------------+----------------------+------------------------+-----------------------+---------------------+----------------------+---------------------+--------------------+--------------------+--------------------+</a:t>
            </a:r>
          </a:p>
          <a:p>
            <a:r>
              <a:rPr lang="en-GB" sz="1200" dirty="0"/>
              <a:t>| exit(#3)           |     0.180754       |     0.169334          |     0                        |   0                      |   0                        |   0                       |  0.104759        |  0.0842439      |  0.460909       |</a:t>
            </a:r>
          </a:p>
          <a:p>
            <a:r>
              <a:rPr lang="en-GB" sz="1200" dirty="0"/>
              <a:t>+-------------------+----------------------+------------------------+-----------------------+---------------------+----------------------+---------------------+--------------------+--------------------+--------------------+</a:t>
            </a:r>
          </a:p>
          <a:p>
            <a:r>
              <a:rPr lang="en-GB" sz="1200" dirty="0"/>
              <a:t>| </a:t>
            </a:r>
            <a:r>
              <a:rPr lang="en-GB" sz="1200" dirty="0" err="1"/>
              <a:t>req</a:t>
            </a:r>
            <a:r>
              <a:rPr lang="en-GB" sz="1200" dirty="0"/>
              <a:t>(#1)           |     0.447661        |     0.115177          |     0.105672         |   0                       |   0.0786482       |   0.0772194      |  0                      |  0.0880288      |  0.087594        |</a:t>
            </a:r>
          </a:p>
          <a:p>
            <a:r>
              <a:rPr lang="en-GB" sz="1200" dirty="0"/>
              <a:t>+-------------------+----------------------+------------------------+-----------------------+---------------------+----------------------+---------------------+--------------------+--------------------+--------------------+</a:t>
            </a:r>
          </a:p>
          <a:p>
            <a:r>
              <a:rPr lang="en-GB" sz="1200" dirty="0"/>
              <a:t>| </a:t>
            </a:r>
            <a:r>
              <a:rPr lang="en-GB" sz="1200" dirty="0" err="1"/>
              <a:t>req</a:t>
            </a:r>
            <a:r>
              <a:rPr lang="en-GB" sz="1200" dirty="0"/>
              <a:t>(#2)           |     0.123676        |     0.406982          |     0.113434         |   0.085981        |   0                        |   0.0795011      |  0.101519        |  0                      |  0.0889075      |</a:t>
            </a:r>
          </a:p>
          <a:p>
            <a:r>
              <a:rPr lang="en-GB" sz="1200" dirty="0"/>
              <a:t>+-------------------+----------------------+------------------------+-----------------------+---------------------+----------------------+---------------------+--------------------+--------------------+--------------------+</a:t>
            </a:r>
          </a:p>
          <a:p>
            <a:r>
              <a:rPr lang="en-GB" sz="1200" dirty="0"/>
              <a:t>| </a:t>
            </a:r>
            <a:r>
              <a:rPr lang="en-GB" sz="1200" dirty="0" err="1"/>
              <a:t>req</a:t>
            </a:r>
            <a:r>
              <a:rPr lang="en-GB" sz="1200" dirty="0"/>
              <a:t>(#3)           |     0.129432        |     0.10779            |     0.407825         |   0.0911526      |   0.082129          |   0                      |  0.0962989      |  0.0853719     |  0                       |</a:t>
            </a:r>
          </a:p>
          <a:p>
            <a:r>
              <a:rPr lang="en-GB" sz="1200" dirty="0"/>
              <a:t>+-------------------+----------------------+------------------------+-----------------------+---------------------+----------------------+---------------------+--------------------+--------------------+--------------------+</a:t>
            </a:r>
          </a:p>
          <a:p>
            <a:endParaRPr lang="en-GB" sz="1200" dirty="0"/>
          </a:p>
          <a:p>
            <a:r>
              <a:rPr lang="en-GB" sz="1600" dirty="0"/>
              <a:t>Stable state: [0.12020888, 0.10717856, 0.10594082, 0.12020984, 0.10717859, 0.10593995, 0.12021135, 0.10718605, 0.10594596]</a:t>
            </a:r>
          </a:p>
        </p:txBody>
      </p:sp>
    </p:spTree>
    <p:extLst>
      <p:ext uri="{BB962C8B-B14F-4D97-AF65-F5344CB8AC3E}">
        <p14:creationId xmlns:p14="http://schemas.microsoft.com/office/powerpoint/2010/main" val="4257490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46746"/>
            <a:ext cx="11688317" cy="6186309"/>
          </a:xfrm>
          <a:prstGeom prst="rect">
            <a:avLst/>
          </a:prstGeom>
          <a:noFill/>
        </p:spPr>
        <p:txBody>
          <a:bodyPr wrap="square" rtlCol="0">
            <a:spAutoFit/>
          </a:bodyPr>
          <a:lstStyle/>
          <a:p>
            <a:r>
              <a:rPr lang="en-US" dirty="0"/>
              <a:t>General idea: </a:t>
            </a:r>
          </a:p>
          <a:p>
            <a:r>
              <a:rPr lang="en-US" dirty="0"/>
              <a:t>If you know that you want to privilege a specific transition [in our case </a:t>
            </a:r>
            <a:r>
              <a:rPr lang="en-US" dirty="0">
                <a:solidFill>
                  <a:srgbClr val="00B050"/>
                </a:solidFill>
              </a:rPr>
              <a:t> </a:t>
            </a:r>
            <a:r>
              <a:rPr lang="en-US" dirty="0">
                <a:solidFill>
                  <a:srgbClr val="00B050"/>
                </a:solidFill>
                <a:latin typeface="Cambria Math" panose="02040503050406030204" pitchFamily="18" charset="0"/>
                <a:ea typeface="Cambria Math" panose="02040503050406030204" pitchFamily="18" charset="0"/>
              </a:rPr>
              <a:t>t</a:t>
            </a:r>
            <a:r>
              <a:rPr lang="en-US" dirty="0">
                <a:solidFill>
                  <a:srgbClr val="00B050"/>
                </a:solidFill>
              </a:rPr>
              <a:t> </a:t>
            </a:r>
            <a:r>
              <a:rPr lang="en-US" dirty="0"/>
              <a:t>], you can force the system to always pick steps that bring you closer to t </a:t>
            </a:r>
          </a:p>
          <a:p>
            <a:r>
              <a:rPr lang="en-US" dirty="0"/>
              <a:t>However, you don’t always want to get closer to t, because you still want the system </a:t>
            </a:r>
          </a:p>
          <a:p>
            <a:r>
              <a:rPr lang="en-US" dirty="0"/>
              <a:t>to have a certain degree of freedom to move. You only want to get closer to t </a:t>
            </a:r>
          </a:p>
          <a:p>
            <a:r>
              <a:rPr lang="en-US" dirty="0"/>
              <a:t>a specific % of the time</a:t>
            </a:r>
          </a:p>
          <a:p>
            <a:r>
              <a:rPr lang="en-US" dirty="0">
                <a:solidFill>
                  <a:srgbClr val="FF0000"/>
                </a:solidFill>
              </a:rPr>
              <a:t>Being brought closer to t means being brought closer to a state that satisfies t’s guard</a:t>
            </a:r>
            <a:endParaRPr lang="en-US" dirty="0"/>
          </a:p>
          <a:p>
            <a:endParaRPr lang="en-US" dirty="0">
              <a:solidFill>
                <a:srgbClr val="00B050"/>
              </a:solidFill>
            </a:endParaRPr>
          </a:p>
          <a:p>
            <a:r>
              <a:rPr lang="en-US" dirty="0"/>
              <a:t>Algorithm[vaguely]</a:t>
            </a:r>
          </a:p>
          <a:p>
            <a:r>
              <a:rPr lang="en-US" dirty="0"/>
              <a:t>	Choose the transition t you wish to target</a:t>
            </a:r>
          </a:p>
          <a:p>
            <a:r>
              <a:rPr lang="en-US" dirty="0"/>
              <a:t>	Pick p: the % of time you want t to be targeted [e.g. 60% of the time target t, the other 40% do whatever]</a:t>
            </a:r>
          </a:p>
          <a:p>
            <a:r>
              <a:rPr lang="en-US" dirty="0"/>
              <a:t>	Run the execution loop:</a:t>
            </a:r>
          </a:p>
          <a:p>
            <a:r>
              <a:rPr lang="en-US" dirty="0"/>
              <a:t>		With a probability of p: pick a transition according to weight</a:t>
            </a:r>
          </a:p>
          <a:p>
            <a:r>
              <a:rPr lang="en-US" dirty="0"/>
              <a:t>		With a probability of 1-p: pick randomly</a:t>
            </a:r>
          </a:p>
          <a:p>
            <a:endParaRPr lang="en-US" dirty="0"/>
          </a:p>
          <a:p>
            <a:r>
              <a:rPr lang="en-US" dirty="0"/>
              <a:t>In other words, if I pick transition t and p = 65%, then 65% of the time the system will weigh the potential states and pick the one which brings it closer to t, and 35% of the time the system will do whatever it wants. </a:t>
            </a:r>
          </a:p>
          <a:p>
            <a:endParaRPr lang="en-US" dirty="0"/>
          </a:p>
          <a:p>
            <a:r>
              <a:rPr lang="en-US" dirty="0"/>
              <a:t>Subtleties: you have to (1) target a specific transition (2) play around with the % to find the optimal result</a:t>
            </a:r>
          </a:p>
          <a:p>
            <a:endParaRPr lang="en-US" dirty="0"/>
          </a:p>
          <a:p>
            <a:r>
              <a:rPr lang="en-US" b="1" dirty="0"/>
              <a:t>The running example: forcing the system to get closer to </a:t>
            </a:r>
            <a:r>
              <a:rPr lang="en-US" dirty="0">
                <a:solidFill>
                  <a:srgbClr val="00B050"/>
                </a:solidFill>
                <a:latin typeface="Cambria Math" panose="02040503050406030204" pitchFamily="18" charset="0"/>
                <a:ea typeface="Cambria Math" panose="02040503050406030204" pitchFamily="18" charset="0"/>
              </a:rPr>
              <a:t>t</a:t>
            </a:r>
            <a:r>
              <a:rPr lang="en-US" b="1" dirty="0"/>
              <a:t> 71% of the time equalizes  </a:t>
            </a:r>
            <a:r>
              <a:rPr lang="en-US" b="1" dirty="0">
                <a:solidFill>
                  <a:srgbClr val="00B050"/>
                </a:solidFill>
              </a:rPr>
              <a:t>t </a:t>
            </a:r>
            <a:r>
              <a:rPr lang="en-US" b="1" dirty="0"/>
              <a:t>and t4	</a:t>
            </a:r>
          </a:p>
          <a:p>
            <a:r>
              <a:rPr lang="en-US" dirty="0"/>
              <a:t>		</a:t>
            </a:r>
          </a:p>
        </p:txBody>
      </p:sp>
      <p:sp>
        <p:nvSpPr>
          <p:cNvPr id="3" name="TextBox 2">
            <a:extLst>
              <a:ext uri="{FF2B5EF4-FFF2-40B4-BE49-F238E27FC236}">
                <a16:creationId xmlns:a16="http://schemas.microsoft.com/office/drawing/2014/main" id="{730E3264-38B9-A768-F815-916707DC6DD2}"/>
              </a:ext>
            </a:extLst>
          </p:cNvPr>
          <p:cNvSpPr txBox="1"/>
          <p:nvPr/>
        </p:nvSpPr>
        <p:spPr>
          <a:xfrm>
            <a:off x="8425670" y="1336315"/>
            <a:ext cx="3577439" cy="1815882"/>
          </a:xfrm>
          <a:prstGeom prst="rect">
            <a:avLst/>
          </a:prstGeom>
          <a:noFill/>
        </p:spPr>
        <p:txBody>
          <a:bodyPr wrap="square" rtlCol="0">
            <a:spAutoFit/>
          </a:bodyPr>
          <a:lstStyle/>
          <a:p>
            <a:r>
              <a:rPr lang="en-US" sz="1400" dirty="0"/>
              <a:t>For example: if we have two states </a:t>
            </a:r>
            <a:r>
              <a:rPr lang="en-US" sz="1400" dirty="0">
                <a:latin typeface="Cambria Math" panose="02040503050406030204" pitchFamily="18" charset="0"/>
                <a:ea typeface="Cambria Math" panose="02040503050406030204" pitchFamily="18" charset="0"/>
              </a:rPr>
              <a:t>s1</a:t>
            </a:r>
            <a:r>
              <a:rPr lang="en-US" sz="1400" dirty="0"/>
              <a:t> and </a:t>
            </a:r>
            <a:r>
              <a:rPr lang="en-US" sz="1400" dirty="0">
                <a:latin typeface="Cambria Math" panose="02040503050406030204" pitchFamily="18" charset="0"/>
                <a:ea typeface="Cambria Math" panose="02040503050406030204" pitchFamily="18" charset="0"/>
              </a:rPr>
              <a:t>s2</a:t>
            </a:r>
            <a:r>
              <a:rPr lang="en-US" sz="1400" dirty="0"/>
              <a:t>, where:</a:t>
            </a:r>
          </a:p>
          <a:p>
            <a:r>
              <a:rPr lang="en-US" sz="1400" dirty="0">
                <a:latin typeface="Cambria Math" panose="02040503050406030204" pitchFamily="18" charset="0"/>
                <a:ea typeface="Cambria Math" panose="02040503050406030204" pitchFamily="18" charset="0"/>
              </a:rPr>
              <a:t>s1 :  X = False &amp;&amp; P[#1] = B</a:t>
            </a:r>
            <a:r>
              <a:rPr lang="en-US" sz="1400" dirty="0"/>
              <a:t>  and </a:t>
            </a:r>
            <a:r>
              <a:rPr lang="en-US" sz="1400" dirty="0">
                <a:latin typeface="Cambria Math" panose="02040503050406030204" pitchFamily="18" charset="0"/>
                <a:ea typeface="Cambria Math" panose="02040503050406030204" pitchFamily="18" charset="0"/>
              </a:rPr>
              <a:t>s2: X = True &amp;&amp; P[#1] = C</a:t>
            </a:r>
          </a:p>
          <a:p>
            <a:r>
              <a:rPr lang="en-US" sz="1400" dirty="0"/>
              <a:t>and the guard of t is</a:t>
            </a:r>
          </a:p>
          <a:p>
            <a:r>
              <a:rPr lang="en-US" sz="1400" dirty="0">
                <a:latin typeface="Cambria Math" panose="02040503050406030204" pitchFamily="18" charset="0"/>
                <a:ea typeface="Cambria Math" panose="02040503050406030204" pitchFamily="18" charset="0"/>
              </a:rPr>
              <a:t>G: X= True &amp;&amp; P[</a:t>
            </a:r>
            <a:r>
              <a:rPr lang="en-US" sz="1400" dirty="0" err="1">
                <a:latin typeface="Cambria Math" panose="02040503050406030204" pitchFamily="18" charset="0"/>
                <a:ea typeface="Cambria Math" panose="02040503050406030204" pitchFamily="18" charset="0"/>
              </a:rPr>
              <a:t>i</a:t>
            </a:r>
            <a:r>
              <a:rPr lang="en-US" sz="1400" dirty="0">
                <a:latin typeface="Cambria Math" panose="02040503050406030204" pitchFamily="18" charset="0"/>
                <a:ea typeface="Cambria Math" panose="02040503050406030204" pitchFamily="18" charset="0"/>
              </a:rPr>
              <a:t>]= A</a:t>
            </a:r>
          </a:p>
          <a:p>
            <a:r>
              <a:rPr lang="en-US" sz="1400" dirty="0"/>
              <a:t>then </a:t>
            </a:r>
            <a:r>
              <a:rPr lang="en-US" sz="1400" dirty="0">
                <a:latin typeface="Cambria Math" panose="02040503050406030204" pitchFamily="18" charset="0"/>
                <a:ea typeface="Cambria Math" panose="02040503050406030204" pitchFamily="18" charset="0"/>
              </a:rPr>
              <a:t>s2</a:t>
            </a:r>
            <a:r>
              <a:rPr lang="en-US" sz="1400" dirty="0"/>
              <a:t> is closer to t than </a:t>
            </a:r>
            <a:r>
              <a:rPr lang="en-US" sz="1400" dirty="0">
                <a:latin typeface="Cambria Math" panose="02040503050406030204" pitchFamily="18" charset="0"/>
                <a:ea typeface="Cambria Math" panose="02040503050406030204" pitchFamily="18" charset="0"/>
              </a:rPr>
              <a:t>s1</a:t>
            </a:r>
            <a:r>
              <a:rPr lang="en-US" sz="1400" dirty="0"/>
              <a:t>, since it is closer to fulfilling the requirements for the guard. </a:t>
            </a:r>
          </a:p>
        </p:txBody>
      </p:sp>
      <p:sp>
        <p:nvSpPr>
          <p:cNvPr id="9" name="TextBox 8">
            <a:extLst>
              <a:ext uri="{FF2B5EF4-FFF2-40B4-BE49-F238E27FC236}">
                <a16:creationId xmlns:a16="http://schemas.microsoft.com/office/drawing/2014/main" id="{AF215E85-4B33-6D3D-695D-AF8FE4A7BBD9}"/>
              </a:ext>
            </a:extLst>
          </p:cNvPr>
          <p:cNvSpPr txBox="1"/>
          <p:nvPr/>
        </p:nvSpPr>
        <p:spPr>
          <a:xfrm>
            <a:off x="188891" y="124945"/>
            <a:ext cx="7405353" cy="769441"/>
          </a:xfrm>
          <a:prstGeom prst="rect">
            <a:avLst/>
          </a:prstGeom>
          <a:noFill/>
        </p:spPr>
        <p:txBody>
          <a:bodyPr wrap="square" rtlCol="0">
            <a:spAutoFit/>
          </a:bodyPr>
          <a:lstStyle/>
          <a:p>
            <a:r>
              <a:rPr lang="en-US" sz="2400" dirty="0"/>
              <a:t>Proposition 1: Target the desired transition specifically </a:t>
            </a:r>
          </a:p>
          <a:p>
            <a:endParaRPr lang="en-FR" sz="2000" dirty="0"/>
          </a:p>
        </p:txBody>
      </p:sp>
    </p:spTree>
    <p:extLst>
      <p:ext uri="{BB962C8B-B14F-4D97-AF65-F5344CB8AC3E}">
        <p14:creationId xmlns:p14="http://schemas.microsoft.com/office/powerpoint/2010/main" val="57590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3813483" cy="769441"/>
          </a:xfrm>
          <a:prstGeom prst="rect">
            <a:avLst/>
          </a:prstGeom>
          <a:noFill/>
        </p:spPr>
        <p:txBody>
          <a:bodyPr wrap="square" rtlCol="0">
            <a:spAutoFit/>
          </a:bodyPr>
          <a:lstStyle/>
          <a:p>
            <a:r>
              <a:rPr lang="en-US" sz="2400" dirty="0"/>
              <a:t>Proposition 1: visual version</a:t>
            </a:r>
          </a:p>
          <a:p>
            <a:endParaRPr lang="en-FR" sz="2000" dirty="0"/>
          </a:p>
        </p:txBody>
      </p:sp>
      <p:grpSp>
        <p:nvGrpSpPr>
          <p:cNvPr id="10" name="Group 9">
            <a:extLst>
              <a:ext uri="{FF2B5EF4-FFF2-40B4-BE49-F238E27FC236}">
                <a16:creationId xmlns:a16="http://schemas.microsoft.com/office/drawing/2014/main" id="{25889F34-0566-A387-C2E9-80CFA956D8D8}"/>
              </a:ext>
            </a:extLst>
          </p:cNvPr>
          <p:cNvGrpSpPr/>
          <p:nvPr/>
        </p:nvGrpSpPr>
        <p:grpSpPr>
          <a:xfrm>
            <a:off x="2395435" y="709562"/>
            <a:ext cx="834604" cy="834604"/>
            <a:chOff x="5123645" y="775255"/>
            <a:chExt cx="834604" cy="834604"/>
          </a:xfrm>
        </p:grpSpPr>
        <p:sp>
          <p:nvSpPr>
            <p:cNvPr id="7" name="Oval 6">
              <a:extLst>
                <a:ext uri="{FF2B5EF4-FFF2-40B4-BE49-F238E27FC236}">
                  <a16:creationId xmlns:a16="http://schemas.microsoft.com/office/drawing/2014/main" id="{47882622-4974-969F-6DC2-F44DB606CF42}"/>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8" name="TextBox 7">
              <a:extLst>
                <a:ext uri="{FF2B5EF4-FFF2-40B4-BE49-F238E27FC236}">
                  <a16:creationId xmlns:a16="http://schemas.microsoft.com/office/drawing/2014/main" id="{2335EEF6-52E1-CAC9-4C88-0DAA0774E77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S1</a:t>
              </a:r>
            </a:p>
          </p:txBody>
        </p:sp>
      </p:grpSp>
      <p:grpSp>
        <p:nvGrpSpPr>
          <p:cNvPr id="14" name="Group 13">
            <a:extLst>
              <a:ext uri="{FF2B5EF4-FFF2-40B4-BE49-F238E27FC236}">
                <a16:creationId xmlns:a16="http://schemas.microsoft.com/office/drawing/2014/main" id="{475CF420-0859-8408-69E0-6A505DBDB545}"/>
              </a:ext>
            </a:extLst>
          </p:cNvPr>
          <p:cNvGrpSpPr/>
          <p:nvPr/>
        </p:nvGrpSpPr>
        <p:grpSpPr>
          <a:xfrm>
            <a:off x="540888" y="1753772"/>
            <a:ext cx="528034" cy="528034"/>
            <a:chOff x="5123645" y="775255"/>
            <a:chExt cx="834604" cy="834604"/>
          </a:xfrm>
        </p:grpSpPr>
        <p:sp>
          <p:nvSpPr>
            <p:cNvPr id="15" name="Oval 14">
              <a:extLst>
                <a:ext uri="{FF2B5EF4-FFF2-40B4-BE49-F238E27FC236}">
                  <a16:creationId xmlns:a16="http://schemas.microsoft.com/office/drawing/2014/main" id="{7018628F-F05A-56DC-0179-945DF6C8869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16" name="TextBox 15">
              <a:extLst>
                <a:ext uri="{FF2B5EF4-FFF2-40B4-BE49-F238E27FC236}">
                  <a16:creationId xmlns:a16="http://schemas.microsoft.com/office/drawing/2014/main" id="{840D7490-EA33-97A5-47C9-374D48655B9C}"/>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Cambria Math" panose="02040503050406030204" pitchFamily="18" charset="0"/>
                  <a:ea typeface="Cambria Math" panose="02040503050406030204" pitchFamily="18" charset="0"/>
                  <a:cs typeface="CMU Serif Roman" panose="02000603000000000000" pitchFamily="2" charset="0"/>
                </a:rPr>
                <a:t>ps1</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grpSp>
        <p:nvGrpSpPr>
          <p:cNvPr id="18" name="Group 17">
            <a:extLst>
              <a:ext uri="{FF2B5EF4-FFF2-40B4-BE49-F238E27FC236}">
                <a16:creationId xmlns:a16="http://schemas.microsoft.com/office/drawing/2014/main" id="{088B267A-41FF-B8DD-B863-55A427EEE9B6}"/>
              </a:ext>
            </a:extLst>
          </p:cNvPr>
          <p:cNvGrpSpPr/>
          <p:nvPr/>
        </p:nvGrpSpPr>
        <p:grpSpPr>
          <a:xfrm>
            <a:off x="2446025" y="2735981"/>
            <a:ext cx="528034" cy="528034"/>
            <a:chOff x="5123645" y="775255"/>
            <a:chExt cx="834604" cy="834604"/>
          </a:xfrm>
        </p:grpSpPr>
        <p:sp>
          <p:nvSpPr>
            <p:cNvPr id="19" name="Oval 18">
              <a:extLst>
                <a:ext uri="{FF2B5EF4-FFF2-40B4-BE49-F238E27FC236}">
                  <a16:creationId xmlns:a16="http://schemas.microsoft.com/office/drawing/2014/main" id="{3DE7D724-52DD-1FC6-B12E-1A0C96108EE2}"/>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20" name="TextBox 19">
              <a:extLst>
                <a:ext uri="{FF2B5EF4-FFF2-40B4-BE49-F238E27FC236}">
                  <a16:creationId xmlns:a16="http://schemas.microsoft.com/office/drawing/2014/main" id="{0628332E-FE57-BCE1-C331-06ED89DC3CF4}"/>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Cambria Math" panose="02040503050406030204" pitchFamily="18" charset="0"/>
                  <a:ea typeface="Cambria Math" panose="02040503050406030204" pitchFamily="18" charset="0"/>
                  <a:cs typeface="CMU Serif Roman" panose="02000603000000000000" pitchFamily="2" charset="0"/>
                </a:rPr>
                <a:t>ps2</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grpSp>
        <p:nvGrpSpPr>
          <p:cNvPr id="21" name="Group 20">
            <a:extLst>
              <a:ext uri="{FF2B5EF4-FFF2-40B4-BE49-F238E27FC236}">
                <a16:creationId xmlns:a16="http://schemas.microsoft.com/office/drawing/2014/main" id="{F5DD1490-89D0-0BE0-D18B-1631D1012A6A}"/>
              </a:ext>
            </a:extLst>
          </p:cNvPr>
          <p:cNvGrpSpPr/>
          <p:nvPr/>
        </p:nvGrpSpPr>
        <p:grpSpPr>
          <a:xfrm>
            <a:off x="3475258" y="2695315"/>
            <a:ext cx="528034" cy="528034"/>
            <a:chOff x="5123645" y="775255"/>
            <a:chExt cx="834604" cy="834604"/>
          </a:xfrm>
        </p:grpSpPr>
        <p:sp>
          <p:nvSpPr>
            <p:cNvPr id="22" name="Oval 21">
              <a:extLst>
                <a:ext uri="{FF2B5EF4-FFF2-40B4-BE49-F238E27FC236}">
                  <a16:creationId xmlns:a16="http://schemas.microsoft.com/office/drawing/2014/main" id="{6F1D7257-C806-F280-3D2A-1C7A9F5CBC50}"/>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23" name="TextBox 22">
              <a:extLst>
                <a:ext uri="{FF2B5EF4-FFF2-40B4-BE49-F238E27FC236}">
                  <a16:creationId xmlns:a16="http://schemas.microsoft.com/office/drawing/2014/main" id="{579BFBE7-9D84-1480-D042-D97A4A5F15BD}"/>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Cambria Math" panose="02040503050406030204" pitchFamily="18" charset="0"/>
                  <a:ea typeface="Cambria Math" panose="02040503050406030204" pitchFamily="18" charset="0"/>
                  <a:cs typeface="CMU Serif Roman" panose="02000603000000000000" pitchFamily="2" charset="0"/>
                </a:rPr>
                <a:t>ps3</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grpSp>
        <p:nvGrpSpPr>
          <p:cNvPr id="24" name="Group 23">
            <a:extLst>
              <a:ext uri="{FF2B5EF4-FFF2-40B4-BE49-F238E27FC236}">
                <a16:creationId xmlns:a16="http://schemas.microsoft.com/office/drawing/2014/main" id="{0245C3FB-89B0-C72A-BB97-5980BFA50037}"/>
              </a:ext>
            </a:extLst>
          </p:cNvPr>
          <p:cNvGrpSpPr/>
          <p:nvPr/>
        </p:nvGrpSpPr>
        <p:grpSpPr>
          <a:xfrm>
            <a:off x="4370736" y="2654185"/>
            <a:ext cx="528034" cy="528034"/>
            <a:chOff x="5123645" y="775255"/>
            <a:chExt cx="834604" cy="834604"/>
          </a:xfrm>
        </p:grpSpPr>
        <p:sp>
          <p:nvSpPr>
            <p:cNvPr id="25" name="Oval 24">
              <a:extLst>
                <a:ext uri="{FF2B5EF4-FFF2-40B4-BE49-F238E27FC236}">
                  <a16:creationId xmlns:a16="http://schemas.microsoft.com/office/drawing/2014/main" id="{8C31863F-70BE-729F-2929-61FB21A86EF9}"/>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26" name="TextBox 25">
              <a:extLst>
                <a:ext uri="{FF2B5EF4-FFF2-40B4-BE49-F238E27FC236}">
                  <a16:creationId xmlns:a16="http://schemas.microsoft.com/office/drawing/2014/main" id="{B9452BEE-BB79-B6D3-1915-77B035834D1A}"/>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Cambria Math" panose="02040503050406030204" pitchFamily="18" charset="0"/>
                  <a:ea typeface="Cambria Math" panose="02040503050406030204" pitchFamily="18" charset="0"/>
                  <a:cs typeface="CMU Serif Roman" panose="02000603000000000000" pitchFamily="2" charset="0"/>
                </a:rPr>
                <a:t>ps4</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grpSp>
        <p:nvGrpSpPr>
          <p:cNvPr id="27" name="Group 26">
            <a:extLst>
              <a:ext uri="{FF2B5EF4-FFF2-40B4-BE49-F238E27FC236}">
                <a16:creationId xmlns:a16="http://schemas.microsoft.com/office/drawing/2014/main" id="{CCBB508B-0E24-577E-0F45-2F76098D795A}"/>
              </a:ext>
            </a:extLst>
          </p:cNvPr>
          <p:cNvGrpSpPr/>
          <p:nvPr/>
        </p:nvGrpSpPr>
        <p:grpSpPr>
          <a:xfrm>
            <a:off x="1110222" y="2236884"/>
            <a:ext cx="834604" cy="834604"/>
            <a:chOff x="5123645" y="775255"/>
            <a:chExt cx="834604" cy="834604"/>
          </a:xfrm>
        </p:grpSpPr>
        <p:sp>
          <p:nvSpPr>
            <p:cNvPr id="28" name="Oval 27">
              <a:extLst>
                <a:ext uri="{FF2B5EF4-FFF2-40B4-BE49-F238E27FC236}">
                  <a16:creationId xmlns:a16="http://schemas.microsoft.com/office/drawing/2014/main" id="{C28F4B52-78CA-4692-D8F2-B266A059AE5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29" name="TextBox 28">
              <a:extLst>
                <a:ext uri="{FF2B5EF4-FFF2-40B4-BE49-F238E27FC236}">
                  <a16:creationId xmlns:a16="http://schemas.microsoft.com/office/drawing/2014/main" id="{6E3ABC1E-18AF-DFE4-A3EC-53D6D0BD344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S2</a:t>
              </a:r>
            </a:p>
          </p:txBody>
        </p:sp>
      </p:grpSp>
      <p:cxnSp>
        <p:nvCxnSpPr>
          <p:cNvPr id="31" name="Straight Arrow Connector 30">
            <a:extLst>
              <a:ext uri="{FF2B5EF4-FFF2-40B4-BE49-F238E27FC236}">
                <a16:creationId xmlns:a16="http://schemas.microsoft.com/office/drawing/2014/main" id="{9B5DF124-0C91-241F-FAA9-634D020B92EA}"/>
              </a:ext>
            </a:extLst>
          </p:cNvPr>
          <p:cNvCxnSpPr>
            <a:cxnSpLocks/>
            <a:stCxn id="7" idx="2"/>
            <a:endCxn id="15" idx="6"/>
          </p:cNvCxnSpPr>
          <p:nvPr/>
        </p:nvCxnSpPr>
        <p:spPr>
          <a:xfrm flipH="1">
            <a:off x="1068922" y="1126864"/>
            <a:ext cx="1326513" cy="89092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CA67215-5B81-2D94-972C-879F79430AC9}"/>
              </a:ext>
            </a:extLst>
          </p:cNvPr>
          <p:cNvCxnSpPr>
            <a:cxnSpLocks/>
            <a:stCxn id="7" idx="6"/>
            <a:endCxn id="25" idx="1"/>
          </p:cNvCxnSpPr>
          <p:nvPr/>
        </p:nvCxnSpPr>
        <p:spPr>
          <a:xfrm>
            <a:off x="3230039" y="1126864"/>
            <a:ext cx="1218026" cy="160465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9FBBB4E-0F22-386E-3B46-B14891828D7D}"/>
              </a:ext>
            </a:extLst>
          </p:cNvPr>
          <p:cNvCxnSpPr>
            <a:cxnSpLocks/>
            <a:stCxn id="7" idx="5"/>
            <a:endCxn id="22" idx="1"/>
          </p:cNvCxnSpPr>
          <p:nvPr/>
        </p:nvCxnSpPr>
        <p:spPr>
          <a:xfrm>
            <a:off x="3107814" y="1421941"/>
            <a:ext cx="444773" cy="135070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B3E0286-CC98-BF95-1BF9-CE9E7D767E39}"/>
              </a:ext>
            </a:extLst>
          </p:cNvPr>
          <p:cNvCxnSpPr>
            <a:cxnSpLocks/>
            <a:stCxn id="7" idx="4"/>
            <a:endCxn id="19" idx="0"/>
          </p:cNvCxnSpPr>
          <p:nvPr/>
        </p:nvCxnSpPr>
        <p:spPr>
          <a:xfrm flipH="1">
            <a:off x="2710042" y="1544166"/>
            <a:ext cx="102695" cy="119181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764AE-7738-72C0-62F8-21E7921A084F}"/>
              </a:ext>
            </a:extLst>
          </p:cNvPr>
          <p:cNvCxnSpPr>
            <a:cxnSpLocks/>
            <a:stCxn id="7" idx="3"/>
            <a:endCxn id="28" idx="7"/>
          </p:cNvCxnSpPr>
          <p:nvPr/>
        </p:nvCxnSpPr>
        <p:spPr>
          <a:xfrm flipH="1">
            <a:off x="1822601" y="1421941"/>
            <a:ext cx="695059" cy="937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2AFED908-3443-3268-2A8D-942AB0D9A3B2}"/>
              </a:ext>
            </a:extLst>
          </p:cNvPr>
          <p:cNvGrpSpPr/>
          <p:nvPr/>
        </p:nvGrpSpPr>
        <p:grpSpPr>
          <a:xfrm>
            <a:off x="54154" y="3267641"/>
            <a:ext cx="528034" cy="528034"/>
            <a:chOff x="5123645" y="775255"/>
            <a:chExt cx="834604" cy="834604"/>
          </a:xfrm>
        </p:grpSpPr>
        <p:sp>
          <p:nvSpPr>
            <p:cNvPr id="51" name="Oval 50">
              <a:extLst>
                <a:ext uri="{FF2B5EF4-FFF2-40B4-BE49-F238E27FC236}">
                  <a16:creationId xmlns:a16="http://schemas.microsoft.com/office/drawing/2014/main" id="{239B09DF-E952-4C82-8C17-36B1E5A5683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52" name="TextBox 51">
              <a:extLst>
                <a:ext uri="{FF2B5EF4-FFF2-40B4-BE49-F238E27FC236}">
                  <a16:creationId xmlns:a16="http://schemas.microsoft.com/office/drawing/2014/main" id="{E1B125C3-68F4-401D-9B86-98DEC40CF47B}"/>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Cambria Math" panose="02040503050406030204" pitchFamily="18" charset="0"/>
                  <a:ea typeface="Cambria Math" panose="02040503050406030204" pitchFamily="18" charset="0"/>
                  <a:cs typeface="CMU Serif Roman" panose="02000603000000000000" pitchFamily="2" charset="0"/>
                </a:rPr>
                <a:t>ps1</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grpSp>
        <p:nvGrpSpPr>
          <p:cNvPr id="53" name="Group 52">
            <a:extLst>
              <a:ext uri="{FF2B5EF4-FFF2-40B4-BE49-F238E27FC236}">
                <a16:creationId xmlns:a16="http://schemas.microsoft.com/office/drawing/2014/main" id="{25359947-47D2-867E-F2BB-4BCD6DBC6C5A}"/>
              </a:ext>
            </a:extLst>
          </p:cNvPr>
          <p:cNvGrpSpPr/>
          <p:nvPr/>
        </p:nvGrpSpPr>
        <p:grpSpPr>
          <a:xfrm>
            <a:off x="788308" y="3584683"/>
            <a:ext cx="528034" cy="528034"/>
            <a:chOff x="5123645" y="775255"/>
            <a:chExt cx="834604" cy="834604"/>
          </a:xfrm>
        </p:grpSpPr>
        <p:sp>
          <p:nvSpPr>
            <p:cNvPr id="54" name="Oval 53">
              <a:extLst>
                <a:ext uri="{FF2B5EF4-FFF2-40B4-BE49-F238E27FC236}">
                  <a16:creationId xmlns:a16="http://schemas.microsoft.com/office/drawing/2014/main" id="{AB15F093-9B67-0521-0762-7996129DA736}"/>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55" name="TextBox 54">
              <a:extLst>
                <a:ext uri="{FF2B5EF4-FFF2-40B4-BE49-F238E27FC236}">
                  <a16:creationId xmlns:a16="http://schemas.microsoft.com/office/drawing/2014/main" id="{E3FBA3D5-3436-39A6-4ECD-EA4E4BAAE958}"/>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Cambria Math" panose="02040503050406030204" pitchFamily="18" charset="0"/>
                  <a:ea typeface="Cambria Math" panose="02040503050406030204" pitchFamily="18" charset="0"/>
                  <a:cs typeface="CMU Serif Roman" panose="02000603000000000000" pitchFamily="2" charset="0"/>
                </a:rPr>
                <a:t>ps2</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grpSp>
        <p:nvGrpSpPr>
          <p:cNvPr id="59" name="Group 58">
            <a:extLst>
              <a:ext uri="{FF2B5EF4-FFF2-40B4-BE49-F238E27FC236}">
                <a16:creationId xmlns:a16="http://schemas.microsoft.com/office/drawing/2014/main" id="{37F043F5-36FA-CAE1-FAB3-8937B6A7A6D6}"/>
              </a:ext>
            </a:extLst>
          </p:cNvPr>
          <p:cNvGrpSpPr/>
          <p:nvPr/>
        </p:nvGrpSpPr>
        <p:grpSpPr>
          <a:xfrm>
            <a:off x="1678330" y="3531658"/>
            <a:ext cx="834604" cy="834604"/>
            <a:chOff x="5123645" y="775255"/>
            <a:chExt cx="834604" cy="834604"/>
          </a:xfrm>
        </p:grpSpPr>
        <p:sp>
          <p:nvSpPr>
            <p:cNvPr id="60" name="Oval 59">
              <a:extLst>
                <a:ext uri="{FF2B5EF4-FFF2-40B4-BE49-F238E27FC236}">
                  <a16:creationId xmlns:a16="http://schemas.microsoft.com/office/drawing/2014/main" id="{6F7D5ACF-06F4-A6E5-3CFB-B158471F72E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61" name="TextBox 60">
              <a:extLst>
                <a:ext uri="{FF2B5EF4-FFF2-40B4-BE49-F238E27FC236}">
                  <a16:creationId xmlns:a16="http://schemas.microsoft.com/office/drawing/2014/main" id="{E14811CC-2E37-E96C-E11C-4E19CA69581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S3</a:t>
              </a:r>
            </a:p>
          </p:txBody>
        </p:sp>
      </p:grpSp>
      <p:cxnSp>
        <p:nvCxnSpPr>
          <p:cNvPr id="62" name="Straight Arrow Connector 61">
            <a:extLst>
              <a:ext uri="{FF2B5EF4-FFF2-40B4-BE49-F238E27FC236}">
                <a16:creationId xmlns:a16="http://schemas.microsoft.com/office/drawing/2014/main" id="{4480E9EF-3FD4-FE21-5279-A130A79833CD}"/>
              </a:ext>
            </a:extLst>
          </p:cNvPr>
          <p:cNvCxnSpPr>
            <a:cxnSpLocks/>
            <a:stCxn id="28" idx="2"/>
            <a:endCxn id="51" idx="7"/>
          </p:cNvCxnSpPr>
          <p:nvPr/>
        </p:nvCxnSpPr>
        <p:spPr>
          <a:xfrm flipH="1">
            <a:off x="504859" y="2654186"/>
            <a:ext cx="605363" cy="690784"/>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69877B0-685E-2B20-F607-6972C22A344E}"/>
              </a:ext>
            </a:extLst>
          </p:cNvPr>
          <p:cNvCxnSpPr>
            <a:cxnSpLocks/>
            <a:stCxn id="28" idx="3"/>
            <a:endCxn id="54" idx="0"/>
          </p:cNvCxnSpPr>
          <p:nvPr/>
        </p:nvCxnSpPr>
        <p:spPr>
          <a:xfrm flipH="1">
            <a:off x="1052325" y="2949263"/>
            <a:ext cx="180122" cy="6354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9428CBE-6ABA-2619-717F-3CF61A637AFF}"/>
              </a:ext>
            </a:extLst>
          </p:cNvPr>
          <p:cNvCxnSpPr>
            <a:cxnSpLocks/>
            <a:stCxn id="28" idx="5"/>
            <a:endCxn id="60" idx="0"/>
          </p:cNvCxnSpPr>
          <p:nvPr/>
        </p:nvCxnSpPr>
        <p:spPr>
          <a:xfrm>
            <a:off x="1822601" y="2949263"/>
            <a:ext cx="273031" cy="582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Right Brace 72">
            <a:extLst>
              <a:ext uri="{FF2B5EF4-FFF2-40B4-BE49-F238E27FC236}">
                <a16:creationId xmlns:a16="http://schemas.microsoft.com/office/drawing/2014/main" id="{663DCC34-7D7B-81DD-24DA-44A9C14239B6}"/>
              </a:ext>
            </a:extLst>
          </p:cNvPr>
          <p:cNvSpPr/>
          <p:nvPr/>
        </p:nvSpPr>
        <p:spPr>
          <a:xfrm>
            <a:off x="4857468" y="709562"/>
            <a:ext cx="1948066" cy="3085509"/>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p>
        </p:txBody>
      </p:sp>
      <p:sp>
        <p:nvSpPr>
          <p:cNvPr id="74" name="TextBox 73">
            <a:extLst>
              <a:ext uri="{FF2B5EF4-FFF2-40B4-BE49-F238E27FC236}">
                <a16:creationId xmlns:a16="http://schemas.microsoft.com/office/drawing/2014/main" id="{92B71B37-4D90-DEC9-BAED-B2DA73B6A05B}"/>
              </a:ext>
            </a:extLst>
          </p:cNvPr>
          <p:cNvSpPr txBox="1"/>
          <p:nvPr/>
        </p:nvSpPr>
        <p:spPr>
          <a:xfrm>
            <a:off x="6918308" y="1831498"/>
            <a:ext cx="5273692" cy="1631216"/>
          </a:xfrm>
          <a:prstGeom prst="rect">
            <a:avLst/>
          </a:prstGeom>
          <a:noFill/>
        </p:spPr>
        <p:txBody>
          <a:bodyPr wrap="square" rtlCol="0">
            <a:spAutoFit/>
          </a:bodyPr>
          <a:lstStyle/>
          <a:p>
            <a:r>
              <a:rPr lang="en-FR" sz="2000" dirty="0"/>
              <a:t>The system weighs each state resulting from a possible transition. It picks the transition leading to the state with the biggest weight</a:t>
            </a:r>
          </a:p>
          <a:p>
            <a:r>
              <a:rPr lang="en-FR" sz="2000" dirty="0"/>
              <a:t>(if multiple states have the same weight, the system picks uniformely from those)</a:t>
            </a:r>
          </a:p>
        </p:txBody>
      </p:sp>
      <p:cxnSp>
        <p:nvCxnSpPr>
          <p:cNvPr id="75" name="Straight Arrow Connector 74">
            <a:extLst>
              <a:ext uri="{FF2B5EF4-FFF2-40B4-BE49-F238E27FC236}">
                <a16:creationId xmlns:a16="http://schemas.microsoft.com/office/drawing/2014/main" id="{19D79626-61D5-E9DC-29A5-539A96C90338}"/>
              </a:ext>
            </a:extLst>
          </p:cNvPr>
          <p:cNvCxnSpPr>
            <a:cxnSpLocks/>
            <a:stCxn id="60" idx="3"/>
          </p:cNvCxnSpPr>
          <p:nvPr/>
        </p:nvCxnSpPr>
        <p:spPr>
          <a:xfrm flipH="1">
            <a:off x="1383253" y="4244037"/>
            <a:ext cx="417302" cy="7046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17D6F73-9DE0-D639-B890-4B2430DB33F8}"/>
              </a:ext>
            </a:extLst>
          </p:cNvPr>
          <p:cNvCxnSpPr>
            <a:cxnSpLocks/>
            <a:stCxn id="60" idx="4"/>
          </p:cNvCxnSpPr>
          <p:nvPr/>
        </p:nvCxnSpPr>
        <p:spPr>
          <a:xfrm>
            <a:off x="2095632" y="4366262"/>
            <a:ext cx="0" cy="70041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7AAE626-2BFC-C4D8-0147-BACE82C809CE}"/>
              </a:ext>
            </a:extLst>
          </p:cNvPr>
          <p:cNvCxnSpPr>
            <a:cxnSpLocks/>
            <a:stCxn id="60" idx="5"/>
            <a:endCxn id="85" idx="1"/>
          </p:cNvCxnSpPr>
          <p:nvPr/>
        </p:nvCxnSpPr>
        <p:spPr>
          <a:xfrm>
            <a:off x="2390709" y="4244037"/>
            <a:ext cx="218841" cy="474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4" name="Group 83">
            <a:extLst>
              <a:ext uri="{FF2B5EF4-FFF2-40B4-BE49-F238E27FC236}">
                <a16:creationId xmlns:a16="http://schemas.microsoft.com/office/drawing/2014/main" id="{61302927-30DA-E320-B499-68FA4B6B80DF}"/>
              </a:ext>
            </a:extLst>
          </p:cNvPr>
          <p:cNvGrpSpPr/>
          <p:nvPr/>
        </p:nvGrpSpPr>
        <p:grpSpPr>
          <a:xfrm>
            <a:off x="2487325" y="4596347"/>
            <a:ext cx="834604" cy="834604"/>
            <a:chOff x="5123645" y="775255"/>
            <a:chExt cx="834604" cy="834604"/>
          </a:xfrm>
        </p:grpSpPr>
        <p:sp>
          <p:nvSpPr>
            <p:cNvPr id="85" name="Oval 84">
              <a:extLst>
                <a:ext uri="{FF2B5EF4-FFF2-40B4-BE49-F238E27FC236}">
                  <a16:creationId xmlns:a16="http://schemas.microsoft.com/office/drawing/2014/main" id="{2956066E-E439-8A77-DD72-11740E30047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86" name="TextBox 85">
              <a:extLst>
                <a:ext uri="{FF2B5EF4-FFF2-40B4-BE49-F238E27FC236}">
                  <a16:creationId xmlns:a16="http://schemas.microsoft.com/office/drawing/2014/main" id="{F7CE44B7-5626-F510-888A-0565998AFB8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S4</a:t>
              </a:r>
            </a:p>
          </p:txBody>
        </p:sp>
      </p:grpSp>
      <p:cxnSp>
        <p:nvCxnSpPr>
          <p:cNvPr id="90" name="Straight Arrow Connector 89">
            <a:extLst>
              <a:ext uri="{FF2B5EF4-FFF2-40B4-BE49-F238E27FC236}">
                <a16:creationId xmlns:a16="http://schemas.microsoft.com/office/drawing/2014/main" id="{94B8A59B-8F14-5A9E-E1F9-1401E1B5298F}"/>
              </a:ext>
            </a:extLst>
          </p:cNvPr>
          <p:cNvCxnSpPr>
            <a:cxnSpLocks/>
            <a:stCxn id="85" idx="3"/>
          </p:cNvCxnSpPr>
          <p:nvPr/>
        </p:nvCxnSpPr>
        <p:spPr>
          <a:xfrm flipH="1">
            <a:off x="2291478" y="5308726"/>
            <a:ext cx="318072" cy="865279"/>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CCF16B8-EC45-CF8A-2C78-BAC9FD649466}"/>
              </a:ext>
            </a:extLst>
          </p:cNvPr>
          <p:cNvCxnSpPr>
            <a:cxnSpLocks/>
            <a:stCxn id="85" idx="5"/>
          </p:cNvCxnSpPr>
          <p:nvPr/>
        </p:nvCxnSpPr>
        <p:spPr>
          <a:xfrm>
            <a:off x="3199704" y="5308726"/>
            <a:ext cx="316854" cy="865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Right Brace 94">
            <a:extLst>
              <a:ext uri="{FF2B5EF4-FFF2-40B4-BE49-F238E27FC236}">
                <a16:creationId xmlns:a16="http://schemas.microsoft.com/office/drawing/2014/main" id="{084D0070-56BA-D23A-4774-E126578C9DFF}"/>
              </a:ext>
            </a:extLst>
          </p:cNvPr>
          <p:cNvSpPr/>
          <p:nvPr/>
        </p:nvSpPr>
        <p:spPr>
          <a:xfrm>
            <a:off x="3830885" y="3508347"/>
            <a:ext cx="1324148" cy="2880620"/>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p>
        </p:txBody>
      </p:sp>
      <p:sp>
        <p:nvSpPr>
          <p:cNvPr id="96" name="TextBox 95">
            <a:extLst>
              <a:ext uri="{FF2B5EF4-FFF2-40B4-BE49-F238E27FC236}">
                <a16:creationId xmlns:a16="http://schemas.microsoft.com/office/drawing/2014/main" id="{0D688157-5553-FF7F-63B7-217CD729A951}"/>
              </a:ext>
            </a:extLst>
          </p:cNvPr>
          <p:cNvSpPr txBox="1"/>
          <p:nvPr/>
        </p:nvSpPr>
        <p:spPr>
          <a:xfrm>
            <a:off x="5268864" y="4351929"/>
            <a:ext cx="5273692" cy="1015663"/>
          </a:xfrm>
          <a:prstGeom prst="rect">
            <a:avLst/>
          </a:prstGeom>
          <a:noFill/>
        </p:spPr>
        <p:txBody>
          <a:bodyPr wrap="square" rtlCol="0">
            <a:spAutoFit/>
          </a:bodyPr>
          <a:lstStyle/>
          <a:p>
            <a:r>
              <a:rPr lang="en-FR" sz="2000" dirty="0"/>
              <a:t>The system randomly picks from all of the possible transitions without considering what happens after taking that transition</a:t>
            </a:r>
          </a:p>
        </p:txBody>
      </p:sp>
    </p:spTree>
    <p:extLst>
      <p:ext uri="{BB962C8B-B14F-4D97-AF65-F5344CB8AC3E}">
        <p14:creationId xmlns:p14="http://schemas.microsoft.com/office/powerpoint/2010/main" val="100293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5162598" cy="461665"/>
          </a:xfrm>
          <a:prstGeom prst="rect">
            <a:avLst/>
          </a:prstGeom>
          <a:noFill/>
        </p:spPr>
        <p:txBody>
          <a:bodyPr wrap="square" rtlCol="0">
            <a:spAutoFit/>
          </a:bodyPr>
          <a:lstStyle/>
          <a:p>
            <a:r>
              <a:rPr lang="en-US" sz="2400" dirty="0"/>
              <a:t>Proposition 1: weights &amp; probabilities </a:t>
            </a:r>
            <a:endParaRPr lang="en-FR" sz="2000" dirty="0"/>
          </a:p>
        </p:txBody>
      </p:sp>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031325"/>
          </a:xfrm>
          <a:prstGeom prst="rect">
            <a:avLst/>
          </a:prstGeom>
          <a:noFill/>
        </p:spPr>
        <p:txBody>
          <a:bodyPr wrap="square" rtlCol="0">
            <a:spAutoFit/>
          </a:bodyPr>
          <a:lstStyle/>
          <a:p>
            <a:r>
              <a:rPr lang="en-FR" dirty="0"/>
              <a:t>Weights are calculated according to the targeted state and the current state. </a:t>
            </a:r>
          </a:p>
          <a:p>
            <a:r>
              <a:rPr lang="en-FR" dirty="0"/>
              <a:t>Approching the state: +1</a:t>
            </a:r>
          </a:p>
          <a:p>
            <a:r>
              <a:rPr lang="en-FR" dirty="0"/>
              <a:t>Distancing from the state: -1</a:t>
            </a:r>
          </a:p>
          <a:p>
            <a:r>
              <a:rPr lang="en-FR" dirty="0"/>
              <a:t>Neither : 0 </a:t>
            </a:r>
          </a:p>
          <a:p>
            <a:r>
              <a:rPr lang="en-FR" dirty="0"/>
              <a:t>This means that weights can be negative, if your current state matches one of the litterals of the target state, and your potential state changes that value (meaning takes you farther away)</a:t>
            </a:r>
          </a:p>
          <a:p>
            <a:r>
              <a:rPr lang="en-FR" dirty="0"/>
              <a:t>Examples: </a:t>
            </a:r>
          </a:p>
        </p:txBody>
      </p:sp>
      <p:sp>
        <p:nvSpPr>
          <p:cNvPr id="3" name="TextBox 2">
            <a:extLst>
              <a:ext uri="{FF2B5EF4-FFF2-40B4-BE49-F238E27FC236}">
                <a16:creationId xmlns:a16="http://schemas.microsoft.com/office/drawing/2014/main" id="{268A0800-C9E7-BE3F-FA01-6F9F91A70C59}"/>
              </a:ext>
            </a:extLst>
          </p:cNvPr>
          <p:cNvSpPr txBox="1"/>
          <p:nvPr/>
        </p:nvSpPr>
        <p:spPr>
          <a:xfrm>
            <a:off x="3862466" y="2828834"/>
            <a:ext cx="3497705" cy="1200329"/>
          </a:xfrm>
          <a:prstGeom prst="rect">
            <a:avLst/>
          </a:prstGeom>
          <a:noFill/>
        </p:spPr>
        <p:txBody>
          <a:bodyPr wrap="square" rtlCol="0">
            <a:spAutoFit/>
          </a:bodyPr>
          <a:lstStyle/>
          <a:p>
            <a:r>
              <a:rPr lang="en-FR" dirty="0"/>
              <a:t>Current: X = A &amp;&amp; Y = B </a:t>
            </a:r>
          </a:p>
          <a:p>
            <a:r>
              <a:rPr lang="en-FR" dirty="0"/>
              <a:t>Target: X =  A &amp;&amp; Y = C</a:t>
            </a:r>
          </a:p>
          <a:p>
            <a:r>
              <a:rPr lang="en-FR" dirty="0"/>
              <a:t>Potenial: X = B &amp;&amp; Y = B</a:t>
            </a:r>
          </a:p>
          <a:p>
            <a:r>
              <a:rPr lang="en-FR" dirty="0"/>
              <a:t>Weight: -1</a:t>
            </a:r>
          </a:p>
        </p:txBody>
      </p:sp>
      <p:sp>
        <p:nvSpPr>
          <p:cNvPr id="4" name="TextBox 3">
            <a:extLst>
              <a:ext uri="{FF2B5EF4-FFF2-40B4-BE49-F238E27FC236}">
                <a16:creationId xmlns:a16="http://schemas.microsoft.com/office/drawing/2014/main" id="{2ED361C0-884F-6ED0-6B1E-D50D6CB6A092}"/>
              </a:ext>
            </a:extLst>
          </p:cNvPr>
          <p:cNvSpPr txBox="1"/>
          <p:nvPr/>
        </p:nvSpPr>
        <p:spPr>
          <a:xfrm>
            <a:off x="364761" y="2828835"/>
            <a:ext cx="3497705" cy="1200329"/>
          </a:xfrm>
          <a:prstGeom prst="rect">
            <a:avLst/>
          </a:prstGeom>
          <a:noFill/>
        </p:spPr>
        <p:txBody>
          <a:bodyPr wrap="square" rtlCol="0">
            <a:spAutoFit/>
          </a:bodyPr>
          <a:lstStyle/>
          <a:p>
            <a:r>
              <a:rPr lang="en-FR" dirty="0"/>
              <a:t>Current: X = A &amp;&amp; Y = B</a:t>
            </a:r>
          </a:p>
          <a:p>
            <a:r>
              <a:rPr lang="en-FR" dirty="0"/>
              <a:t>Target: X = A &amp;&amp; Y = C</a:t>
            </a:r>
          </a:p>
          <a:p>
            <a:r>
              <a:rPr lang="en-FR" dirty="0"/>
              <a:t>Potenial: X = A&amp;&amp; Y= C</a:t>
            </a:r>
          </a:p>
          <a:p>
            <a:r>
              <a:rPr lang="en-FR" dirty="0"/>
              <a:t>Weight: 1</a:t>
            </a:r>
          </a:p>
        </p:txBody>
      </p:sp>
      <p:sp>
        <p:nvSpPr>
          <p:cNvPr id="5" name="TextBox 4">
            <a:extLst>
              <a:ext uri="{FF2B5EF4-FFF2-40B4-BE49-F238E27FC236}">
                <a16:creationId xmlns:a16="http://schemas.microsoft.com/office/drawing/2014/main" id="{83B84A8D-95FC-6251-998F-869C19620580}"/>
              </a:ext>
            </a:extLst>
          </p:cNvPr>
          <p:cNvSpPr txBox="1"/>
          <p:nvPr/>
        </p:nvSpPr>
        <p:spPr>
          <a:xfrm>
            <a:off x="7536042" y="2828834"/>
            <a:ext cx="3497705" cy="1200329"/>
          </a:xfrm>
          <a:prstGeom prst="rect">
            <a:avLst/>
          </a:prstGeom>
          <a:noFill/>
        </p:spPr>
        <p:txBody>
          <a:bodyPr wrap="square" rtlCol="0">
            <a:spAutoFit/>
          </a:bodyPr>
          <a:lstStyle/>
          <a:p>
            <a:r>
              <a:rPr lang="en-FR" dirty="0"/>
              <a:t>Current: X = A &amp;&amp; Y = B</a:t>
            </a:r>
          </a:p>
          <a:p>
            <a:r>
              <a:rPr lang="en-FR" dirty="0"/>
              <a:t>Target: X = C &amp;&amp; Y = D</a:t>
            </a:r>
          </a:p>
          <a:p>
            <a:r>
              <a:rPr lang="en-FR" dirty="0"/>
              <a:t>Potenial: X = B &amp;&amp; Y = A</a:t>
            </a:r>
          </a:p>
          <a:p>
            <a:r>
              <a:rPr lang="en-FR" dirty="0"/>
              <a:t>Weight: 0</a:t>
            </a:r>
          </a:p>
        </p:txBody>
      </p:sp>
      <p:sp>
        <p:nvSpPr>
          <p:cNvPr id="6" name="TextBox 5">
            <a:extLst>
              <a:ext uri="{FF2B5EF4-FFF2-40B4-BE49-F238E27FC236}">
                <a16:creationId xmlns:a16="http://schemas.microsoft.com/office/drawing/2014/main" id="{C4B81EB9-DF3B-3805-83A9-59A72A2DA961}"/>
              </a:ext>
            </a:extLst>
          </p:cNvPr>
          <p:cNvSpPr txBox="1"/>
          <p:nvPr/>
        </p:nvSpPr>
        <p:spPr>
          <a:xfrm>
            <a:off x="188889" y="4252237"/>
            <a:ext cx="11638349" cy="646331"/>
          </a:xfrm>
          <a:prstGeom prst="rect">
            <a:avLst/>
          </a:prstGeom>
          <a:noFill/>
        </p:spPr>
        <p:txBody>
          <a:bodyPr wrap="square" rtlCol="0">
            <a:spAutoFit/>
          </a:bodyPr>
          <a:lstStyle/>
          <a:p>
            <a:r>
              <a:rPr lang="en-FR" dirty="0"/>
              <a:t>The (potential?) problem with weighing states in this way is that the weight can’t be calculated without the current state, the potential state, and the target state. It’s harder to generalize if you decide that </a:t>
            </a:r>
          </a:p>
        </p:txBody>
      </p:sp>
      <p:sp>
        <p:nvSpPr>
          <p:cNvPr id="11" name="TextBox 10">
            <a:extLst>
              <a:ext uri="{FF2B5EF4-FFF2-40B4-BE49-F238E27FC236}">
                <a16:creationId xmlns:a16="http://schemas.microsoft.com/office/drawing/2014/main" id="{1DBD9F0E-85F4-05C9-C492-EE59ECCD59EC}"/>
              </a:ext>
            </a:extLst>
          </p:cNvPr>
          <p:cNvSpPr txBox="1"/>
          <p:nvPr/>
        </p:nvSpPr>
        <p:spPr>
          <a:xfrm>
            <a:off x="188889" y="5558399"/>
            <a:ext cx="11638349" cy="646331"/>
          </a:xfrm>
          <a:prstGeom prst="rect">
            <a:avLst/>
          </a:prstGeom>
          <a:noFill/>
        </p:spPr>
        <p:txBody>
          <a:bodyPr wrap="square" rtlCol="0">
            <a:spAutoFit/>
          </a:bodyPr>
          <a:lstStyle/>
          <a:p>
            <a:r>
              <a:rPr lang="en-FR" dirty="0"/>
              <a:t>The probability is a guess- you have to try various probabilities and see what happens. I personally can’t justify 71% other than it was a lucky, somewhat educated, guess. </a:t>
            </a:r>
          </a:p>
        </p:txBody>
      </p:sp>
    </p:spTree>
    <p:extLst>
      <p:ext uri="{BB962C8B-B14F-4D97-AF65-F5344CB8AC3E}">
        <p14:creationId xmlns:p14="http://schemas.microsoft.com/office/powerpoint/2010/main" val="3492719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031325"/>
          </a:xfrm>
          <a:prstGeom prst="rect">
            <a:avLst/>
          </a:prstGeom>
          <a:noFill/>
        </p:spPr>
        <p:txBody>
          <a:bodyPr wrap="square" rtlCol="0">
            <a:spAutoFit/>
          </a:bodyPr>
          <a:lstStyle/>
          <a:p>
            <a:r>
              <a:rPr lang="en-FR" dirty="0"/>
              <a:t>The idea of Proposition 1 is to target a state and force the system to go to that state with a certain probability.</a:t>
            </a:r>
          </a:p>
          <a:p>
            <a:endParaRPr lang="en-FR" dirty="0"/>
          </a:p>
          <a:p>
            <a:r>
              <a:rPr lang="en-FR" dirty="0"/>
              <a:t>A generalization of that idea is to be able to target the entire system run instead of focusing on one transition.</a:t>
            </a:r>
          </a:p>
          <a:p>
            <a:endParaRPr lang="en-FR" dirty="0"/>
          </a:p>
          <a:p>
            <a:r>
              <a:rPr lang="en-FR" dirty="0"/>
              <a:t>The weights also need to be replaced by something more neutral which can be calculated even if you’re not targeting a specific state but are generally trying to influence the system.   </a:t>
            </a:r>
          </a:p>
          <a:p>
            <a:endParaRPr lang="en-FR" dirty="0"/>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t>Generalizing Proposition 1 [passing to main method]</a:t>
            </a:r>
            <a:endParaRPr lang="en-FR" sz="2000" dirty="0"/>
          </a:p>
        </p:txBody>
      </p:sp>
      <p:sp>
        <p:nvSpPr>
          <p:cNvPr id="8" name="TextBox 7">
            <a:extLst>
              <a:ext uri="{FF2B5EF4-FFF2-40B4-BE49-F238E27FC236}">
                <a16:creationId xmlns:a16="http://schemas.microsoft.com/office/drawing/2014/main" id="{FF72A138-7EE8-4499-B435-2091F9C524C3}"/>
              </a:ext>
            </a:extLst>
          </p:cNvPr>
          <p:cNvSpPr txBox="1"/>
          <p:nvPr/>
        </p:nvSpPr>
        <p:spPr>
          <a:xfrm>
            <a:off x="276826" y="2638456"/>
            <a:ext cx="5074664" cy="3139321"/>
          </a:xfrm>
          <a:prstGeom prst="rect">
            <a:avLst/>
          </a:prstGeom>
          <a:noFill/>
        </p:spPr>
        <p:txBody>
          <a:bodyPr wrap="square" rtlCol="0">
            <a:spAutoFit/>
          </a:bodyPr>
          <a:lstStyle/>
          <a:p>
            <a:pPr algn="ctr"/>
            <a:r>
              <a:rPr lang="en-FR" dirty="0"/>
              <a:t>Proposition 1</a:t>
            </a:r>
          </a:p>
          <a:p>
            <a:pPr algn="ctr"/>
            <a:endParaRPr lang="en-FR" dirty="0"/>
          </a:p>
          <a:p>
            <a:pPr algn="ctr"/>
            <a:r>
              <a:rPr lang="en-FR" dirty="0"/>
              <a:t>Target one transition</a:t>
            </a:r>
          </a:p>
          <a:p>
            <a:pPr algn="ctr"/>
            <a:endParaRPr lang="en-FR" dirty="0"/>
          </a:p>
          <a:p>
            <a:pPr algn="ctr"/>
            <a:r>
              <a:rPr lang="en-FR" dirty="0"/>
              <a:t>Calculate weight</a:t>
            </a:r>
          </a:p>
          <a:p>
            <a:pPr algn="ctr"/>
            <a:endParaRPr lang="en-FR" dirty="0"/>
          </a:p>
          <a:p>
            <a:pPr algn="ctr"/>
            <a:r>
              <a:rPr lang="en-FR" dirty="0"/>
              <a:t>Weight depends on target</a:t>
            </a:r>
          </a:p>
          <a:p>
            <a:pPr algn="ctr"/>
            <a:endParaRPr lang="en-FR" dirty="0"/>
          </a:p>
          <a:p>
            <a:pPr algn="ctr"/>
            <a:r>
              <a:rPr lang="en-FR" dirty="0"/>
              <a:t>One probability for the transition</a:t>
            </a:r>
          </a:p>
          <a:p>
            <a:pPr algn="ctr"/>
            <a:endParaRPr lang="en-FR" dirty="0"/>
          </a:p>
          <a:p>
            <a:pPr algn="ctr"/>
            <a:r>
              <a:rPr lang="en-FR" dirty="0"/>
              <a:t> </a:t>
            </a:r>
          </a:p>
        </p:txBody>
      </p:sp>
      <p:sp>
        <p:nvSpPr>
          <p:cNvPr id="10" name="TextBox 9">
            <a:extLst>
              <a:ext uri="{FF2B5EF4-FFF2-40B4-BE49-F238E27FC236}">
                <a16:creationId xmlns:a16="http://schemas.microsoft.com/office/drawing/2014/main" id="{0F0F7DB6-3CA8-3D47-6EAC-EECF01347DB1}"/>
              </a:ext>
            </a:extLst>
          </p:cNvPr>
          <p:cNvSpPr txBox="1"/>
          <p:nvPr/>
        </p:nvSpPr>
        <p:spPr>
          <a:xfrm>
            <a:off x="6285876" y="2638640"/>
            <a:ext cx="5074664" cy="3693319"/>
          </a:xfrm>
          <a:prstGeom prst="rect">
            <a:avLst/>
          </a:prstGeom>
          <a:noFill/>
        </p:spPr>
        <p:txBody>
          <a:bodyPr wrap="square" rtlCol="0">
            <a:spAutoFit/>
          </a:bodyPr>
          <a:lstStyle/>
          <a:p>
            <a:pPr algn="ctr"/>
            <a:r>
              <a:rPr lang="en-FR" dirty="0"/>
              <a:t>New Method</a:t>
            </a:r>
          </a:p>
          <a:p>
            <a:pPr algn="ctr"/>
            <a:endParaRPr lang="en-FR" dirty="0"/>
          </a:p>
          <a:p>
            <a:pPr algn="ctr"/>
            <a:r>
              <a:rPr lang="en-FR" dirty="0"/>
              <a:t>Target the whole system</a:t>
            </a:r>
          </a:p>
          <a:p>
            <a:pPr algn="ctr"/>
            <a:endParaRPr lang="en-FR" dirty="0"/>
          </a:p>
          <a:p>
            <a:pPr algn="ctr"/>
            <a:r>
              <a:rPr lang="en-FR" dirty="0"/>
              <a:t>Calculate entropy </a:t>
            </a:r>
          </a:p>
          <a:p>
            <a:pPr algn="ctr"/>
            <a:endParaRPr lang="en-FR" dirty="0"/>
          </a:p>
          <a:p>
            <a:pPr algn="ctr"/>
            <a:r>
              <a:rPr lang="en-FR" dirty="0"/>
              <a:t>Entropy does not depend on target</a:t>
            </a:r>
          </a:p>
          <a:p>
            <a:pPr algn="ctr"/>
            <a:endParaRPr lang="en-FR" dirty="0"/>
          </a:p>
          <a:p>
            <a:pPr algn="ctr"/>
            <a:r>
              <a:rPr lang="en-FR" dirty="0"/>
              <a:t>Probability distributions for the whole system</a:t>
            </a:r>
          </a:p>
          <a:p>
            <a:pPr algn="ctr"/>
            <a:endParaRPr lang="en-FR" dirty="0"/>
          </a:p>
          <a:p>
            <a:pPr algn="ctr"/>
            <a:r>
              <a:rPr lang="en-FR" dirty="0"/>
              <a:t>Builds transition matrix*</a:t>
            </a:r>
          </a:p>
          <a:p>
            <a:pPr algn="ctr"/>
            <a:endParaRPr lang="en-FR" dirty="0"/>
          </a:p>
          <a:p>
            <a:pPr algn="ctr"/>
            <a:r>
              <a:rPr lang="en-FR" dirty="0"/>
              <a:t>Calculates final stable state*   </a:t>
            </a:r>
          </a:p>
        </p:txBody>
      </p:sp>
      <p:cxnSp>
        <p:nvCxnSpPr>
          <p:cNvPr id="12" name="Straight Connector 11">
            <a:extLst>
              <a:ext uri="{FF2B5EF4-FFF2-40B4-BE49-F238E27FC236}">
                <a16:creationId xmlns:a16="http://schemas.microsoft.com/office/drawing/2014/main" id="{BE93C7BB-701C-6732-329C-E32A8F61ACA3}"/>
              </a:ext>
            </a:extLst>
          </p:cNvPr>
          <p:cNvCxnSpPr>
            <a:cxnSpLocks/>
          </p:cNvCxnSpPr>
          <p:nvPr/>
        </p:nvCxnSpPr>
        <p:spPr>
          <a:xfrm>
            <a:off x="5711252" y="2638456"/>
            <a:ext cx="0" cy="394972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562B8BE-734A-5A04-8547-4E322D0FAE31}"/>
              </a:ext>
            </a:extLst>
          </p:cNvPr>
          <p:cNvCxnSpPr>
            <a:cxnSpLocks/>
          </p:cNvCxnSpPr>
          <p:nvPr/>
        </p:nvCxnSpPr>
        <p:spPr>
          <a:xfrm flipH="1">
            <a:off x="396746" y="3012890"/>
            <a:ext cx="11430493"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08626AD-A0C8-9A74-AE8A-34600F99832F}"/>
              </a:ext>
            </a:extLst>
          </p:cNvPr>
          <p:cNvSpPr txBox="1"/>
          <p:nvPr/>
        </p:nvSpPr>
        <p:spPr>
          <a:xfrm>
            <a:off x="61964" y="6548389"/>
            <a:ext cx="8422469" cy="338554"/>
          </a:xfrm>
          <a:prstGeom prst="rect">
            <a:avLst/>
          </a:prstGeom>
          <a:noFill/>
        </p:spPr>
        <p:txBody>
          <a:bodyPr wrap="square" rtlCol="0">
            <a:spAutoFit/>
          </a:bodyPr>
          <a:lstStyle/>
          <a:p>
            <a:r>
              <a:rPr lang="en-FR" sz="1600" dirty="0"/>
              <a:t>* This is not exclusive to the new method and could be implemented for proposition 1</a:t>
            </a:r>
          </a:p>
        </p:txBody>
      </p:sp>
    </p:spTree>
    <p:extLst>
      <p:ext uri="{BB962C8B-B14F-4D97-AF65-F5344CB8AC3E}">
        <p14:creationId xmlns:p14="http://schemas.microsoft.com/office/powerpoint/2010/main" val="2835692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154436"/>
          </a:xfrm>
          <a:prstGeom prst="rect">
            <a:avLst/>
          </a:prstGeom>
          <a:noFill/>
        </p:spPr>
        <p:txBody>
          <a:bodyPr wrap="square" rtlCol="0">
            <a:spAutoFit/>
          </a:bodyPr>
          <a:lstStyle/>
          <a:p>
            <a:r>
              <a:rPr lang="en-FR" dirty="0"/>
              <a:t>This method treats a Cubicle model as a finite ensemble of states, represented by the transition guards.</a:t>
            </a:r>
          </a:p>
          <a:p>
            <a:r>
              <a:rPr lang="en-FR" dirty="0"/>
              <a:t>During a run, Cubicle will always cycle through the same N states - the transition guards (with other stuff around that). </a:t>
            </a:r>
          </a:p>
          <a:p>
            <a:r>
              <a:rPr lang="en-FR" dirty="0"/>
              <a:t>At any point in time, Cubicle is in a state that satisfies at least 1 transition guard, otherwise Cubicle is deadlocked.</a:t>
            </a:r>
          </a:p>
          <a:p>
            <a:r>
              <a:rPr lang="en-FR" dirty="0"/>
              <a:t>This means that the number of states in any Cubicle model is known and can be represented as </a:t>
            </a:r>
          </a:p>
          <a:p>
            <a:pPr marL="342900" indent="-342900">
              <a:buAutoNum type="arabicParenBoth"/>
            </a:pPr>
            <a:r>
              <a:rPr lang="en-GB" dirty="0"/>
              <a:t>A</a:t>
            </a:r>
            <a:r>
              <a:rPr lang="en-FR" dirty="0"/>
              <a:t> sort of automaton [pre and post run] and (2) a transition matrix [post run]</a:t>
            </a:r>
          </a:p>
          <a:p>
            <a:r>
              <a:rPr lang="en-FR" dirty="0"/>
              <a:t>For example the running example would look like this: </a:t>
            </a:r>
          </a:p>
          <a:p>
            <a:endParaRPr lang="en-FR" sz="800" dirty="0"/>
          </a:p>
          <a:p>
            <a:r>
              <a:rPr lang="en-FR" dirty="0"/>
              <a:t>In theory:                                                                      In reality:</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t>Transition guards as states </a:t>
            </a:r>
            <a:endParaRPr lang="en-FR" sz="2000" dirty="0"/>
          </a:p>
        </p:txBody>
      </p:sp>
      <p:grpSp>
        <p:nvGrpSpPr>
          <p:cNvPr id="85" name="Group 84">
            <a:extLst>
              <a:ext uri="{FF2B5EF4-FFF2-40B4-BE49-F238E27FC236}">
                <a16:creationId xmlns:a16="http://schemas.microsoft.com/office/drawing/2014/main" id="{3FEE32F6-16CC-1324-AAFF-6AE97CEB95A3}"/>
              </a:ext>
            </a:extLst>
          </p:cNvPr>
          <p:cNvGrpSpPr/>
          <p:nvPr/>
        </p:nvGrpSpPr>
        <p:grpSpPr>
          <a:xfrm>
            <a:off x="770285" y="3429000"/>
            <a:ext cx="2958307" cy="2695885"/>
            <a:chOff x="804806" y="2857809"/>
            <a:chExt cx="2958307" cy="2695885"/>
          </a:xfrm>
        </p:grpSpPr>
        <p:grpSp>
          <p:nvGrpSpPr>
            <p:cNvPr id="10" name="Group 9">
              <a:extLst>
                <a:ext uri="{FF2B5EF4-FFF2-40B4-BE49-F238E27FC236}">
                  <a16:creationId xmlns:a16="http://schemas.microsoft.com/office/drawing/2014/main" id="{4A4527BC-EF69-71F8-2E3D-16D083F2501C}"/>
                </a:ext>
              </a:extLst>
            </p:cNvPr>
            <p:cNvGrpSpPr/>
            <p:nvPr/>
          </p:nvGrpSpPr>
          <p:grpSpPr>
            <a:xfrm>
              <a:off x="804806" y="2857809"/>
              <a:ext cx="834604" cy="834604"/>
              <a:chOff x="5123645" y="775255"/>
              <a:chExt cx="834604" cy="834604"/>
            </a:xfrm>
          </p:grpSpPr>
          <p:sp>
            <p:nvSpPr>
              <p:cNvPr id="11" name="Oval 10">
                <a:extLst>
                  <a:ext uri="{FF2B5EF4-FFF2-40B4-BE49-F238E27FC236}">
                    <a16:creationId xmlns:a16="http://schemas.microsoft.com/office/drawing/2014/main" id="{689C1E16-135F-8C1F-1314-FC91EA0D1022}"/>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12" name="TextBox 11">
                <a:extLst>
                  <a:ext uri="{FF2B5EF4-FFF2-40B4-BE49-F238E27FC236}">
                    <a16:creationId xmlns:a16="http://schemas.microsoft.com/office/drawing/2014/main" id="{3F8DBE65-AD3C-17BD-2859-67F1329450C4}"/>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t1</a:t>
                </a:r>
              </a:p>
            </p:txBody>
          </p:sp>
        </p:grpSp>
        <p:grpSp>
          <p:nvGrpSpPr>
            <p:cNvPr id="13" name="Group 12">
              <a:extLst>
                <a:ext uri="{FF2B5EF4-FFF2-40B4-BE49-F238E27FC236}">
                  <a16:creationId xmlns:a16="http://schemas.microsoft.com/office/drawing/2014/main" id="{7937A2D7-54E3-0963-5444-EE68EE77EA8E}"/>
                </a:ext>
              </a:extLst>
            </p:cNvPr>
            <p:cNvGrpSpPr/>
            <p:nvPr/>
          </p:nvGrpSpPr>
          <p:grpSpPr>
            <a:xfrm>
              <a:off x="2915809" y="2857809"/>
              <a:ext cx="834604" cy="834604"/>
              <a:chOff x="5123645" y="775255"/>
              <a:chExt cx="834604" cy="834604"/>
            </a:xfrm>
          </p:grpSpPr>
          <p:sp>
            <p:nvSpPr>
              <p:cNvPr id="16" name="Oval 15">
                <a:extLst>
                  <a:ext uri="{FF2B5EF4-FFF2-40B4-BE49-F238E27FC236}">
                    <a16:creationId xmlns:a16="http://schemas.microsoft.com/office/drawing/2014/main" id="{90423EC7-7617-606D-32AB-88046E3EE3D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17" name="TextBox 16">
                <a:extLst>
                  <a:ext uri="{FF2B5EF4-FFF2-40B4-BE49-F238E27FC236}">
                    <a16:creationId xmlns:a16="http://schemas.microsoft.com/office/drawing/2014/main" id="{A545552D-59ED-2E33-8623-390F50FF6D2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t</a:t>
                </a:r>
              </a:p>
            </p:txBody>
          </p:sp>
        </p:grpSp>
        <p:cxnSp>
          <p:nvCxnSpPr>
            <p:cNvPr id="26" name="Curved Connector 25">
              <a:extLst>
                <a:ext uri="{FF2B5EF4-FFF2-40B4-BE49-F238E27FC236}">
                  <a16:creationId xmlns:a16="http://schemas.microsoft.com/office/drawing/2014/main" id="{091F19A0-DCEC-F244-4837-F70523A9369E}"/>
                </a:ext>
              </a:extLst>
            </p:cNvPr>
            <p:cNvCxnSpPr>
              <a:cxnSpLocks/>
              <a:stCxn id="11" idx="7"/>
              <a:endCxn id="16" idx="1"/>
            </p:cNvCxnSpPr>
            <p:nvPr/>
          </p:nvCxnSpPr>
          <p:spPr>
            <a:xfrm rot="5400000" flipH="1"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1D044E21-0673-2EE6-5980-93C68C15CD35}"/>
                </a:ext>
              </a:extLst>
            </p:cNvPr>
            <p:cNvCxnSpPr>
              <a:cxnSpLocks/>
            </p:cNvCxnSpPr>
            <p:nvPr/>
          </p:nvCxnSpPr>
          <p:spPr>
            <a:xfrm rot="5400000">
              <a:off x="2277609" y="280976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51DD385A-840B-B070-E029-4F9A67EDF62E}"/>
                </a:ext>
              </a:extLst>
            </p:cNvPr>
            <p:cNvGrpSpPr/>
            <p:nvPr/>
          </p:nvGrpSpPr>
          <p:grpSpPr>
            <a:xfrm>
              <a:off x="804806" y="4719089"/>
              <a:ext cx="834604" cy="834604"/>
              <a:chOff x="5123645" y="775255"/>
              <a:chExt cx="834604" cy="834604"/>
            </a:xfrm>
          </p:grpSpPr>
          <p:sp>
            <p:nvSpPr>
              <p:cNvPr id="42" name="Oval 41">
                <a:extLst>
                  <a:ext uri="{FF2B5EF4-FFF2-40B4-BE49-F238E27FC236}">
                    <a16:creationId xmlns:a16="http://schemas.microsoft.com/office/drawing/2014/main" id="{FA0450D7-7300-AFED-BB2C-7578AF2D866B}"/>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43" name="TextBox 42">
                <a:extLst>
                  <a:ext uri="{FF2B5EF4-FFF2-40B4-BE49-F238E27FC236}">
                    <a16:creationId xmlns:a16="http://schemas.microsoft.com/office/drawing/2014/main" id="{5B750242-B8B4-EFCB-ECBA-93E22C407C2F}"/>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t2</a:t>
                </a:r>
              </a:p>
            </p:txBody>
          </p:sp>
        </p:grpSp>
        <p:grpSp>
          <p:nvGrpSpPr>
            <p:cNvPr id="46" name="Group 45">
              <a:extLst>
                <a:ext uri="{FF2B5EF4-FFF2-40B4-BE49-F238E27FC236}">
                  <a16:creationId xmlns:a16="http://schemas.microsoft.com/office/drawing/2014/main" id="{F354F425-7DB7-D674-3468-A0510AE2BEF2}"/>
                </a:ext>
              </a:extLst>
            </p:cNvPr>
            <p:cNvGrpSpPr/>
            <p:nvPr/>
          </p:nvGrpSpPr>
          <p:grpSpPr>
            <a:xfrm>
              <a:off x="2915809" y="4719089"/>
              <a:ext cx="834604" cy="834604"/>
              <a:chOff x="5123645" y="775255"/>
              <a:chExt cx="834604" cy="834604"/>
            </a:xfrm>
          </p:grpSpPr>
          <p:sp>
            <p:nvSpPr>
              <p:cNvPr id="47" name="Oval 46">
                <a:extLst>
                  <a:ext uri="{FF2B5EF4-FFF2-40B4-BE49-F238E27FC236}">
                    <a16:creationId xmlns:a16="http://schemas.microsoft.com/office/drawing/2014/main" id="{A2712D6C-0BF9-CCD8-4CF4-286FD8713E9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48" name="TextBox 47">
                <a:extLst>
                  <a:ext uri="{FF2B5EF4-FFF2-40B4-BE49-F238E27FC236}">
                    <a16:creationId xmlns:a16="http://schemas.microsoft.com/office/drawing/2014/main" id="{C6F170B3-3A3C-7659-C548-3EF0277D1FAE}"/>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t4</a:t>
                </a:r>
              </a:p>
            </p:txBody>
          </p:sp>
        </p:grpSp>
        <p:cxnSp>
          <p:nvCxnSpPr>
            <p:cNvPr id="50" name="Curved Connector 49">
              <a:extLst>
                <a:ext uri="{FF2B5EF4-FFF2-40B4-BE49-F238E27FC236}">
                  <a16:creationId xmlns:a16="http://schemas.microsoft.com/office/drawing/2014/main" id="{86FE6E52-6076-9ED2-7B71-CD5EA6FB6A3F}"/>
                </a:ext>
              </a:extLst>
            </p:cNvPr>
            <p:cNvCxnSpPr>
              <a:cxnSpLocks/>
              <a:stCxn id="42" idx="7"/>
              <a:endCxn id="47"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a:extLst>
                <a:ext uri="{FF2B5EF4-FFF2-40B4-BE49-F238E27FC236}">
                  <a16:creationId xmlns:a16="http://schemas.microsoft.com/office/drawing/2014/main" id="{16881DF3-1FAF-1EDB-4DD9-5C8A90229F8F}"/>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a:extLst>
                <a:ext uri="{FF2B5EF4-FFF2-40B4-BE49-F238E27FC236}">
                  <a16:creationId xmlns:a16="http://schemas.microsoft.com/office/drawing/2014/main" id="{28C7EB60-BCAF-4111-E5E7-C00BF3B3BB31}"/>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a:extLst>
                <a:ext uri="{FF2B5EF4-FFF2-40B4-BE49-F238E27FC236}">
                  <a16:creationId xmlns:a16="http://schemas.microsoft.com/office/drawing/2014/main" id="{841FBCAA-BF85-7120-D0DD-56041F4287C6}"/>
                </a:ext>
              </a:extLst>
            </p:cNvPr>
            <p:cNvCxnSpPr>
              <a:cxnSpLocks/>
              <a:stCxn id="16" idx="6"/>
              <a:endCxn id="47" idx="6"/>
            </p:cNvCxnSpPr>
            <p:nvPr/>
          </p:nvCxnSpPr>
          <p:spPr>
            <a:xfrm>
              <a:off x="3750413"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5F299940-4623-ABFD-DDCE-357DC42A3C34}"/>
                </a:ext>
              </a:extLst>
            </p:cNvPr>
            <p:cNvCxnSpPr>
              <a:cxnSpLocks/>
              <a:stCxn id="16" idx="4"/>
              <a:endCxn id="42" idx="0"/>
            </p:cNvCxnSpPr>
            <p:nvPr/>
          </p:nvCxnSpPr>
          <p:spPr>
            <a:xfrm rot="5400000">
              <a:off x="1764272" y="3150250"/>
              <a:ext cx="1026676" cy="211100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a:extLst>
                <a:ext uri="{FF2B5EF4-FFF2-40B4-BE49-F238E27FC236}">
                  <a16:creationId xmlns:a16="http://schemas.microsoft.com/office/drawing/2014/main" id="{1126F5D3-F366-AF45-F2A7-E80A5C8264C2}"/>
                </a:ext>
              </a:extLst>
            </p:cNvPr>
            <p:cNvCxnSpPr>
              <a:cxnSpLocks/>
              <a:stCxn id="11" idx="3"/>
              <a:endCxn id="47"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a:extLst>
                <a:ext uri="{FF2B5EF4-FFF2-40B4-BE49-F238E27FC236}">
                  <a16:creationId xmlns:a16="http://schemas.microsoft.com/office/drawing/2014/main" id="{FACFD1CE-6973-8756-CC2B-387DCE929698}"/>
                </a:ext>
              </a:extLst>
            </p:cNvPr>
            <p:cNvCxnSpPr>
              <a:cxnSpLocks/>
              <a:stCxn id="11" idx="6"/>
              <a:endCxn id="42"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7BF78558-8FD4-1109-C435-DC3A76515F33}"/>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urved Connector 109">
              <a:extLst>
                <a:ext uri="{FF2B5EF4-FFF2-40B4-BE49-F238E27FC236}">
                  <a16:creationId xmlns:a16="http://schemas.microsoft.com/office/drawing/2014/main" id="{14F03EF8-73B6-C5FE-E068-198F0FB17A1F}"/>
                </a:ext>
              </a:extLst>
            </p:cNvPr>
            <p:cNvCxnSpPr>
              <a:cxnSpLocks/>
              <a:stCxn id="16" idx="0"/>
              <a:endCxn id="16" idx="7"/>
            </p:cNvCxnSpPr>
            <p:nvPr/>
          </p:nvCxnSpPr>
          <p:spPr>
            <a:xfrm rot="16200000" flipH="1">
              <a:off x="3419536" y="2771383"/>
              <a:ext cx="122225" cy="295077"/>
            </a:xfrm>
            <a:prstGeom prst="curvedConnector3">
              <a:avLst>
                <a:gd name="adj1" fmla="val -3564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267F8CB8-B093-1E82-07AC-5091F88BBAC3}"/>
                </a:ext>
              </a:extLst>
            </p:cNvPr>
            <p:cNvCxnSpPr>
              <a:cxnSpLocks/>
              <a:stCxn id="47" idx="5"/>
              <a:endCxn id="47" idx="4"/>
            </p:cNvCxnSpPr>
            <p:nvPr/>
          </p:nvCxnSpPr>
          <p:spPr>
            <a:xfrm rot="5400000">
              <a:off x="3419538" y="5345042"/>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a:extLst>
                <a:ext uri="{FF2B5EF4-FFF2-40B4-BE49-F238E27FC236}">
                  <a16:creationId xmlns:a16="http://schemas.microsoft.com/office/drawing/2014/main" id="{B0C28569-6CCD-E7FD-940C-6209A65B93BE}"/>
                </a:ext>
              </a:extLst>
            </p:cNvPr>
            <p:cNvCxnSpPr>
              <a:cxnSpLocks/>
              <a:stCxn id="11" idx="1"/>
              <a:endCxn id="11" idx="0"/>
            </p:cNvCxnSpPr>
            <p:nvPr/>
          </p:nvCxnSpPr>
          <p:spPr>
            <a:xfrm rot="5400000" flipH="1" flipV="1">
              <a:off x="1013457" y="2771384"/>
              <a:ext cx="122225" cy="295077"/>
            </a:xfrm>
            <a:prstGeom prst="curvedConnector3">
              <a:avLst>
                <a:gd name="adj1" fmla="val 329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Curved Connector 146">
              <a:extLst>
                <a:ext uri="{FF2B5EF4-FFF2-40B4-BE49-F238E27FC236}">
                  <a16:creationId xmlns:a16="http://schemas.microsoft.com/office/drawing/2014/main" id="{D1889833-7063-808E-C816-31A3D2739625}"/>
                </a:ext>
              </a:extLst>
            </p:cNvPr>
            <p:cNvCxnSpPr>
              <a:cxnSpLocks/>
              <a:stCxn id="42" idx="4"/>
              <a:endCxn id="42" idx="3"/>
            </p:cNvCxnSpPr>
            <p:nvPr/>
          </p:nvCxnSpPr>
          <p:spPr>
            <a:xfrm rot="5400000" flipH="1">
              <a:off x="1013457" y="5345043"/>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DAFAD77A-B195-D281-031F-1FDF82F87703}"/>
              </a:ext>
            </a:extLst>
          </p:cNvPr>
          <p:cNvGrpSpPr/>
          <p:nvPr/>
        </p:nvGrpSpPr>
        <p:grpSpPr>
          <a:xfrm>
            <a:off x="5070826" y="3285165"/>
            <a:ext cx="2945607" cy="2695884"/>
            <a:chOff x="804806" y="2857809"/>
            <a:chExt cx="2945607" cy="2695884"/>
          </a:xfrm>
        </p:grpSpPr>
        <p:grpSp>
          <p:nvGrpSpPr>
            <p:cNvPr id="88" name="Group 87">
              <a:extLst>
                <a:ext uri="{FF2B5EF4-FFF2-40B4-BE49-F238E27FC236}">
                  <a16:creationId xmlns:a16="http://schemas.microsoft.com/office/drawing/2014/main" id="{268EF4C4-AB67-D627-3A51-E6A313A10613}"/>
                </a:ext>
              </a:extLst>
            </p:cNvPr>
            <p:cNvGrpSpPr/>
            <p:nvPr/>
          </p:nvGrpSpPr>
          <p:grpSpPr>
            <a:xfrm>
              <a:off x="804806" y="2857809"/>
              <a:ext cx="834604" cy="834604"/>
              <a:chOff x="5123645" y="775255"/>
              <a:chExt cx="834604" cy="834604"/>
            </a:xfrm>
          </p:grpSpPr>
          <p:sp>
            <p:nvSpPr>
              <p:cNvPr id="108" name="Oval 107">
                <a:extLst>
                  <a:ext uri="{FF2B5EF4-FFF2-40B4-BE49-F238E27FC236}">
                    <a16:creationId xmlns:a16="http://schemas.microsoft.com/office/drawing/2014/main" id="{1278C50C-C9A9-E362-E04C-2752BE0AE675}"/>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109" name="TextBox 108">
                <a:extLst>
                  <a:ext uri="{FF2B5EF4-FFF2-40B4-BE49-F238E27FC236}">
                    <a16:creationId xmlns:a16="http://schemas.microsoft.com/office/drawing/2014/main" id="{CC660375-0845-A4E6-1231-608A391C9D41}"/>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t1</a:t>
                </a:r>
              </a:p>
            </p:txBody>
          </p:sp>
        </p:grpSp>
        <p:grpSp>
          <p:nvGrpSpPr>
            <p:cNvPr id="89" name="Group 88">
              <a:extLst>
                <a:ext uri="{FF2B5EF4-FFF2-40B4-BE49-F238E27FC236}">
                  <a16:creationId xmlns:a16="http://schemas.microsoft.com/office/drawing/2014/main" id="{5809D137-7ACB-3391-6CAE-3697E613522C}"/>
                </a:ext>
              </a:extLst>
            </p:cNvPr>
            <p:cNvGrpSpPr/>
            <p:nvPr/>
          </p:nvGrpSpPr>
          <p:grpSpPr>
            <a:xfrm>
              <a:off x="2915809" y="2857809"/>
              <a:ext cx="834604" cy="834604"/>
              <a:chOff x="5123645" y="775255"/>
              <a:chExt cx="834604" cy="834604"/>
            </a:xfrm>
          </p:grpSpPr>
          <p:sp>
            <p:nvSpPr>
              <p:cNvPr id="106" name="Oval 105">
                <a:extLst>
                  <a:ext uri="{FF2B5EF4-FFF2-40B4-BE49-F238E27FC236}">
                    <a16:creationId xmlns:a16="http://schemas.microsoft.com/office/drawing/2014/main" id="{917C9E01-6EE4-A9EF-2C8A-191A5DA3DE10}"/>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107" name="TextBox 106">
                <a:extLst>
                  <a:ext uri="{FF2B5EF4-FFF2-40B4-BE49-F238E27FC236}">
                    <a16:creationId xmlns:a16="http://schemas.microsoft.com/office/drawing/2014/main" id="{38044953-14A1-E6F7-D9D0-6D0AA9140EF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t</a:t>
                </a:r>
              </a:p>
            </p:txBody>
          </p:sp>
        </p:grpSp>
        <p:cxnSp>
          <p:nvCxnSpPr>
            <p:cNvPr id="90" name="Curved Connector 89">
              <a:extLst>
                <a:ext uri="{FF2B5EF4-FFF2-40B4-BE49-F238E27FC236}">
                  <a16:creationId xmlns:a16="http://schemas.microsoft.com/office/drawing/2014/main" id="{DA454B32-2E7F-A410-04E4-85593E7F53EF}"/>
                </a:ext>
              </a:extLst>
            </p:cNvPr>
            <p:cNvCxnSpPr>
              <a:cxnSpLocks/>
            </p:cNvCxnSpPr>
            <p:nvPr/>
          </p:nvCxnSpPr>
          <p:spPr>
            <a:xfrm rot="16200000"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AB3340DD-6B28-0B14-870B-15DBAB9BC0AC}"/>
                </a:ext>
              </a:extLst>
            </p:cNvPr>
            <p:cNvGrpSpPr/>
            <p:nvPr/>
          </p:nvGrpSpPr>
          <p:grpSpPr>
            <a:xfrm>
              <a:off x="804806" y="4719089"/>
              <a:ext cx="834604" cy="834604"/>
              <a:chOff x="5123645" y="775255"/>
              <a:chExt cx="834604" cy="834604"/>
            </a:xfrm>
          </p:grpSpPr>
          <p:sp>
            <p:nvSpPr>
              <p:cNvPr id="104" name="Oval 103">
                <a:extLst>
                  <a:ext uri="{FF2B5EF4-FFF2-40B4-BE49-F238E27FC236}">
                    <a16:creationId xmlns:a16="http://schemas.microsoft.com/office/drawing/2014/main" id="{AF6F82CA-EB58-D107-EC87-5F0F181ECD29}"/>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105" name="TextBox 104">
                <a:extLst>
                  <a:ext uri="{FF2B5EF4-FFF2-40B4-BE49-F238E27FC236}">
                    <a16:creationId xmlns:a16="http://schemas.microsoft.com/office/drawing/2014/main" id="{A50F3969-E7C6-EB29-BDE9-CEB223665B6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t2</a:t>
                </a:r>
              </a:p>
            </p:txBody>
          </p:sp>
        </p:grpSp>
        <p:grpSp>
          <p:nvGrpSpPr>
            <p:cNvPr id="93" name="Group 92">
              <a:extLst>
                <a:ext uri="{FF2B5EF4-FFF2-40B4-BE49-F238E27FC236}">
                  <a16:creationId xmlns:a16="http://schemas.microsoft.com/office/drawing/2014/main" id="{732162E3-CDFD-4C37-3258-5A4F2DF4EE3A}"/>
                </a:ext>
              </a:extLst>
            </p:cNvPr>
            <p:cNvGrpSpPr/>
            <p:nvPr/>
          </p:nvGrpSpPr>
          <p:grpSpPr>
            <a:xfrm>
              <a:off x="2915809" y="4719089"/>
              <a:ext cx="834604" cy="834604"/>
              <a:chOff x="5123645" y="775255"/>
              <a:chExt cx="834604" cy="834604"/>
            </a:xfrm>
          </p:grpSpPr>
          <p:sp>
            <p:nvSpPr>
              <p:cNvPr id="102" name="Oval 101">
                <a:extLst>
                  <a:ext uri="{FF2B5EF4-FFF2-40B4-BE49-F238E27FC236}">
                    <a16:creationId xmlns:a16="http://schemas.microsoft.com/office/drawing/2014/main" id="{3086601A-0846-FAE1-48C2-00EA1102534F}"/>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103" name="TextBox 102">
                <a:extLst>
                  <a:ext uri="{FF2B5EF4-FFF2-40B4-BE49-F238E27FC236}">
                    <a16:creationId xmlns:a16="http://schemas.microsoft.com/office/drawing/2014/main" id="{0C0B7F00-774A-3E58-9D81-520B1B65DE80}"/>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t4</a:t>
                </a:r>
              </a:p>
            </p:txBody>
          </p:sp>
        </p:grpSp>
        <p:cxnSp>
          <p:nvCxnSpPr>
            <p:cNvPr id="94" name="Curved Connector 93">
              <a:extLst>
                <a:ext uri="{FF2B5EF4-FFF2-40B4-BE49-F238E27FC236}">
                  <a16:creationId xmlns:a16="http://schemas.microsoft.com/office/drawing/2014/main" id="{547922F3-8145-9A47-09AB-C3DB91B286B4}"/>
                </a:ext>
              </a:extLst>
            </p:cNvPr>
            <p:cNvCxnSpPr>
              <a:cxnSpLocks/>
              <a:stCxn id="104" idx="7"/>
              <a:endCxn id="102"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a:extLst>
                <a:ext uri="{FF2B5EF4-FFF2-40B4-BE49-F238E27FC236}">
                  <a16:creationId xmlns:a16="http://schemas.microsoft.com/office/drawing/2014/main" id="{D4F6E494-00C4-D28D-BB7C-2E06A3159A09}"/>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a:extLst>
                <a:ext uri="{FF2B5EF4-FFF2-40B4-BE49-F238E27FC236}">
                  <a16:creationId xmlns:a16="http://schemas.microsoft.com/office/drawing/2014/main" id="{B256EDB6-8CD6-30E2-C6E5-65644441C02C}"/>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urved Connector 98">
              <a:extLst>
                <a:ext uri="{FF2B5EF4-FFF2-40B4-BE49-F238E27FC236}">
                  <a16:creationId xmlns:a16="http://schemas.microsoft.com/office/drawing/2014/main" id="{25360E11-5E96-5CE1-AD51-CB7B1DDFB073}"/>
                </a:ext>
              </a:extLst>
            </p:cNvPr>
            <p:cNvCxnSpPr>
              <a:cxnSpLocks/>
              <a:stCxn id="108" idx="3"/>
              <a:endCxn id="102"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a:extLst>
                <a:ext uri="{FF2B5EF4-FFF2-40B4-BE49-F238E27FC236}">
                  <a16:creationId xmlns:a16="http://schemas.microsoft.com/office/drawing/2014/main" id="{566E2999-8099-F431-040E-0B61B3D85D6A}"/>
                </a:ext>
              </a:extLst>
            </p:cNvPr>
            <p:cNvCxnSpPr>
              <a:cxnSpLocks/>
              <a:stCxn id="108" idx="6"/>
              <a:endCxn id="104"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E876EE2A-C272-1D3A-7FDB-98C8E4A981B6}"/>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2" name="Curved Connector 151">
            <a:extLst>
              <a:ext uri="{FF2B5EF4-FFF2-40B4-BE49-F238E27FC236}">
                <a16:creationId xmlns:a16="http://schemas.microsoft.com/office/drawing/2014/main" id="{8DA8F886-032B-EE00-70D5-87C8E3206CD7}"/>
              </a:ext>
            </a:extLst>
          </p:cNvPr>
          <p:cNvCxnSpPr>
            <a:cxnSpLocks/>
            <a:stCxn id="108" idx="1"/>
            <a:endCxn id="108" idx="0"/>
          </p:cNvCxnSpPr>
          <p:nvPr/>
        </p:nvCxnSpPr>
        <p:spPr>
          <a:xfrm rot="5400000" flipH="1" flipV="1">
            <a:off x="5279477" y="3198740"/>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2CDE3B44-FE22-F402-ABE4-F077630E00AB}"/>
              </a:ext>
            </a:extLst>
          </p:cNvPr>
          <p:cNvCxnSpPr>
            <a:cxnSpLocks/>
            <a:stCxn id="104" idx="4"/>
            <a:endCxn id="104" idx="3"/>
          </p:cNvCxnSpPr>
          <p:nvPr/>
        </p:nvCxnSpPr>
        <p:spPr>
          <a:xfrm rot="5400000" flipH="1">
            <a:off x="5279477" y="5772399"/>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85BADC35-F735-CB3F-8BF5-EF7B9C0C4C09}"/>
              </a:ext>
            </a:extLst>
          </p:cNvPr>
          <p:cNvSpPr txBox="1"/>
          <p:nvPr/>
        </p:nvSpPr>
        <p:spPr>
          <a:xfrm>
            <a:off x="8310865" y="3651829"/>
            <a:ext cx="3674555" cy="2308324"/>
          </a:xfrm>
          <a:prstGeom prst="rect">
            <a:avLst/>
          </a:prstGeom>
          <a:noFill/>
        </p:spPr>
        <p:txBody>
          <a:bodyPr wrap="square" rtlCol="0">
            <a:spAutoFit/>
          </a:bodyPr>
          <a:lstStyle/>
          <a:p>
            <a:pPr algn="ctr"/>
            <a:r>
              <a:rPr lang="en-GB" dirty="0"/>
              <a:t>T</a:t>
            </a:r>
            <a:r>
              <a:rPr lang="en-FR" dirty="0"/>
              <a:t>o be read as: </a:t>
            </a:r>
          </a:p>
          <a:p>
            <a:pPr algn="ctr"/>
            <a:r>
              <a:rPr lang="en-GB" dirty="0"/>
              <a:t>W</a:t>
            </a:r>
            <a:r>
              <a:rPr lang="en-FR" dirty="0"/>
              <a:t>hen I am in a </a:t>
            </a:r>
            <a:r>
              <a:rPr lang="en-FR" b="1" dirty="0">
                <a:solidFill>
                  <a:srgbClr val="7030A0"/>
                </a:solidFill>
              </a:rPr>
              <a:t>state</a:t>
            </a:r>
            <a:r>
              <a:rPr lang="en-FR" dirty="0"/>
              <a:t> where I have executed t1 (or t,t2,t4), from there I can move via any of the arrows to a state where </a:t>
            </a:r>
            <a:r>
              <a:rPr lang="en-GB" dirty="0"/>
              <a:t>I</a:t>
            </a:r>
            <a:r>
              <a:rPr lang="en-FR" dirty="0"/>
              <a:t> have executed another transition. So for example when I have executed transition t, I can only move by executing transition t1</a:t>
            </a:r>
          </a:p>
        </p:txBody>
      </p:sp>
    </p:spTree>
    <p:extLst>
      <p:ext uri="{BB962C8B-B14F-4D97-AF65-F5344CB8AC3E}">
        <p14:creationId xmlns:p14="http://schemas.microsoft.com/office/powerpoint/2010/main" val="372245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646331"/>
          </a:xfrm>
          <a:prstGeom prst="rect">
            <a:avLst/>
          </a:prstGeom>
          <a:noFill/>
        </p:spPr>
        <p:txBody>
          <a:bodyPr wrap="square" rtlCol="0">
            <a:spAutoFit/>
          </a:bodyPr>
          <a:lstStyle/>
          <a:p>
            <a:r>
              <a:rPr lang="en-FR" dirty="0"/>
              <a:t>So instead of the transition matrix considering state -&gt; state, it considers transition -&gt; transition </a:t>
            </a:r>
          </a:p>
          <a:p>
            <a:r>
              <a:rPr lang="en-FR" dirty="0"/>
              <a:t>Read as: taking transition t1 led me to a state where I can take t2</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t>Transition guards as states </a:t>
            </a:r>
            <a:endParaRPr lang="en-FR" sz="2000" dirty="0"/>
          </a:p>
        </p:txBody>
      </p:sp>
      <p:grpSp>
        <p:nvGrpSpPr>
          <p:cNvPr id="79" name="Group 78">
            <a:extLst>
              <a:ext uri="{FF2B5EF4-FFF2-40B4-BE49-F238E27FC236}">
                <a16:creationId xmlns:a16="http://schemas.microsoft.com/office/drawing/2014/main" id="{4340BFCB-E616-C1D6-5587-C6AB3B535DCC}"/>
              </a:ext>
            </a:extLst>
          </p:cNvPr>
          <p:cNvGrpSpPr/>
          <p:nvPr/>
        </p:nvGrpSpPr>
        <p:grpSpPr>
          <a:xfrm>
            <a:off x="1842508" y="2038631"/>
            <a:ext cx="2757849" cy="834604"/>
            <a:chOff x="1110222" y="2236884"/>
            <a:chExt cx="2757849" cy="834604"/>
          </a:xfrm>
        </p:grpSpPr>
        <p:grpSp>
          <p:nvGrpSpPr>
            <p:cNvPr id="3" name="Group 2">
              <a:extLst>
                <a:ext uri="{FF2B5EF4-FFF2-40B4-BE49-F238E27FC236}">
                  <a16:creationId xmlns:a16="http://schemas.microsoft.com/office/drawing/2014/main" id="{001E69FA-A115-F647-68E3-68B3C573CD36}"/>
                </a:ext>
              </a:extLst>
            </p:cNvPr>
            <p:cNvGrpSpPr/>
            <p:nvPr/>
          </p:nvGrpSpPr>
          <p:grpSpPr>
            <a:xfrm>
              <a:off x="1110222" y="2236884"/>
              <a:ext cx="1706742" cy="834604"/>
              <a:chOff x="5123645" y="775255"/>
              <a:chExt cx="1706742" cy="834604"/>
            </a:xfrm>
          </p:grpSpPr>
          <p:sp>
            <p:nvSpPr>
              <p:cNvPr id="4" name="Oval 3">
                <a:extLst>
                  <a:ext uri="{FF2B5EF4-FFF2-40B4-BE49-F238E27FC236}">
                    <a16:creationId xmlns:a16="http://schemas.microsoft.com/office/drawing/2014/main" id="{CD7AE305-86F9-B130-243B-3A31071B5F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5" name="TextBox 4">
                <a:extLst>
                  <a:ext uri="{FF2B5EF4-FFF2-40B4-BE49-F238E27FC236}">
                    <a16:creationId xmlns:a16="http://schemas.microsoft.com/office/drawing/2014/main" id="{3A70435B-2D61-8C74-8936-59009A59BB5D}"/>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S1</a:t>
                </a:r>
              </a:p>
            </p:txBody>
          </p:sp>
          <p:sp>
            <p:nvSpPr>
              <p:cNvPr id="20" name="TextBox 19">
                <a:extLst>
                  <a:ext uri="{FF2B5EF4-FFF2-40B4-BE49-F238E27FC236}">
                    <a16:creationId xmlns:a16="http://schemas.microsoft.com/office/drawing/2014/main" id="{48365764-B007-1AF9-119E-604C1947E5FA}"/>
                  </a:ext>
                </a:extLst>
              </p:cNvPr>
              <p:cNvSpPr txBox="1"/>
              <p:nvPr/>
            </p:nvSpPr>
            <p:spPr>
              <a:xfrm>
                <a:off x="6126342" y="884779"/>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t1</a:t>
                </a:r>
              </a:p>
            </p:txBody>
          </p:sp>
        </p:grpSp>
        <p:grpSp>
          <p:nvGrpSpPr>
            <p:cNvPr id="6" name="Group 5">
              <a:extLst>
                <a:ext uri="{FF2B5EF4-FFF2-40B4-BE49-F238E27FC236}">
                  <a16:creationId xmlns:a16="http://schemas.microsoft.com/office/drawing/2014/main" id="{9000F494-58A7-1F8C-63B0-F39BFD2F5646}"/>
                </a:ext>
              </a:extLst>
            </p:cNvPr>
            <p:cNvGrpSpPr/>
            <p:nvPr/>
          </p:nvGrpSpPr>
          <p:grpSpPr>
            <a:xfrm>
              <a:off x="3033467" y="2236884"/>
              <a:ext cx="834604" cy="834604"/>
              <a:chOff x="5123645" y="775255"/>
              <a:chExt cx="834604" cy="834604"/>
            </a:xfrm>
          </p:grpSpPr>
          <p:sp>
            <p:nvSpPr>
              <p:cNvPr id="8" name="Oval 7">
                <a:extLst>
                  <a:ext uri="{FF2B5EF4-FFF2-40B4-BE49-F238E27FC236}">
                    <a16:creationId xmlns:a16="http://schemas.microsoft.com/office/drawing/2014/main" id="{FFE71043-B37A-9F25-1478-ADCA75966C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9" name="TextBox 8">
                <a:extLst>
                  <a:ext uri="{FF2B5EF4-FFF2-40B4-BE49-F238E27FC236}">
                    <a16:creationId xmlns:a16="http://schemas.microsoft.com/office/drawing/2014/main" id="{E774676F-9516-C5A1-C58B-EEA8A5FBA5F2}"/>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S2</a:t>
                </a:r>
              </a:p>
            </p:txBody>
          </p:sp>
        </p:grpSp>
        <p:cxnSp>
          <p:nvCxnSpPr>
            <p:cNvPr id="15" name="Straight Arrow Connector 14">
              <a:extLst>
                <a:ext uri="{FF2B5EF4-FFF2-40B4-BE49-F238E27FC236}">
                  <a16:creationId xmlns:a16="http://schemas.microsoft.com/office/drawing/2014/main" id="{4D9CC2F4-12F6-512E-C208-E7DA1FB7EAE1}"/>
                </a:ext>
              </a:extLst>
            </p:cNvPr>
            <p:cNvCxnSpPr>
              <a:cxnSpLocks/>
              <a:stCxn id="4" idx="6"/>
              <a:endCxn id="8" idx="2"/>
            </p:cNvCxnSpPr>
            <p:nvPr/>
          </p:nvCxnSpPr>
          <p:spPr>
            <a:xfrm>
              <a:off x="1944826" y="2654186"/>
              <a:ext cx="10886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BC04B0CA-32FB-273C-7B16-A12F38A51D61}"/>
              </a:ext>
            </a:extLst>
          </p:cNvPr>
          <p:cNvSpPr txBox="1"/>
          <p:nvPr/>
        </p:nvSpPr>
        <p:spPr>
          <a:xfrm>
            <a:off x="5469235" y="1991782"/>
            <a:ext cx="1181590" cy="923330"/>
          </a:xfrm>
          <a:prstGeom prst="rect">
            <a:avLst/>
          </a:prstGeom>
          <a:noFill/>
        </p:spPr>
        <p:txBody>
          <a:bodyPr wrap="square" rtlCol="0">
            <a:spAutoFit/>
          </a:bodyPr>
          <a:lstStyle/>
          <a:p>
            <a:pPr algn="ctr"/>
            <a:r>
              <a:rPr lang="en-GB" dirty="0"/>
              <a:t>is replaced by</a:t>
            </a:r>
            <a:endParaRPr lang="en-FR" dirty="0"/>
          </a:p>
        </p:txBody>
      </p:sp>
      <p:grpSp>
        <p:nvGrpSpPr>
          <p:cNvPr id="80" name="Group 79">
            <a:extLst>
              <a:ext uri="{FF2B5EF4-FFF2-40B4-BE49-F238E27FC236}">
                <a16:creationId xmlns:a16="http://schemas.microsoft.com/office/drawing/2014/main" id="{AF218A8D-E1CF-4FE6-6D53-7BB03932598E}"/>
              </a:ext>
            </a:extLst>
          </p:cNvPr>
          <p:cNvGrpSpPr/>
          <p:nvPr/>
        </p:nvGrpSpPr>
        <p:grpSpPr>
          <a:xfrm>
            <a:off x="7180746" y="2020579"/>
            <a:ext cx="2652802" cy="834604"/>
            <a:chOff x="6505731" y="2328356"/>
            <a:chExt cx="2652802" cy="834604"/>
          </a:xfrm>
        </p:grpSpPr>
        <p:grpSp>
          <p:nvGrpSpPr>
            <p:cNvPr id="22" name="Group 21">
              <a:extLst>
                <a:ext uri="{FF2B5EF4-FFF2-40B4-BE49-F238E27FC236}">
                  <a16:creationId xmlns:a16="http://schemas.microsoft.com/office/drawing/2014/main" id="{2ECA9180-7B56-8D1F-7513-F7D52A174D61}"/>
                </a:ext>
              </a:extLst>
            </p:cNvPr>
            <p:cNvGrpSpPr/>
            <p:nvPr/>
          </p:nvGrpSpPr>
          <p:grpSpPr>
            <a:xfrm>
              <a:off x="7489327" y="2328356"/>
              <a:ext cx="834604" cy="834604"/>
              <a:chOff x="5123645" y="775255"/>
              <a:chExt cx="834604" cy="834604"/>
            </a:xfrm>
          </p:grpSpPr>
          <p:sp>
            <p:nvSpPr>
              <p:cNvPr id="23" name="Oval 22">
                <a:extLst>
                  <a:ext uri="{FF2B5EF4-FFF2-40B4-BE49-F238E27FC236}">
                    <a16:creationId xmlns:a16="http://schemas.microsoft.com/office/drawing/2014/main" id="{08AECABA-FC8F-FCC8-6F11-FD7CD1B9DCC1}"/>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24" name="TextBox 23">
                <a:extLst>
                  <a:ext uri="{FF2B5EF4-FFF2-40B4-BE49-F238E27FC236}">
                    <a16:creationId xmlns:a16="http://schemas.microsoft.com/office/drawing/2014/main" id="{3719F860-7E43-0508-0A5C-3CF6F76CB84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S1</a:t>
                </a:r>
              </a:p>
            </p:txBody>
          </p:sp>
        </p:grpSp>
        <p:cxnSp>
          <p:nvCxnSpPr>
            <p:cNvPr id="64" name="Straight Arrow Connector 63">
              <a:extLst>
                <a:ext uri="{FF2B5EF4-FFF2-40B4-BE49-F238E27FC236}">
                  <a16:creationId xmlns:a16="http://schemas.microsoft.com/office/drawing/2014/main" id="{F04F8AB7-7FF2-4A59-773F-F4886FE4128F}"/>
                </a:ext>
              </a:extLst>
            </p:cNvPr>
            <p:cNvCxnSpPr>
              <a:cxnSpLocks/>
              <a:endCxn id="23" idx="2"/>
            </p:cNvCxnSpPr>
            <p:nvPr/>
          </p:nvCxnSpPr>
          <p:spPr>
            <a:xfrm>
              <a:off x="6505731" y="2745658"/>
              <a:ext cx="9835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910C0CA3-E423-23E7-B6A7-2DA8DF9DC734}"/>
                </a:ext>
              </a:extLst>
            </p:cNvPr>
            <p:cNvCxnSpPr>
              <a:cxnSpLocks/>
              <a:stCxn id="23" idx="6"/>
            </p:cNvCxnSpPr>
            <p:nvPr/>
          </p:nvCxnSpPr>
          <p:spPr>
            <a:xfrm>
              <a:off x="8323931" y="2745658"/>
              <a:ext cx="834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947AA8F-BE35-9FEE-3AA7-AAF8A879F136}"/>
                </a:ext>
              </a:extLst>
            </p:cNvPr>
            <p:cNvSpPr txBox="1"/>
            <p:nvPr/>
          </p:nvSpPr>
          <p:spPr>
            <a:xfrm>
              <a:off x="6645506" y="2472774"/>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t1</a:t>
              </a:r>
            </a:p>
          </p:txBody>
        </p:sp>
        <p:sp>
          <p:nvSpPr>
            <p:cNvPr id="75" name="TextBox 74">
              <a:extLst>
                <a:ext uri="{FF2B5EF4-FFF2-40B4-BE49-F238E27FC236}">
                  <a16:creationId xmlns:a16="http://schemas.microsoft.com/office/drawing/2014/main" id="{D695401D-F65B-0FC2-D38F-A4C7F97A7BFC}"/>
                </a:ext>
              </a:extLst>
            </p:cNvPr>
            <p:cNvSpPr txBox="1"/>
            <p:nvPr/>
          </p:nvSpPr>
          <p:spPr>
            <a:xfrm>
              <a:off x="8336042" y="2476760"/>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Cambria Math" panose="02040503050406030204" pitchFamily="18" charset="0"/>
                  <a:ea typeface="Cambria Math" panose="02040503050406030204" pitchFamily="18" charset="0"/>
                  <a:cs typeface="CMU Serif Roman" panose="02000603000000000000" pitchFamily="2" charset="0"/>
                </a:rPr>
                <a:t>t2</a:t>
              </a:r>
            </a:p>
          </p:txBody>
        </p:sp>
      </p:grpSp>
      <p:sp>
        <p:nvSpPr>
          <p:cNvPr id="76" name="TextBox 75">
            <a:extLst>
              <a:ext uri="{FF2B5EF4-FFF2-40B4-BE49-F238E27FC236}">
                <a16:creationId xmlns:a16="http://schemas.microsoft.com/office/drawing/2014/main" id="{EBF4B787-22FF-4D54-1636-919C5640F12E}"/>
              </a:ext>
            </a:extLst>
          </p:cNvPr>
          <p:cNvSpPr txBox="1"/>
          <p:nvPr/>
        </p:nvSpPr>
        <p:spPr>
          <a:xfrm>
            <a:off x="336786" y="3522085"/>
            <a:ext cx="9496762" cy="3293209"/>
          </a:xfrm>
          <a:prstGeom prst="rect">
            <a:avLst/>
          </a:prstGeom>
          <a:noFill/>
        </p:spPr>
        <p:txBody>
          <a:bodyPr wrap="square" rtlCol="0">
            <a:spAutoFit/>
          </a:bodyPr>
          <a:lstStyle/>
          <a:p>
            <a:r>
              <a:rPr lang="en-FR" dirty="0"/>
              <a:t>The transition matrix in the running example, after a testrun (1 000 000 steps)</a:t>
            </a:r>
          </a:p>
          <a:p>
            <a:r>
              <a:rPr lang="en-FR" dirty="0"/>
              <a:t> looks like this:</a:t>
            </a:r>
          </a:p>
          <a:p>
            <a:endParaRPr lang="en-FR" dirty="0"/>
          </a:p>
          <a:p>
            <a:r>
              <a:rPr lang="en-GB" sz="1400" dirty="0"/>
              <a:t>+----------------+-------------------+-----------------+---------------+-----------------+</a:t>
            </a:r>
          </a:p>
          <a:p>
            <a:r>
              <a:rPr lang="en-GB" sz="1400" dirty="0"/>
              <a:t>|                      |                      t  |                 </a:t>
            </a:r>
            <a:r>
              <a:rPr lang="en-GB" sz="1400" dirty="0">
                <a:solidFill>
                  <a:srgbClr val="FF0000"/>
                </a:solidFill>
              </a:rPr>
              <a:t>t1 </a:t>
            </a:r>
            <a:r>
              <a:rPr lang="en-GB" sz="1400" dirty="0"/>
              <a:t> |                t2  |                 t4  |</a:t>
            </a:r>
          </a:p>
          <a:p>
            <a:r>
              <a:rPr lang="en-GB" sz="1400" dirty="0"/>
              <a:t>+==========+===========+==========+==========+==========+</a:t>
            </a:r>
          </a:p>
          <a:p>
            <a:r>
              <a:rPr lang="en-GB" sz="1400" dirty="0"/>
              <a:t>| </a:t>
            </a:r>
            <a:r>
              <a:rPr lang="en-GB" sz="1400" dirty="0">
                <a:solidFill>
                  <a:srgbClr val="FF0000"/>
                </a:solidFill>
              </a:rPr>
              <a:t>t</a:t>
            </a:r>
            <a:r>
              <a:rPr lang="en-GB" sz="1400" dirty="0"/>
              <a:t>                    | 0                      | </a:t>
            </a:r>
            <a:r>
              <a:rPr lang="en-GB" sz="1400" dirty="0">
                <a:solidFill>
                  <a:srgbClr val="FF0000"/>
                </a:solidFill>
              </a:rPr>
              <a:t>1 </a:t>
            </a:r>
            <a:r>
              <a:rPr lang="en-GB" sz="1400" dirty="0"/>
              <a:t>                   | 0                  | 0                   |</a:t>
            </a:r>
          </a:p>
          <a:p>
            <a:r>
              <a:rPr lang="en-GB" sz="1400" dirty="0"/>
              <a:t>+----------- -----+------------------+-----------------+----------------+----------------+</a:t>
            </a:r>
          </a:p>
          <a:p>
            <a:r>
              <a:rPr lang="en-GB" sz="1400" dirty="0"/>
              <a:t>| t1                  | 0                      | 0.254844     | 0.552085.  | 0.193072.   |</a:t>
            </a:r>
          </a:p>
          <a:p>
            <a:r>
              <a:rPr lang="en-GB" sz="1400" dirty="0"/>
              <a:t>+----------- -----+------------------+-----------------+----------------+----------------+</a:t>
            </a:r>
          </a:p>
          <a:p>
            <a:r>
              <a:rPr lang="en-GB" sz="1400" dirty="0"/>
              <a:t>| t2                  | 0.0744302.    | 0.236885     | 0.207116   | 0.481569    |</a:t>
            </a:r>
          </a:p>
          <a:p>
            <a:r>
              <a:rPr lang="en-GB" sz="1400" dirty="0"/>
              <a:t>+------------ ----+------------------+-----------------+----------------+----------------+</a:t>
            </a:r>
          </a:p>
          <a:p>
            <a:r>
              <a:rPr lang="en-GB" sz="1400" dirty="0"/>
              <a:t>| t4                  | 0                      | 0.558558     | 0.310034   | 0.131408.   |</a:t>
            </a:r>
          </a:p>
          <a:p>
            <a:r>
              <a:rPr lang="en-GB" sz="1400" dirty="0"/>
              <a:t>+------------ ----+------------------+-----------------+----------------+----------------+</a:t>
            </a:r>
            <a:endParaRPr lang="en-FR" sz="1400" dirty="0"/>
          </a:p>
        </p:txBody>
      </p:sp>
      <p:sp>
        <p:nvSpPr>
          <p:cNvPr id="77" name="TextBox 76">
            <a:extLst>
              <a:ext uri="{FF2B5EF4-FFF2-40B4-BE49-F238E27FC236}">
                <a16:creationId xmlns:a16="http://schemas.microsoft.com/office/drawing/2014/main" id="{D728D36F-F8AB-2165-EF14-3F84D397E6C1}"/>
              </a:ext>
            </a:extLst>
          </p:cNvPr>
          <p:cNvSpPr txBox="1"/>
          <p:nvPr/>
        </p:nvSpPr>
        <p:spPr>
          <a:xfrm>
            <a:off x="5591584" y="4268029"/>
            <a:ext cx="4630088" cy="1754326"/>
          </a:xfrm>
          <a:prstGeom prst="rect">
            <a:avLst/>
          </a:prstGeom>
          <a:noFill/>
        </p:spPr>
        <p:txBody>
          <a:bodyPr wrap="square" rtlCol="0">
            <a:spAutoFit/>
          </a:bodyPr>
          <a:lstStyle/>
          <a:p>
            <a:r>
              <a:rPr lang="en-GB" dirty="0"/>
              <a:t>T</a:t>
            </a:r>
            <a:r>
              <a:rPr lang="en-FR" dirty="0"/>
              <a:t>he rows are the source and the colums are the destination. </a:t>
            </a:r>
          </a:p>
          <a:p>
            <a:r>
              <a:rPr lang="en-FR" dirty="0"/>
              <a:t>So for example you can see that when you are in a state after executing t, your only possible next step it t1 (highlighted in red) – the probability of a sequence t -&gt; t1 is 1. </a:t>
            </a:r>
          </a:p>
        </p:txBody>
      </p:sp>
    </p:spTree>
    <p:extLst>
      <p:ext uri="{BB962C8B-B14F-4D97-AF65-F5344CB8AC3E}">
        <p14:creationId xmlns:p14="http://schemas.microsoft.com/office/powerpoint/2010/main" val="83673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E4247A6-4FAA-875E-5636-1436E272CA0E}"/>
              </a:ext>
            </a:extLst>
          </p:cNvPr>
          <p:cNvSpPr txBox="1"/>
          <p:nvPr/>
        </p:nvSpPr>
        <p:spPr>
          <a:xfrm>
            <a:off x="487202" y="942024"/>
            <a:ext cx="11217593" cy="1477328"/>
          </a:xfrm>
          <a:prstGeom prst="rect">
            <a:avLst/>
          </a:prstGeom>
          <a:noFill/>
        </p:spPr>
        <p:txBody>
          <a:bodyPr wrap="square">
            <a:spAutoFit/>
          </a:bodyPr>
          <a:lstStyle/>
          <a:p>
            <a:r>
              <a:rPr lang="en-FR" dirty="0"/>
              <a:t>cascading1.cub1678124754.data</a:t>
            </a:r>
          </a:p>
          <a:p>
            <a:endParaRPr lang="en-FR" dirty="0"/>
          </a:p>
          <a:p>
            <a:r>
              <a:rPr lang="en-FR" dirty="0"/>
              <a:t>Stable state: [0.00859558, 0.00897918, 0.0086511 , 0.11710284, 0.11691609,</a:t>
            </a:r>
          </a:p>
          <a:p>
            <a:r>
              <a:rPr lang="en-FR" dirty="0"/>
              <a:t>       0.1168    , 0.11710284, 0.11691609, 0.1168    , 0.04522902,</a:t>
            </a:r>
          </a:p>
          <a:p>
            <a:r>
              <a:rPr lang="en-FR" dirty="0"/>
              <a:t>       0.0456429 , 0.04549653, 0.04519369, 0.04520883, 0.0453653 ]</a:t>
            </a:r>
          </a:p>
        </p:txBody>
      </p:sp>
      <p:pic>
        <p:nvPicPr>
          <p:cNvPr id="12" name="Picture 11">
            <a:extLst>
              <a:ext uri="{FF2B5EF4-FFF2-40B4-BE49-F238E27FC236}">
                <a16:creationId xmlns:a16="http://schemas.microsoft.com/office/drawing/2014/main" id="{EDA24DA5-85CB-59BA-4646-D8F3892B405E}"/>
              </a:ext>
            </a:extLst>
          </p:cNvPr>
          <p:cNvPicPr>
            <a:picLocks noChangeAspect="1"/>
          </p:cNvPicPr>
          <p:nvPr/>
        </p:nvPicPr>
        <p:blipFill>
          <a:blip r:embed="rId2"/>
          <a:stretch>
            <a:fillRect/>
          </a:stretch>
        </p:blipFill>
        <p:spPr>
          <a:xfrm>
            <a:off x="104330" y="2959406"/>
            <a:ext cx="11983339" cy="3763516"/>
          </a:xfrm>
          <a:prstGeom prst="rect">
            <a:avLst/>
          </a:prstGeom>
        </p:spPr>
      </p:pic>
    </p:spTree>
    <p:extLst>
      <p:ext uri="{BB962C8B-B14F-4D97-AF65-F5344CB8AC3E}">
        <p14:creationId xmlns:p14="http://schemas.microsoft.com/office/powerpoint/2010/main" val="250046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309543"/>
              </a:xfrm>
              <a:prstGeom prst="rect">
                <a:avLst/>
              </a:prstGeom>
              <a:noFill/>
            </p:spPr>
            <p:txBody>
              <a:bodyPr wrap="square" rtlCol="0">
                <a:spAutoFit/>
              </a:bodyPr>
              <a:lstStyle/>
              <a:p>
                <a:r>
                  <a:rPr lang="en-FR" dirty="0"/>
                  <a:t>Entropy is defined as the randomness or uncertainty of a state. High entropy = high uncertainty. </a:t>
                </a:r>
              </a:p>
              <a:p>
                <a:endParaRPr lang="en-FR" dirty="0"/>
              </a:p>
              <a:p>
                <a:r>
                  <a:rPr lang="en-FR" dirty="0">
                    <a:solidFill>
                      <a:srgbClr val="0070C0"/>
                    </a:solidFill>
                  </a:rPr>
                  <a:t>Entropy in our method will be directly linked to the possible number of transitions in a state:</a:t>
                </a:r>
              </a:p>
              <a:p>
                <a:r>
                  <a:rPr lang="en-GB" dirty="0">
                    <a:solidFill>
                      <a:srgbClr val="0070C0"/>
                    </a:solidFill>
                  </a:rPr>
                  <a:t>the higher the number of transitions, the higher the entropy, since you’re less sure of what will happen next.</a:t>
                </a:r>
              </a:p>
              <a:p>
                <a:r>
                  <a:rPr lang="en-GB" dirty="0">
                    <a:solidFill>
                      <a:srgbClr val="0070C0"/>
                    </a:solidFill>
                  </a:rPr>
                  <a:t>Entropy can also be modified if you modify the probability of the transitions: uniform distribution = highest entropy</a:t>
                </a:r>
              </a:p>
              <a:p>
                <a:endParaRPr lang="en-GB" dirty="0">
                  <a:solidFill>
                    <a:srgbClr val="0070C0"/>
                  </a:solidFill>
                </a:endParaRPr>
              </a:p>
              <a:p>
                <a:r>
                  <a:rPr lang="en-GB" dirty="0">
                    <a:solidFill>
                      <a:srgbClr val="0070C0"/>
                    </a:solidFill>
                  </a:rPr>
                  <a:t>Entropy of a state: </a:t>
                </a:r>
                <a14:m>
                  <m:oMath xmlns:m="http://schemas.openxmlformats.org/officeDocument/2006/math">
                    <m:r>
                      <m:rPr>
                        <m:sty m:val="p"/>
                      </m:rPr>
                      <a:rPr lang="en-US" b="0" i="0" smtClean="0">
                        <a:solidFill>
                          <a:srgbClr val="0070C0"/>
                        </a:solidFill>
                        <a:latin typeface="Cambria Math" panose="02040503050406030204" pitchFamily="18" charset="0"/>
                      </a:rPr>
                      <m:t>S</m:t>
                    </m:r>
                    <m:r>
                      <a:rPr lang="en-US" b="0" i="0"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m:t>
                    </m:r>
                    <m:nary>
                      <m:naryPr>
                        <m:chr m:val="∑"/>
                        <m:ctrlPr>
                          <a:rPr lang="en-GB" i="1" smtClean="0">
                            <a:solidFill>
                              <a:srgbClr val="0070C0"/>
                            </a:solidFill>
                            <a:latin typeface="Cambria Math" panose="02040503050406030204" pitchFamily="18" charset="0"/>
                          </a:rPr>
                        </m:ctrlPr>
                      </m:naryPr>
                      <m:sub>
                        <m:r>
                          <m:rPr>
                            <m:brk m:alnAt="23"/>
                          </m:rPr>
                          <a:rPr lang="en-US" b="0" i="1" smtClean="0">
                            <a:solidFill>
                              <a:srgbClr val="0070C0"/>
                            </a:solidFill>
                            <a:latin typeface="Cambria Math" panose="02040503050406030204" pitchFamily="18" charset="0"/>
                          </a:rPr>
                          <m:t>𝑖</m:t>
                        </m:r>
                        <m:r>
                          <a:rPr lang="en-GB" i="1" smtClean="0">
                            <a:solidFill>
                              <a:srgbClr val="0070C0"/>
                            </a:solidFill>
                            <a:latin typeface="Cambria Math" panose="02040503050406030204" pitchFamily="18" charset="0"/>
                          </a:rPr>
                          <m:t>=0</m:t>
                        </m:r>
                      </m:sub>
                      <m:sup>
                        <m:r>
                          <a:rPr lang="en-GB" i="1" smtClean="0">
                            <a:solidFill>
                              <a:srgbClr val="0070C0"/>
                            </a:solidFill>
                            <a:latin typeface="Cambria Math" panose="02040503050406030204" pitchFamily="18" charset="0"/>
                          </a:rPr>
                          <m:t>𝑛</m:t>
                        </m:r>
                      </m:sup>
                      <m:e>
                        <m:sSub>
                          <m:sSubPr>
                            <m:ctrlPr>
                              <a:rPr lang="en-GB"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𝑃</m:t>
                            </m:r>
                          </m:e>
                          <m:sub>
                            <m:r>
                              <a:rPr lang="en-US" b="0" i="1" smtClean="0">
                                <a:solidFill>
                                  <a:srgbClr val="0070C0"/>
                                </a:solidFill>
                                <a:latin typeface="Cambria Math" panose="02040503050406030204" pitchFamily="18" charset="0"/>
                              </a:rPr>
                              <m:t>𝑖</m:t>
                            </m:r>
                          </m:sub>
                        </m:sSub>
                        <m:r>
                          <a:rPr lang="en-US" b="0" i="1" smtClean="0">
                            <a:solidFill>
                              <a:srgbClr val="0070C0"/>
                            </a:solidFill>
                            <a:latin typeface="Cambria Math" panose="02040503050406030204" pitchFamily="18" charset="0"/>
                          </a:rPr>
                          <m:t> ∗ </m:t>
                        </m:r>
                        <m:func>
                          <m:funcPr>
                            <m:ctrlPr>
                              <a:rPr lang="en-US" b="0" i="1" smtClean="0">
                                <a:solidFill>
                                  <a:srgbClr val="0070C0"/>
                                </a:solidFill>
                                <a:latin typeface="Cambria Math" panose="02040503050406030204" pitchFamily="18" charset="0"/>
                              </a:rPr>
                            </m:ctrlPr>
                          </m:funcPr>
                          <m:fName>
                            <m:sSub>
                              <m:sSubPr>
                                <m:ctrlPr>
                                  <a:rPr lang="en-US" b="0"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log</m:t>
                                </m:r>
                              </m:e>
                              <m:sub>
                                <m:r>
                                  <a:rPr lang="en-US" b="0" i="1" smtClean="0">
                                    <a:solidFill>
                                      <a:srgbClr val="0070C0"/>
                                    </a:solidFill>
                                    <a:latin typeface="Cambria Math" panose="02040503050406030204" pitchFamily="18" charset="0"/>
                                  </a:rPr>
                                  <m:t>2</m:t>
                                </m:r>
                              </m:sub>
                            </m:sSub>
                          </m:fName>
                          <m:e>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𝑃</m:t>
                                </m:r>
                              </m:e>
                              <m:sub>
                                <m:r>
                                  <a:rPr lang="en-US" b="0" i="1" smtClean="0">
                                    <a:solidFill>
                                      <a:srgbClr val="0070C0"/>
                                    </a:solidFill>
                                    <a:latin typeface="Cambria Math" panose="02040503050406030204" pitchFamily="18" charset="0"/>
                                  </a:rPr>
                                  <m:t>𝑖</m:t>
                                </m:r>
                              </m:sub>
                            </m:sSub>
                          </m:e>
                        </m:func>
                      </m:e>
                    </m:nary>
                  </m:oMath>
                </a14:m>
                <a:endParaRPr lang="en-FR" dirty="0">
                  <a:solidFill>
                    <a:srgbClr val="0070C0"/>
                  </a:solidFill>
                </a:endParaRPr>
              </a:p>
              <a:p>
                <a:r>
                  <a:rPr lang="en-FR" dirty="0">
                    <a:solidFill>
                      <a:srgbClr val="0070C0"/>
                    </a:solidFill>
                  </a:rPr>
                  <a:t>Examples</a:t>
                </a:r>
              </a:p>
            </p:txBody>
          </p:sp>
        </mc:Choice>
        <mc:Fallback>
          <p:sp>
            <p:nvSpPr>
              <p:cNvPr id="2" name="TextBox 1">
                <a:extLst>
                  <a:ext uri="{FF2B5EF4-FFF2-40B4-BE49-F238E27FC236}">
                    <a16:creationId xmlns:a16="http://schemas.microsoft.com/office/drawing/2014/main" id="{6C2B10C5-9FBB-B160-EF82-2177DA7A747F}"/>
                  </a:ext>
                </a:extLst>
              </p:cNvPr>
              <p:cNvSpPr txBox="1">
                <a:spLocks noRot="1" noChangeAspect="1" noMove="1" noResize="1" noEditPoints="1" noAdjustHandles="1" noChangeArrowheads="1" noChangeShapeType="1" noTextEdit="1"/>
              </p:cNvSpPr>
              <p:nvPr/>
            </p:nvSpPr>
            <p:spPr>
              <a:xfrm>
                <a:off x="188890" y="876951"/>
                <a:ext cx="11638349" cy="2309543"/>
              </a:xfrm>
              <a:prstGeom prst="rect">
                <a:avLst/>
              </a:prstGeom>
              <a:blipFill>
                <a:blip r:embed="rId2"/>
                <a:stretch>
                  <a:fillRect l="-327" t="-1639" b="-14208"/>
                </a:stretch>
              </a:blipFill>
            </p:spPr>
            <p:txBody>
              <a:bodyPr/>
              <a:lstStyle/>
              <a:p>
                <a:r>
                  <a:rPr lang="en-FR">
                    <a:noFill/>
                  </a:rPr>
                  <a:t> </a:t>
                </a:r>
              </a:p>
            </p:txBody>
          </p:sp>
        </mc:Fallback>
      </mc:AlternateContent>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t>Entropy</a:t>
            </a:r>
            <a:endParaRPr lang="en-FR" sz="2000" dirty="0"/>
          </a:p>
        </p:txBody>
      </p:sp>
      <p:grpSp>
        <p:nvGrpSpPr>
          <p:cNvPr id="3" name="Group 2">
            <a:extLst>
              <a:ext uri="{FF2B5EF4-FFF2-40B4-BE49-F238E27FC236}">
                <a16:creationId xmlns:a16="http://schemas.microsoft.com/office/drawing/2014/main" id="{23050132-3456-4844-1009-BC27EBE1D0BA}"/>
              </a:ext>
            </a:extLst>
          </p:cNvPr>
          <p:cNvGrpSpPr/>
          <p:nvPr/>
        </p:nvGrpSpPr>
        <p:grpSpPr>
          <a:xfrm>
            <a:off x="1053514" y="3415958"/>
            <a:ext cx="583561" cy="583561"/>
            <a:chOff x="5123645" y="775255"/>
            <a:chExt cx="834604" cy="834604"/>
          </a:xfrm>
        </p:grpSpPr>
        <p:sp>
          <p:nvSpPr>
            <p:cNvPr id="4" name="Oval 3">
              <a:extLst>
                <a:ext uri="{FF2B5EF4-FFF2-40B4-BE49-F238E27FC236}">
                  <a16:creationId xmlns:a16="http://schemas.microsoft.com/office/drawing/2014/main" id="{8DDC9700-FD19-2BBD-5D66-7EAAEFA3494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5" name="TextBox 4">
              <a:extLst>
                <a:ext uri="{FF2B5EF4-FFF2-40B4-BE49-F238E27FC236}">
                  <a16:creationId xmlns:a16="http://schemas.microsoft.com/office/drawing/2014/main" id="{44F5FD34-2598-E63A-6913-A1350FE4D13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Cambria Math" panose="02040503050406030204" pitchFamily="18" charset="0"/>
                  <a:ea typeface="Cambria Math" panose="02040503050406030204" pitchFamily="18" charset="0"/>
                  <a:cs typeface="CMU Serif Roman" panose="02000603000000000000" pitchFamily="2" charset="0"/>
                </a:rPr>
                <a:t>S1</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cxnSp>
        <p:nvCxnSpPr>
          <p:cNvPr id="14" name="Straight Arrow Connector 13">
            <a:extLst>
              <a:ext uri="{FF2B5EF4-FFF2-40B4-BE49-F238E27FC236}">
                <a16:creationId xmlns:a16="http://schemas.microsoft.com/office/drawing/2014/main" id="{2A69B09D-7C52-C971-597C-D23DDB5891A1}"/>
              </a:ext>
            </a:extLst>
          </p:cNvPr>
          <p:cNvCxnSpPr>
            <a:cxnSpLocks/>
            <a:stCxn id="4" idx="3"/>
          </p:cNvCxnSpPr>
          <p:nvPr/>
        </p:nvCxnSpPr>
        <p:spPr>
          <a:xfrm flipH="1">
            <a:off x="613545" y="3914058"/>
            <a:ext cx="525430" cy="387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42829E-EE36-9544-64A4-ECA1105FDC24}"/>
              </a:ext>
            </a:extLst>
          </p:cNvPr>
          <p:cNvCxnSpPr>
            <a:cxnSpLocks/>
            <a:stCxn id="4" idx="4"/>
          </p:cNvCxnSpPr>
          <p:nvPr/>
        </p:nvCxnSpPr>
        <p:spPr>
          <a:xfrm>
            <a:off x="1345295" y="3999519"/>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F83757A-225D-5B7E-17A5-4BA911941D08}"/>
              </a:ext>
            </a:extLst>
          </p:cNvPr>
          <p:cNvCxnSpPr>
            <a:cxnSpLocks/>
            <a:stCxn id="4" idx="5"/>
          </p:cNvCxnSpPr>
          <p:nvPr/>
        </p:nvCxnSpPr>
        <p:spPr>
          <a:xfrm>
            <a:off x="1551614" y="3914058"/>
            <a:ext cx="287801" cy="831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025F379-C2C7-B9D5-0286-87C5CCB312DF}"/>
              </a:ext>
            </a:extLst>
          </p:cNvPr>
          <p:cNvGrpSpPr/>
          <p:nvPr/>
        </p:nvGrpSpPr>
        <p:grpSpPr>
          <a:xfrm>
            <a:off x="1053515" y="5220206"/>
            <a:ext cx="583561" cy="583561"/>
            <a:chOff x="5123645" y="775255"/>
            <a:chExt cx="834604" cy="834604"/>
          </a:xfrm>
        </p:grpSpPr>
        <p:sp>
          <p:nvSpPr>
            <p:cNvPr id="35" name="Oval 34">
              <a:extLst>
                <a:ext uri="{FF2B5EF4-FFF2-40B4-BE49-F238E27FC236}">
                  <a16:creationId xmlns:a16="http://schemas.microsoft.com/office/drawing/2014/main" id="{3DE61D5F-8376-89CF-2200-FE28A81EF8E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36" name="TextBox 35">
              <a:extLst>
                <a:ext uri="{FF2B5EF4-FFF2-40B4-BE49-F238E27FC236}">
                  <a16:creationId xmlns:a16="http://schemas.microsoft.com/office/drawing/2014/main" id="{436F1480-5A8F-6512-83D1-EE61BA772D8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Cambria Math" panose="02040503050406030204" pitchFamily="18" charset="0"/>
                  <a:ea typeface="Cambria Math" panose="02040503050406030204" pitchFamily="18" charset="0"/>
                  <a:cs typeface="CMU Serif Roman" panose="02000603000000000000" pitchFamily="2" charset="0"/>
                </a:rPr>
                <a:t>S2</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cxnSp>
        <p:nvCxnSpPr>
          <p:cNvPr id="37" name="Straight Arrow Connector 36">
            <a:extLst>
              <a:ext uri="{FF2B5EF4-FFF2-40B4-BE49-F238E27FC236}">
                <a16:creationId xmlns:a16="http://schemas.microsoft.com/office/drawing/2014/main" id="{320EA9E9-75FF-5A9D-46C1-022F47265C01}"/>
              </a:ext>
            </a:extLst>
          </p:cNvPr>
          <p:cNvCxnSpPr>
            <a:cxnSpLocks/>
            <a:stCxn id="35" idx="3"/>
          </p:cNvCxnSpPr>
          <p:nvPr/>
        </p:nvCxnSpPr>
        <p:spPr>
          <a:xfrm flipH="1">
            <a:off x="341136" y="5718306"/>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88B558F-26C8-A555-1D46-BE77DD7EC3B7}"/>
              </a:ext>
            </a:extLst>
          </p:cNvPr>
          <p:cNvCxnSpPr>
            <a:cxnSpLocks/>
            <a:stCxn id="35" idx="4"/>
          </p:cNvCxnSpPr>
          <p:nvPr/>
        </p:nvCxnSpPr>
        <p:spPr>
          <a:xfrm>
            <a:off x="1345296" y="5803767"/>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E042F218-7AAC-A837-480F-5C677E5106CB}"/>
                  </a:ext>
                </a:extLst>
              </p:cNvPr>
              <p:cNvSpPr txBox="1"/>
              <p:nvPr/>
            </p:nvSpPr>
            <p:spPr>
              <a:xfrm>
                <a:off x="1947044" y="3421434"/>
                <a:ext cx="3165791" cy="932499"/>
              </a:xfrm>
              <a:prstGeom prst="rect">
                <a:avLst/>
              </a:prstGeom>
              <a:noFill/>
            </p:spPr>
            <p:txBody>
              <a:bodyPr wrap="square" rtlCol="0">
                <a:spAutoFit/>
              </a:bodyPr>
              <a:lstStyle/>
              <a:p>
                <a:r>
                  <a:rPr lang="en-FR" sz="1400" dirty="0"/>
                  <a:t>There are 3 transitions, each has the same chance of being picked, </a:t>
                </a:r>
                <a:r>
                  <a:rPr lang="en-GB" sz="1400" dirty="0"/>
                  <a:t>i.e.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1" smtClean="0">
                              <a:latin typeface="Cambria Math" panose="02040503050406030204" pitchFamily="18" charset="0"/>
                            </a:rPr>
                            <m:t>−</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3</m:t>
                                  </m:r>
                                </m:den>
                              </m:f>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3</m:t>
                                      </m:r>
                                    </m:den>
                                  </m:f>
                                  <m:r>
                                    <a:rPr lang="en-US" sz="1400" b="0" i="1" smtClean="0">
                                      <a:latin typeface="Cambria Math" panose="02040503050406030204" pitchFamily="18" charset="0"/>
                                    </a:rPr>
                                    <m:t> ∗3</m:t>
                                  </m:r>
                                </m:e>
                              </m:func>
                            </m:e>
                          </m:d>
                          <m:r>
                            <a:rPr lang="en-US" sz="1400" b="0" i="1" smtClean="0">
                              <a:latin typeface="Cambria Math" panose="02040503050406030204" pitchFamily="18" charset="0"/>
                            </a:rPr>
                            <m:t>= </m:t>
                          </m:r>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r>
                                <a:rPr lang="en-US" sz="1400" b="0" i="1" smtClean="0">
                                  <a:latin typeface="Cambria Math" panose="02040503050406030204" pitchFamily="18" charset="0"/>
                                </a:rPr>
                                <m:t>3</m:t>
                              </m:r>
                            </m:e>
                          </m:func>
                        </m:e>
                      </m:func>
                      <m:r>
                        <a:rPr lang="en-US" sz="1400" b="0" i="0" smtClean="0">
                          <a:latin typeface="Cambria Math" panose="02040503050406030204" pitchFamily="18" charset="0"/>
                        </a:rPr>
                        <m:t>=</m:t>
                      </m:r>
                      <m:r>
                        <a:rPr lang="en-US" sz="1400" b="1" i="0" smtClean="0">
                          <a:latin typeface="Cambria Math" panose="02040503050406030204" pitchFamily="18" charset="0"/>
                        </a:rPr>
                        <m:t>𝟏</m:t>
                      </m:r>
                      <m:r>
                        <a:rPr lang="en-US" sz="1400" b="1" i="0" smtClean="0">
                          <a:latin typeface="Cambria Math" panose="02040503050406030204" pitchFamily="18" charset="0"/>
                        </a:rPr>
                        <m:t>.</m:t>
                      </m:r>
                      <m:r>
                        <a:rPr lang="en-US" sz="1400" b="1" i="0" smtClean="0">
                          <a:latin typeface="Cambria Math" panose="02040503050406030204" pitchFamily="18" charset="0"/>
                        </a:rPr>
                        <m:t>𝟓𝟖𝟒𝟗𝟔</m:t>
                      </m:r>
                    </m:oMath>
                  </m:oMathPara>
                </a14:m>
                <a:endParaRPr lang="en-FR" sz="1400" b="1" dirty="0"/>
              </a:p>
            </p:txBody>
          </p:sp>
        </mc:Choice>
        <mc:Fallback>
          <p:sp>
            <p:nvSpPr>
              <p:cNvPr id="44" name="TextBox 43">
                <a:extLst>
                  <a:ext uri="{FF2B5EF4-FFF2-40B4-BE49-F238E27FC236}">
                    <a16:creationId xmlns:a16="http://schemas.microsoft.com/office/drawing/2014/main" id="{E042F218-7AAC-A837-480F-5C677E5106CB}"/>
                  </a:ext>
                </a:extLst>
              </p:cNvPr>
              <p:cNvSpPr txBox="1">
                <a:spLocks noRot="1" noChangeAspect="1" noMove="1" noResize="1" noEditPoints="1" noAdjustHandles="1" noChangeArrowheads="1" noChangeShapeType="1" noTextEdit="1"/>
              </p:cNvSpPr>
              <p:nvPr/>
            </p:nvSpPr>
            <p:spPr>
              <a:xfrm>
                <a:off x="1947044" y="3421434"/>
                <a:ext cx="3165791" cy="932499"/>
              </a:xfrm>
              <a:prstGeom prst="rect">
                <a:avLst/>
              </a:prstGeom>
              <a:blipFill>
                <a:blip r:embed="rId3"/>
                <a:stretch>
                  <a:fillRect l="-800" t="-1351" b="-1351"/>
                </a:stretch>
              </a:blipFill>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A2AC369A-2AEE-829D-76A1-CCDA0309DA34}"/>
                  </a:ext>
                </a:extLst>
              </p:cNvPr>
              <p:cNvSpPr txBox="1"/>
              <p:nvPr/>
            </p:nvSpPr>
            <p:spPr>
              <a:xfrm>
                <a:off x="2048006" y="5255187"/>
                <a:ext cx="3165791" cy="932499"/>
              </a:xfrm>
              <a:prstGeom prst="rect">
                <a:avLst/>
              </a:prstGeom>
              <a:noFill/>
            </p:spPr>
            <p:txBody>
              <a:bodyPr wrap="square" rtlCol="0">
                <a:spAutoFit/>
              </a:bodyPr>
              <a:lstStyle/>
              <a:p>
                <a:r>
                  <a:rPr lang="en-FR" sz="1400" dirty="0"/>
                  <a:t>There are 2 transitions, each has the same chance of being picked, </a:t>
                </a:r>
                <a:r>
                  <a:rPr lang="en-GB" sz="1400" dirty="0"/>
                  <a:t>i.e.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1" smtClean="0">
                              <a:latin typeface="Cambria Math" panose="02040503050406030204" pitchFamily="18" charset="0"/>
                            </a:rPr>
                            <m:t>−</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 ∗2</m:t>
                                  </m:r>
                                </m:e>
                              </m:func>
                            </m:e>
                          </m:d>
                          <m:r>
                            <a:rPr lang="en-US" sz="1400" b="0" i="1" smtClean="0">
                              <a:latin typeface="Cambria Math" panose="02040503050406030204" pitchFamily="18" charset="0"/>
                            </a:rPr>
                            <m:t>= </m:t>
                          </m:r>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r>
                                <a:rPr lang="en-US" sz="1400" b="0" i="1" smtClean="0">
                                  <a:latin typeface="Cambria Math" panose="02040503050406030204" pitchFamily="18" charset="0"/>
                                </a:rPr>
                                <m:t>2</m:t>
                              </m:r>
                            </m:e>
                          </m:func>
                        </m:e>
                      </m:func>
                      <m:r>
                        <a:rPr lang="en-US" sz="1400" b="0" i="0" smtClean="0">
                          <a:latin typeface="Cambria Math" panose="02040503050406030204" pitchFamily="18" charset="0"/>
                        </a:rPr>
                        <m:t>=</m:t>
                      </m:r>
                      <m:r>
                        <a:rPr lang="en-US" sz="1400" b="1" i="0" smtClean="0">
                          <a:latin typeface="Cambria Math" panose="02040503050406030204" pitchFamily="18" charset="0"/>
                        </a:rPr>
                        <m:t>𝟏</m:t>
                      </m:r>
                      <m:r>
                        <a:rPr lang="en-US" sz="1400" b="1" i="0" smtClean="0">
                          <a:latin typeface="Cambria Math" panose="02040503050406030204" pitchFamily="18" charset="0"/>
                        </a:rPr>
                        <m:t>.</m:t>
                      </m:r>
                      <m:r>
                        <a:rPr lang="en-US" sz="1400" b="1" i="0" smtClean="0">
                          <a:latin typeface="Cambria Math" panose="02040503050406030204" pitchFamily="18" charset="0"/>
                        </a:rPr>
                        <m:t>𝟎</m:t>
                      </m:r>
                    </m:oMath>
                  </m:oMathPara>
                </a14:m>
                <a:endParaRPr lang="en-FR" sz="1400" b="1" dirty="0"/>
              </a:p>
            </p:txBody>
          </p:sp>
        </mc:Choice>
        <mc:Fallback>
          <p:sp>
            <p:nvSpPr>
              <p:cNvPr id="45" name="TextBox 44">
                <a:extLst>
                  <a:ext uri="{FF2B5EF4-FFF2-40B4-BE49-F238E27FC236}">
                    <a16:creationId xmlns:a16="http://schemas.microsoft.com/office/drawing/2014/main" id="{A2AC369A-2AEE-829D-76A1-CCDA0309DA34}"/>
                  </a:ext>
                </a:extLst>
              </p:cNvPr>
              <p:cNvSpPr txBox="1">
                <a:spLocks noRot="1" noChangeAspect="1" noMove="1" noResize="1" noEditPoints="1" noAdjustHandles="1" noChangeArrowheads="1" noChangeShapeType="1" noTextEdit="1"/>
              </p:cNvSpPr>
              <p:nvPr/>
            </p:nvSpPr>
            <p:spPr>
              <a:xfrm>
                <a:off x="2048006" y="5255187"/>
                <a:ext cx="3165791" cy="932499"/>
              </a:xfrm>
              <a:prstGeom prst="rect">
                <a:avLst/>
              </a:prstGeom>
              <a:blipFill>
                <a:blip r:embed="rId4"/>
                <a:stretch>
                  <a:fillRect l="-800" t="-1333" b="-1333"/>
                </a:stretch>
              </a:blipFill>
            </p:spPr>
            <p:txBody>
              <a:bodyPr/>
              <a:lstStyle/>
              <a:p>
                <a:r>
                  <a:rPr lang="en-FR">
                    <a:noFill/>
                  </a:rPr>
                  <a:t> </a:t>
                </a:r>
              </a:p>
            </p:txBody>
          </p:sp>
        </mc:Fallback>
      </mc:AlternateContent>
      <p:cxnSp>
        <p:nvCxnSpPr>
          <p:cNvPr id="49" name="Straight Connector 48">
            <a:extLst>
              <a:ext uri="{FF2B5EF4-FFF2-40B4-BE49-F238E27FC236}">
                <a16:creationId xmlns:a16="http://schemas.microsoft.com/office/drawing/2014/main" id="{686397EB-B881-F4DF-B387-90D1D1ECD95D}"/>
              </a:ext>
            </a:extLst>
          </p:cNvPr>
          <p:cNvCxnSpPr/>
          <p:nvPr/>
        </p:nvCxnSpPr>
        <p:spPr>
          <a:xfrm>
            <a:off x="5496393" y="3268035"/>
            <a:ext cx="0" cy="3084312"/>
          </a:xfrm>
          <a:prstGeom prst="line">
            <a:avLst/>
          </a:prstGeom>
        </p:spPr>
        <p:style>
          <a:lnRef idx="1">
            <a:schemeClr val="dk1"/>
          </a:lnRef>
          <a:fillRef idx="0">
            <a:schemeClr val="dk1"/>
          </a:fillRef>
          <a:effectRef idx="0">
            <a:schemeClr val="dk1"/>
          </a:effectRef>
          <a:fontRef idx="minor">
            <a:schemeClr val="tx1"/>
          </a:fontRef>
        </p:style>
      </p:cxnSp>
      <p:grpSp>
        <p:nvGrpSpPr>
          <p:cNvPr id="53" name="Group 52">
            <a:extLst>
              <a:ext uri="{FF2B5EF4-FFF2-40B4-BE49-F238E27FC236}">
                <a16:creationId xmlns:a16="http://schemas.microsoft.com/office/drawing/2014/main" id="{070606FB-01D7-96B9-E892-07BA1FEAAC8E}"/>
              </a:ext>
            </a:extLst>
          </p:cNvPr>
          <p:cNvGrpSpPr/>
          <p:nvPr/>
        </p:nvGrpSpPr>
        <p:grpSpPr>
          <a:xfrm>
            <a:off x="6695608" y="3335672"/>
            <a:ext cx="583561" cy="583561"/>
            <a:chOff x="5123645" y="775255"/>
            <a:chExt cx="834604" cy="834604"/>
          </a:xfrm>
        </p:grpSpPr>
        <p:sp>
          <p:nvSpPr>
            <p:cNvPr id="54" name="Oval 53">
              <a:extLst>
                <a:ext uri="{FF2B5EF4-FFF2-40B4-BE49-F238E27FC236}">
                  <a16:creationId xmlns:a16="http://schemas.microsoft.com/office/drawing/2014/main" id="{3E4C5AA4-48E0-B6E4-86F0-4D48456D8E65}"/>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55" name="TextBox 54">
              <a:extLst>
                <a:ext uri="{FF2B5EF4-FFF2-40B4-BE49-F238E27FC236}">
                  <a16:creationId xmlns:a16="http://schemas.microsoft.com/office/drawing/2014/main" id="{AA1C9640-888A-6F1E-59D5-5C8129164E05}"/>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Cambria Math" panose="02040503050406030204" pitchFamily="18" charset="0"/>
                  <a:ea typeface="Cambria Math" panose="02040503050406030204" pitchFamily="18" charset="0"/>
                  <a:cs typeface="CMU Serif Roman" panose="02000603000000000000" pitchFamily="2" charset="0"/>
                </a:rPr>
                <a:t>S1</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cxnSp>
        <p:nvCxnSpPr>
          <p:cNvPr id="56" name="Straight Arrow Connector 55">
            <a:extLst>
              <a:ext uri="{FF2B5EF4-FFF2-40B4-BE49-F238E27FC236}">
                <a16:creationId xmlns:a16="http://schemas.microsoft.com/office/drawing/2014/main" id="{377181C5-02DC-3341-877B-3DB02EB657B5}"/>
              </a:ext>
            </a:extLst>
          </p:cNvPr>
          <p:cNvCxnSpPr>
            <a:cxnSpLocks/>
            <a:stCxn id="54" idx="3"/>
          </p:cNvCxnSpPr>
          <p:nvPr/>
        </p:nvCxnSpPr>
        <p:spPr>
          <a:xfrm flipH="1">
            <a:off x="5983229" y="3833772"/>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2116852-EE2F-6952-670D-A4E4852840F7}"/>
              </a:ext>
            </a:extLst>
          </p:cNvPr>
          <p:cNvCxnSpPr>
            <a:cxnSpLocks/>
            <a:stCxn id="54" idx="4"/>
          </p:cNvCxnSpPr>
          <p:nvPr/>
        </p:nvCxnSpPr>
        <p:spPr>
          <a:xfrm>
            <a:off x="6987389" y="3919233"/>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8" name="Group 57">
            <a:extLst>
              <a:ext uri="{FF2B5EF4-FFF2-40B4-BE49-F238E27FC236}">
                <a16:creationId xmlns:a16="http://schemas.microsoft.com/office/drawing/2014/main" id="{EB2076BB-3DF6-8773-3AC9-CBFC62BD7891}"/>
              </a:ext>
            </a:extLst>
          </p:cNvPr>
          <p:cNvGrpSpPr/>
          <p:nvPr/>
        </p:nvGrpSpPr>
        <p:grpSpPr>
          <a:xfrm>
            <a:off x="6695608" y="5082435"/>
            <a:ext cx="583561" cy="583561"/>
            <a:chOff x="5123645" y="775255"/>
            <a:chExt cx="834604" cy="834604"/>
          </a:xfrm>
        </p:grpSpPr>
        <p:sp>
          <p:nvSpPr>
            <p:cNvPr id="59" name="Oval 58">
              <a:extLst>
                <a:ext uri="{FF2B5EF4-FFF2-40B4-BE49-F238E27FC236}">
                  <a16:creationId xmlns:a16="http://schemas.microsoft.com/office/drawing/2014/main" id="{C44F8A49-ECB0-6638-6379-C5CCBE69E1A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p>
          </p:txBody>
        </p:sp>
        <p:sp>
          <p:nvSpPr>
            <p:cNvPr id="60" name="TextBox 59">
              <a:extLst>
                <a:ext uri="{FF2B5EF4-FFF2-40B4-BE49-F238E27FC236}">
                  <a16:creationId xmlns:a16="http://schemas.microsoft.com/office/drawing/2014/main" id="{9F8A1C3C-5783-8BDF-0169-D8A6C47CC840}"/>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Cambria Math" panose="02040503050406030204" pitchFamily="18" charset="0"/>
                  <a:ea typeface="Cambria Math" panose="02040503050406030204" pitchFamily="18" charset="0"/>
                  <a:cs typeface="CMU Serif Roman" panose="02000603000000000000" pitchFamily="2" charset="0"/>
                </a:rPr>
                <a:t>S1</a:t>
              </a:r>
              <a:endParaRPr lang="en-GB" sz="1400" dirty="0">
                <a:latin typeface="Cambria Math" panose="02040503050406030204" pitchFamily="18" charset="0"/>
                <a:ea typeface="Cambria Math" panose="02040503050406030204" pitchFamily="18" charset="0"/>
                <a:cs typeface="CMU Serif Roman" panose="02000603000000000000" pitchFamily="2" charset="0"/>
              </a:endParaRPr>
            </a:p>
          </p:txBody>
        </p:sp>
      </p:grpSp>
      <p:cxnSp>
        <p:nvCxnSpPr>
          <p:cNvPr id="61" name="Straight Arrow Connector 60">
            <a:extLst>
              <a:ext uri="{FF2B5EF4-FFF2-40B4-BE49-F238E27FC236}">
                <a16:creationId xmlns:a16="http://schemas.microsoft.com/office/drawing/2014/main" id="{AB5AD065-392D-0FD9-3A2C-D834C3AE77FA}"/>
              </a:ext>
            </a:extLst>
          </p:cNvPr>
          <p:cNvCxnSpPr>
            <a:cxnSpLocks/>
            <a:stCxn id="59" idx="3"/>
          </p:cNvCxnSpPr>
          <p:nvPr/>
        </p:nvCxnSpPr>
        <p:spPr>
          <a:xfrm flipH="1">
            <a:off x="5983229" y="5580535"/>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7BB579E-7BF8-D803-B001-6D3FCD039C86}"/>
              </a:ext>
            </a:extLst>
          </p:cNvPr>
          <p:cNvCxnSpPr>
            <a:cxnSpLocks/>
            <a:stCxn id="59" idx="4"/>
          </p:cNvCxnSpPr>
          <p:nvPr/>
        </p:nvCxnSpPr>
        <p:spPr>
          <a:xfrm>
            <a:off x="6987389" y="5665996"/>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A9C5D653-CE0C-CF45-A3BB-3FDCF743E12A}"/>
                  </a:ext>
                </a:extLst>
              </p:cNvPr>
              <p:cNvSpPr txBox="1"/>
              <p:nvPr/>
            </p:nvSpPr>
            <p:spPr>
              <a:xfrm>
                <a:off x="7313150" y="3260972"/>
                <a:ext cx="3165791" cy="932499"/>
              </a:xfrm>
              <a:prstGeom prst="rect">
                <a:avLst/>
              </a:prstGeom>
              <a:noFill/>
            </p:spPr>
            <p:txBody>
              <a:bodyPr wrap="square" rtlCol="0">
                <a:spAutoFit/>
              </a:bodyPr>
              <a:lstStyle/>
              <a:p>
                <a:r>
                  <a:rPr lang="en-GB" sz="1400" dirty="0"/>
                  <a:t>If the distribution is uniform (i.e. each one has a probability of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1" smtClean="0">
                              <a:latin typeface="Cambria Math" panose="02040503050406030204" pitchFamily="18" charset="0"/>
                            </a:rPr>
                            <m:t>−</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 ∗2</m:t>
                                  </m:r>
                                </m:e>
                              </m:func>
                            </m:e>
                          </m:d>
                          <m:r>
                            <a:rPr lang="en-US" sz="1400" b="0" i="1" smtClean="0">
                              <a:latin typeface="Cambria Math" panose="02040503050406030204" pitchFamily="18" charset="0"/>
                            </a:rPr>
                            <m:t>= </m:t>
                          </m:r>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r>
                                <a:rPr lang="en-US" sz="1400" b="0" i="1" smtClean="0">
                                  <a:latin typeface="Cambria Math" panose="02040503050406030204" pitchFamily="18" charset="0"/>
                                </a:rPr>
                                <m:t>2</m:t>
                              </m:r>
                            </m:e>
                          </m:func>
                        </m:e>
                      </m:func>
                      <m:r>
                        <a:rPr lang="en-US" sz="1400" b="0" i="0" smtClean="0">
                          <a:latin typeface="Cambria Math" panose="02040503050406030204" pitchFamily="18" charset="0"/>
                        </a:rPr>
                        <m:t>=</m:t>
                      </m:r>
                      <m:r>
                        <a:rPr lang="en-US" sz="1400" b="1" i="0" smtClean="0">
                          <a:latin typeface="Cambria Math" panose="02040503050406030204" pitchFamily="18" charset="0"/>
                        </a:rPr>
                        <m:t>𝟏</m:t>
                      </m:r>
                      <m:r>
                        <a:rPr lang="en-US" sz="1400" b="1" i="0" smtClean="0">
                          <a:latin typeface="Cambria Math" panose="02040503050406030204" pitchFamily="18" charset="0"/>
                        </a:rPr>
                        <m:t>.</m:t>
                      </m:r>
                      <m:r>
                        <a:rPr lang="en-US" sz="1400" b="1" i="0" smtClean="0">
                          <a:latin typeface="Cambria Math" panose="02040503050406030204" pitchFamily="18" charset="0"/>
                        </a:rPr>
                        <m:t>𝟎</m:t>
                      </m:r>
                    </m:oMath>
                  </m:oMathPara>
                </a14:m>
                <a:endParaRPr lang="en-FR" sz="1400" b="1" dirty="0"/>
              </a:p>
            </p:txBody>
          </p:sp>
        </mc:Choice>
        <mc:Fallback>
          <p:sp>
            <p:nvSpPr>
              <p:cNvPr id="64" name="TextBox 63">
                <a:extLst>
                  <a:ext uri="{FF2B5EF4-FFF2-40B4-BE49-F238E27FC236}">
                    <a16:creationId xmlns:a16="http://schemas.microsoft.com/office/drawing/2014/main" id="{A9C5D653-CE0C-CF45-A3BB-3FDCF743E12A}"/>
                  </a:ext>
                </a:extLst>
              </p:cNvPr>
              <p:cNvSpPr txBox="1">
                <a:spLocks noRot="1" noChangeAspect="1" noMove="1" noResize="1" noEditPoints="1" noAdjustHandles="1" noChangeArrowheads="1" noChangeShapeType="1" noTextEdit="1"/>
              </p:cNvSpPr>
              <p:nvPr/>
            </p:nvSpPr>
            <p:spPr>
              <a:xfrm>
                <a:off x="7313150" y="3260972"/>
                <a:ext cx="3165791" cy="932499"/>
              </a:xfrm>
              <a:prstGeom prst="rect">
                <a:avLst/>
              </a:prstGeom>
              <a:blipFill>
                <a:blip r:embed="rId5"/>
                <a:stretch>
                  <a:fillRect l="-800" t="-1333" b="-1333"/>
                </a:stretch>
              </a:blipFill>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E1B8B9FD-0D69-8DCD-485A-343E8A149027}"/>
                  </a:ext>
                </a:extLst>
              </p:cNvPr>
              <p:cNvSpPr txBox="1"/>
              <p:nvPr/>
            </p:nvSpPr>
            <p:spPr>
              <a:xfrm>
                <a:off x="7328981" y="5061379"/>
                <a:ext cx="4363341" cy="523220"/>
              </a:xfrm>
              <a:prstGeom prst="rect">
                <a:avLst/>
              </a:prstGeom>
              <a:noFill/>
            </p:spPr>
            <p:txBody>
              <a:bodyPr wrap="square" rtlCol="0">
                <a:spAutoFit/>
              </a:bodyPr>
              <a:lstStyle/>
              <a:p>
                <a:r>
                  <a:rPr lang="en-GB" sz="1400" dirty="0"/>
                  <a:t>If the distribution is not uniform, for example: [0.55, 0.45]</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1" smtClean="0">
                              <a:latin typeface="Cambria Math" panose="02040503050406030204" pitchFamily="18" charset="0"/>
                            </a:rPr>
                            <m:t>−</m:t>
                          </m:r>
                        </m:fName>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0.55∗</m:t>
                              </m:r>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r>
                                    <a:rPr lang="en-US" sz="1400" b="0" i="1" smtClean="0">
                                      <a:latin typeface="Cambria Math" panose="02040503050406030204" pitchFamily="18" charset="0"/>
                                    </a:rPr>
                                    <m:t>0.55+0.45 ∗ </m:t>
                                  </m:r>
                                  <m:func>
                                    <m:funcPr>
                                      <m:ctrlPr>
                                        <a:rPr lang="en-US" sz="1400" b="0" i="1" smtClean="0">
                                          <a:latin typeface="Cambria Math" panose="02040503050406030204" pitchFamily="18" charset="0"/>
                                        </a:rPr>
                                      </m:ctrlPr>
                                    </m:funcPr>
                                    <m:fNa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1" smtClean="0">
                                              <a:latin typeface="Cambria Math" panose="02040503050406030204" pitchFamily="18" charset="0"/>
                                            </a:rPr>
                                            <m:t>2</m:t>
                                          </m:r>
                                        </m:sub>
                                      </m:sSub>
                                    </m:fName>
                                    <m:e>
                                      <m:r>
                                        <a:rPr lang="en-US" sz="1400" b="0" i="1" smtClean="0">
                                          <a:latin typeface="Cambria Math" panose="02040503050406030204" pitchFamily="18" charset="0"/>
                                        </a:rPr>
                                        <m:t>0.45</m:t>
                                      </m:r>
                                    </m:e>
                                  </m:func>
                                </m:e>
                              </m:func>
                            </m:e>
                          </m:d>
                          <m:r>
                            <a:rPr lang="en-US" sz="1400" b="0" i="1" smtClean="0">
                              <a:latin typeface="Cambria Math" panose="02040503050406030204" pitchFamily="18" charset="0"/>
                            </a:rPr>
                            <m:t>= </m:t>
                          </m:r>
                        </m:e>
                      </m:func>
                      <m:r>
                        <a:rPr lang="en-US" sz="1400" b="1" i="0" smtClean="0">
                          <a:latin typeface="Cambria Math" panose="02040503050406030204" pitchFamily="18" charset="0"/>
                        </a:rPr>
                        <m:t>𝟎</m:t>
                      </m:r>
                      <m:r>
                        <a:rPr lang="en-US" sz="1400" b="1" i="0" smtClean="0">
                          <a:latin typeface="Cambria Math" panose="02040503050406030204" pitchFamily="18" charset="0"/>
                        </a:rPr>
                        <m:t>.</m:t>
                      </m:r>
                      <m:r>
                        <a:rPr lang="en-US" sz="1400" b="1" i="0" smtClean="0">
                          <a:latin typeface="Cambria Math" panose="02040503050406030204" pitchFamily="18" charset="0"/>
                        </a:rPr>
                        <m:t>𝟗𝟗𝟐𝟕𝟕</m:t>
                      </m:r>
                    </m:oMath>
                  </m:oMathPara>
                </a14:m>
                <a:endParaRPr lang="en-FR" sz="1400" b="1" dirty="0"/>
              </a:p>
            </p:txBody>
          </p:sp>
        </mc:Choice>
        <mc:Fallback>
          <p:sp>
            <p:nvSpPr>
              <p:cNvPr id="65" name="TextBox 64">
                <a:extLst>
                  <a:ext uri="{FF2B5EF4-FFF2-40B4-BE49-F238E27FC236}">
                    <a16:creationId xmlns:a16="http://schemas.microsoft.com/office/drawing/2014/main" id="{E1B8B9FD-0D69-8DCD-485A-343E8A149027}"/>
                  </a:ext>
                </a:extLst>
              </p:cNvPr>
              <p:cNvSpPr txBox="1">
                <a:spLocks noRot="1" noChangeAspect="1" noMove="1" noResize="1" noEditPoints="1" noAdjustHandles="1" noChangeArrowheads="1" noChangeShapeType="1" noTextEdit="1"/>
              </p:cNvSpPr>
              <p:nvPr/>
            </p:nvSpPr>
            <p:spPr>
              <a:xfrm>
                <a:off x="7328981" y="5061379"/>
                <a:ext cx="4363341" cy="523220"/>
              </a:xfrm>
              <a:prstGeom prst="rect">
                <a:avLst/>
              </a:prstGeom>
              <a:blipFill>
                <a:blip r:embed="rId6"/>
                <a:stretch>
                  <a:fillRect l="-290" t="-2381" r="-290" b="-7143"/>
                </a:stretch>
              </a:blipFill>
            </p:spPr>
            <p:txBody>
              <a:bodyPr/>
              <a:lstStyle/>
              <a:p>
                <a:r>
                  <a:rPr lang="en-FR">
                    <a:noFill/>
                  </a:rPr>
                  <a:t> </a:t>
                </a:r>
              </a:p>
            </p:txBody>
          </p:sp>
        </mc:Fallback>
      </mc:AlternateContent>
    </p:spTree>
    <p:extLst>
      <p:ext uri="{BB962C8B-B14F-4D97-AF65-F5344CB8AC3E}">
        <p14:creationId xmlns:p14="http://schemas.microsoft.com/office/powerpoint/2010/main" val="1923418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2185</Words>
  <Application>Microsoft Macintosh PowerPoint</Application>
  <PresentationFormat>Widescreen</PresentationFormat>
  <Paragraphs>229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Alexandrina K</dc:creator>
  <cp:lastModifiedBy>Alexandrina K</cp:lastModifiedBy>
  <cp:revision>28</cp:revision>
  <dcterms:created xsi:type="dcterms:W3CDTF">2023-03-06T08:56:36Z</dcterms:created>
  <dcterms:modified xsi:type="dcterms:W3CDTF">2023-03-06T18:12:20Z</dcterms:modified>
</cp:coreProperties>
</file>