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94" r:id="rId16"/>
    <p:sldId id="280" r:id="rId17"/>
    <p:sldId id="263" r:id="rId18"/>
    <p:sldId id="281" r:id="rId19"/>
    <p:sldId id="270" r:id="rId20"/>
    <p:sldId id="265" r:id="rId21"/>
    <p:sldId id="268" r:id="rId22"/>
    <p:sldId id="264" r:id="rId23"/>
    <p:sldId id="282" r:id="rId24"/>
    <p:sldId id="289" r:id="rId25"/>
    <p:sldId id="290" r:id="rId26"/>
    <p:sldId id="283" r:id="rId27"/>
    <p:sldId id="266" r:id="rId28"/>
    <p:sldId id="267" r:id="rId29"/>
    <p:sldId id="284" r:id="rId30"/>
    <p:sldId id="285" r:id="rId31"/>
    <p:sldId id="286" r:id="rId32"/>
    <p:sldId id="287" r:id="rId33"/>
    <p:sldId id="291" r:id="rId34"/>
    <p:sldId id="293" r:id="rId35"/>
    <p:sldId id="292" r:id="rId36"/>
    <p:sldId id="288" r:id="rId37"/>
    <p:sldId id="296" r:id="rId38"/>
    <p:sldId id="295" r:id="rId39"/>
    <p:sldId id="297" r:id="rId40"/>
    <p:sldId id="299" r:id="rId41"/>
    <p:sldId id="300" r:id="rId42"/>
    <p:sldId id="298" r:id="rId43"/>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190"/>
    <p:restoredTop sz="94577"/>
  </p:normalViewPr>
  <p:slideViewPr>
    <p:cSldViewPr snapToGrid="0">
      <p:cViewPr>
        <p:scale>
          <a:sx n="91" d="100"/>
          <a:sy n="91" d="100"/>
        </p:scale>
        <p:origin x="24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532D-9515-A447-9C89-932ABF0AFE21}" type="datetimeFigureOut">
              <a:rPr lang="en-FR" smtClean="0"/>
              <a:t>31/03/2023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A3D9-7F4F-D040-8CC3-BC264619E92D}" type="slidenum">
              <a:rPr lang="en-FR" smtClean="0"/>
              <a:t>‹#›</a:t>
            </a:fld>
            <a:endParaRPr lang="en-FR"/>
          </a:p>
        </p:txBody>
      </p:sp>
    </p:spTree>
    <p:extLst>
      <p:ext uri="{BB962C8B-B14F-4D97-AF65-F5344CB8AC3E}">
        <p14:creationId xmlns:p14="http://schemas.microsoft.com/office/powerpoint/2010/main" val="278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54BA42DA-DA95-8449-8980-09AEC66987CB}" type="datetime1">
              <a:rPr lang="fr-FR" smtClean="0"/>
              <a:t>31/03/2023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7F6A5C21-1A89-DF4A-85E0-A03D4350F203}" type="datetime1">
              <a:rPr lang="fr-FR" smtClean="0"/>
              <a:t>31/03/2023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05E93925-926B-1945-B9CA-9A732A875AAF}" type="datetime1">
              <a:rPr lang="fr-FR" smtClean="0"/>
              <a:t>31/03/2023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E0247FCB-74AB-A24C-8A1B-D0FC7EA3D9F4}" type="datetime1">
              <a:rPr lang="fr-FR" smtClean="0"/>
              <a:t>31/03/2023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787E801A-18C3-5149-B32A-A508AB557630}" type="datetime1">
              <a:rPr lang="fr-FR" smtClean="0"/>
              <a:t>31/03/2023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8076E26A-A8C1-3A42-9438-6E19217B065D}" type="datetime1">
              <a:rPr lang="fr-FR" smtClean="0"/>
              <a:t>31/03/2023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C9FEDFF1-3F10-3A46-ADC1-D537CC37F390}" type="datetime1">
              <a:rPr lang="fr-FR" smtClean="0"/>
              <a:t>31/03/2023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A08AB4D7-44FD-2F47-8062-C2F06B42AC02}" type="datetime1">
              <a:rPr lang="fr-FR" smtClean="0"/>
              <a:t>31/03/2023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12822FAA-36F4-0244-815D-515775E17909}" type="datetime1">
              <a:rPr lang="fr-FR" smtClean="0"/>
              <a:t>31/03/2023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85DAED84-3442-4046-8F8E-AED3CA9DA38B}" type="datetime1">
              <a:rPr lang="fr-FR" smtClean="0"/>
              <a:t>31/03/2023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3A186636-9FEC-8342-B6AE-6B0D584EC47A}" type="datetime1">
              <a:rPr lang="fr-FR" smtClean="0"/>
              <a:t>31/03/2023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E3B2-8E5B-BB40-B91D-3C3C9E0DD3C8}" type="datetime1">
              <a:rPr lang="fr-FR" smtClean="0"/>
              <a:t>31/03/2023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1</a:t>
            </a:fld>
            <a:endParaRPr lang="en-F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
        <p:nvSpPr>
          <p:cNvPr id="3" name="Slide Number Placeholder 2">
            <a:extLst>
              <a:ext uri="{FF2B5EF4-FFF2-40B4-BE49-F238E27FC236}">
                <a16:creationId xmlns:a16="http://schemas.microsoft.com/office/drawing/2014/main" id="{E461DB6B-8554-C8A0-65B2-D6121553C78C}"/>
              </a:ext>
            </a:extLst>
          </p:cNvPr>
          <p:cNvSpPr>
            <a:spLocks noGrp="1"/>
          </p:cNvSpPr>
          <p:nvPr>
            <p:ph type="sldNum" sz="quarter" idx="12"/>
          </p:nvPr>
        </p:nvSpPr>
        <p:spPr/>
        <p:txBody>
          <a:bodyPr/>
          <a:lstStyle/>
          <a:p>
            <a:fld id="{4A936E34-E911-F947-B710-F12161D09F63}" type="slidenum">
              <a:rPr lang="en-FR" smtClean="0"/>
              <a:t>10</a:t>
            </a:fld>
            <a:endParaRPr lang="en-F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
        <p:nvSpPr>
          <p:cNvPr id="5" name="Slide Number Placeholder 4">
            <a:extLst>
              <a:ext uri="{FF2B5EF4-FFF2-40B4-BE49-F238E27FC236}">
                <a16:creationId xmlns:a16="http://schemas.microsoft.com/office/drawing/2014/main" id="{ED104BDF-2F89-FE23-7754-627F4DD4F08A}"/>
              </a:ext>
            </a:extLst>
          </p:cNvPr>
          <p:cNvSpPr>
            <a:spLocks noGrp="1"/>
          </p:cNvSpPr>
          <p:nvPr>
            <p:ph type="sldNum" sz="quarter" idx="12"/>
          </p:nvPr>
        </p:nvSpPr>
        <p:spPr/>
        <p:txBody>
          <a:bodyPr/>
          <a:lstStyle/>
          <a:p>
            <a:fld id="{4A936E34-E911-F947-B710-F12161D09F63}" type="slidenum">
              <a:rPr lang="en-FR" smtClean="0"/>
              <a:t>11</a:t>
            </a:fld>
            <a:endParaRPr lang="en-F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 [1][2]</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 for the running example [cascading if] with a correct 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 -&gt;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 if: [</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F48070B2-942F-A570-D478-DF492BA1F17C}"/>
              </a:ext>
            </a:extLst>
          </p:cNvPr>
          <p:cNvSpPr>
            <a:spLocks noGrp="1"/>
          </p:cNvSpPr>
          <p:nvPr>
            <p:ph type="sldNum" sz="quarter" idx="12"/>
          </p:nvPr>
        </p:nvSpPr>
        <p:spPr/>
        <p:txBody>
          <a:bodyPr/>
          <a:lstStyle/>
          <a:p>
            <a:fld id="{4A936E34-E911-F947-B710-F12161D09F63}" type="slidenum">
              <a:rPr lang="en-FR" smtClean="0"/>
              <a:t>12</a:t>
            </a:fld>
            <a:endParaRPr lang="en-FR"/>
          </a:p>
        </p:txBody>
      </p:sp>
      <p:sp>
        <p:nvSpPr>
          <p:cNvPr id="5" name="TextBox 4">
            <a:extLst>
              <a:ext uri="{FF2B5EF4-FFF2-40B4-BE49-F238E27FC236}">
                <a16:creationId xmlns:a16="http://schemas.microsoft.com/office/drawing/2014/main" id="{7D44F626-F518-E7E3-57C5-0E6F00D71171}"/>
              </a:ext>
            </a:extLst>
          </p:cNvPr>
          <p:cNvSpPr txBox="1"/>
          <p:nvPr/>
        </p:nvSpPr>
        <p:spPr>
          <a:xfrm>
            <a:off x="0" y="6310183"/>
            <a:ext cx="12003110" cy="523220"/>
          </a:xfrm>
          <a:prstGeom prst="rect">
            <a:avLst/>
          </a:prstGeom>
          <a:noFill/>
        </p:spPr>
        <p:txBody>
          <a:bodyPr wrap="square" rtlCol="0">
            <a:spAutoFit/>
          </a:bodyPr>
          <a:lstStyle/>
          <a:p>
            <a:r>
              <a:rPr lang="en-US" sz="1400" dirty="0">
                <a:latin typeface="Helvetica Neue Thin" panose="020B0403020202020204" pitchFamily="34" charset="0"/>
                <a:ea typeface="Helvetica Neue Thin" panose="020B0403020202020204" pitchFamily="34" charset="0"/>
              </a:rPr>
              <a:t>[1] Uniform Sampling for Timed Automata with Application to Language Inclusion </a:t>
            </a:r>
            <a:r>
              <a:rPr lang="en-US" sz="1400" dirty="0" err="1">
                <a:latin typeface="Helvetica Neue Thin" panose="020B0403020202020204" pitchFamily="34" charset="0"/>
                <a:ea typeface="Helvetica Neue Thin" panose="020B0403020202020204" pitchFamily="34" charset="0"/>
              </a:rPr>
              <a:t>Measurment</a:t>
            </a:r>
            <a:r>
              <a:rPr lang="en-US" sz="1400" dirty="0">
                <a:latin typeface="Helvetica Neue Thin" panose="020B0403020202020204" pitchFamily="34" charset="0"/>
                <a:ea typeface="Helvetica Neue Thin" panose="020B0403020202020204" pitchFamily="34" charset="0"/>
              </a:rPr>
              <a:t> – B. </a:t>
            </a:r>
            <a:r>
              <a:rPr lang="en-US" sz="1400" dirty="0" err="1">
                <a:latin typeface="Helvetica Neue Thin" panose="020B0403020202020204" pitchFamily="34" charset="0"/>
                <a:ea typeface="Helvetica Neue Thin" panose="020B0403020202020204" pitchFamily="34" charset="0"/>
              </a:rPr>
              <a:t>Barbot</a:t>
            </a:r>
            <a:r>
              <a:rPr lang="en-US" sz="1400" dirty="0">
                <a:latin typeface="Helvetica Neue Thin" panose="020B0403020202020204" pitchFamily="34" charset="0"/>
                <a:ea typeface="Helvetica Neue Thin" panose="020B0403020202020204" pitchFamily="34" charset="0"/>
              </a:rPr>
              <a:t>, N. Basset, M. </a:t>
            </a:r>
            <a:r>
              <a:rPr lang="en-US" sz="1400" dirty="0" err="1">
                <a:latin typeface="Helvetica Neue Thin" panose="020B0403020202020204" pitchFamily="34" charset="0"/>
                <a:ea typeface="Helvetica Neue Thin" panose="020B0403020202020204" pitchFamily="34" charset="0"/>
              </a:rPr>
              <a:t>Beunardeau</a:t>
            </a:r>
            <a:r>
              <a:rPr lang="en-US" sz="1400" dirty="0">
                <a:latin typeface="Helvetica Neue Thin" panose="020B0403020202020204" pitchFamily="34" charset="0"/>
                <a:ea typeface="Helvetica Neue Thin" panose="020B0403020202020204" pitchFamily="34" charset="0"/>
              </a:rPr>
              <a:t>, M. </a:t>
            </a:r>
            <a:r>
              <a:rPr lang="en-US" sz="1400" dirty="0" err="1">
                <a:latin typeface="Helvetica Neue Thin" panose="020B0403020202020204" pitchFamily="34" charset="0"/>
                <a:ea typeface="Helvetica Neue Thin" panose="020B0403020202020204" pitchFamily="34" charset="0"/>
              </a:rPr>
              <a:t>Kwiatkowska</a:t>
            </a:r>
            <a:endParaRPr lang="en-US" sz="1400" dirty="0">
              <a:latin typeface="Helvetica Neue Thin" panose="020B0403020202020204" pitchFamily="34" charset="0"/>
              <a:ea typeface="Helvetica Neue Thin" panose="020B0403020202020204" pitchFamily="34" charset="0"/>
            </a:endParaRPr>
          </a:p>
          <a:p>
            <a:r>
              <a:rPr lang="en-US" sz="1400" dirty="0">
                <a:latin typeface="Helvetica Neue Thin" panose="020B0403020202020204" pitchFamily="34" charset="0"/>
                <a:ea typeface="Helvetica Neue Thin" panose="020B0403020202020204" pitchFamily="34" charset="0"/>
              </a:rPr>
              <a:t>[2] Information Theory and Statistical Mechanics. II.  E.T. Jaynes</a:t>
            </a: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When the system 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8E08050-AAD4-F01B-0182-F2C0B7DE5F9B}"/>
              </a:ext>
            </a:extLst>
          </p:cNvPr>
          <p:cNvSpPr>
            <a:spLocks noGrp="1"/>
          </p:cNvSpPr>
          <p:nvPr>
            <p:ph type="sldNum" sz="quarter" idx="12"/>
          </p:nvPr>
        </p:nvSpPr>
        <p:spPr/>
        <p:txBody>
          <a:bodyPr/>
          <a:lstStyle/>
          <a:p>
            <a:fld id="{4A936E34-E911-F947-B710-F12161D09F63}" type="slidenum">
              <a:rPr lang="en-FR" smtClean="0"/>
              <a:t>13</a:t>
            </a:fld>
            <a:endParaRPr lang="en-F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“propose t 10% of the time, t1 40% of the time,…”</a:t>
            </a:r>
          </a:p>
          <a:p>
            <a:r>
              <a:rPr lang="en-GB" dirty="0">
                <a:latin typeface="Helvetica Neue Thin" panose="020B0403020202020204" pitchFamily="34" charset="0"/>
                <a:ea typeface="Helvetica Neue Thin" panose="020B0403020202020204" pitchFamily="34" charset="0"/>
              </a:rPr>
              <a:t>Running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a:t>
            </a: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0.100,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 ,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 </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14</a:t>
            </a:fld>
            <a:endParaRPr lang="en-F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Fuzz &amp; BRAB</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286232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Standalone [fuzz]: </a:t>
            </a:r>
          </a:p>
          <a:p>
            <a:r>
              <a:rPr lang="en-FR" dirty="0">
                <a:latin typeface="Helvetica Neue Thin" panose="020B0403020202020204" pitchFamily="34" charset="0"/>
                <a:ea typeface="Helvetica Neue Thin" panose="020B0403020202020204" pitchFamily="34" charset="0"/>
              </a:rPr>
              <a:t>The standalone version is trying to explore the system in a smarter fashion. </a:t>
            </a:r>
          </a:p>
          <a:p>
            <a:r>
              <a:rPr lang="en-FR" dirty="0">
                <a:latin typeface="Helvetica Neue Thin" panose="020B0403020202020204" pitchFamily="34" charset="0"/>
                <a:ea typeface="Helvetica Neue Thin" panose="020B0403020202020204" pitchFamily="34" charset="0"/>
              </a:rPr>
              <a:t>It either tries to cover the most interesting parts of the system, the ones which lead to more outcomes, ones which favor certain transitions, etc. </a:t>
            </a:r>
          </a:p>
          <a:p>
            <a:r>
              <a:rPr lang="en-FR" dirty="0">
                <a:latin typeface="Helvetica Neue Thin" panose="020B0403020202020204" pitchFamily="34" charset="0"/>
                <a:ea typeface="Helvetica Neue Thin" panose="020B0403020202020204" pitchFamily="34" charset="0"/>
              </a:rPr>
              <a:t>The probabilities are an easy way to compare runs and are easy to read and interpret and can signal weird behavior.</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BRAB: </a:t>
            </a:r>
          </a:p>
          <a:p>
            <a:r>
              <a:rPr lang="en-FR" dirty="0">
                <a:latin typeface="Helvetica Neue Thin" panose="020B0403020202020204" pitchFamily="34" charset="0"/>
                <a:ea typeface="Helvetica Neue Thin" panose="020B0403020202020204" pitchFamily="34" charset="0"/>
              </a:rPr>
              <a:t>Plug this exploration method into BRAB. The method tries to explore a variety of states while going down. BRAB can’t go deep because it covers breadth. This tries to go deep but ~intelligently.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15</a:t>
            </a:fld>
            <a:endParaRPr lang="en-FR"/>
          </a:p>
        </p:txBody>
      </p:sp>
    </p:spTree>
    <p:extLst>
      <p:ext uri="{BB962C8B-B14F-4D97-AF65-F5344CB8AC3E}">
        <p14:creationId xmlns:p14="http://schemas.microsoft.com/office/powerpoint/2010/main" val="50302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p>
        </p:txBody>
      </p:sp>
      <p:sp>
        <p:nvSpPr>
          <p:cNvPr id="2" name="Slide Number Placeholder 1">
            <a:extLst>
              <a:ext uri="{FF2B5EF4-FFF2-40B4-BE49-F238E27FC236}">
                <a16:creationId xmlns:a16="http://schemas.microsoft.com/office/drawing/2014/main" id="{15912553-7681-5AB4-52C1-232E24D72306}"/>
              </a:ext>
            </a:extLst>
          </p:cNvPr>
          <p:cNvSpPr>
            <a:spLocks noGrp="1"/>
          </p:cNvSpPr>
          <p:nvPr>
            <p:ph type="sldNum" sz="quarter" idx="12"/>
          </p:nvPr>
        </p:nvSpPr>
        <p:spPr/>
        <p:txBody>
          <a:bodyPr/>
          <a:lstStyle/>
          <a:p>
            <a:fld id="{4A936E34-E911-F947-B710-F12161D09F63}" type="slidenum">
              <a:rPr lang="en-FR" smtClean="0"/>
              <a:t>16</a:t>
            </a:fld>
            <a:endParaRPr lang="en-FR"/>
          </a:p>
        </p:txBody>
      </p:sp>
    </p:spTree>
    <p:extLst>
      <p:ext uri="{BB962C8B-B14F-4D97-AF65-F5344CB8AC3E}">
        <p14:creationId xmlns:p14="http://schemas.microsoft.com/office/powerpoint/2010/main" val="320306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632311"/>
          </a:xfrm>
          <a:prstGeom prst="rect">
            <a:avLst/>
          </a:prstGeom>
          <a:noFill/>
        </p:spPr>
        <p:txBody>
          <a:bodyPr wrap="square" rtlCol="0">
            <a:spAutoFit/>
          </a:bodyPr>
          <a:lstStyle/>
          <a:p>
            <a:r>
              <a:rPr lang="en-FR" b="1" dirty="0">
                <a:solidFill>
                  <a:srgbClr val="FF0000"/>
                </a:solidFill>
                <a:latin typeface="Helvetica Neue Thin" panose="020B0403020202020204" pitchFamily="34" charset="0"/>
                <a:ea typeface="Helvetica Neue Thin" panose="020B0403020202020204" pitchFamily="34" charset="0"/>
              </a:rPr>
              <a:t>DEFINITION</a:t>
            </a:r>
          </a:p>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states, where transitioning to the next state depends only on the current state.</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a:t>
            </a:r>
            <a:r>
              <a:rPr lang="en-FR" b="1" dirty="0">
                <a:solidFill>
                  <a:srgbClr val="FF0000"/>
                </a:solidFill>
                <a:latin typeface="Helvetica Neue Thin" panose="020B0403020202020204" pitchFamily="34" charset="0"/>
                <a:ea typeface="Helvetica Neue Thin" panose="020B0403020202020204" pitchFamily="34" charset="0"/>
              </a:rPr>
              <a:t>DEFINITION</a:t>
            </a:r>
            <a:endParaRPr lang="en-GB" b="1" dirty="0">
              <a:solidFill>
                <a:srgbClr val="FF0000"/>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Metropolis-Hastings</a:t>
            </a:r>
            <a:r>
              <a:rPr lang="en-GB" dirty="0">
                <a:latin typeface="Helvetica Neue Thin" panose="020B0403020202020204" pitchFamily="34" charset="0"/>
                <a:ea typeface="Helvetica Neue Thin" panose="020B0403020202020204" pitchFamily="34" charset="0"/>
              </a:rPr>
              <a:t>: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p>
        </p:txBody>
      </p:sp>
      <p:sp>
        <p:nvSpPr>
          <p:cNvPr id="3" name="Slide Number Placeholder 2">
            <a:extLst>
              <a:ext uri="{FF2B5EF4-FFF2-40B4-BE49-F238E27FC236}">
                <a16:creationId xmlns:a16="http://schemas.microsoft.com/office/drawing/2014/main" id="{9247EE46-0C93-D8D6-1900-001836B10AD5}"/>
              </a:ext>
            </a:extLst>
          </p:cNvPr>
          <p:cNvSpPr>
            <a:spLocks noGrp="1"/>
          </p:cNvSpPr>
          <p:nvPr>
            <p:ph type="sldNum" sz="quarter" idx="12"/>
          </p:nvPr>
        </p:nvSpPr>
        <p:spPr/>
        <p:txBody>
          <a:bodyPr/>
          <a:lstStyle/>
          <a:p>
            <a:fld id="{4A936E34-E911-F947-B710-F12161D09F63}" type="slidenum">
              <a:rPr lang="en-FR" smtClean="0"/>
              <a:t>17</a:t>
            </a:fld>
            <a:endParaRPr lang="en-FR"/>
          </a:p>
        </p:txBody>
      </p:sp>
    </p:spTree>
    <p:extLst>
      <p:ext uri="{BB962C8B-B14F-4D97-AF65-F5344CB8AC3E}">
        <p14:creationId xmlns:p14="http://schemas.microsoft.com/office/powerpoint/2010/main" val="372245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 since you could expect this to be true [could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B1C4608-A6EE-673B-84DC-C221D355AB00}"/>
              </a:ext>
            </a:extLst>
          </p:cNvPr>
          <p:cNvSpPr>
            <a:spLocks noGrp="1"/>
          </p:cNvSpPr>
          <p:nvPr>
            <p:ph type="sldNum" sz="quarter" idx="12"/>
          </p:nvPr>
        </p:nvSpPr>
        <p:spPr/>
        <p:txBody>
          <a:bodyPr/>
          <a:lstStyle/>
          <a:p>
            <a:fld id="{4A936E34-E911-F947-B710-F12161D09F63}" type="slidenum">
              <a:rPr lang="en-FR" smtClean="0"/>
              <a:t>18</a:t>
            </a:fld>
            <a:endParaRPr lang="en-FR"/>
          </a:p>
        </p:txBody>
      </p:sp>
    </p:spTree>
    <p:extLst>
      <p:ext uri="{BB962C8B-B14F-4D97-AF65-F5344CB8AC3E}">
        <p14:creationId xmlns:p14="http://schemas.microsoft.com/office/powerpoint/2010/main" val="333690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Expectation:                                                        Reality:</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
        <p:nvSpPr>
          <p:cNvPr id="14" name="Slide Number Placeholder 13">
            <a:extLst>
              <a:ext uri="{FF2B5EF4-FFF2-40B4-BE49-F238E27FC236}">
                <a16:creationId xmlns:a16="http://schemas.microsoft.com/office/drawing/2014/main" id="{A58F2588-8C43-F00E-BEB8-E773BF43CCF1}"/>
              </a:ext>
            </a:extLst>
          </p:cNvPr>
          <p:cNvSpPr>
            <a:spLocks noGrp="1"/>
          </p:cNvSpPr>
          <p:nvPr>
            <p:ph type="sldNum" sz="quarter" idx="12"/>
          </p:nvPr>
        </p:nvSpPr>
        <p:spPr/>
        <p:txBody>
          <a:bodyPr/>
          <a:lstStyle/>
          <a:p>
            <a:fld id="{4A936E34-E911-F947-B710-F12161D09F63}" type="slidenum">
              <a:rPr lang="en-FR" smtClean="0"/>
              <a:t>19</a:t>
            </a:fld>
            <a:endParaRPr lang="en-FR"/>
          </a:p>
        </p:txBody>
      </p:sp>
    </p:spTree>
    <p:extLst>
      <p:ext uri="{BB962C8B-B14F-4D97-AF65-F5344CB8AC3E}">
        <p14:creationId xmlns:p14="http://schemas.microsoft.com/office/powerpoint/2010/main" val="288055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the model </a:t>
            </a:r>
            <a:r>
              <a:rPr lang="en-US" sz="1800" strike="sngStrike" dirty="0">
                <a:effectLst/>
                <a:latin typeface="Helvetica Neue Thin" panose="020B0403020202020204" pitchFamily="34" charset="0"/>
                <a:ea typeface="Helvetica Neue Thin" panose="020B0403020202020204" pitchFamily="34" charset="0"/>
                <a:cs typeface="Times New Roman" panose="02020603050405020304" pitchFamily="18" charset="0"/>
              </a:rPr>
              <a:t>evenly</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a:t>
            </a: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is uneven.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rPr>
              <a:t>Running example: cascading if </a:t>
            </a: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a:t>
            </a:r>
            <a:r>
              <a:rPr lang="en-FR" dirty="0">
                <a:latin typeface="Cambria Math" panose="02040503050406030204" pitchFamily="18" charset="0"/>
                <a:ea typeface="Cambria Math" panose="02040503050406030204" pitchFamily="18" charset="0"/>
              </a:rPr>
              <a:t>require</a:t>
            </a:r>
            <a:r>
              <a:rPr lang="en-FR" dirty="0">
                <a:latin typeface="Helvetica Neue Thin" panose="020B0403020202020204" pitchFamily="34" charset="0"/>
                <a:ea typeface="Helvetica Neue Thin" panose="020B0403020202020204" pitchFamily="34" charset="0"/>
              </a:rPr>
              <a:t>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
        <p:nvSpPr>
          <p:cNvPr id="2" name="Slide Number Placeholder 1">
            <a:extLst>
              <a:ext uri="{FF2B5EF4-FFF2-40B4-BE49-F238E27FC236}">
                <a16:creationId xmlns:a16="http://schemas.microsoft.com/office/drawing/2014/main" id="{9123FEC0-9572-F18C-4C62-73A4414C5C82}"/>
              </a:ext>
            </a:extLst>
          </p:cNvPr>
          <p:cNvSpPr>
            <a:spLocks noGrp="1"/>
          </p:cNvSpPr>
          <p:nvPr>
            <p:ph type="sldNum" sz="quarter" idx="12"/>
          </p:nvPr>
        </p:nvSpPr>
        <p:spPr/>
        <p:txBody>
          <a:bodyPr/>
          <a:lstStyle/>
          <a:p>
            <a:fld id="{4A936E34-E911-F947-B710-F12161D09F63}" type="slidenum">
              <a:rPr lang="en-FR" smtClean="0"/>
              <a:t>2</a:t>
            </a:fld>
            <a:endParaRPr lang="en-FR"/>
          </a:p>
        </p:txBody>
      </p:sp>
      <p:sp>
        <p:nvSpPr>
          <p:cNvPr id="3" name="TextBox 2">
            <a:extLst>
              <a:ext uri="{FF2B5EF4-FFF2-40B4-BE49-F238E27FC236}">
                <a16:creationId xmlns:a16="http://schemas.microsoft.com/office/drawing/2014/main" id="{BDF2365E-CE17-046C-CA73-362C1EA4288B}"/>
              </a:ext>
            </a:extLst>
          </p:cNvPr>
          <p:cNvSpPr txBox="1"/>
          <p:nvPr/>
        </p:nvSpPr>
        <p:spPr>
          <a:xfrm>
            <a:off x="4522227" y="299491"/>
            <a:ext cx="7669773"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diversly</a:t>
            </a: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(1 000 000 Monte Carlo steps)</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 </a:t>
            </a:r>
          </a:p>
          <a:p>
            <a:r>
              <a:rPr lang="en-FR" dirty="0">
                <a:latin typeface="Helvetica Neue Thin" panose="020B0403020202020204" pitchFamily="34" charset="0"/>
                <a:ea typeface="Helvetica Neue Thin" panose="020B0403020202020204" pitchFamily="34" charset="0"/>
              </a:rPr>
              <a:t>The 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
        <p:nvSpPr>
          <p:cNvPr id="10" name="Slide Number Placeholder 9">
            <a:extLst>
              <a:ext uri="{FF2B5EF4-FFF2-40B4-BE49-F238E27FC236}">
                <a16:creationId xmlns:a16="http://schemas.microsoft.com/office/drawing/2014/main" id="{A82DDD0F-DA7E-91CC-ADED-D1A8398E56A5}"/>
              </a:ext>
            </a:extLst>
          </p:cNvPr>
          <p:cNvSpPr>
            <a:spLocks noGrp="1"/>
          </p:cNvSpPr>
          <p:nvPr>
            <p:ph type="sldNum" sz="quarter" idx="12"/>
          </p:nvPr>
        </p:nvSpPr>
        <p:spPr/>
        <p:txBody>
          <a:bodyPr/>
          <a:lstStyle/>
          <a:p>
            <a:fld id="{4A936E34-E911-F947-B710-F12161D09F63}" type="slidenum">
              <a:rPr lang="en-FR" smtClean="0"/>
              <a:t>20</a:t>
            </a:fld>
            <a:endParaRPr lang="en-FR"/>
          </a:p>
        </p:txBody>
      </p:sp>
    </p:spTree>
    <p:extLst>
      <p:ext uri="{BB962C8B-B14F-4D97-AF65-F5344CB8AC3E}">
        <p14:creationId xmlns:p14="http://schemas.microsoft.com/office/powerpoint/2010/main" val="83673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Slide Number Placeholder 7">
            <a:extLst>
              <a:ext uri="{FF2B5EF4-FFF2-40B4-BE49-F238E27FC236}">
                <a16:creationId xmlns:a16="http://schemas.microsoft.com/office/drawing/2014/main" id="{1F1E6766-A413-0D4A-2A17-C1065495A092}"/>
              </a:ext>
            </a:extLst>
          </p:cNvPr>
          <p:cNvSpPr>
            <a:spLocks noGrp="1"/>
          </p:cNvSpPr>
          <p:nvPr>
            <p:ph type="sldNum" sz="quarter" idx="12"/>
          </p:nvPr>
        </p:nvSpPr>
        <p:spPr/>
        <p:txBody>
          <a:bodyPr/>
          <a:lstStyle/>
          <a:p>
            <a:fld id="{4A936E34-E911-F947-B710-F12161D09F63}" type="slidenum">
              <a:rPr lang="en-FR" smtClean="0"/>
              <a:t>21</a:t>
            </a:fld>
            <a:endParaRPr lang="en-FR"/>
          </a:p>
        </p:txBody>
      </p:sp>
    </p:spTree>
    <p:extLst>
      <p:ext uri="{BB962C8B-B14F-4D97-AF65-F5344CB8AC3E}">
        <p14:creationId xmlns:p14="http://schemas.microsoft.com/office/powerpoint/2010/main" val="250046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i="1"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i="1" smtClean="0">
                                <a:solidFill>
                                  <a:srgbClr val="0070C0"/>
                                </a:solidFill>
                                <a:latin typeface="Cambria Math" panose="02040503050406030204" pitchFamily="18" charset="0"/>
                              </a:rPr>
                            </m:ctrlPr>
                          </m:funcPr>
                          <m:fNa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xmlns="">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Information 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
        <p:nvSpPr>
          <p:cNvPr id="6" name="Slide Number Placeholder 5">
            <a:extLst>
              <a:ext uri="{FF2B5EF4-FFF2-40B4-BE49-F238E27FC236}">
                <a16:creationId xmlns:a16="http://schemas.microsoft.com/office/drawing/2014/main" id="{87C166E6-C4EF-7737-38CD-C978B99BD510}"/>
              </a:ext>
            </a:extLst>
          </p:cNvPr>
          <p:cNvSpPr>
            <a:spLocks noGrp="1"/>
          </p:cNvSpPr>
          <p:nvPr>
            <p:ph type="sldNum" sz="quarter" idx="12"/>
          </p:nvPr>
        </p:nvSpPr>
        <p:spPr/>
        <p:txBody>
          <a:bodyPr/>
          <a:lstStyle/>
          <a:p>
            <a:fld id="{4A936E34-E911-F947-B710-F12161D09F63}" type="slidenum">
              <a:rPr lang="en-FR" smtClean="0"/>
              <a:t>22</a:t>
            </a:fld>
            <a:endParaRPr lang="en-FR"/>
          </a:p>
        </p:txBody>
      </p:sp>
    </p:spTree>
    <p:extLst>
      <p:ext uri="{BB962C8B-B14F-4D97-AF65-F5344CB8AC3E}">
        <p14:creationId xmlns:p14="http://schemas.microsoft.com/office/powerpoint/2010/main" val="192341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5909310"/>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Stable / Stationary state: over time, this is how the transition distribution will look like</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(directly or indirectly)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(any state can be returned to at any time)</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racking the entropy of each transition will allow you to deduce whether or not the transition is succeptible to the order of execution. If the entropy is more or less stable, then the transition doesn’t depend on its history. If the entropy fluctuates, then you might need to consider Memory-Enhanced Metropolis.</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23</a:t>
            </a:fld>
            <a:endParaRPr lang="en-FR"/>
          </a:p>
        </p:txBody>
      </p:sp>
    </p:spTree>
    <p:extLst>
      <p:ext uri="{BB962C8B-B14F-4D97-AF65-F5344CB8AC3E}">
        <p14:creationId xmlns:p14="http://schemas.microsoft.com/office/powerpoint/2010/main" val="2132072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Implement entropy tracking [in progress]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Choice between vector bias and full matrix bias + best format for user input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Have runs track both detailed and grouped matrix and either (</a:t>
            </a:r>
            <a:r>
              <a:rPr lang="en-GB" dirty="0" err="1">
                <a:latin typeface="Helvetica Neue Thin" panose="020B0403020202020204" pitchFamily="34" charset="0"/>
                <a:ea typeface="Helvetica Neue Thin" panose="020B0403020202020204" pitchFamily="34" charset="0"/>
              </a:rPr>
              <a:t>i</a:t>
            </a:r>
            <a:r>
              <a:rPr lang="en-GB" dirty="0">
                <a:latin typeface="Helvetica Neue Thin" panose="020B0403020202020204" pitchFamily="34" charset="0"/>
                <a:ea typeface="Helvetica Neue Thin" panose="020B0403020202020204" pitchFamily="34" charset="0"/>
              </a:rPr>
              <a:t>) create two files or (ii) choose what you want to see during the analysis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Figure out an automatic way to propose biases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Output matrix in browser – some of them are way too big for the terminal and its unreadable</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Deal with floats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To Do</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24</a:t>
            </a:fld>
            <a:endParaRPr lang="en-FR"/>
          </a:p>
        </p:txBody>
      </p:sp>
    </p:spTree>
    <p:extLst>
      <p:ext uri="{BB962C8B-B14F-4D97-AF65-F5344CB8AC3E}">
        <p14:creationId xmlns:p14="http://schemas.microsoft.com/office/powerpoint/2010/main" val="424647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814218"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Transitions with more processes have a higher probability of being picked after if procs &gt;= 3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 full transition matrix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couple) has a better chance of influencing the system</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Deadlocking/</a:t>
            </a:r>
            <a:r>
              <a:rPr lang="en-GB" dirty="0" err="1">
                <a:latin typeface="Helvetica Neue Thin" panose="020B0403020202020204" pitchFamily="34" charset="0"/>
                <a:ea typeface="Helvetica Neue Thin" panose="020B0403020202020204" pitchFamily="34" charset="0"/>
              </a:rPr>
              <a:t>livelocking</a:t>
            </a:r>
            <a:r>
              <a:rPr lang="en-GB" dirty="0">
                <a:latin typeface="Helvetica Neue Thin" panose="020B0403020202020204" pitchFamily="34" charset="0"/>
                <a:ea typeface="Helvetica Neue Thin" panose="020B0403020202020204" pitchFamily="34" charset="0"/>
              </a:rPr>
              <a:t> systems could be expected to have weird transition matrixes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Stochastic matrix: if a transition matrix from a Markov Chain is not stochastic (meaning that the rows don’t sum up to 1</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This violates one of the main properties of the Markov Chain</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Indicates that there is a problem with the data or with the model itself (a missing transition or a redundant transition)</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Random Notes</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25</a:t>
            </a:fld>
            <a:endParaRPr lang="en-FR"/>
          </a:p>
        </p:txBody>
      </p:sp>
    </p:spTree>
    <p:extLst>
      <p:ext uri="{BB962C8B-B14F-4D97-AF65-F5344CB8AC3E}">
        <p14:creationId xmlns:p14="http://schemas.microsoft.com/office/powerpoint/2010/main" val="222599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The method with various Cubicle models</a:t>
            </a:r>
          </a:p>
        </p:txBody>
      </p:sp>
      <p:sp>
        <p:nvSpPr>
          <p:cNvPr id="2" name="Slide Number Placeholder 1">
            <a:extLst>
              <a:ext uri="{FF2B5EF4-FFF2-40B4-BE49-F238E27FC236}">
                <a16:creationId xmlns:a16="http://schemas.microsoft.com/office/drawing/2014/main" id="{8AA93F7D-F086-707A-3DB0-1C2E2EEA4CA0}"/>
              </a:ext>
            </a:extLst>
          </p:cNvPr>
          <p:cNvSpPr>
            <a:spLocks noGrp="1"/>
          </p:cNvSpPr>
          <p:nvPr>
            <p:ph type="sldNum" sz="quarter" idx="12"/>
          </p:nvPr>
        </p:nvSpPr>
        <p:spPr/>
        <p:txBody>
          <a:bodyPr/>
          <a:lstStyle/>
          <a:p>
            <a:fld id="{4A936E34-E911-F947-B710-F12161D09F63}" type="slidenum">
              <a:rPr lang="en-FR" smtClean="0"/>
              <a:t>26</a:t>
            </a:fld>
            <a:endParaRPr lang="en-FR"/>
          </a:p>
        </p:txBody>
      </p:sp>
    </p:spTree>
    <p:extLst>
      <p:ext uri="{BB962C8B-B14F-4D97-AF65-F5344CB8AC3E}">
        <p14:creationId xmlns:p14="http://schemas.microsoft.com/office/powerpoint/2010/main" val="219175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379652"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a:t>
            </a:r>
            <a:r>
              <a:rPr lang="en-US" sz="2400" dirty="0" err="1">
                <a:latin typeface="Helvetica Neue Thin" panose="020B0403020202020204" pitchFamily="34" charset="0"/>
                <a:ea typeface="Helvetica Neue Thin" panose="020B0403020202020204" pitchFamily="34" charset="0"/>
              </a:rPr>
              <a:t>runmaximizing</a:t>
            </a:r>
            <a:r>
              <a:rPr lang="en-US" sz="2400" dirty="0">
                <a:latin typeface="Helvetica Neue Thin" panose="020B0403020202020204" pitchFamily="34" charset="0"/>
                <a:ea typeface="Helvetica Neue Thin" panose="020B0403020202020204" pitchFamily="34" charset="0"/>
              </a:rPr>
              <a:t> entropy] [grouped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latin typeface="Helvetica Neue Thin" panose="020B0403020202020204" pitchFamily="34" charset="0"/>
                <a:ea typeface="Helvetica Neue Thin" panose="020B0403020202020204" pitchFamily="34" charset="0"/>
              </a:rPr>
              <a:t>Steady states: [0.33332976, 0.33332916, 0.33334108] -&gt; every transition is hit more or less the same amount of times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Studying this matrix, it might seem weird that the transition exit -&gt; enter is possible directly. We can generate a detailed matrix to the system in more detail [next slide]</a:t>
            </a:r>
          </a:p>
        </p:txBody>
      </p:sp>
      <p:sp>
        <p:nvSpPr>
          <p:cNvPr id="6" name="TextBox 5">
            <a:extLst>
              <a:ext uri="{FF2B5EF4-FFF2-40B4-BE49-F238E27FC236}">
                <a16:creationId xmlns:a16="http://schemas.microsoft.com/office/drawing/2014/main" id="{8FA419B3-7055-0B65-8D3F-D64BC0C8E450}"/>
              </a:ext>
            </a:extLst>
          </p:cNvPr>
          <p:cNvSpPr txBox="1"/>
          <p:nvPr/>
        </p:nvSpPr>
        <p:spPr>
          <a:xfrm>
            <a:off x="5562689" y="2123446"/>
            <a:ext cx="5921114"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matrix describes expected behaviors, for example you can’t have two enters following each other.</a:t>
            </a:r>
          </a:p>
          <a:p>
            <a:r>
              <a:rPr lang="en-FR" dirty="0">
                <a:latin typeface="Helvetica Neue Thin" panose="020B0403020202020204" pitchFamily="34" charset="0"/>
                <a:ea typeface="Helvetica Neue Thin" panose="020B0403020202020204" pitchFamily="34" charset="0"/>
              </a:rPr>
              <a:t>Sometimes grouped transitions aren’t clear enough about the behavior, so a more detailed transition matrix can be built [see next slide]</a:t>
            </a:r>
          </a:p>
        </p:txBody>
      </p:sp>
      <p:sp>
        <p:nvSpPr>
          <p:cNvPr id="2" name="Slide Number Placeholder 1">
            <a:extLst>
              <a:ext uri="{FF2B5EF4-FFF2-40B4-BE49-F238E27FC236}">
                <a16:creationId xmlns:a16="http://schemas.microsoft.com/office/drawing/2014/main" id="{8B21B0D5-7034-7F06-9C99-BDAD5EA0A57C}"/>
              </a:ext>
            </a:extLst>
          </p:cNvPr>
          <p:cNvSpPr>
            <a:spLocks noGrp="1"/>
          </p:cNvSpPr>
          <p:nvPr>
            <p:ph type="sldNum" sz="quarter" idx="12"/>
          </p:nvPr>
        </p:nvSpPr>
        <p:spPr/>
        <p:txBody>
          <a:bodyPr/>
          <a:lstStyle/>
          <a:p>
            <a:fld id="{4A936E34-E911-F947-B710-F12161D09F63}" type="slidenum">
              <a:rPr lang="en-FR" smtClean="0"/>
              <a:t>27</a:t>
            </a:fld>
            <a:endParaRPr lang="en-FR"/>
          </a:p>
        </p:txBody>
      </p:sp>
    </p:spTree>
    <p:extLst>
      <p:ext uri="{BB962C8B-B14F-4D97-AF65-F5344CB8AC3E}">
        <p14:creationId xmlns:p14="http://schemas.microsoft.com/office/powerpoint/2010/main" val="63985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640909"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[test-run maximizing entropy] [detailed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6370975"/>
          </a:xfrm>
          <a:prstGeom prst="rect">
            <a:avLst/>
          </a:prstGeom>
          <a:noFill/>
        </p:spPr>
        <p:txBody>
          <a:bodyPr wrap="square" rtlCol="0">
            <a:spAutoFit/>
          </a:bodyPr>
          <a:lstStyle/>
          <a:p>
            <a:endParaRPr lang="en-FR" dirty="0"/>
          </a:p>
          <a:p>
            <a:r>
              <a:rPr lang="en-FR" sz="1400" dirty="0">
                <a:latin typeface="Helvetica Neue Thin" panose="020B0403020202020204" pitchFamily="34" charset="0"/>
                <a:ea typeface="Helvetica Neue Thin" panose="020B0403020202020204" pitchFamily="34" charset="0"/>
              </a:rPr>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latin typeface="Helvetica Neue Thin" panose="020B0403020202020204" pitchFamily="34" charset="0"/>
                <a:ea typeface="Helvetica Neue Thin" panose="020B0403020202020204" pitchFamily="34" charset="0"/>
              </a:rPr>
              <a:t>Stable state: [0.12020888, 0.10717856, 0.10594082, 0.12020984, 0.10717859, 0.10593995, 0.12021135, 0.10718605, 0.10594596]</a:t>
            </a:r>
          </a:p>
          <a:p>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The detailed matrix shows that exit -&gt; enter is an acceptable pair, because it is always between 2 different processes.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r>
              <a:rPr lang="en-FR" sz="1600" dirty="0">
                <a:latin typeface="Helvetica Neue Thin" panose="020B0403020202020204" pitchFamily="34" charset="0"/>
                <a:ea typeface="Helvetica Neue Thin" panose="020B0403020202020204" pitchFamily="34" charset="0"/>
              </a:rPr>
              <a:t>Data log file:</a:t>
            </a:r>
            <a:r>
              <a:rPr lang="en-GB" sz="1600" dirty="0">
                <a:latin typeface="Helvetica Neue Thin" panose="020B0403020202020204" pitchFamily="34" charset="0"/>
                <a:ea typeface="Helvetica Neue Thin" panose="020B0403020202020204" pitchFamily="34" charset="0"/>
              </a:rPr>
              <a:t> dekker.cub1678123227.data</a:t>
            </a: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DC209C3E-8E19-F5C9-4688-85A7EDBEF755}"/>
              </a:ext>
            </a:extLst>
          </p:cNvPr>
          <p:cNvSpPr>
            <a:spLocks noGrp="1"/>
          </p:cNvSpPr>
          <p:nvPr>
            <p:ph type="sldNum" sz="quarter" idx="12"/>
          </p:nvPr>
        </p:nvSpPr>
        <p:spPr/>
        <p:txBody>
          <a:bodyPr/>
          <a:lstStyle/>
          <a:p>
            <a:fld id="{4A936E34-E911-F947-B710-F12161D09F63}" type="slidenum">
              <a:rPr lang="en-FR" smtClean="0"/>
              <a:t>28</a:t>
            </a:fld>
            <a:endParaRPr lang="en-FR"/>
          </a:p>
        </p:txBody>
      </p:sp>
    </p:spTree>
    <p:extLst>
      <p:ext uri="{BB962C8B-B14F-4D97-AF65-F5344CB8AC3E}">
        <p14:creationId xmlns:p14="http://schemas.microsoft.com/office/powerpoint/2010/main" val="425749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418576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buggy.cub1678220204.data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Out of 1 000 000 steps, it only took 3. No need to even try anything else, the model is clearly odd.</a:t>
            </a:r>
          </a:p>
          <a:p>
            <a:r>
              <a:rPr lang="en-FR" dirty="0">
                <a:latin typeface="Helvetica Neue Thin" panose="020B0403020202020204" pitchFamily="34" charset="0"/>
                <a:ea typeface="Helvetica Neue Thin" panose="020B0403020202020204" pitchFamily="34" charset="0"/>
              </a:rPr>
              <a:t>The transition matrix clearly shows that going 100% from req to req killed the system: </a:t>
            </a:r>
          </a:p>
          <a:p>
            <a:r>
              <a:rPr lang="en-GB" dirty="0">
                <a:ea typeface="Helvetica Neue Thin" panose="020B0403020202020204" pitchFamily="34" charset="0"/>
              </a:rPr>
              <a:t>+----------------+-----------------+--------------+-------------+</a:t>
            </a:r>
          </a:p>
          <a:p>
            <a:r>
              <a:rPr lang="en-GB" dirty="0">
                <a:ea typeface="Helvetica Neue Thin" panose="020B0403020202020204" pitchFamily="34" charset="0"/>
              </a:rPr>
              <a:t>| source         |   enter          |   exit          |   </a:t>
            </a:r>
            <a:r>
              <a:rPr lang="en-GB" dirty="0" err="1">
                <a:ea typeface="Helvetica Neue Thin" panose="020B0403020202020204" pitchFamily="34" charset="0"/>
              </a:rPr>
              <a:t>req</a:t>
            </a:r>
            <a:r>
              <a:rPr lang="en-GB" dirty="0">
                <a:ea typeface="Helvetica Neue Thin" panose="020B0403020202020204" pitchFamily="34" charset="0"/>
              </a:rPr>
              <a:t>        |</a:t>
            </a:r>
          </a:p>
          <a:p>
            <a:r>
              <a:rPr lang="en-GB" dirty="0">
                <a:ea typeface="Helvetica Neue Thin" panose="020B0403020202020204" pitchFamily="34" charset="0"/>
              </a:rPr>
              <a:t>+==========+==========+=========+========+</a:t>
            </a:r>
          </a:p>
          <a:p>
            <a:r>
              <a:rPr lang="en-GB" dirty="0">
                <a:ea typeface="Helvetica Neue Thin" panose="020B0403020202020204" pitchFamily="34" charset="0"/>
              </a:rPr>
              <a:t>| enter           |        0            |       0          |      0          |</a:t>
            </a:r>
          </a:p>
          <a:p>
            <a:r>
              <a:rPr lang="en-GB" dirty="0">
                <a:ea typeface="Helvetica Neue Thin" panose="020B0403020202020204" pitchFamily="34" charset="0"/>
              </a:rPr>
              <a:t>+----------------+-----------------+--------------+-------------+</a:t>
            </a:r>
          </a:p>
          <a:p>
            <a:r>
              <a:rPr lang="en-GB" dirty="0">
                <a:ea typeface="Helvetica Neue Thin" panose="020B0403020202020204" pitchFamily="34" charset="0"/>
              </a:rPr>
              <a:t>| exit              |        0             |       0         |      0          |</a:t>
            </a:r>
          </a:p>
          <a:p>
            <a:r>
              <a:rPr lang="en-GB" dirty="0">
                <a:ea typeface="Helvetica Neue Thin" panose="020B0403020202020204" pitchFamily="34" charset="0"/>
              </a:rPr>
              <a:t>+----------------+-----------------+--------------+-------------+</a:t>
            </a:r>
          </a:p>
          <a:p>
            <a:r>
              <a:rPr lang="en-GB" dirty="0">
                <a:ea typeface="Helvetica Neue Thin" panose="020B0403020202020204" pitchFamily="34" charset="0"/>
              </a:rPr>
              <a:t>| </a:t>
            </a:r>
            <a:r>
              <a:rPr lang="en-GB" dirty="0" err="1">
                <a:ea typeface="Helvetica Neue Thin" panose="020B0403020202020204" pitchFamily="34" charset="0"/>
              </a:rPr>
              <a:t>req</a:t>
            </a:r>
            <a:r>
              <a:rPr lang="en-GB" dirty="0">
                <a:ea typeface="Helvetica Neue Thin" panose="020B0403020202020204" pitchFamily="34" charset="0"/>
              </a:rPr>
              <a:t>               |        0            |       0          |      1         |</a:t>
            </a:r>
          </a:p>
          <a:p>
            <a:r>
              <a:rPr lang="en-GB" dirty="0">
                <a:ea typeface="Helvetica Neue Thin" panose="020B0403020202020204" pitchFamily="34" charset="0"/>
              </a:rPr>
              <a:t>+----------------+-----------------+--------------+-------------+</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6E02610C-2956-E369-0F3D-8F5466DF514F}"/>
              </a:ext>
            </a:extLst>
          </p:cNvPr>
          <p:cNvSpPr>
            <a:spLocks noGrp="1"/>
          </p:cNvSpPr>
          <p:nvPr>
            <p:ph type="sldNum" sz="quarter" idx="12"/>
          </p:nvPr>
        </p:nvSpPr>
        <p:spPr/>
        <p:txBody>
          <a:bodyPr/>
          <a:lstStyle/>
          <a:p>
            <a:fld id="{4A936E34-E911-F947-B710-F12161D09F63}" type="slidenum">
              <a:rPr lang="en-FR" smtClean="0"/>
              <a:t>29</a:t>
            </a:fld>
            <a:endParaRPr lang="en-FR"/>
          </a:p>
        </p:txBody>
      </p:sp>
    </p:spTree>
    <p:extLst>
      <p:ext uri="{BB962C8B-B14F-4D97-AF65-F5344CB8AC3E}">
        <p14:creationId xmlns:p14="http://schemas.microsoft.com/office/powerpoint/2010/main" val="135687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p>
        </p:txBody>
      </p:sp>
      <p:sp>
        <p:nvSpPr>
          <p:cNvPr id="3" name="Slide Number Placeholder 2">
            <a:extLst>
              <a:ext uri="{FF2B5EF4-FFF2-40B4-BE49-F238E27FC236}">
                <a16:creationId xmlns:a16="http://schemas.microsoft.com/office/drawing/2014/main" id="{96741407-8F4A-40AE-B6BD-FB7FA9EAAB08}"/>
              </a:ext>
            </a:extLst>
          </p:cNvPr>
          <p:cNvSpPr>
            <a:spLocks noGrp="1"/>
          </p:cNvSpPr>
          <p:nvPr>
            <p:ph type="sldNum" sz="quarter" idx="12"/>
          </p:nvPr>
        </p:nvSpPr>
        <p:spPr/>
        <p:txBody>
          <a:bodyPr/>
          <a:lstStyle/>
          <a:p>
            <a:fld id="{4A936E34-E911-F947-B710-F12161D09F63}" type="slidenum">
              <a:rPr lang="en-FR" smtClean="0"/>
              <a:t>3</a:t>
            </a:fld>
            <a:endParaRPr lang="en-FR"/>
          </a:p>
        </p:txBody>
      </p:sp>
    </p:spTree>
    <p:extLst>
      <p:ext uri="{BB962C8B-B14F-4D97-AF65-F5344CB8AC3E}">
        <p14:creationId xmlns:p14="http://schemas.microsoft.com/office/powerpoint/2010/main" val="258066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116955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buggy.cub1678198010.data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try a different run and maybe try a more detailed matrix:</a:t>
            </a:r>
          </a:p>
          <a:p>
            <a:endParaRPr lang="en-GB" sz="1600"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0BA9B44B-A068-B49F-BF27-B3B7A895BA08}"/>
              </a:ext>
            </a:extLst>
          </p:cNvPr>
          <p:cNvPicPr>
            <a:picLocks noChangeAspect="1"/>
          </p:cNvPicPr>
          <p:nvPr/>
        </p:nvPicPr>
        <p:blipFill>
          <a:blip r:embed="rId2"/>
          <a:stretch>
            <a:fillRect/>
          </a:stretch>
        </p:blipFill>
        <p:spPr>
          <a:xfrm>
            <a:off x="188890" y="1510053"/>
            <a:ext cx="11952401" cy="3591787"/>
          </a:xfrm>
          <a:prstGeom prst="rect">
            <a:avLst/>
          </a:prstGeom>
        </p:spPr>
      </p:pic>
      <p:sp>
        <p:nvSpPr>
          <p:cNvPr id="3" name="TextBox 2">
            <a:extLst>
              <a:ext uri="{FF2B5EF4-FFF2-40B4-BE49-F238E27FC236}">
                <a16:creationId xmlns:a16="http://schemas.microsoft.com/office/drawing/2014/main" id="{7A1EDE53-6561-5FB0-758B-A7E4A2D6FD90}"/>
              </a:ext>
            </a:extLst>
          </p:cNvPr>
          <p:cNvSpPr txBox="1"/>
          <p:nvPr/>
        </p:nvSpPr>
        <p:spPr>
          <a:xfrm>
            <a:off x="138181" y="510184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Although it is also useless, since the simple information gathered from the run, i.e. how often processes/transitions appear etc is enough to deduce that something is wrong with the model.</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5A7826FE-8F73-CDD0-2816-DA23ABE31E76}"/>
              </a:ext>
            </a:extLst>
          </p:cNvPr>
          <p:cNvSpPr>
            <a:spLocks noGrp="1"/>
          </p:cNvSpPr>
          <p:nvPr>
            <p:ph type="sldNum" sz="quarter" idx="12"/>
          </p:nvPr>
        </p:nvSpPr>
        <p:spPr/>
        <p:txBody>
          <a:bodyPr/>
          <a:lstStyle/>
          <a:p>
            <a:fld id="{4A936E34-E911-F947-B710-F12161D09F63}" type="slidenum">
              <a:rPr lang="en-FR" smtClean="0"/>
              <a:t>30</a:t>
            </a:fld>
            <a:endParaRPr lang="en-FR"/>
          </a:p>
        </p:txBody>
      </p:sp>
    </p:spTree>
    <p:extLst>
      <p:ext uri="{BB962C8B-B14F-4D97-AF65-F5344CB8AC3E}">
        <p14:creationId xmlns:p14="http://schemas.microsoft.com/office/powerpoint/2010/main" val="235008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germanish.cub1678226749.data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31</a:t>
            </a:fld>
            <a:endParaRPr lang="en-FR"/>
          </a:p>
        </p:txBody>
      </p:sp>
      <p:pic>
        <p:nvPicPr>
          <p:cNvPr id="7" name="Picture 6">
            <a:extLst>
              <a:ext uri="{FF2B5EF4-FFF2-40B4-BE49-F238E27FC236}">
                <a16:creationId xmlns:a16="http://schemas.microsoft.com/office/drawing/2014/main" id="{F9EE66E7-21D5-39DE-88CE-8F6672410B75}"/>
              </a:ext>
            </a:extLst>
          </p:cNvPr>
          <p:cNvPicPr>
            <a:picLocks noChangeAspect="1"/>
          </p:cNvPicPr>
          <p:nvPr/>
        </p:nvPicPr>
        <p:blipFill>
          <a:blip r:embed="rId2"/>
          <a:stretch>
            <a:fillRect/>
          </a:stretch>
        </p:blipFill>
        <p:spPr>
          <a:xfrm>
            <a:off x="94444" y="1032886"/>
            <a:ext cx="11739369" cy="3196214"/>
          </a:xfrm>
          <a:prstGeom prst="rect">
            <a:avLst/>
          </a:prstGeom>
        </p:spPr>
      </p:pic>
      <p:sp>
        <p:nvSpPr>
          <p:cNvPr id="8" name="TextBox 7">
            <a:extLst>
              <a:ext uri="{FF2B5EF4-FFF2-40B4-BE49-F238E27FC236}">
                <a16:creationId xmlns:a16="http://schemas.microsoft.com/office/drawing/2014/main" id="{27A447D3-D98D-C71D-E512-B1FF0F72F452}"/>
              </a:ext>
            </a:extLst>
          </p:cNvPr>
          <p:cNvSpPr txBox="1"/>
          <p:nvPr/>
        </p:nvSpPr>
        <p:spPr>
          <a:xfrm>
            <a:off x="94445" y="4233324"/>
            <a:ext cx="12003110" cy="2831544"/>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Proc 1 : 14774 times</a:t>
            </a:r>
          </a:p>
          <a:p>
            <a:r>
              <a:rPr lang="en-GB" dirty="0">
                <a:latin typeface="Helvetica Neue Thin" panose="020B0403020202020204" pitchFamily="34" charset="0"/>
                <a:ea typeface="Helvetica Neue Thin" panose="020B0403020202020204" pitchFamily="34" charset="0"/>
              </a:rPr>
              <a:t>Proc 2 : 14501 times</a:t>
            </a:r>
          </a:p>
          <a:p>
            <a:r>
              <a:rPr lang="en-GB" dirty="0">
                <a:latin typeface="Helvetica Neue Thin" panose="020B0403020202020204" pitchFamily="34" charset="0"/>
                <a:ea typeface="Helvetica Neue Thin" panose="020B0403020202020204" pitchFamily="34" charset="0"/>
              </a:rPr>
              <a:t>Proc 3 : 14367 times</a:t>
            </a:r>
          </a:p>
          <a:p>
            <a:r>
              <a:rPr lang="en-GB" dirty="0">
                <a:latin typeface="Helvetica Neue Thin" panose="020B0403020202020204" pitchFamily="34" charset="0"/>
                <a:ea typeface="Helvetica Neue Thin" panose="020B0403020202020204" pitchFamily="34" charset="0"/>
              </a:rPr>
              <a:t>Transition inv_2 : 4248 times</a:t>
            </a:r>
          </a:p>
          <a:p>
            <a:r>
              <a:rPr lang="en-GB" dirty="0">
                <a:latin typeface="Helvetica Neue Thin" panose="020B0403020202020204" pitchFamily="34" charset="0"/>
                <a:ea typeface="Helvetica Neue Thin" panose="020B0403020202020204" pitchFamily="34" charset="0"/>
              </a:rPr>
              <a:t>Transition inv_1 : 10298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req_shared</a:t>
            </a:r>
            <a:r>
              <a:rPr lang="en-GB" dirty="0">
                <a:latin typeface="Helvetica Neue Thin" panose="020B0403020202020204" pitchFamily="34" charset="0"/>
                <a:ea typeface="Helvetica Neue Thin" panose="020B0403020202020204" pitchFamily="34" charset="0"/>
              </a:rPr>
              <a:t> : 6117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gnt_shared</a:t>
            </a:r>
            <a:r>
              <a:rPr lang="en-GB" dirty="0">
                <a:latin typeface="Helvetica Neue Thin" panose="020B0403020202020204" pitchFamily="34" charset="0"/>
                <a:ea typeface="Helvetica Neue Thin" panose="020B0403020202020204" pitchFamily="34" charset="0"/>
              </a:rPr>
              <a:t> : 6117 times</a:t>
            </a:r>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037C8E69-1F48-6DFA-71E7-D6205D67E09E}"/>
              </a:ext>
            </a:extLst>
          </p:cNvPr>
          <p:cNvSpPr txBox="1"/>
          <p:nvPr/>
        </p:nvSpPr>
        <p:spPr>
          <a:xfrm>
            <a:off x="4650116" y="422910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0.19319739, 0.14014888, 0.23597992, 0.09732752, 0.19319739, 0.14014888]</a:t>
            </a:r>
          </a:p>
        </p:txBody>
      </p:sp>
    </p:spTree>
    <p:extLst>
      <p:ext uri="{BB962C8B-B14F-4D97-AF65-F5344CB8AC3E}">
        <p14:creationId xmlns:p14="http://schemas.microsoft.com/office/powerpoint/2010/main" val="47040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32</a:t>
            </a:fld>
            <a:endParaRPr lang="en-FR"/>
          </a:p>
        </p:txBody>
      </p:sp>
      <p:pic>
        <p:nvPicPr>
          <p:cNvPr id="2" name="Picture 1">
            <a:extLst>
              <a:ext uri="{FF2B5EF4-FFF2-40B4-BE49-F238E27FC236}">
                <a16:creationId xmlns:a16="http://schemas.microsoft.com/office/drawing/2014/main" id="{79C17C9C-DD52-1622-9D50-E77CB560D9C0}"/>
              </a:ext>
            </a:extLst>
          </p:cNvPr>
          <p:cNvPicPr>
            <a:picLocks noChangeAspect="1"/>
          </p:cNvPicPr>
          <p:nvPr/>
        </p:nvPicPr>
        <p:blipFill>
          <a:blip r:embed="rId2"/>
          <a:stretch>
            <a:fillRect/>
          </a:stretch>
        </p:blipFill>
        <p:spPr>
          <a:xfrm>
            <a:off x="94444" y="1173587"/>
            <a:ext cx="12048843" cy="2565656"/>
          </a:xfrm>
          <a:prstGeom prst="rect">
            <a:avLst/>
          </a:prstGeom>
        </p:spPr>
      </p:pic>
      <p:sp>
        <p:nvSpPr>
          <p:cNvPr id="3" name="TextBox 2">
            <a:extLst>
              <a:ext uri="{FF2B5EF4-FFF2-40B4-BE49-F238E27FC236}">
                <a16:creationId xmlns:a16="http://schemas.microsoft.com/office/drawing/2014/main" id="{584C6ED6-D2FF-7195-BF7C-7E9060A51E58}"/>
              </a:ext>
            </a:extLst>
          </p:cNvPr>
          <p:cNvSpPr txBox="1"/>
          <p:nvPr/>
        </p:nvSpPr>
        <p:spPr>
          <a:xfrm>
            <a:off x="48711" y="3956888"/>
            <a:ext cx="12003110"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0.0653145 , 0.06464634, 0.0649695 , 0.04611472, 0.04581588,</a:t>
            </a:r>
          </a:p>
          <a:p>
            <a:r>
              <a:rPr lang="en-FR" dirty="0">
                <a:latin typeface="Helvetica Neue Thin" panose="020B0403020202020204" pitchFamily="34" charset="0"/>
                <a:ea typeface="Helvetica Neue Thin" panose="020B0403020202020204" pitchFamily="34" charset="0"/>
              </a:rPr>
              <a:t>       0.04648112, 0.07927201, 0.07812757, 0.07973191, 0.03215312,</a:t>
            </a:r>
          </a:p>
          <a:p>
            <a:r>
              <a:rPr lang="en-FR" dirty="0">
                <a:latin typeface="Helvetica Neue Thin" panose="020B0403020202020204" pitchFamily="34" charset="0"/>
                <a:ea typeface="Helvetica Neue Thin" panose="020B0403020202020204" pitchFamily="34" charset="0"/>
              </a:rPr>
              <a:t>       0.032337  , 0.03169428, 0.0653217 , 0.06463193, 0.06497671,</a:t>
            </a:r>
          </a:p>
          <a:p>
            <a:r>
              <a:rPr lang="en-FR" dirty="0">
                <a:latin typeface="Helvetica Neue Thin" panose="020B0403020202020204" pitchFamily="34" charset="0"/>
                <a:ea typeface="Helvetica Neue Thin" panose="020B0403020202020204" pitchFamily="34" charset="0"/>
              </a:rPr>
              <a:t>       0.04611525, 0.04581657, 0.0464799 ]</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90287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Non-ergodic [random example of a non-ergodic system]</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non_ergodic2.cub1678280563.data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33</a:t>
            </a:fld>
            <a:endParaRPr lang="en-FR"/>
          </a:p>
        </p:txBody>
      </p:sp>
      <p:pic>
        <p:nvPicPr>
          <p:cNvPr id="7" name="Picture 6">
            <a:extLst>
              <a:ext uri="{FF2B5EF4-FFF2-40B4-BE49-F238E27FC236}">
                <a16:creationId xmlns:a16="http://schemas.microsoft.com/office/drawing/2014/main" id="{B4012DE6-EED0-78A6-DB82-A3BA3D6A533D}"/>
              </a:ext>
            </a:extLst>
          </p:cNvPr>
          <p:cNvPicPr>
            <a:picLocks noChangeAspect="1"/>
          </p:cNvPicPr>
          <p:nvPr/>
        </p:nvPicPr>
        <p:blipFill>
          <a:blip r:embed="rId2"/>
          <a:stretch>
            <a:fillRect/>
          </a:stretch>
        </p:blipFill>
        <p:spPr>
          <a:xfrm>
            <a:off x="241091" y="1094673"/>
            <a:ext cx="8733576" cy="3282834"/>
          </a:xfrm>
          <a:prstGeom prst="rect">
            <a:avLst/>
          </a:prstGeom>
        </p:spPr>
      </p:pic>
      <p:sp>
        <p:nvSpPr>
          <p:cNvPr id="8" name="TextBox 7">
            <a:extLst>
              <a:ext uri="{FF2B5EF4-FFF2-40B4-BE49-F238E27FC236}">
                <a16:creationId xmlns:a16="http://schemas.microsoft.com/office/drawing/2014/main" id="{6B852C8C-F92D-66DA-4353-E17D339A95C8}"/>
              </a:ext>
            </a:extLst>
          </p:cNvPr>
          <p:cNvSpPr txBox="1"/>
          <p:nvPr/>
        </p:nvSpPr>
        <p:spPr>
          <a:xfrm>
            <a:off x="241091" y="5276329"/>
            <a:ext cx="10968776" cy="923330"/>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Irreducible: any state can be reached from any other</a:t>
            </a:r>
          </a:p>
          <a:p>
            <a:r>
              <a:rPr lang="en-GB" dirty="0">
                <a:latin typeface="Helvetica Neue Thin" panose="020B0403020202020204" pitchFamily="34" charset="0"/>
                <a:ea typeface="Helvetica Neue Thin" panose="020B0403020202020204" pitchFamily="34" charset="0"/>
              </a:rPr>
              <a:t>In this model, processes have a choice in the beginning which splits the state space in two. Once you’ve decided you can never again change spaces. </a:t>
            </a:r>
          </a:p>
        </p:txBody>
      </p:sp>
      <p:pic>
        <p:nvPicPr>
          <p:cNvPr id="9" name="Picture 8">
            <a:extLst>
              <a:ext uri="{FF2B5EF4-FFF2-40B4-BE49-F238E27FC236}">
                <a16:creationId xmlns:a16="http://schemas.microsoft.com/office/drawing/2014/main" id="{6F5A6CB7-7491-F321-B1D4-A3115B4DAF4B}"/>
              </a:ext>
            </a:extLst>
          </p:cNvPr>
          <p:cNvPicPr>
            <a:picLocks noChangeAspect="1"/>
          </p:cNvPicPr>
          <p:nvPr/>
        </p:nvPicPr>
        <p:blipFill>
          <a:blip r:embed="rId3"/>
          <a:stretch>
            <a:fillRect/>
          </a:stretch>
        </p:blipFill>
        <p:spPr>
          <a:xfrm>
            <a:off x="241091" y="4516239"/>
            <a:ext cx="2146509" cy="621358"/>
          </a:xfrm>
          <a:prstGeom prst="rect">
            <a:avLst/>
          </a:prstGeom>
        </p:spPr>
      </p:pic>
    </p:spTree>
    <p:extLst>
      <p:ext uri="{BB962C8B-B14F-4D97-AF65-F5344CB8AC3E}">
        <p14:creationId xmlns:p14="http://schemas.microsoft.com/office/powerpoint/2010/main" val="99825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Mesi [correct protocol from Cubicle examples]</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mesi.cub1678286734.data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34</a:t>
            </a:fld>
            <a:endParaRPr lang="en-FR"/>
          </a:p>
        </p:txBody>
      </p:sp>
      <p:pic>
        <p:nvPicPr>
          <p:cNvPr id="2" name="Picture 1">
            <a:extLst>
              <a:ext uri="{FF2B5EF4-FFF2-40B4-BE49-F238E27FC236}">
                <a16:creationId xmlns:a16="http://schemas.microsoft.com/office/drawing/2014/main" id="{96944DED-B86F-83FB-A841-001EE3B00450}"/>
              </a:ext>
            </a:extLst>
          </p:cNvPr>
          <p:cNvPicPr>
            <a:picLocks noChangeAspect="1"/>
          </p:cNvPicPr>
          <p:nvPr/>
        </p:nvPicPr>
        <p:blipFill>
          <a:blip r:embed="rId2"/>
          <a:stretch>
            <a:fillRect/>
          </a:stretch>
        </p:blipFill>
        <p:spPr>
          <a:xfrm>
            <a:off x="228600" y="955941"/>
            <a:ext cx="6189133" cy="5077232"/>
          </a:xfrm>
          <a:prstGeom prst="rect">
            <a:avLst/>
          </a:prstGeom>
        </p:spPr>
      </p:pic>
      <p:sp>
        <p:nvSpPr>
          <p:cNvPr id="3" name="TextBox 2">
            <a:extLst>
              <a:ext uri="{FF2B5EF4-FFF2-40B4-BE49-F238E27FC236}">
                <a16:creationId xmlns:a16="http://schemas.microsoft.com/office/drawing/2014/main" id="{4533C8BF-8EA8-8A8D-68D6-BACA7E06835B}"/>
              </a:ext>
            </a:extLst>
          </p:cNvPr>
          <p:cNvSpPr txBox="1"/>
          <p:nvPr/>
        </p:nvSpPr>
        <p:spPr>
          <a:xfrm>
            <a:off x="188890" y="6214323"/>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a:t>
            </a:r>
            <a:r>
              <a:rPr lang="en-GB" dirty="0">
                <a:latin typeface="Helvetica Neue Thin" panose="020B0403020202020204" pitchFamily="34" charset="0"/>
                <a:ea typeface="Helvetica Neue Thin" panose="020B0403020202020204" pitchFamily="34" charset="0"/>
              </a:rPr>
              <a:t>mesi.cub1678286836.data for detailed matrix, but matrix too big to paste</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9694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12003110" cy="461665"/>
          </a:xfrm>
          <a:prstGeom prst="rect">
            <a:avLst/>
          </a:prstGeom>
          <a:noFill/>
        </p:spPr>
        <p:txBody>
          <a:bodyPr wrap="square" rtlCol="0">
            <a:spAutoFit/>
          </a:bodyPr>
          <a:lstStyle/>
          <a:p>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Consensus_V9.cub [the </a:t>
            </a:r>
            <a:r>
              <a:rPr lang="en-US" sz="2400" dirty="0" err="1">
                <a:effectLst/>
                <a:latin typeface="Abadi Extra Light" panose="020B0204020104020204" pitchFamily="34" charset="0"/>
                <a:ea typeface="Calibri" panose="020F0502020204030204" pitchFamily="34" charset="0"/>
                <a:cs typeface="Times New Roman" panose="02020603050405020304" pitchFamily="18" charset="0"/>
              </a:rPr>
              <a:t>livelock</a:t>
            </a:r>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 consensus algorithm from when we were looking for deadlocks]</a:t>
            </a:r>
            <a:endParaRPr lang="en-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consensus_V9.cub1678282461.data  consensus_V9.cub1678282688.data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35</a:t>
            </a:fld>
            <a:endParaRPr lang="en-FR"/>
          </a:p>
        </p:txBody>
      </p:sp>
      <p:sp>
        <p:nvSpPr>
          <p:cNvPr id="8" name="TextBox 7">
            <a:extLst>
              <a:ext uri="{FF2B5EF4-FFF2-40B4-BE49-F238E27FC236}">
                <a16:creationId xmlns:a16="http://schemas.microsoft.com/office/drawing/2014/main" id="{6B852C8C-F92D-66DA-4353-E17D339A95C8}"/>
              </a:ext>
            </a:extLst>
          </p:cNvPr>
          <p:cNvSpPr txBox="1"/>
          <p:nvPr/>
        </p:nvSpPr>
        <p:spPr>
          <a:xfrm>
            <a:off x="94445" y="1195395"/>
            <a:ext cx="10968776" cy="1477328"/>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When you build an overview of the system, i.e. the grouped transitions – the matrix is fine, the Markov Chain is fine, everything looks correct.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If you build the transition matrix from the individual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pairs, the matrix is not stochastic [matrix too big to copy/paste]. Somewhere something in the model goes wrong. </a:t>
            </a:r>
          </a:p>
        </p:txBody>
      </p:sp>
    </p:spTree>
    <p:extLst>
      <p:ext uri="{BB962C8B-B14F-4D97-AF65-F5344CB8AC3E}">
        <p14:creationId xmlns:p14="http://schemas.microsoft.com/office/powerpoint/2010/main" val="3294937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Deadlocking </a:t>
            </a:r>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a:t>
            </a:r>
            <a:r>
              <a:rPr lang="en-US" sz="2400" dirty="0" err="1">
                <a:latin typeface="Helvetica Neue Thin" panose="020B0403020202020204" pitchFamily="34" charset="0"/>
                <a:ea typeface="Helvetica Neue Thin" panose="020B0403020202020204" pitchFamily="34" charset="0"/>
              </a:rPr>
              <a:t>germanish_bug_simple.cub</a:t>
            </a:r>
            <a:r>
              <a:rPr lang="en-US" sz="24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21599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p>
          <a:p>
            <a:r>
              <a:rPr lang="en-GB" dirty="0">
                <a:latin typeface="Helvetica Neue Thin" panose="020B0403020202020204" pitchFamily="34" charset="0"/>
                <a:ea typeface="Helvetica Neue Thin" panose="020B0403020202020204" pitchFamily="34" charset="0"/>
              </a:rPr>
              <a:t>germanish_bug_simple.cub1678286989.data</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matrix isn’t stochastic. But also it takes like 5 steps out of the 1000000 possible, so there’s obvs something wrong with it.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36</a:t>
            </a:fld>
            <a:endParaRPr lang="en-FR"/>
          </a:p>
        </p:txBody>
      </p:sp>
    </p:spTree>
    <p:extLst>
      <p:ext uri="{BB962C8B-B14F-4D97-AF65-F5344CB8AC3E}">
        <p14:creationId xmlns:p14="http://schemas.microsoft.com/office/powerpoint/2010/main" val="3082168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Methods</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37</a:t>
            </a:fld>
            <a:endParaRPr lang="en-FR"/>
          </a:p>
        </p:txBody>
      </p:sp>
    </p:spTree>
    <p:extLst>
      <p:ext uri="{BB962C8B-B14F-4D97-AF65-F5344CB8AC3E}">
        <p14:creationId xmlns:p14="http://schemas.microsoft.com/office/powerpoint/2010/main" val="2845728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Initial Exploration</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800767"/>
          </a:xfrm>
          <a:prstGeom prst="rect">
            <a:avLst/>
          </a:prstGeom>
          <a:noFill/>
        </p:spPr>
        <p:txBody>
          <a:bodyPr wrap="square" rtlCol="0">
            <a:spAutoFit/>
          </a:bodyPr>
          <a:lstStyle/>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how many possible initial steps there are from Init, lets call this N</a:t>
            </a:r>
          </a:p>
          <a:p>
            <a:pPr marL="342900" indent="-342900">
              <a:buAutoNum type="arabicParenR"/>
            </a:pPr>
            <a:r>
              <a:rPr lang="en-GB" sz="1600" dirty="0">
                <a:latin typeface="Helvetica Neue Thin" panose="020B0403020202020204" pitchFamily="34" charset="0"/>
                <a:ea typeface="Helvetica Neue Thin" panose="020B0403020202020204" pitchFamily="34" charset="0"/>
              </a:rPr>
              <a:t>For each step in N, run entropy-guided exploration for a depth of </a:t>
            </a:r>
            <a:r>
              <a:rPr lang="en-GB" sz="1600" dirty="0" err="1">
                <a:latin typeface="Helvetica Neue Thin" panose="020B0403020202020204" pitchFamily="34" charset="0"/>
                <a:ea typeface="Helvetica Neue Thin" panose="020B0403020202020204" pitchFamily="34" charset="0"/>
              </a:rPr>
              <a:t>transition_depth</a:t>
            </a:r>
            <a:r>
              <a:rPr lang="en-GB" sz="1600" dirty="0">
                <a:latin typeface="Helvetica Neue Thin" panose="020B0403020202020204" pitchFamily="34" charset="0"/>
                <a:ea typeface="Helvetica Neue Thin" panose="020B0403020202020204" pitchFamily="34" charset="0"/>
              </a:rPr>
              <a:t> *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(=how many transitions + proc number squared – might need to rethink this part)</a:t>
            </a:r>
          </a:p>
          <a:p>
            <a:pPr marL="800100" lvl="1" indent="-342900">
              <a:buFont typeface="Arial" panose="020B0604020202020204" pitchFamily="34" charset="0"/>
              <a:buChar char="•"/>
            </a:pPr>
            <a:r>
              <a:rPr lang="en-GB" sz="1600" dirty="0">
                <a:latin typeface="Helvetica Neue Thin" panose="020B0403020202020204" pitchFamily="34" charset="0"/>
                <a:ea typeface="Helvetica Neue Thin" panose="020B0403020202020204" pitchFamily="34" charset="0"/>
              </a:rPr>
              <a:t>Also do this multiple times? Leaning towards yes since if only like 1 </a:t>
            </a:r>
            <a:r>
              <a:rPr lang="en-GB" sz="1600" dirty="0" err="1">
                <a:latin typeface="Helvetica Neue Thin" panose="020B0403020202020204" pitchFamily="34" charset="0"/>
                <a:ea typeface="Helvetica Neue Thin" panose="020B0403020202020204" pitchFamily="34" charset="0"/>
              </a:rPr>
              <a:t>init</a:t>
            </a:r>
            <a:r>
              <a:rPr lang="en-GB" sz="1600" dirty="0">
                <a:latin typeface="Helvetica Neue Thin" panose="020B0403020202020204" pitchFamily="34" charset="0"/>
                <a:ea typeface="Helvetica Neue Thin" panose="020B0403020202020204" pitchFamily="34" charset="0"/>
              </a:rPr>
              <a:t> step this </a:t>
            </a:r>
            <a:r>
              <a:rPr lang="en-GB" sz="1600">
                <a:latin typeface="Helvetica Neue Thin" panose="020B0403020202020204" pitchFamily="34" charset="0"/>
                <a:ea typeface="Helvetica Neue Thin" panose="020B0403020202020204" pitchFamily="34" charset="0"/>
              </a:rPr>
              <a:t>whole part is </a:t>
            </a:r>
            <a:r>
              <a:rPr lang="en-GB" sz="1600" dirty="0" err="1">
                <a:latin typeface="Helvetica Neue Thin" panose="020B0403020202020204" pitchFamily="34" charset="0"/>
                <a:ea typeface="Helvetica Neue Thin" panose="020B0403020202020204" pitchFamily="34" charset="0"/>
              </a:rPr>
              <a:t>kinda</a:t>
            </a:r>
            <a:r>
              <a:rPr lang="en-GB" sz="1600" dirty="0">
                <a:latin typeface="Helvetica Neue Thin" panose="020B0403020202020204" pitchFamily="34" charset="0"/>
                <a:ea typeface="Helvetica Neue Thin" panose="020B0403020202020204" pitchFamily="34" charset="0"/>
              </a:rPr>
              <a:t> meh</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these runs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Analyse data – maybe there’s no point in continuing</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number of procs system initialized with, lets call this P</a:t>
            </a:r>
          </a:p>
          <a:p>
            <a:pPr marL="342900" indent="-342900">
              <a:buAutoNum type="arabicParenR"/>
            </a:pPr>
            <a:r>
              <a:rPr lang="en-GB" sz="1600" dirty="0">
                <a:latin typeface="Helvetica Neue Thin" panose="020B0403020202020204" pitchFamily="34" charset="0"/>
                <a:ea typeface="Helvetica Neue Thin" panose="020B0403020202020204" pitchFamily="34" charset="0"/>
              </a:rPr>
              <a:t>Run same depth for each proc p in P, where each step is governed by the following rule: “if a transition with p is possible, pick that transition, else pick any transition”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that too and analyse it, again – maybe there’s no point in continuing exploration</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38</a:t>
            </a:fld>
            <a:endParaRPr lang="en-FR"/>
          </a:p>
        </p:txBody>
      </p:sp>
      <p:sp>
        <p:nvSpPr>
          <p:cNvPr id="2" name="TextBox 1">
            <a:extLst>
              <a:ext uri="{FF2B5EF4-FFF2-40B4-BE49-F238E27FC236}">
                <a16:creationId xmlns:a16="http://schemas.microsoft.com/office/drawing/2014/main" id="{C72B5C9A-E858-893B-D126-D9FF43A02F88}"/>
              </a:ext>
            </a:extLst>
          </p:cNvPr>
          <p:cNvSpPr txBox="1"/>
          <p:nvPr/>
        </p:nvSpPr>
        <p:spPr>
          <a:xfrm>
            <a:off x="94444" y="3187529"/>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Collected data</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E881558B-8F70-7A96-2FE6-0EBFCCA0F154}"/>
              </a:ext>
            </a:extLst>
          </p:cNvPr>
          <p:cNvSpPr txBox="1"/>
          <p:nvPr/>
        </p:nvSpPr>
        <p:spPr>
          <a:xfrm>
            <a:off x="94445" y="3667158"/>
            <a:ext cx="6318712" cy="1815882"/>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STATES</a:t>
            </a:r>
          </a:p>
          <a:p>
            <a:r>
              <a:rPr lang="en-GB" sz="1600" dirty="0">
                <a:latin typeface="Helvetica Neue Thin" panose="020B0403020202020204" pitchFamily="34" charset="0"/>
                <a:ea typeface="Helvetica Neue Thin" panose="020B0403020202020204" pitchFamily="34" charset="0"/>
              </a:rPr>
              <a:t>State : explicit state</a:t>
            </a:r>
          </a:p>
          <a:p>
            <a:r>
              <a:rPr lang="en-GB" sz="1600" dirty="0">
                <a:latin typeface="Helvetica Neue Thin" panose="020B0403020202020204" pitchFamily="34" charset="0"/>
                <a:ea typeface="Helvetica Neue Thin" panose="020B0403020202020204" pitchFamily="34" charset="0"/>
              </a:rPr>
              <a:t>Seen : how many times it was visited</a:t>
            </a:r>
          </a:p>
          <a:p>
            <a:r>
              <a:rPr lang="en-GB" sz="1600" dirty="0" err="1">
                <a:latin typeface="Helvetica Neue Thin" panose="020B0403020202020204" pitchFamily="34" charset="0"/>
                <a:ea typeface="Helvetica Neue Thin" panose="020B0403020202020204" pitchFamily="34" charset="0"/>
              </a:rPr>
              <a:t>Exit_number</a:t>
            </a:r>
            <a:r>
              <a:rPr lang="en-GB" sz="1600" dirty="0">
                <a:latin typeface="Helvetica Neue Thin" panose="020B0403020202020204" pitchFamily="34" charset="0"/>
                <a:ea typeface="Helvetica Neue Thin" panose="020B0403020202020204" pitchFamily="34" charset="0"/>
              </a:rPr>
              <a:t> : how many exits at this state</a:t>
            </a:r>
          </a:p>
          <a:p>
            <a:r>
              <a:rPr lang="en-GB" sz="1600" dirty="0" err="1">
                <a:latin typeface="Helvetica Neue Thin" panose="020B0403020202020204" pitchFamily="34" charset="0"/>
                <a:ea typeface="Helvetica Neue Thin" panose="020B0403020202020204" pitchFamily="34" charset="0"/>
              </a:rPr>
              <a:t>Exit_transitions</a:t>
            </a:r>
            <a:r>
              <a:rPr lang="en-GB" sz="1600" dirty="0">
                <a:latin typeface="Helvetica Neue Thin" panose="020B0403020202020204" pitchFamily="34" charset="0"/>
                <a:ea typeface="Helvetica Neue Thin" panose="020B0403020202020204" pitchFamily="34" charset="0"/>
              </a:rPr>
              <a:t> : which exits possible</a:t>
            </a:r>
          </a:p>
          <a:p>
            <a:r>
              <a:rPr lang="en-GB" sz="1600" dirty="0" err="1">
                <a:latin typeface="Helvetica Neue Thin" panose="020B0403020202020204" pitchFamily="34" charset="0"/>
                <a:ea typeface="Helvetica Neue Thin" panose="020B0403020202020204" pitchFamily="34" charset="0"/>
              </a:rPr>
              <a:t>Exit_remaining</a:t>
            </a:r>
            <a:r>
              <a:rPr lang="en-GB" sz="1600" dirty="0">
                <a:latin typeface="Helvetica Neue Thin" panose="020B0403020202020204" pitchFamily="34" charset="0"/>
                <a:ea typeface="Helvetica Neue Thin" panose="020B0403020202020204" pitchFamily="34" charset="0"/>
              </a:rPr>
              <a:t> : how many left to take</a:t>
            </a:r>
          </a:p>
          <a:p>
            <a:r>
              <a:rPr lang="en-GB" sz="1600" dirty="0" err="1">
                <a:latin typeface="Helvetica Neue Thin" panose="020B0403020202020204" pitchFamily="34" charset="0"/>
                <a:ea typeface="Helvetica Neue Thin" panose="020B0403020202020204" pitchFamily="34" charset="0"/>
              </a:rPr>
              <a:t>Taken_transitions</a:t>
            </a:r>
            <a:r>
              <a:rPr lang="en-GB" sz="1600" dirty="0">
                <a:latin typeface="Helvetica Neue Thin" panose="020B0403020202020204" pitchFamily="34" charset="0"/>
                <a:ea typeface="Helvetica Neue Thin" panose="020B0403020202020204" pitchFamily="34" charset="0"/>
              </a:rPr>
              <a:t> : which exits were taken and how often</a:t>
            </a:r>
          </a:p>
        </p:txBody>
      </p:sp>
      <p:sp>
        <p:nvSpPr>
          <p:cNvPr id="7" name="TextBox 6">
            <a:extLst>
              <a:ext uri="{FF2B5EF4-FFF2-40B4-BE49-F238E27FC236}">
                <a16:creationId xmlns:a16="http://schemas.microsoft.com/office/drawing/2014/main" id="{4F9A6AA4-D4AA-9507-A1B1-5C712FE98205}"/>
              </a:ext>
            </a:extLst>
          </p:cNvPr>
          <p:cNvSpPr txBox="1"/>
          <p:nvPr/>
        </p:nvSpPr>
        <p:spPr>
          <a:xfrm>
            <a:off x="5261180" y="3667158"/>
            <a:ext cx="4245645" cy="132343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DEADLOCKS</a:t>
            </a:r>
          </a:p>
          <a:p>
            <a:r>
              <a:rPr lang="en-GB" sz="1600" dirty="0">
                <a:latin typeface="Helvetica Neue Thin" panose="020B0403020202020204" pitchFamily="34" charset="0"/>
                <a:ea typeface="Helvetica Neue Thin" panose="020B0403020202020204" pitchFamily="34" charset="0"/>
              </a:rPr>
              <a:t>Deadlock State : explicit state</a:t>
            </a:r>
          </a:p>
          <a:p>
            <a:r>
              <a:rPr lang="en-GB" sz="1600" dirty="0" err="1">
                <a:latin typeface="Helvetica Neue Thin" panose="020B0403020202020204" pitchFamily="34" charset="0"/>
                <a:ea typeface="Helvetica Neue Thin" panose="020B0403020202020204" pitchFamily="34" charset="0"/>
              </a:rPr>
              <a:t>Dead_predecessor</a:t>
            </a:r>
            <a:r>
              <a:rPr lang="en-GB" sz="1600" dirty="0">
                <a:latin typeface="Helvetica Neue Thin" panose="020B0403020202020204" pitchFamily="34" charset="0"/>
                <a:ea typeface="Helvetica Neue Thin" panose="020B0403020202020204" pitchFamily="34" charset="0"/>
              </a:rPr>
              <a:t> : who led to deadlock</a:t>
            </a:r>
          </a:p>
          <a:p>
            <a:r>
              <a:rPr lang="en-GB" sz="1600" dirty="0" err="1">
                <a:latin typeface="Helvetica Neue Thin" panose="020B0403020202020204" pitchFamily="34" charset="0"/>
                <a:ea typeface="Helvetica Neue Thin" panose="020B0403020202020204" pitchFamily="34" charset="0"/>
              </a:rPr>
              <a:t>Dead_path</a:t>
            </a:r>
            <a:r>
              <a:rPr lang="en-GB" sz="1600" dirty="0">
                <a:latin typeface="Helvetica Neue Thin" panose="020B0403020202020204" pitchFamily="34" charset="0"/>
                <a:ea typeface="Helvetica Neue Thin" panose="020B0403020202020204" pitchFamily="34" charset="0"/>
              </a:rPr>
              <a:t> : path that led to deadlock</a:t>
            </a:r>
          </a:p>
          <a:p>
            <a:r>
              <a:rPr lang="en-GB" sz="1600" dirty="0" err="1">
                <a:latin typeface="Helvetica Neue Thin" panose="020B0403020202020204" pitchFamily="34" charset="0"/>
                <a:ea typeface="Helvetica Neue Thin" panose="020B0403020202020204" pitchFamily="34" charset="0"/>
              </a:rPr>
              <a:t>Dead_steps</a:t>
            </a:r>
            <a:r>
              <a:rPr lang="en-GB" sz="1600" dirty="0">
                <a:latin typeface="Helvetica Neue Thin" panose="020B0403020202020204" pitchFamily="34" charset="0"/>
                <a:ea typeface="Helvetica Neue Thin" panose="020B0403020202020204" pitchFamily="34" charset="0"/>
              </a:rPr>
              <a:t> : how many steps it took</a:t>
            </a:r>
          </a:p>
        </p:txBody>
      </p:sp>
      <p:sp>
        <p:nvSpPr>
          <p:cNvPr id="8" name="TextBox 7">
            <a:extLst>
              <a:ext uri="{FF2B5EF4-FFF2-40B4-BE49-F238E27FC236}">
                <a16:creationId xmlns:a16="http://schemas.microsoft.com/office/drawing/2014/main" id="{31356D39-FEC5-CCEB-6C06-865352FEEFDE}"/>
              </a:ext>
            </a:extLst>
          </p:cNvPr>
          <p:cNvSpPr txBox="1"/>
          <p:nvPr/>
        </p:nvSpPr>
        <p:spPr>
          <a:xfrm>
            <a:off x="94443" y="5644257"/>
            <a:ext cx="8085729" cy="1077218"/>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DEAD_PREDS: state -&gt; state [states that had a deadlock follow them]</a:t>
            </a:r>
          </a:p>
          <a:p>
            <a:r>
              <a:rPr lang="en-GB" sz="1600" dirty="0">
                <a:latin typeface="Helvetica Neue Thin" panose="020B0403020202020204" pitchFamily="34" charset="0"/>
                <a:ea typeface="Helvetica Neue Thin" panose="020B0403020202020204" pitchFamily="34" charset="0"/>
              </a:rPr>
              <a:t>TR_COUNT: transitions that appeared [and how many times] =&gt; % of each transition overall </a:t>
            </a:r>
          </a:p>
          <a:p>
            <a:r>
              <a:rPr lang="en-GB" sz="1600" dirty="0">
                <a:latin typeface="Helvetica Neue Thin" panose="020B0403020202020204" pitchFamily="34" charset="0"/>
                <a:ea typeface="Helvetica Neue Thin" panose="020B0403020202020204" pitchFamily="34" charset="0"/>
              </a:rPr>
              <a:t>TR_COUPLES : how often </a:t>
            </a:r>
            <a:r>
              <a:rPr lang="en-GB" sz="1600" dirty="0" err="1">
                <a:latin typeface="Helvetica Neue Thin" panose="020B0403020202020204" pitchFamily="34" charset="0"/>
                <a:ea typeface="Helvetica Neue Thin" panose="020B0403020202020204" pitchFamily="34" charset="0"/>
              </a:rPr>
              <a:t>ti</a:t>
            </a:r>
            <a:r>
              <a:rPr lang="en-GB" sz="1600" dirty="0">
                <a:latin typeface="Helvetica Neue Thin" panose="020B0403020202020204" pitchFamily="34" charset="0"/>
                <a:ea typeface="Helvetica Neue Thin" panose="020B0403020202020204" pitchFamily="34" charset="0"/>
              </a:rPr>
              <a:t> -&gt; </a:t>
            </a:r>
            <a:r>
              <a:rPr lang="en-GB" sz="1600" dirty="0" err="1">
                <a:latin typeface="Helvetica Neue Thin" panose="020B0403020202020204" pitchFamily="34" charset="0"/>
                <a:ea typeface="Helvetica Neue Thin" panose="020B0403020202020204" pitchFamily="34" charset="0"/>
              </a:rPr>
              <a:t>tj</a:t>
            </a:r>
            <a:r>
              <a:rPr lang="en-GB" sz="1600" dirty="0">
                <a:latin typeface="Helvetica Neue Thin" panose="020B0403020202020204" pitchFamily="34" charset="0"/>
                <a:ea typeface="Helvetica Neue Thin" panose="020B0403020202020204" pitchFamily="34" charset="0"/>
              </a:rPr>
              <a:t> appears</a:t>
            </a:r>
          </a:p>
          <a:p>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26470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39</a:t>
            </a:fld>
            <a:endParaRPr lang="en-FR"/>
          </a:p>
        </p:txBody>
      </p:sp>
      <p:sp>
        <p:nvSpPr>
          <p:cNvPr id="5" name="TextBox 4">
            <a:extLst>
              <a:ext uri="{FF2B5EF4-FFF2-40B4-BE49-F238E27FC236}">
                <a16:creationId xmlns:a16="http://schemas.microsoft.com/office/drawing/2014/main" id="{967B1342-4061-7E54-B8D0-7E58C857E3DB}"/>
              </a:ext>
            </a:extLst>
          </p:cNvPr>
          <p:cNvSpPr txBox="1"/>
          <p:nvPr/>
        </p:nvSpPr>
        <p:spPr>
          <a:xfrm>
            <a:off x="142304" y="375878"/>
            <a:ext cx="7085186" cy="329320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The goal is to define a sort of ‘rewards’ function that would </a:t>
            </a:r>
            <a:r>
              <a:rPr lang="en-GB" sz="1600" dirty="0" err="1">
                <a:latin typeface="Helvetica Neue Thin" panose="020B0403020202020204" pitchFamily="34" charset="0"/>
                <a:ea typeface="Helvetica Neue Thin" panose="020B0403020202020204" pitchFamily="34" charset="0"/>
              </a:rPr>
              <a:t>analyze</a:t>
            </a:r>
            <a:r>
              <a:rPr lang="en-GB" sz="1600" dirty="0">
                <a:latin typeface="Helvetica Neue Thin" panose="020B0403020202020204" pitchFamily="34" charset="0"/>
                <a:ea typeface="Helvetica Neue Thin" panose="020B0403020202020204" pitchFamily="34" charset="0"/>
              </a:rPr>
              <a:t> each possible step and assign a value to that step. Then the final choice would be the step that brings the biggest reward. </a:t>
            </a:r>
          </a:p>
          <a:p>
            <a:r>
              <a:rPr lang="en-GB" sz="1600" dirty="0">
                <a:latin typeface="Helvetica Neue Thin" panose="020B0403020202020204" pitchFamily="34" charset="0"/>
                <a:ea typeface="Helvetica Neue Thin" panose="020B0403020202020204" pitchFamily="34" charset="0"/>
              </a:rPr>
              <a:t>The potential problem with this is the look-ahead, since the function would look at S1, S2, and S3 to check if they’ve been visited.</a:t>
            </a:r>
          </a:p>
          <a:p>
            <a:r>
              <a:rPr lang="en-GB" sz="1600" dirty="0">
                <a:latin typeface="Helvetica Neue Thin" panose="020B0403020202020204" pitchFamily="34" charset="0"/>
                <a:ea typeface="Helvetica Neue Thin" panose="020B0403020202020204" pitchFamily="34" charset="0"/>
              </a:rPr>
              <a:t>Potential way around that: </a:t>
            </a:r>
          </a:p>
          <a:p>
            <a:pPr marL="285750" indent="-285750">
              <a:buFontTx/>
              <a:buChar char="-"/>
            </a:pPr>
            <a:r>
              <a:rPr lang="en-GB" sz="1600" dirty="0">
                <a:latin typeface="Helvetica Neue Thin" panose="020B0403020202020204" pitchFamily="34" charset="0"/>
                <a:ea typeface="Helvetica Neue Thin" panose="020B0403020202020204" pitchFamily="34" charset="0"/>
              </a:rPr>
              <a:t>don’t check states, only look at exits, meaning that if an exit has never been taken from the current state or has never appeared in the system ever, chances are it leads to something new  </a:t>
            </a:r>
          </a:p>
          <a:p>
            <a:pPr marL="285750" indent="-285750">
              <a:buFontTx/>
              <a:buChar char="-"/>
            </a:pPr>
            <a:r>
              <a:rPr lang="en-GB" sz="1600" dirty="0">
                <a:latin typeface="Helvetica Neue Thin" panose="020B0403020202020204" pitchFamily="34" charset="0"/>
                <a:ea typeface="Helvetica Neue Thin" panose="020B0403020202020204" pitchFamily="34" charset="0"/>
              </a:rPr>
              <a:t>Don’t assign rewards to every step – if the first step/state checked has never been seen, stop assigning rewards and just go. </a:t>
            </a:r>
          </a:p>
          <a:p>
            <a:pPr marL="285750" indent="-285750">
              <a:buFontTx/>
              <a:buChar char="-"/>
            </a:pPr>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Next slide = rules rough version 1 </a:t>
            </a:r>
          </a:p>
        </p:txBody>
      </p:sp>
      <p:grpSp>
        <p:nvGrpSpPr>
          <p:cNvPr id="8" name="Group 7">
            <a:extLst>
              <a:ext uri="{FF2B5EF4-FFF2-40B4-BE49-F238E27FC236}">
                <a16:creationId xmlns:a16="http://schemas.microsoft.com/office/drawing/2014/main" id="{271C33DC-7E95-23D5-3897-9DCF96837D64}"/>
              </a:ext>
            </a:extLst>
          </p:cNvPr>
          <p:cNvGrpSpPr/>
          <p:nvPr/>
        </p:nvGrpSpPr>
        <p:grpSpPr>
          <a:xfrm>
            <a:off x="7836026" y="559845"/>
            <a:ext cx="3314792" cy="2442986"/>
            <a:chOff x="24756" y="2397551"/>
            <a:chExt cx="3314792" cy="2442986"/>
          </a:xfrm>
        </p:grpSpPr>
        <p:grpSp>
          <p:nvGrpSpPr>
            <p:cNvPr id="9" name="Group 8">
              <a:extLst>
                <a:ext uri="{FF2B5EF4-FFF2-40B4-BE49-F238E27FC236}">
                  <a16:creationId xmlns:a16="http://schemas.microsoft.com/office/drawing/2014/main" id="{C749DAC2-CBC9-D1DA-D6DF-CA1E3BAE65EC}"/>
                </a:ext>
              </a:extLst>
            </p:cNvPr>
            <p:cNvGrpSpPr/>
            <p:nvPr/>
          </p:nvGrpSpPr>
          <p:grpSpPr>
            <a:xfrm rot="16200000">
              <a:off x="469120" y="3235649"/>
              <a:ext cx="834604" cy="834604"/>
              <a:chOff x="5123645" y="775255"/>
              <a:chExt cx="834604" cy="834604"/>
            </a:xfrm>
          </p:grpSpPr>
          <p:sp>
            <p:nvSpPr>
              <p:cNvPr id="30" name="Oval 29">
                <a:extLst>
                  <a:ext uri="{FF2B5EF4-FFF2-40B4-BE49-F238E27FC236}">
                    <a16:creationId xmlns:a16="http://schemas.microsoft.com/office/drawing/2014/main" id="{AB8DC231-6E13-C474-AEE9-467D38ABB80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31" name="TextBox 30">
                <a:extLst>
                  <a:ext uri="{FF2B5EF4-FFF2-40B4-BE49-F238E27FC236}">
                    <a16:creationId xmlns:a16="http://schemas.microsoft.com/office/drawing/2014/main" id="{5F7F8247-8FF6-E6AB-CF0B-AC5805F5CEAF}"/>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0" name="Oval 9">
              <a:extLst>
                <a:ext uri="{FF2B5EF4-FFF2-40B4-BE49-F238E27FC236}">
                  <a16:creationId xmlns:a16="http://schemas.microsoft.com/office/drawing/2014/main" id="{F5BAC834-0ED1-7F77-B152-E6A6C2DB7AA9}"/>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Oval 10">
              <a:extLst>
                <a:ext uri="{FF2B5EF4-FFF2-40B4-BE49-F238E27FC236}">
                  <a16:creationId xmlns:a16="http://schemas.microsoft.com/office/drawing/2014/main" id="{83DF4C6D-4AB2-03D7-9DDB-DBB392FC42F2}"/>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14" name="Group 13">
              <a:extLst>
                <a:ext uri="{FF2B5EF4-FFF2-40B4-BE49-F238E27FC236}">
                  <a16:creationId xmlns:a16="http://schemas.microsoft.com/office/drawing/2014/main" id="{E5C2CA4E-7F46-9784-7815-045E14245CE0}"/>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B20618E1-2DA6-B2B0-4E36-E680FCA8C941}"/>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061A5571-B1AB-C287-D92F-927C64ED21D9}"/>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4" name="TextBox 23">
                <a:extLst>
                  <a:ext uri="{FF2B5EF4-FFF2-40B4-BE49-F238E27FC236}">
                    <a16:creationId xmlns:a16="http://schemas.microsoft.com/office/drawing/2014/main" id="{47CAE894-367D-C7CB-B0CF-5345F51E855D}"/>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5" name="TextBox 24">
                <a:extLst>
                  <a:ext uri="{FF2B5EF4-FFF2-40B4-BE49-F238E27FC236}">
                    <a16:creationId xmlns:a16="http://schemas.microsoft.com/office/drawing/2014/main" id="{65EE629C-B726-ACF5-FEB1-98E3B59E6428}"/>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6" name="TextBox 25">
                <a:extLst>
                  <a:ext uri="{FF2B5EF4-FFF2-40B4-BE49-F238E27FC236}">
                    <a16:creationId xmlns:a16="http://schemas.microsoft.com/office/drawing/2014/main" id="{B8525060-B057-FBB2-330D-3CEB05976F3F}"/>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7" name="TextBox 26">
                <a:extLst>
                  <a:ext uri="{FF2B5EF4-FFF2-40B4-BE49-F238E27FC236}">
                    <a16:creationId xmlns:a16="http://schemas.microsoft.com/office/drawing/2014/main" id="{0E56C1A9-30B3-6E73-B119-F9F5E1B29245}"/>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8" name="TextBox 27">
                <a:extLst>
                  <a:ext uri="{FF2B5EF4-FFF2-40B4-BE49-F238E27FC236}">
                    <a16:creationId xmlns:a16="http://schemas.microsoft.com/office/drawing/2014/main" id="{F7C91730-8124-6386-B692-D064E498C031}"/>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9" name="TextBox 28">
                <a:extLst>
                  <a:ext uri="{FF2B5EF4-FFF2-40B4-BE49-F238E27FC236}">
                    <a16:creationId xmlns:a16="http://schemas.microsoft.com/office/drawing/2014/main" id="{051F27A2-A207-636E-4E0F-E03F2B873027}"/>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15" name="Straight Arrow Connector 14">
              <a:extLst>
                <a:ext uri="{FF2B5EF4-FFF2-40B4-BE49-F238E27FC236}">
                  <a16:creationId xmlns:a16="http://schemas.microsoft.com/office/drawing/2014/main" id="{F3C5B505-E5A0-84F3-8F29-75CFCD86BCFC}"/>
                </a:ext>
              </a:extLst>
            </p:cNvPr>
            <p:cNvCxnSpPr>
              <a:cxnSpLocks/>
              <a:stCxn id="3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8BACA3-3429-A89B-911D-B005B2333AF0}"/>
                </a:ext>
              </a:extLst>
            </p:cNvPr>
            <p:cNvCxnSpPr>
              <a:cxnSpLocks/>
              <a:stCxn id="30" idx="4"/>
              <a:endCxn id="11"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04AC807-DBC8-EA52-F0AB-3493BCBA49B4}"/>
                </a:ext>
              </a:extLst>
            </p:cNvPr>
            <p:cNvCxnSpPr>
              <a:cxnSpLocks/>
              <a:stCxn id="30" idx="3"/>
              <a:endCxn id="10"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C0B418-E3D4-7D4D-DF53-18DB9A27D1D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854052-56CB-6221-EBC1-F85E4D7609D1}"/>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C52E94-2723-110A-65CB-C52386BDE100}"/>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543CEA-3C7D-844D-4842-E26C7E7D1A00}"/>
                </a:ext>
              </a:extLst>
            </p:cNvPr>
            <p:cNvCxnSpPr>
              <a:cxnSpLocks/>
              <a:endCxn id="3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9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5: Rerun model exploration modifying how the system is explored using one of the proposed methods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satisfactory, stop. Else go back to Step 5, modifying bias parameters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
        <p:nvSpPr>
          <p:cNvPr id="7" name="Slide Number Placeholder 6">
            <a:extLst>
              <a:ext uri="{FF2B5EF4-FFF2-40B4-BE49-F238E27FC236}">
                <a16:creationId xmlns:a16="http://schemas.microsoft.com/office/drawing/2014/main" id="{51F1C4DF-4E43-A865-A2A8-6BCE841C3BA4}"/>
              </a:ext>
            </a:extLst>
          </p:cNvPr>
          <p:cNvSpPr>
            <a:spLocks noGrp="1"/>
          </p:cNvSpPr>
          <p:nvPr>
            <p:ph type="sldNum" sz="quarter" idx="12"/>
          </p:nvPr>
        </p:nvSpPr>
        <p:spPr/>
        <p:txBody>
          <a:bodyPr/>
          <a:lstStyle/>
          <a:p>
            <a:fld id="{4A936E34-E911-F947-B710-F12161D09F63}" type="slidenum">
              <a:rPr lang="en-FR" smtClean="0"/>
              <a:t>4</a:t>
            </a:fld>
            <a:endParaRPr lang="en-FR"/>
          </a:p>
        </p:txBody>
      </p:sp>
    </p:spTree>
    <p:extLst>
      <p:ext uri="{BB962C8B-B14F-4D97-AF65-F5344CB8AC3E}">
        <p14:creationId xmlns:p14="http://schemas.microsoft.com/office/powerpoint/2010/main" val="4128960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40</a:t>
            </a:fld>
            <a:endParaRPr lang="en-FR"/>
          </a:p>
        </p:txBody>
      </p:sp>
      <p:sp>
        <p:nvSpPr>
          <p:cNvPr id="2" name="TextBox 1">
            <a:extLst>
              <a:ext uri="{FF2B5EF4-FFF2-40B4-BE49-F238E27FC236}">
                <a16:creationId xmlns:a16="http://schemas.microsoft.com/office/drawing/2014/main" id="{494BD36C-8837-AF56-5E58-817A43AA4697}"/>
              </a:ext>
            </a:extLst>
          </p:cNvPr>
          <p:cNvSpPr txBox="1"/>
          <p:nvPr/>
        </p:nvSpPr>
        <p:spPr>
          <a:xfrm>
            <a:off x="94445" y="195565"/>
            <a:ext cx="12003110" cy="738664"/>
          </a:xfrm>
          <a:prstGeom prst="rect">
            <a:avLst/>
          </a:prstGeom>
          <a:noFill/>
        </p:spPr>
        <p:txBody>
          <a:bodyPr wrap="square" rtlCol="0">
            <a:spAutoFit/>
          </a:bodyPr>
          <a:lstStyle/>
          <a:p>
            <a:r>
              <a:rPr lang="en-GB" sz="1400" dirty="0" err="1">
                <a:latin typeface="Helvetica Neue Thin" panose="020B0403020202020204" pitchFamily="34" charset="0"/>
                <a:ea typeface="Helvetica Neue Thin" panose="020B0403020202020204" pitchFamily="34" charset="0"/>
              </a:rPr>
              <a:t>S</a:t>
            </a:r>
            <a:r>
              <a:rPr lang="en-GB" sz="1400" baseline="-25000" dirty="0" err="1">
                <a:latin typeface="Helvetica Neue Thin" panose="020B0403020202020204" pitchFamily="34" charset="0"/>
                <a:ea typeface="Helvetica Neue Thin" panose="020B0403020202020204" pitchFamily="34" charset="0"/>
              </a:rPr>
              <a:t>current</a:t>
            </a:r>
            <a:r>
              <a:rPr lang="en-GB" sz="1400" dirty="0">
                <a:latin typeface="Helvetica Neue Thin" panose="020B0403020202020204" pitchFamily="34" charset="0"/>
                <a:ea typeface="Helvetica Neue Thin" panose="020B0403020202020204" pitchFamily="34" charset="0"/>
              </a:rPr>
              <a:t> : current state</a:t>
            </a:r>
          </a:p>
          <a:p>
            <a:r>
              <a:rPr lang="en-GB" sz="1400" dirty="0" err="1">
                <a:latin typeface="Helvetica Neue Thin" panose="020B0403020202020204" pitchFamily="34" charset="0"/>
                <a:ea typeface="Helvetica Neue Thin" panose="020B0403020202020204" pitchFamily="34" charset="0"/>
              </a:rPr>
              <a:t>S</a:t>
            </a:r>
            <a:r>
              <a:rPr lang="en-GB" sz="1400" baseline="-25000" dirty="0" err="1">
                <a:latin typeface="Helvetica Neue Thin" panose="020B0403020202020204" pitchFamily="34" charset="0"/>
                <a:ea typeface="Helvetica Neue Thin" panose="020B0403020202020204" pitchFamily="34" charset="0"/>
              </a:rPr>
              <a:t>new</a:t>
            </a:r>
            <a:r>
              <a:rPr lang="en-GB" sz="1400" dirty="0">
                <a:latin typeface="Helvetica Neue Thin" panose="020B0403020202020204" pitchFamily="34" charset="0"/>
                <a:ea typeface="Helvetica Neue Thin" panose="020B0403020202020204" pitchFamily="34" charset="0"/>
              </a:rPr>
              <a:t> : potential new state </a:t>
            </a:r>
          </a:p>
          <a:p>
            <a:r>
              <a:rPr lang="en-GB" sz="1400" dirty="0" err="1">
                <a:latin typeface="Helvetica Neue Thin" panose="020B0403020202020204" pitchFamily="34" charset="0"/>
                <a:ea typeface="Helvetica Neue Thin" panose="020B0403020202020204" pitchFamily="34" charset="0"/>
              </a:rPr>
              <a:t>t</a:t>
            </a:r>
            <a:r>
              <a:rPr lang="en-GB" sz="1400" baseline="-25000" dirty="0" err="1">
                <a:latin typeface="Helvetica Neue Thin" panose="020B0403020202020204" pitchFamily="34" charset="0"/>
                <a:ea typeface="Helvetica Neue Thin" panose="020B0403020202020204" pitchFamily="34" charset="0"/>
              </a:rPr>
              <a:t>current</a:t>
            </a:r>
            <a:r>
              <a:rPr lang="en-GB" sz="1400" baseline="-25000" dirty="0">
                <a:latin typeface="Helvetica Neue Thin" panose="020B0403020202020204" pitchFamily="34" charset="0"/>
                <a:ea typeface="Helvetica Neue Thin" panose="020B0403020202020204" pitchFamily="34" charset="0"/>
              </a:rPr>
              <a:t> </a:t>
            </a:r>
            <a:r>
              <a:rPr lang="en-GB" sz="1400" baseline="-25000" dirty="0">
                <a:latin typeface="Helvetica Neue Thin" panose="020B0403020202020204" pitchFamily="34" charset="0"/>
                <a:ea typeface="Helvetica Neue Thin" panose="020B0403020202020204" pitchFamily="34" charset="0"/>
                <a:sym typeface="Wingdings" pitchFamily="2" charset="2"/>
              </a:rPr>
              <a:t>--&gt; new </a:t>
            </a:r>
            <a:r>
              <a:rPr lang="en-GB" sz="1400" dirty="0">
                <a:latin typeface="Helvetica Neue Thin" panose="020B0403020202020204" pitchFamily="34" charset="0"/>
                <a:ea typeface="Helvetica Neue Thin" panose="020B0403020202020204" pitchFamily="34" charset="0"/>
                <a:sym typeface="Wingdings" pitchFamily="2" charset="2"/>
              </a:rPr>
              <a:t>: transition from current state to potential new state</a:t>
            </a:r>
            <a:r>
              <a:rPr lang="en-GB" sz="1400" baseline="-25000" dirty="0">
                <a:latin typeface="Helvetica Neue Thin" panose="020B0403020202020204" pitchFamily="34" charset="0"/>
                <a:ea typeface="Helvetica Neue Thin" panose="020B0403020202020204" pitchFamily="34" charset="0"/>
                <a:sym typeface="Wingdings" pitchFamily="2" charset="2"/>
              </a:rPr>
              <a:t> </a:t>
            </a:r>
            <a:endParaRPr lang="en-GB" sz="14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D06C624D-C1E6-8A22-9396-8E5CDCC2829A}"/>
              </a:ext>
            </a:extLst>
          </p:cNvPr>
          <p:cNvSpPr txBox="1"/>
          <p:nvPr/>
        </p:nvSpPr>
        <p:spPr>
          <a:xfrm>
            <a:off x="94445" y="1099927"/>
            <a:ext cx="12003110" cy="1169551"/>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rPr>
              <a:t>INIT_VISITED : visited states </a:t>
            </a:r>
          </a:p>
          <a:p>
            <a:r>
              <a:rPr lang="en-GB" sz="1400" dirty="0">
                <a:latin typeface="Helvetica Neue Thin" panose="020B0403020202020204" pitchFamily="34" charset="0"/>
                <a:ea typeface="Helvetica Neue Thin" panose="020B0403020202020204" pitchFamily="34" charset="0"/>
              </a:rPr>
              <a:t>DEAD_PREDS : states that can lead to a deadlock</a:t>
            </a:r>
          </a:p>
          <a:p>
            <a:r>
              <a:rPr lang="en-GB" sz="1400" dirty="0">
                <a:latin typeface="Helvetica Neue Thin" panose="020B0403020202020204" pitchFamily="34" charset="0"/>
                <a:ea typeface="Helvetica Neue Thin" panose="020B0403020202020204" pitchFamily="34" charset="0"/>
              </a:rPr>
              <a:t>DEADLOCK : deadlocking states </a:t>
            </a:r>
          </a:p>
          <a:p>
            <a:r>
              <a:rPr lang="en-GB" sz="1400" dirty="0">
                <a:latin typeface="Helvetica Neue Thin" panose="020B0403020202020204" pitchFamily="34" charset="0"/>
                <a:ea typeface="Helvetica Neue Thin" panose="020B0403020202020204" pitchFamily="34" charset="0"/>
              </a:rPr>
              <a:t>MATRIX : transition pairs and how often they appear </a:t>
            </a:r>
          </a:p>
          <a:p>
            <a:r>
              <a:rPr lang="en-GB" sz="1400" dirty="0">
                <a:latin typeface="Helvetica Neue Thin" panose="020B0403020202020204" pitchFamily="34" charset="0"/>
                <a:ea typeface="Helvetica Neue Thin" panose="020B0403020202020204" pitchFamily="34" charset="0"/>
              </a:rPr>
              <a:t>TR_COUNT : transitions and how often they appear </a:t>
            </a:r>
          </a:p>
        </p:txBody>
      </p:sp>
      <p:pic>
        <p:nvPicPr>
          <p:cNvPr id="12" name="Picture 11">
            <a:extLst>
              <a:ext uri="{FF2B5EF4-FFF2-40B4-BE49-F238E27FC236}">
                <a16:creationId xmlns:a16="http://schemas.microsoft.com/office/drawing/2014/main" id="{29F70423-F49A-AA2C-840B-8092105BD427}"/>
              </a:ext>
            </a:extLst>
          </p:cNvPr>
          <p:cNvPicPr>
            <a:picLocks noChangeAspect="1"/>
          </p:cNvPicPr>
          <p:nvPr/>
        </p:nvPicPr>
        <p:blipFill>
          <a:blip r:embed="rId2"/>
          <a:stretch>
            <a:fillRect/>
          </a:stretch>
        </p:blipFill>
        <p:spPr>
          <a:xfrm>
            <a:off x="94445" y="2232172"/>
            <a:ext cx="7772400" cy="2897640"/>
          </a:xfrm>
          <a:prstGeom prst="rect">
            <a:avLst/>
          </a:prstGeom>
        </p:spPr>
      </p:pic>
      <p:grpSp>
        <p:nvGrpSpPr>
          <p:cNvPr id="13" name="Group 12">
            <a:extLst>
              <a:ext uri="{FF2B5EF4-FFF2-40B4-BE49-F238E27FC236}">
                <a16:creationId xmlns:a16="http://schemas.microsoft.com/office/drawing/2014/main" id="{3308AA5E-EA8F-F4A0-FC04-15DAE3E3C136}"/>
              </a:ext>
            </a:extLst>
          </p:cNvPr>
          <p:cNvGrpSpPr/>
          <p:nvPr/>
        </p:nvGrpSpPr>
        <p:grpSpPr>
          <a:xfrm>
            <a:off x="7836026" y="559845"/>
            <a:ext cx="3314792" cy="2442986"/>
            <a:chOff x="24756" y="2397551"/>
            <a:chExt cx="3314792" cy="2442986"/>
          </a:xfrm>
        </p:grpSpPr>
        <p:grpSp>
          <p:nvGrpSpPr>
            <p:cNvPr id="32" name="Group 31">
              <a:extLst>
                <a:ext uri="{FF2B5EF4-FFF2-40B4-BE49-F238E27FC236}">
                  <a16:creationId xmlns:a16="http://schemas.microsoft.com/office/drawing/2014/main" id="{30D671FE-158E-84BF-A105-BB42F264D40A}"/>
                </a:ext>
              </a:extLst>
            </p:cNvPr>
            <p:cNvGrpSpPr/>
            <p:nvPr/>
          </p:nvGrpSpPr>
          <p:grpSpPr>
            <a:xfrm rot="16200000">
              <a:off x="469120" y="3235649"/>
              <a:ext cx="834604" cy="834604"/>
              <a:chOff x="5123645" y="775255"/>
              <a:chExt cx="834604" cy="834604"/>
            </a:xfrm>
          </p:grpSpPr>
          <p:sp>
            <p:nvSpPr>
              <p:cNvPr id="51" name="Oval 50">
                <a:extLst>
                  <a:ext uri="{FF2B5EF4-FFF2-40B4-BE49-F238E27FC236}">
                    <a16:creationId xmlns:a16="http://schemas.microsoft.com/office/drawing/2014/main" id="{CDDC170A-9436-53D7-A017-58AE014D8D99}"/>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71E99CF1-4710-BEAA-9A27-C661C5429A7B}"/>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33" name="Oval 32">
              <a:extLst>
                <a:ext uri="{FF2B5EF4-FFF2-40B4-BE49-F238E27FC236}">
                  <a16:creationId xmlns:a16="http://schemas.microsoft.com/office/drawing/2014/main" id="{D16B8C6D-3FD2-2DD2-ACBC-C196AB2942D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34" name="Oval 33">
              <a:extLst>
                <a:ext uri="{FF2B5EF4-FFF2-40B4-BE49-F238E27FC236}">
                  <a16:creationId xmlns:a16="http://schemas.microsoft.com/office/drawing/2014/main" id="{A28F01D0-ED00-CDB2-31BA-9513E2FEE679}"/>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35" name="Group 34">
              <a:extLst>
                <a:ext uri="{FF2B5EF4-FFF2-40B4-BE49-F238E27FC236}">
                  <a16:creationId xmlns:a16="http://schemas.microsoft.com/office/drawing/2014/main" id="{1D5CEC62-35BE-8669-97B5-5787D3C3DEEC}"/>
                </a:ext>
              </a:extLst>
            </p:cNvPr>
            <p:cNvGrpSpPr/>
            <p:nvPr/>
          </p:nvGrpSpPr>
          <p:grpSpPr>
            <a:xfrm rot="16200000">
              <a:off x="418311" y="2075786"/>
              <a:ext cx="2248369" cy="3035479"/>
              <a:chOff x="978148" y="-3000752"/>
              <a:chExt cx="3553745" cy="4797847"/>
            </a:xfrm>
          </p:grpSpPr>
          <p:sp>
            <p:nvSpPr>
              <p:cNvPr id="43" name="Oval 42">
                <a:extLst>
                  <a:ext uri="{FF2B5EF4-FFF2-40B4-BE49-F238E27FC236}">
                    <a16:creationId xmlns:a16="http://schemas.microsoft.com/office/drawing/2014/main" id="{862FAF68-E567-B718-6349-AC1794B59E0F}"/>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4" name="TextBox 43">
                <a:extLst>
                  <a:ext uri="{FF2B5EF4-FFF2-40B4-BE49-F238E27FC236}">
                    <a16:creationId xmlns:a16="http://schemas.microsoft.com/office/drawing/2014/main" id="{46AEDBAA-98C1-29C9-7EF2-35E3378216EB}"/>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5" name="TextBox 44">
                <a:extLst>
                  <a:ext uri="{FF2B5EF4-FFF2-40B4-BE49-F238E27FC236}">
                    <a16:creationId xmlns:a16="http://schemas.microsoft.com/office/drawing/2014/main" id="{53F656A4-3318-7346-BE34-810DD88FF120}"/>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6" name="TextBox 45">
                <a:extLst>
                  <a:ext uri="{FF2B5EF4-FFF2-40B4-BE49-F238E27FC236}">
                    <a16:creationId xmlns:a16="http://schemas.microsoft.com/office/drawing/2014/main" id="{377A04A5-AA69-B340-4225-D998457CDA99}"/>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9567D41-CDFA-8197-E4D7-58BD069C8F68}"/>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EBC7763B-F07A-36EB-302B-B04F810E3E17}"/>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9" name="TextBox 48">
                <a:extLst>
                  <a:ext uri="{FF2B5EF4-FFF2-40B4-BE49-F238E27FC236}">
                    <a16:creationId xmlns:a16="http://schemas.microsoft.com/office/drawing/2014/main" id="{A7A3D93E-84B1-AB7A-6809-07ECFB6BBA94}"/>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50" name="TextBox 49">
                <a:extLst>
                  <a:ext uri="{FF2B5EF4-FFF2-40B4-BE49-F238E27FC236}">
                    <a16:creationId xmlns:a16="http://schemas.microsoft.com/office/drawing/2014/main" id="{99B9EE90-67F8-A516-C1DA-D6387589B46E}"/>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36" name="Straight Arrow Connector 35">
              <a:extLst>
                <a:ext uri="{FF2B5EF4-FFF2-40B4-BE49-F238E27FC236}">
                  <a16:creationId xmlns:a16="http://schemas.microsoft.com/office/drawing/2014/main" id="{0F3687FC-5F4F-DFB4-6589-BAC05B59210E}"/>
                </a:ext>
              </a:extLst>
            </p:cNvPr>
            <p:cNvCxnSpPr>
              <a:cxnSpLocks/>
              <a:stCxn id="51" idx="5"/>
              <a:endCxn id="43"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04BA2B-E581-C74D-A788-623E278FC632}"/>
                </a:ext>
              </a:extLst>
            </p:cNvPr>
            <p:cNvCxnSpPr>
              <a:cxnSpLocks/>
              <a:stCxn id="51" idx="4"/>
              <a:endCxn id="34"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01EE4C-35E5-4E3E-AACD-CCC599F1516F}"/>
                </a:ext>
              </a:extLst>
            </p:cNvPr>
            <p:cNvCxnSpPr>
              <a:cxnSpLocks/>
              <a:stCxn id="51" idx="3"/>
              <a:endCxn id="33"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7B81F6-E0E0-BBD9-30D5-A607EBA49CB0}"/>
                </a:ext>
              </a:extLst>
            </p:cNvPr>
            <p:cNvCxnSpPr>
              <a:cxnSpLocks/>
              <a:stCxn id="43"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74052BC-09CA-1562-1FB6-EF28F5A875AA}"/>
                </a:ext>
              </a:extLst>
            </p:cNvPr>
            <p:cNvCxnSpPr>
              <a:cxnSpLocks/>
              <a:stCxn id="43"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6D12AF-F0B8-E4C8-5C95-54E15EF25634}"/>
                </a:ext>
              </a:extLst>
            </p:cNvPr>
            <p:cNvCxnSpPr>
              <a:cxnSpLocks/>
              <a:stCxn id="43"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D9FB9EC-C5D7-0C9A-6F85-F373AED8E7B1}"/>
                </a:ext>
              </a:extLst>
            </p:cNvPr>
            <p:cNvCxnSpPr>
              <a:cxnSpLocks/>
              <a:endCxn id="51"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75403CE0-1BF7-3586-B993-1E8515708642}"/>
              </a:ext>
            </a:extLst>
          </p:cNvPr>
          <p:cNvSpPr txBox="1"/>
          <p:nvPr/>
        </p:nvSpPr>
        <p:spPr>
          <a:xfrm>
            <a:off x="94445" y="5203630"/>
            <a:ext cx="12003110" cy="738664"/>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rPr>
              <a:t>Other:</a:t>
            </a:r>
          </a:p>
          <a:p>
            <a:pPr marL="285750" indent="-285750">
              <a:buFontTx/>
              <a:buChar char="-"/>
            </a:pPr>
            <a:r>
              <a:rPr lang="en-GB" sz="1400" dirty="0">
                <a:latin typeface="Helvetica Neue Thin" panose="020B0403020202020204" pitchFamily="34" charset="0"/>
                <a:ea typeface="Helvetica Neue Thin" panose="020B0403020202020204" pitchFamily="34" charset="0"/>
              </a:rPr>
              <a:t>Take into account vars -&gt; their potential values. If there’s a value that’s not hit try to target that value (like the L9 in </a:t>
            </a:r>
            <a:r>
              <a:rPr lang="en-GB" sz="1400" dirty="0" err="1">
                <a:latin typeface="Helvetica Neue Thin" panose="020B0403020202020204" pitchFamily="34" charset="0"/>
                <a:ea typeface="Helvetica Neue Thin" panose="020B0403020202020204" pitchFamily="34" charset="0"/>
              </a:rPr>
              <a:t>dekker_depth</a:t>
            </a:r>
            <a:r>
              <a:rPr lang="en-GB" sz="1400" dirty="0">
                <a:latin typeface="Helvetica Neue Thin" panose="020B0403020202020204" pitchFamily="34" charset="0"/>
                <a:ea typeface="Helvetica Neue Thin" panose="020B0403020202020204" pitchFamily="34" charset="0"/>
              </a:rPr>
              <a:t> example) </a:t>
            </a:r>
          </a:p>
          <a:p>
            <a:pPr marL="285750" indent="-285750">
              <a:buFontTx/>
              <a:buChar char="-"/>
            </a:pPr>
            <a:r>
              <a:rPr lang="en-GB" sz="1400" dirty="0">
                <a:latin typeface="Helvetica Neue Thin" panose="020B0403020202020204" pitchFamily="34" charset="0"/>
                <a:ea typeface="Helvetica Neue Thin" panose="020B0403020202020204" pitchFamily="34" charset="0"/>
              </a:rPr>
              <a:t>If a transition never appears, set that as the target for </a:t>
            </a:r>
            <a:r>
              <a:rPr lang="en-GB" sz="1400">
                <a:latin typeface="Helvetica Neue Thin" panose="020B0403020202020204" pitchFamily="34" charset="0"/>
                <a:ea typeface="Helvetica Neue Thin" panose="020B0403020202020204" pitchFamily="34" charset="0"/>
              </a:rPr>
              <a:t>a run?</a:t>
            </a:r>
            <a:endParaRPr lang="en-GB" sz="14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3712925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41</a:t>
            </a:fld>
            <a:endParaRPr lang="en-FR"/>
          </a:p>
        </p:txBody>
      </p:sp>
      <p:sp>
        <p:nvSpPr>
          <p:cNvPr id="2" name="TextBox 1">
            <a:extLst>
              <a:ext uri="{FF2B5EF4-FFF2-40B4-BE49-F238E27FC236}">
                <a16:creationId xmlns:a16="http://schemas.microsoft.com/office/drawing/2014/main" id="{494BD36C-8837-AF56-5E58-817A43AA4697}"/>
              </a:ext>
            </a:extLst>
          </p:cNvPr>
          <p:cNvSpPr txBox="1"/>
          <p:nvPr/>
        </p:nvSpPr>
        <p:spPr>
          <a:xfrm>
            <a:off x="94445" y="195565"/>
            <a:ext cx="12003110" cy="1600438"/>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FUZZ</a:t>
            </a:r>
          </a:p>
          <a:p>
            <a:endParaRPr lang="en-GB" sz="1600" dirty="0">
              <a:latin typeface="Helvetica Neue Thin" panose="020B0403020202020204" pitchFamily="34" charset="0"/>
              <a:ea typeface="Helvetica Neue Thin" panose="020B0403020202020204" pitchFamily="34" charset="0"/>
            </a:endParaRPr>
          </a:p>
          <a:p>
            <a:pPr marL="342900" indent="-342900">
              <a:buAutoNum type="arabicParenR"/>
            </a:pPr>
            <a:r>
              <a:rPr lang="en-GB" sz="1600" dirty="0">
                <a:latin typeface="Helvetica Neue Thin" panose="020B0403020202020204" pitchFamily="34" charset="0"/>
                <a:ea typeface="Helvetica Neue Thin" panose="020B0403020202020204" pitchFamily="34" charset="0"/>
              </a:rPr>
              <a:t>Generate X correct seeds (X = number of initial steps) -&gt; length is max 100, shorter if it deadlocks first [100 can be changed]</a:t>
            </a:r>
          </a:p>
          <a:p>
            <a:pPr marL="342900" indent="-342900">
              <a:buAutoNum type="arabicParenR"/>
            </a:pPr>
            <a:r>
              <a:rPr lang="en-GB" sz="1600" dirty="0">
                <a:latin typeface="Helvetica Neue Thin" panose="020B0403020202020204" pitchFamily="34" charset="0"/>
                <a:ea typeface="Helvetica Neue Thin" panose="020B0403020202020204" pitchFamily="34" charset="0"/>
              </a:rPr>
              <a:t>Generate 1 random seed, not </a:t>
            </a:r>
            <a:r>
              <a:rPr lang="en-GB" sz="1600">
                <a:latin typeface="Helvetica Neue Thin" panose="020B0403020202020204" pitchFamily="34" charset="0"/>
                <a:ea typeface="Helvetica Neue Thin" panose="020B0403020202020204" pitchFamily="34" charset="0"/>
              </a:rPr>
              <a:t>necessarily correct</a:t>
            </a:r>
            <a:endParaRPr lang="en-GB" sz="1600" dirty="0">
              <a:latin typeface="Helvetica Neue Thin" panose="020B0403020202020204" pitchFamily="34" charset="0"/>
              <a:ea typeface="Helvetica Neue Thin" panose="020B0403020202020204" pitchFamily="34" charset="0"/>
            </a:endParaRPr>
          </a:p>
          <a:p>
            <a:pPr marL="342900" indent="-342900">
              <a:buAutoNum type="arabicParenR"/>
            </a:pPr>
            <a:r>
              <a:rPr lang="en-GB" sz="1600" dirty="0">
                <a:latin typeface="Helvetica Neue Thin" panose="020B0403020202020204" pitchFamily="34" charset="0"/>
                <a:ea typeface="Helvetica Neue Thin" panose="020B0403020202020204" pitchFamily="34" charset="0"/>
              </a:rPr>
              <a:t>Push all seeds to NEWCAND queue</a:t>
            </a:r>
          </a:p>
          <a:p>
            <a:pPr marL="342900" indent="-342900">
              <a:buAutoNum type="arabicParenR"/>
            </a:pPr>
            <a:r>
              <a:rPr lang="en-GB" sz="1600" dirty="0">
                <a:latin typeface="Helvetica Neue Thin" panose="020B0403020202020204" pitchFamily="34" charset="0"/>
                <a:ea typeface="Helvetica Neue Thin" panose="020B0403020202020204" pitchFamily="34" charset="0"/>
              </a:rPr>
              <a:t>Pop from NEW </a:t>
            </a:r>
            <a:endParaRPr lang="en-GB" sz="14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07250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E0414-BA4B-94E1-C01E-E0863EDB6501}"/>
              </a:ext>
            </a:extLst>
          </p:cNvPr>
          <p:cNvSpPr txBox="1"/>
          <p:nvPr/>
        </p:nvSpPr>
        <p:spPr>
          <a:xfrm>
            <a:off x="122697" y="1087851"/>
            <a:ext cx="12003110" cy="584775"/>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Set up a ”reward”-type function that helps the system decide where to go. </a:t>
            </a:r>
          </a:p>
          <a:p>
            <a:pPr lvl="1"/>
            <a:r>
              <a:rPr lang="en-GB" sz="1600" dirty="0">
                <a:latin typeface="Helvetica Neue Thin" panose="020B0403020202020204" pitchFamily="34" charset="0"/>
                <a:ea typeface="Helvetica Neue Thin" panose="020B0403020202020204" pitchFamily="34" charset="0"/>
              </a:rPr>
              <a:t>The reward will decide which states are optimal to visit</a:t>
            </a: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42</a:t>
            </a:fld>
            <a:endParaRPr lang="en-FR"/>
          </a:p>
        </p:txBody>
      </p:sp>
      <p:grpSp>
        <p:nvGrpSpPr>
          <p:cNvPr id="60" name="Group 59">
            <a:extLst>
              <a:ext uri="{FF2B5EF4-FFF2-40B4-BE49-F238E27FC236}">
                <a16:creationId xmlns:a16="http://schemas.microsoft.com/office/drawing/2014/main" id="{A507A347-DF89-B8F0-26EB-9E3A153424CC}"/>
              </a:ext>
            </a:extLst>
          </p:cNvPr>
          <p:cNvGrpSpPr/>
          <p:nvPr/>
        </p:nvGrpSpPr>
        <p:grpSpPr>
          <a:xfrm>
            <a:off x="122697" y="1808222"/>
            <a:ext cx="3314792" cy="2442986"/>
            <a:chOff x="24756" y="2397551"/>
            <a:chExt cx="3314792" cy="2442986"/>
          </a:xfrm>
        </p:grpSpPr>
        <p:grpSp>
          <p:nvGrpSpPr>
            <p:cNvPr id="9" name="Group 8">
              <a:extLst>
                <a:ext uri="{FF2B5EF4-FFF2-40B4-BE49-F238E27FC236}">
                  <a16:creationId xmlns:a16="http://schemas.microsoft.com/office/drawing/2014/main" id="{B557757C-1738-EB48-70B0-F3593368B27F}"/>
                </a:ext>
              </a:extLst>
            </p:cNvPr>
            <p:cNvGrpSpPr/>
            <p:nvPr/>
          </p:nvGrpSpPr>
          <p:grpSpPr>
            <a:xfrm rot="16200000">
              <a:off x="469120" y="3235649"/>
              <a:ext cx="834604" cy="834604"/>
              <a:chOff x="5123645" y="775255"/>
              <a:chExt cx="834604" cy="834604"/>
            </a:xfrm>
          </p:grpSpPr>
          <p:sp>
            <p:nvSpPr>
              <p:cNvPr id="10" name="Oval 9">
                <a:extLst>
                  <a:ext uri="{FF2B5EF4-FFF2-40B4-BE49-F238E27FC236}">
                    <a16:creationId xmlns:a16="http://schemas.microsoft.com/office/drawing/2014/main" id="{90AD1D47-5B6C-217C-2B9C-48F56C5A2F0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TextBox 10">
                <a:extLst>
                  <a:ext uri="{FF2B5EF4-FFF2-40B4-BE49-F238E27FC236}">
                    <a16:creationId xmlns:a16="http://schemas.microsoft.com/office/drawing/2014/main" id="{99D46293-1A62-4BE5-D8E0-671F0758A9E0}"/>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6" name="Oval 15">
              <a:extLst>
                <a:ext uri="{FF2B5EF4-FFF2-40B4-BE49-F238E27FC236}">
                  <a16:creationId xmlns:a16="http://schemas.microsoft.com/office/drawing/2014/main" id="{FA3D9FD7-3F46-A52A-949C-4130CE1A7DA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9" name="Oval 18">
              <a:extLst>
                <a:ext uri="{FF2B5EF4-FFF2-40B4-BE49-F238E27FC236}">
                  <a16:creationId xmlns:a16="http://schemas.microsoft.com/office/drawing/2014/main" id="{32862ACD-1928-7790-1927-75ECCB1FAF7D}"/>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21" name="Group 20">
              <a:extLst>
                <a:ext uri="{FF2B5EF4-FFF2-40B4-BE49-F238E27FC236}">
                  <a16:creationId xmlns:a16="http://schemas.microsoft.com/office/drawing/2014/main" id="{AB7ECAF4-EDB9-C0CD-41F1-A3EEE2784A29}"/>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FC21C559-2A83-E2E0-0692-623B4DED5DA4}"/>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721062FB-0CE7-9E03-8473-ECAB2872DAD2}"/>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1CD2BC5-C0C9-7B47-F7B9-72A5E0E78F18}"/>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4CAB1608-92C2-2202-85FB-DD03C49B2B6D}"/>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2" name="TextBox 61">
                <a:extLst>
                  <a:ext uri="{FF2B5EF4-FFF2-40B4-BE49-F238E27FC236}">
                    <a16:creationId xmlns:a16="http://schemas.microsoft.com/office/drawing/2014/main" id="{2DA1E6F6-A7A5-FFB5-1EAE-2CB222CCCF5A}"/>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3" name="TextBox 62">
                <a:extLst>
                  <a:ext uri="{FF2B5EF4-FFF2-40B4-BE49-F238E27FC236}">
                    <a16:creationId xmlns:a16="http://schemas.microsoft.com/office/drawing/2014/main" id="{7936E82F-CEA3-04E4-836C-0975B33B43B6}"/>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4" name="TextBox 63">
                <a:extLst>
                  <a:ext uri="{FF2B5EF4-FFF2-40B4-BE49-F238E27FC236}">
                    <a16:creationId xmlns:a16="http://schemas.microsoft.com/office/drawing/2014/main" id="{AB1FB6D8-F4F6-0366-61DE-CEA4D76E723F}"/>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80" name="TextBox 79">
                <a:extLst>
                  <a:ext uri="{FF2B5EF4-FFF2-40B4-BE49-F238E27FC236}">
                    <a16:creationId xmlns:a16="http://schemas.microsoft.com/office/drawing/2014/main" id="{EC287D62-61E8-BF13-F4A3-4B8CBE2F5F5A}"/>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28" name="Straight Arrow Connector 27">
              <a:extLst>
                <a:ext uri="{FF2B5EF4-FFF2-40B4-BE49-F238E27FC236}">
                  <a16:creationId xmlns:a16="http://schemas.microsoft.com/office/drawing/2014/main" id="{D2AC846E-DAA6-93CB-80B3-AD1989C78FD3}"/>
                </a:ext>
              </a:extLst>
            </p:cNvPr>
            <p:cNvCxnSpPr>
              <a:cxnSpLocks/>
              <a:stCxn id="1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FB1B4E-4A89-EEA9-4ADA-655ECF238118}"/>
                </a:ext>
              </a:extLst>
            </p:cNvPr>
            <p:cNvCxnSpPr>
              <a:cxnSpLocks/>
              <a:stCxn id="10" idx="4"/>
              <a:endCxn id="19"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DD4665-26A9-38A8-8281-2F1997A91D06}"/>
                </a:ext>
              </a:extLst>
            </p:cNvPr>
            <p:cNvCxnSpPr>
              <a:cxnSpLocks/>
              <a:stCxn id="10" idx="3"/>
              <a:endCxn id="16"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B7F4ED6-AD33-956E-00C5-09B0F1AF4BC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0B28419-B34E-235F-191F-C16FD44296F0}"/>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103FBDA-9FB4-EF06-8CCD-50480907E8F7}"/>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7443E76-B300-F371-F0AA-388BF82009D9}"/>
                </a:ext>
              </a:extLst>
            </p:cNvPr>
            <p:cNvCxnSpPr>
              <a:cxnSpLocks/>
              <a:endCxn id="1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B55F7355-F4D5-3742-7632-6518FF1AC7C9}"/>
              </a:ext>
            </a:extLst>
          </p:cNvPr>
          <p:cNvSpPr txBox="1"/>
          <p:nvPr/>
        </p:nvSpPr>
        <p:spPr>
          <a:xfrm>
            <a:off x="3705212" y="1943167"/>
            <a:ext cx="8543292" cy="2062103"/>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What reward for S1 should taken into account:</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S1 appeared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appeared? What % of the time did it appear initially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often did the couple (t0, t1) appear compared to other t0 couples (only w/ </a:t>
            </a:r>
            <a:r>
              <a:rPr lang="en-GB" sz="1600" dirty="0" err="1">
                <a:latin typeface="Helvetica Neue Thin" panose="020B0403020202020204" pitchFamily="34" charset="0"/>
                <a:ea typeface="Helvetica Neue Thin" panose="020B0403020202020204" pitchFamily="34" charset="0"/>
              </a:rPr>
              <a:t>poss</a:t>
            </a:r>
            <a:r>
              <a:rPr lang="en-GB" sz="1600" dirty="0">
                <a:latin typeface="Helvetica Neue Thin" panose="020B0403020202020204" pitchFamily="34" charset="0"/>
                <a:ea typeface="Helvetica Neue Thin" panose="020B0403020202020204" pitchFamily="34" charset="0"/>
              </a:rPr>
              <a:t> exits)</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been taken from S0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many exits does S1 have</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Does S1 appear in DEAD_PRED? (only if (3) doesn’t reply deadlock)</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If t1 has a proc, how did that proc behave before [maybe?]</a:t>
            </a:r>
          </a:p>
        </p:txBody>
      </p:sp>
      <p:sp>
        <p:nvSpPr>
          <p:cNvPr id="81" name="TextBox 80">
            <a:extLst>
              <a:ext uri="{FF2B5EF4-FFF2-40B4-BE49-F238E27FC236}">
                <a16:creationId xmlns:a16="http://schemas.microsoft.com/office/drawing/2014/main" id="{097F6EA0-4724-5C4F-94D1-DCF6E93B34F2}"/>
              </a:ext>
            </a:extLst>
          </p:cNvPr>
          <p:cNvSpPr txBox="1"/>
          <p:nvPr/>
        </p:nvSpPr>
        <p:spPr>
          <a:xfrm>
            <a:off x="20498" y="141760"/>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Following explorations</a:t>
            </a:r>
          </a:p>
        </p:txBody>
      </p:sp>
      <p:sp>
        <p:nvSpPr>
          <p:cNvPr id="85" name="TextBox 84">
            <a:extLst>
              <a:ext uri="{FF2B5EF4-FFF2-40B4-BE49-F238E27FC236}">
                <a16:creationId xmlns:a16="http://schemas.microsoft.com/office/drawing/2014/main" id="{F1D1B8CF-6DD6-030E-48B7-69B3C65674F4}"/>
              </a:ext>
            </a:extLst>
          </p:cNvPr>
          <p:cNvSpPr txBox="1"/>
          <p:nvPr/>
        </p:nvSpPr>
        <p:spPr>
          <a:xfrm>
            <a:off x="122697" y="72603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Analyse the runs, and get the set of sets that didn’t get all of their exits visited and use those as starting states instead of going from Init</a:t>
            </a:r>
          </a:p>
        </p:txBody>
      </p:sp>
    </p:spTree>
    <p:extLst>
      <p:ext uri="{BB962C8B-B14F-4D97-AF65-F5344CB8AC3E}">
        <p14:creationId xmlns:p14="http://schemas.microsoft.com/office/powerpoint/2010/main" val="22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p>
        </p:txBody>
      </p:sp>
      <p:sp>
        <p:nvSpPr>
          <p:cNvPr id="3" name="Slide Number Placeholder 2">
            <a:extLst>
              <a:ext uri="{FF2B5EF4-FFF2-40B4-BE49-F238E27FC236}">
                <a16:creationId xmlns:a16="http://schemas.microsoft.com/office/drawing/2014/main" id="{D0D8D36B-A683-334A-D2C1-08C6FCFC1451}"/>
              </a:ext>
            </a:extLst>
          </p:cNvPr>
          <p:cNvSpPr>
            <a:spLocks noGrp="1"/>
          </p:cNvSpPr>
          <p:nvPr>
            <p:ph type="sldNum" sz="quarter" idx="12"/>
          </p:nvPr>
        </p:nvSpPr>
        <p:spPr/>
        <p:txBody>
          <a:bodyPr/>
          <a:lstStyle/>
          <a:p>
            <a:fld id="{4A936E34-E911-F947-B710-F12161D09F63}" type="slidenum">
              <a:rPr lang="en-FR" smtClean="0"/>
              <a:t>5</a:t>
            </a:fld>
            <a:endParaRPr lang="en-F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to 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9624580"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Proposition 1: Target the desired transition specifically </a:t>
            </a:r>
          </a:p>
        </p:txBody>
      </p:sp>
      <p:sp>
        <p:nvSpPr>
          <p:cNvPr id="6" name="Slide Number Placeholder 5">
            <a:extLst>
              <a:ext uri="{FF2B5EF4-FFF2-40B4-BE49-F238E27FC236}">
                <a16:creationId xmlns:a16="http://schemas.microsoft.com/office/drawing/2014/main" id="{18B9B651-AFA8-2FC5-BADC-65B9C568FFEC}"/>
              </a:ext>
            </a:extLst>
          </p:cNvPr>
          <p:cNvSpPr>
            <a:spLocks noGrp="1"/>
          </p:cNvSpPr>
          <p:nvPr>
            <p:ph type="sldNum" sz="quarter" idx="12"/>
          </p:nvPr>
        </p:nvSpPr>
        <p:spPr/>
        <p:txBody>
          <a:bodyPr/>
          <a:lstStyle/>
          <a:p>
            <a:fld id="{4A936E34-E911-F947-B710-F12161D09F63}" type="slidenum">
              <a:rPr lang="en-FR" smtClean="0"/>
              <a:t>6</a:t>
            </a:fld>
            <a:endParaRPr lang="en-F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822854" y="1415380"/>
            <a:ext cx="5273692" cy="224676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a:t>
            </a:r>
            <a:r>
              <a:rPr lang="en-GB" sz="2000" dirty="0">
                <a:latin typeface="Helvetica Neue Thin" panose="020B0403020202020204" pitchFamily="34" charset="0"/>
                <a:ea typeface="Helvetica Neue Thin" panose="020B0403020202020204" pitchFamily="34" charset="0"/>
              </a:rPr>
              <a:t> probability </a:t>
            </a:r>
            <a:r>
              <a:rPr lang="en-GB" sz="2000" dirty="0">
                <a:latin typeface="Cambria Math" panose="02040503050406030204" pitchFamily="18" charset="0"/>
                <a:ea typeface="Cambria Math" panose="02040503050406030204" pitchFamily="18" charset="0"/>
              </a:rPr>
              <a:t>p</a:t>
            </a:r>
            <a:r>
              <a:rPr lang="en-GB" sz="20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a:p>
            <a:r>
              <a:rPr lang="en-FR" sz="2000" dirty="0">
                <a:latin typeface="Helvetica Neue Thin" panose="020B0403020202020204" pitchFamily="34" charset="0"/>
                <a:ea typeface="Helvetica Neue Thin" panose="020B0403020202020204" pitchFamily="34" charset="0"/>
              </a:rPr>
              <a:t>The 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32343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 probability 1-</a:t>
            </a:r>
            <a:r>
              <a:rPr lang="en-FR" sz="2000" dirty="0">
                <a:latin typeface="Cambria Math" panose="02040503050406030204" pitchFamily="18" charset="0"/>
                <a:ea typeface="Cambria Math" panose="02040503050406030204" pitchFamily="18" charset="0"/>
              </a:rPr>
              <a:t>p</a:t>
            </a:r>
            <a:r>
              <a:rPr lang="en-FR" sz="2000" dirty="0">
                <a:latin typeface="Helvetica Neue Thin" panose="020B0403020202020204" pitchFamily="34" charset="0"/>
                <a:ea typeface="Helvetica Neue Thin" panose="020B0403020202020204" pitchFamily="34" charset="0"/>
              </a:rPr>
              <a:t>:</a:t>
            </a:r>
          </a:p>
          <a:p>
            <a:r>
              <a:rPr lang="en-FR" sz="2000" dirty="0">
                <a:latin typeface="Helvetica Neue Thin" panose="020B0403020202020204" pitchFamily="34" charset="0"/>
                <a:ea typeface="Helvetica Neue Thin" panose="020B0403020202020204" pitchFamily="34" charset="0"/>
              </a:rPr>
              <a:t>The system randomly picks from all of the possible transitions without considering what happens after taking that transition</a:t>
            </a:r>
          </a:p>
        </p:txBody>
      </p:sp>
      <p:sp>
        <p:nvSpPr>
          <p:cNvPr id="2" name="Slide Number Placeholder 1">
            <a:extLst>
              <a:ext uri="{FF2B5EF4-FFF2-40B4-BE49-F238E27FC236}">
                <a16:creationId xmlns:a16="http://schemas.microsoft.com/office/drawing/2014/main" id="{D63B7E06-58BF-7D2E-6674-64F9732BA535}"/>
              </a:ext>
            </a:extLst>
          </p:cNvPr>
          <p:cNvSpPr>
            <a:spLocks noGrp="1"/>
          </p:cNvSpPr>
          <p:nvPr>
            <p:ph type="sldNum" sz="quarter" idx="12"/>
          </p:nvPr>
        </p:nvSpPr>
        <p:spPr/>
        <p:txBody>
          <a:bodyPr/>
          <a:lstStyle/>
          <a:p>
            <a:fld id="{4A936E34-E911-F947-B710-F12161D09F63}" type="slidenum">
              <a:rPr lang="en-FR" smtClean="0"/>
              <a:t>7</a:t>
            </a:fld>
            <a:endParaRPr lang="en-F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weights &amp; probabilities </a:t>
            </a:r>
            <a:endParaRPr lang="en-FR" sz="2000" dirty="0">
              <a:latin typeface="Helvetica Neue Thin" panose="020B0403020202020204" pitchFamily="34" charset="0"/>
              <a:ea typeface="Helvetica Neue Thin" panose="020B0403020202020204" pitchFamily="34" charset="0"/>
            </a:endParaRPr>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
        <p:nvSpPr>
          <p:cNvPr id="8" name="Slide Number Placeholder 7">
            <a:extLst>
              <a:ext uri="{FF2B5EF4-FFF2-40B4-BE49-F238E27FC236}">
                <a16:creationId xmlns:a16="http://schemas.microsoft.com/office/drawing/2014/main" id="{0464A853-0083-427D-626B-CEC60007D8F6}"/>
              </a:ext>
            </a:extLst>
          </p:cNvPr>
          <p:cNvSpPr>
            <a:spLocks noGrp="1"/>
          </p:cNvSpPr>
          <p:nvPr>
            <p:ph type="sldNum" sz="quarter" idx="12"/>
          </p:nvPr>
        </p:nvSpPr>
        <p:spPr/>
        <p:txBody>
          <a:bodyPr/>
          <a:lstStyle/>
          <a:p>
            <a:fld id="{4A936E34-E911-F947-B710-F12161D09F63}" type="slidenum">
              <a:rPr lang="en-FR" smtClean="0"/>
              <a:t>8</a:t>
            </a:fld>
            <a:endParaRPr lang="en-F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p>
        </p:txBody>
      </p:sp>
      <p:sp>
        <p:nvSpPr>
          <p:cNvPr id="3" name="Slide Number Placeholder 2">
            <a:extLst>
              <a:ext uri="{FF2B5EF4-FFF2-40B4-BE49-F238E27FC236}">
                <a16:creationId xmlns:a16="http://schemas.microsoft.com/office/drawing/2014/main" id="{6D4CDCBB-0273-AC7F-F9BF-21AFCCA050F8}"/>
              </a:ext>
            </a:extLst>
          </p:cNvPr>
          <p:cNvSpPr>
            <a:spLocks noGrp="1"/>
          </p:cNvSpPr>
          <p:nvPr>
            <p:ph type="sldNum" sz="quarter" idx="12"/>
          </p:nvPr>
        </p:nvSpPr>
        <p:spPr/>
        <p:txBody>
          <a:bodyPr/>
          <a:lstStyle/>
          <a:p>
            <a:fld id="{4A936E34-E911-F947-B710-F12161D09F63}" type="slidenum">
              <a:rPr lang="en-FR" smtClean="0"/>
              <a:t>9</a:t>
            </a:fld>
            <a:endParaRPr lang="en-F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21307</TotalTime>
  <Words>5258</Words>
  <Application>Microsoft Macintosh PowerPoint</Application>
  <PresentationFormat>Widescreen</PresentationFormat>
  <Paragraphs>580</Paragraphs>
  <Slides>42</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Abadi Extra Light</vt:lpstr>
      <vt:lpstr>Arial</vt:lpstr>
      <vt:lpstr>Calibri</vt:lpstr>
      <vt:lpstr>Calibri Light</vt:lpstr>
      <vt:lpstr>Cambria Math</vt:lpstr>
      <vt:lpstr>Helvetica Neue Light</vt:lpstr>
      <vt:lpstr>Helvetica Neue Thin</vt:lpstr>
      <vt:lpstr>Helvetica Neue Thin</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method with various Cubicle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104</cp:revision>
  <dcterms:created xsi:type="dcterms:W3CDTF">2023-03-06T08:56:36Z</dcterms:created>
  <dcterms:modified xsi:type="dcterms:W3CDTF">2023-04-03T13:09:03Z</dcterms:modified>
</cp:coreProperties>
</file>