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75" r:id="rId2"/>
    <p:sldId id="256" r:id="rId3"/>
    <p:sldId id="276" r:id="rId4"/>
    <p:sldId id="269" r:id="rId5"/>
    <p:sldId id="277" r:id="rId6"/>
    <p:sldId id="257" r:id="rId7"/>
    <p:sldId id="258" r:id="rId8"/>
    <p:sldId id="259" r:id="rId9"/>
    <p:sldId id="278" r:id="rId10"/>
    <p:sldId id="260" r:id="rId11"/>
    <p:sldId id="279" r:id="rId12"/>
    <p:sldId id="272" r:id="rId13"/>
    <p:sldId id="273" r:id="rId14"/>
    <p:sldId id="274" r:id="rId15"/>
    <p:sldId id="294" r:id="rId16"/>
    <p:sldId id="280" r:id="rId17"/>
    <p:sldId id="263" r:id="rId18"/>
    <p:sldId id="281" r:id="rId19"/>
    <p:sldId id="270" r:id="rId20"/>
    <p:sldId id="265" r:id="rId21"/>
    <p:sldId id="268" r:id="rId22"/>
    <p:sldId id="264" r:id="rId23"/>
    <p:sldId id="282" r:id="rId24"/>
    <p:sldId id="289" r:id="rId25"/>
    <p:sldId id="290" r:id="rId26"/>
    <p:sldId id="283" r:id="rId27"/>
    <p:sldId id="266" r:id="rId28"/>
    <p:sldId id="267" r:id="rId29"/>
    <p:sldId id="284" r:id="rId30"/>
    <p:sldId id="285" r:id="rId31"/>
    <p:sldId id="286" r:id="rId32"/>
    <p:sldId id="287" r:id="rId33"/>
    <p:sldId id="291" r:id="rId34"/>
    <p:sldId id="293" r:id="rId35"/>
    <p:sldId id="292" r:id="rId36"/>
    <p:sldId id="288" r:id="rId37"/>
    <p:sldId id="296" r:id="rId38"/>
    <p:sldId id="295" r:id="rId39"/>
    <p:sldId id="297" r:id="rId40"/>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54B"/>
    <a:srgbClr val="0432FF"/>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18"/>
    <p:restoredTop sz="94577"/>
  </p:normalViewPr>
  <p:slideViewPr>
    <p:cSldViewPr snapToGrid="0">
      <p:cViewPr varScale="1">
        <p:scale>
          <a:sx n="97" d="100"/>
          <a:sy n="97" d="100"/>
        </p:scale>
        <p:origin x="7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5532D-9515-A447-9C89-932ABF0AFE21}" type="datetimeFigureOut">
              <a:rPr lang="en-FR" smtClean="0"/>
              <a:t>27/03/2023</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5A3D9-7F4F-D040-8CC3-BC264619E92D}" type="slidenum">
              <a:rPr lang="en-FR" smtClean="0"/>
              <a:t>‹#›</a:t>
            </a:fld>
            <a:endParaRPr lang="en-FR"/>
          </a:p>
        </p:txBody>
      </p:sp>
    </p:spTree>
    <p:extLst>
      <p:ext uri="{BB962C8B-B14F-4D97-AF65-F5344CB8AC3E}">
        <p14:creationId xmlns:p14="http://schemas.microsoft.com/office/powerpoint/2010/main" val="278519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3082-A6CC-C365-1C2E-227C3234E8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DB00BE00-9B89-3BD0-4EEF-BB53B3AAB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C68B9456-3179-08DB-73DC-EB5B5D0E40E8}"/>
              </a:ext>
            </a:extLst>
          </p:cNvPr>
          <p:cNvSpPr>
            <a:spLocks noGrp="1"/>
          </p:cNvSpPr>
          <p:nvPr>
            <p:ph type="dt" sz="half" idx="10"/>
          </p:nvPr>
        </p:nvSpPr>
        <p:spPr/>
        <p:txBody>
          <a:bodyPr/>
          <a:lstStyle/>
          <a:p>
            <a:fld id="{54BA42DA-DA95-8449-8980-09AEC66987CB}" type="datetime1">
              <a:rPr lang="fr-FR" smtClean="0"/>
              <a:t>27/03/2023</a:t>
            </a:fld>
            <a:endParaRPr lang="en-FR"/>
          </a:p>
        </p:txBody>
      </p:sp>
      <p:sp>
        <p:nvSpPr>
          <p:cNvPr id="5" name="Footer Placeholder 4">
            <a:extLst>
              <a:ext uri="{FF2B5EF4-FFF2-40B4-BE49-F238E27FC236}">
                <a16:creationId xmlns:a16="http://schemas.microsoft.com/office/drawing/2014/main" id="{62D53E6D-3CCE-0A0B-08F7-1D7A1E49FD1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D3B308C-D15D-6755-E072-E9A294E0CE3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85553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A91-0588-D02B-3F61-1CB721100A7C}"/>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82FE0AAA-4CBD-4B82-438E-50E5FDD584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68DDF673-7308-2EC4-2E99-DE49902412B0}"/>
              </a:ext>
            </a:extLst>
          </p:cNvPr>
          <p:cNvSpPr>
            <a:spLocks noGrp="1"/>
          </p:cNvSpPr>
          <p:nvPr>
            <p:ph type="dt" sz="half" idx="10"/>
          </p:nvPr>
        </p:nvSpPr>
        <p:spPr/>
        <p:txBody>
          <a:bodyPr/>
          <a:lstStyle/>
          <a:p>
            <a:fld id="{7F6A5C21-1A89-DF4A-85E0-A03D4350F203}" type="datetime1">
              <a:rPr lang="fr-FR" smtClean="0"/>
              <a:t>27/03/2023</a:t>
            </a:fld>
            <a:endParaRPr lang="en-FR"/>
          </a:p>
        </p:txBody>
      </p:sp>
      <p:sp>
        <p:nvSpPr>
          <p:cNvPr id="5" name="Footer Placeholder 4">
            <a:extLst>
              <a:ext uri="{FF2B5EF4-FFF2-40B4-BE49-F238E27FC236}">
                <a16:creationId xmlns:a16="http://schemas.microsoft.com/office/drawing/2014/main" id="{0F834CC2-4EE3-5383-C605-DE6F2559C54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3EBFD52-023D-E861-684A-EF5F7F7F484E}"/>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1983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5E508-19B6-BFF4-CB0B-3C5BBEDD241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4562F9A4-91FB-92F3-0F3E-FB2085267C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97E7C0B0-639B-E438-9385-C318C705DEE2}"/>
              </a:ext>
            </a:extLst>
          </p:cNvPr>
          <p:cNvSpPr>
            <a:spLocks noGrp="1"/>
          </p:cNvSpPr>
          <p:nvPr>
            <p:ph type="dt" sz="half" idx="10"/>
          </p:nvPr>
        </p:nvSpPr>
        <p:spPr/>
        <p:txBody>
          <a:bodyPr/>
          <a:lstStyle/>
          <a:p>
            <a:fld id="{05E93925-926B-1945-B9CA-9A732A875AAF}" type="datetime1">
              <a:rPr lang="fr-FR" smtClean="0"/>
              <a:t>27/03/2023</a:t>
            </a:fld>
            <a:endParaRPr lang="en-FR"/>
          </a:p>
        </p:txBody>
      </p:sp>
      <p:sp>
        <p:nvSpPr>
          <p:cNvPr id="5" name="Footer Placeholder 4">
            <a:extLst>
              <a:ext uri="{FF2B5EF4-FFF2-40B4-BE49-F238E27FC236}">
                <a16:creationId xmlns:a16="http://schemas.microsoft.com/office/drawing/2014/main" id="{6846CFE0-366D-90D8-C9CC-619CF123DFC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7BB63E2-CC77-3004-5E08-0BBFC8A31FAA}"/>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47450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376E-BE14-BFDE-32B8-548F3511D56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4D520F67-9089-58C2-909A-10E6211F52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B8371116-C840-1C6E-1432-E158A88E643A}"/>
              </a:ext>
            </a:extLst>
          </p:cNvPr>
          <p:cNvSpPr>
            <a:spLocks noGrp="1"/>
          </p:cNvSpPr>
          <p:nvPr>
            <p:ph type="dt" sz="half" idx="10"/>
          </p:nvPr>
        </p:nvSpPr>
        <p:spPr/>
        <p:txBody>
          <a:bodyPr/>
          <a:lstStyle/>
          <a:p>
            <a:fld id="{E0247FCB-74AB-A24C-8A1B-D0FC7EA3D9F4}" type="datetime1">
              <a:rPr lang="fr-FR" smtClean="0"/>
              <a:t>27/03/2023</a:t>
            </a:fld>
            <a:endParaRPr lang="en-FR"/>
          </a:p>
        </p:txBody>
      </p:sp>
      <p:sp>
        <p:nvSpPr>
          <p:cNvPr id="5" name="Footer Placeholder 4">
            <a:extLst>
              <a:ext uri="{FF2B5EF4-FFF2-40B4-BE49-F238E27FC236}">
                <a16:creationId xmlns:a16="http://schemas.microsoft.com/office/drawing/2014/main" id="{E3D73E2E-243E-7E3F-A647-B60CE2214B98}"/>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B40ECBB-6062-3FC8-4B0F-196B4693312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6465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9939-A432-D0FA-4D2A-362D9268F59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3FF6B61-819F-5993-6BCD-09EAD0272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BDCF-5806-083F-6826-9F0487CF642A}"/>
              </a:ext>
            </a:extLst>
          </p:cNvPr>
          <p:cNvSpPr>
            <a:spLocks noGrp="1"/>
          </p:cNvSpPr>
          <p:nvPr>
            <p:ph type="dt" sz="half" idx="10"/>
          </p:nvPr>
        </p:nvSpPr>
        <p:spPr/>
        <p:txBody>
          <a:bodyPr/>
          <a:lstStyle/>
          <a:p>
            <a:fld id="{787E801A-18C3-5149-B32A-A508AB557630}" type="datetime1">
              <a:rPr lang="fr-FR" smtClean="0"/>
              <a:t>27/03/2023</a:t>
            </a:fld>
            <a:endParaRPr lang="en-FR"/>
          </a:p>
        </p:txBody>
      </p:sp>
      <p:sp>
        <p:nvSpPr>
          <p:cNvPr id="5" name="Footer Placeholder 4">
            <a:extLst>
              <a:ext uri="{FF2B5EF4-FFF2-40B4-BE49-F238E27FC236}">
                <a16:creationId xmlns:a16="http://schemas.microsoft.com/office/drawing/2014/main" id="{DC91C742-C5AF-B395-9221-62AFDB985AE0}"/>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54CBABB-A79C-3530-1057-13D0E8E1473C}"/>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183747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6524-E804-9993-11B1-F3C49C2EC868}"/>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5DC47BDB-0F36-2DE4-6897-842E666317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2F420F7-A2C7-CAE5-6977-3D13740390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7C5A3BD2-0BFB-15B2-5C3F-95625084AF83}"/>
              </a:ext>
            </a:extLst>
          </p:cNvPr>
          <p:cNvSpPr>
            <a:spLocks noGrp="1"/>
          </p:cNvSpPr>
          <p:nvPr>
            <p:ph type="dt" sz="half" idx="10"/>
          </p:nvPr>
        </p:nvSpPr>
        <p:spPr/>
        <p:txBody>
          <a:bodyPr/>
          <a:lstStyle/>
          <a:p>
            <a:fld id="{8076E26A-A8C1-3A42-9438-6E19217B065D}" type="datetime1">
              <a:rPr lang="fr-FR" smtClean="0"/>
              <a:t>27/03/2023</a:t>
            </a:fld>
            <a:endParaRPr lang="en-FR"/>
          </a:p>
        </p:txBody>
      </p:sp>
      <p:sp>
        <p:nvSpPr>
          <p:cNvPr id="6" name="Footer Placeholder 5">
            <a:extLst>
              <a:ext uri="{FF2B5EF4-FFF2-40B4-BE49-F238E27FC236}">
                <a16:creationId xmlns:a16="http://schemas.microsoft.com/office/drawing/2014/main" id="{83187DEC-9749-D7DF-E4FD-385986C165B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E00FCFB8-0D3F-1781-6DB4-6F11DE175976}"/>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92571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C047-B7AF-E940-0E84-CFC2DA08E802}"/>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227FEB2-35E4-B271-CD39-4C835759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BFD732-2AD4-2A3D-B89C-9ECE80413C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6EAA667-65A6-F425-9D94-C376D346C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187D69-9ACB-9900-01D1-F9946E6761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D8131EA8-55D7-F758-7D53-D4CB924B2F3D}"/>
              </a:ext>
            </a:extLst>
          </p:cNvPr>
          <p:cNvSpPr>
            <a:spLocks noGrp="1"/>
          </p:cNvSpPr>
          <p:nvPr>
            <p:ph type="dt" sz="half" idx="10"/>
          </p:nvPr>
        </p:nvSpPr>
        <p:spPr/>
        <p:txBody>
          <a:bodyPr/>
          <a:lstStyle/>
          <a:p>
            <a:fld id="{C9FEDFF1-3F10-3A46-ADC1-D537CC37F390}" type="datetime1">
              <a:rPr lang="fr-FR" smtClean="0"/>
              <a:t>27/03/2023</a:t>
            </a:fld>
            <a:endParaRPr lang="en-FR"/>
          </a:p>
        </p:txBody>
      </p:sp>
      <p:sp>
        <p:nvSpPr>
          <p:cNvPr id="8" name="Footer Placeholder 7">
            <a:extLst>
              <a:ext uri="{FF2B5EF4-FFF2-40B4-BE49-F238E27FC236}">
                <a16:creationId xmlns:a16="http://schemas.microsoft.com/office/drawing/2014/main" id="{A06C437C-2384-4249-EF7C-A9CE6D2BCF11}"/>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72210A3-0D5E-A85E-91D3-9CB2413A5AA5}"/>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61185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8021-2F5C-E76A-F8B9-8C22165156E6}"/>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E757B7D3-DD81-6421-3595-EDBFCE3567E9}"/>
              </a:ext>
            </a:extLst>
          </p:cNvPr>
          <p:cNvSpPr>
            <a:spLocks noGrp="1"/>
          </p:cNvSpPr>
          <p:nvPr>
            <p:ph type="dt" sz="half" idx="10"/>
          </p:nvPr>
        </p:nvSpPr>
        <p:spPr/>
        <p:txBody>
          <a:bodyPr/>
          <a:lstStyle/>
          <a:p>
            <a:fld id="{A08AB4D7-44FD-2F47-8062-C2F06B42AC02}" type="datetime1">
              <a:rPr lang="fr-FR" smtClean="0"/>
              <a:t>27/03/2023</a:t>
            </a:fld>
            <a:endParaRPr lang="en-FR"/>
          </a:p>
        </p:txBody>
      </p:sp>
      <p:sp>
        <p:nvSpPr>
          <p:cNvPr id="4" name="Footer Placeholder 3">
            <a:extLst>
              <a:ext uri="{FF2B5EF4-FFF2-40B4-BE49-F238E27FC236}">
                <a16:creationId xmlns:a16="http://schemas.microsoft.com/office/drawing/2014/main" id="{1CBB245A-58D9-0016-D288-E096FA570EA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330FBEC-5383-8AB7-ABAC-F3D89DC2CAA8}"/>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98514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D4A1A-872D-D919-2895-B590B5DE9BE2}"/>
              </a:ext>
            </a:extLst>
          </p:cNvPr>
          <p:cNvSpPr>
            <a:spLocks noGrp="1"/>
          </p:cNvSpPr>
          <p:nvPr>
            <p:ph type="dt" sz="half" idx="10"/>
          </p:nvPr>
        </p:nvSpPr>
        <p:spPr/>
        <p:txBody>
          <a:bodyPr/>
          <a:lstStyle/>
          <a:p>
            <a:fld id="{12822FAA-36F4-0244-815D-515775E17909}" type="datetime1">
              <a:rPr lang="fr-FR" smtClean="0"/>
              <a:t>27/03/2023</a:t>
            </a:fld>
            <a:endParaRPr lang="en-FR"/>
          </a:p>
        </p:txBody>
      </p:sp>
      <p:sp>
        <p:nvSpPr>
          <p:cNvPr id="3" name="Footer Placeholder 2">
            <a:extLst>
              <a:ext uri="{FF2B5EF4-FFF2-40B4-BE49-F238E27FC236}">
                <a16:creationId xmlns:a16="http://schemas.microsoft.com/office/drawing/2014/main" id="{5B7933F9-DD69-FC43-F519-9ED26DEC7A5B}"/>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A2D685CA-DA26-1CF3-1DC4-79295F842F4B}"/>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37379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B95D-AF9A-C57B-5544-838473CA32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462D9DD8-E4A8-723B-A869-D2EBCAFA8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35755F36-1666-6FDB-AFB6-FBCC2D30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A549D7-9D5B-C856-0C36-4AC07C939A1B}"/>
              </a:ext>
            </a:extLst>
          </p:cNvPr>
          <p:cNvSpPr>
            <a:spLocks noGrp="1"/>
          </p:cNvSpPr>
          <p:nvPr>
            <p:ph type="dt" sz="half" idx="10"/>
          </p:nvPr>
        </p:nvSpPr>
        <p:spPr/>
        <p:txBody>
          <a:bodyPr/>
          <a:lstStyle/>
          <a:p>
            <a:fld id="{85DAED84-3442-4046-8F8E-AED3CA9DA38B}" type="datetime1">
              <a:rPr lang="fr-FR" smtClean="0"/>
              <a:t>27/03/2023</a:t>
            </a:fld>
            <a:endParaRPr lang="en-FR"/>
          </a:p>
        </p:txBody>
      </p:sp>
      <p:sp>
        <p:nvSpPr>
          <p:cNvPr id="6" name="Footer Placeholder 5">
            <a:extLst>
              <a:ext uri="{FF2B5EF4-FFF2-40B4-BE49-F238E27FC236}">
                <a16:creationId xmlns:a16="http://schemas.microsoft.com/office/drawing/2014/main" id="{7A346E1F-6D69-CC75-AFAF-56634E6C605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1D44E17-F907-3623-AE54-3B0AF4F264D1}"/>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243608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9E0A-322F-C7A4-BDE7-479C770DD1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950F9057-E58B-2BAA-3D03-2711550CC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226C11E7-2C83-243F-8597-C099A4870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5B73EB-7CDB-B4FE-5437-AEE19629657C}"/>
              </a:ext>
            </a:extLst>
          </p:cNvPr>
          <p:cNvSpPr>
            <a:spLocks noGrp="1"/>
          </p:cNvSpPr>
          <p:nvPr>
            <p:ph type="dt" sz="half" idx="10"/>
          </p:nvPr>
        </p:nvSpPr>
        <p:spPr/>
        <p:txBody>
          <a:bodyPr/>
          <a:lstStyle/>
          <a:p>
            <a:fld id="{3A186636-9FEC-8342-B6AE-6B0D584EC47A}" type="datetime1">
              <a:rPr lang="fr-FR" smtClean="0"/>
              <a:t>27/03/2023</a:t>
            </a:fld>
            <a:endParaRPr lang="en-FR"/>
          </a:p>
        </p:txBody>
      </p:sp>
      <p:sp>
        <p:nvSpPr>
          <p:cNvPr id="6" name="Footer Placeholder 5">
            <a:extLst>
              <a:ext uri="{FF2B5EF4-FFF2-40B4-BE49-F238E27FC236}">
                <a16:creationId xmlns:a16="http://schemas.microsoft.com/office/drawing/2014/main" id="{7CA2B1A7-220B-F428-35AE-26DE996F397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4C069A6D-7193-F964-BC2D-D4B386E78702}"/>
              </a:ext>
            </a:extLst>
          </p:cNvPr>
          <p:cNvSpPr>
            <a:spLocks noGrp="1"/>
          </p:cNvSpPr>
          <p:nvPr>
            <p:ph type="sldNum" sz="quarter" idx="12"/>
          </p:nvPr>
        </p:nvSpPr>
        <p:spPr/>
        <p:txBody>
          <a:bodyPr/>
          <a:lstStyle/>
          <a:p>
            <a:fld id="{4A936E34-E911-F947-B710-F12161D09F63}" type="slidenum">
              <a:rPr lang="en-FR" smtClean="0"/>
              <a:t>‹#›</a:t>
            </a:fld>
            <a:endParaRPr lang="en-FR"/>
          </a:p>
        </p:txBody>
      </p:sp>
    </p:spTree>
    <p:extLst>
      <p:ext uri="{BB962C8B-B14F-4D97-AF65-F5344CB8AC3E}">
        <p14:creationId xmlns:p14="http://schemas.microsoft.com/office/powerpoint/2010/main" val="325676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35FCF-8319-DDD4-67EB-DEC682FC6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7371D44-EEF1-E3F4-DF2F-69F757F32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922F36F-F23B-3F50-299B-7CD0A6F45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4E3B2-8E5B-BB40-B91D-3C3C9E0DD3C8}" type="datetime1">
              <a:rPr lang="fr-FR" smtClean="0"/>
              <a:t>27/03/2023</a:t>
            </a:fld>
            <a:endParaRPr lang="en-FR"/>
          </a:p>
        </p:txBody>
      </p:sp>
      <p:sp>
        <p:nvSpPr>
          <p:cNvPr id="5" name="Footer Placeholder 4">
            <a:extLst>
              <a:ext uri="{FF2B5EF4-FFF2-40B4-BE49-F238E27FC236}">
                <a16:creationId xmlns:a16="http://schemas.microsoft.com/office/drawing/2014/main" id="{1C165380-3601-C2E4-106C-85E085E39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B8887B68-6F5E-89C1-0EEC-C8E4F675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36E34-E911-F947-B710-F12161D09F63}" type="slidenum">
              <a:rPr lang="en-FR" smtClean="0"/>
              <a:t>‹#›</a:t>
            </a:fld>
            <a:endParaRPr lang="en-FR"/>
          </a:p>
        </p:txBody>
      </p:sp>
    </p:spTree>
    <p:extLst>
      <p:ext uri="{BB962C8B-B14F-4D97-AF65-F5344CB8AC3E}">
        <p14:creationId xmlns:p14="http://schemas.microsoft.com/office/powerpoint/2010/main" val="372631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Problem</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1</a:t>
            </a:fld>
            <a:endParaRPr lang="en-FR"/>
          </a:p>
        </p:txBody>
      </p:sp>
    </p:spTree>
    <p:extLst>
      <p:ext uri="{BB962C8B-B14F-4D97-AF65-F5344CB8AC3E}">
        <p14:creationId xmlns:p14="http://schemas.microsoft.com/office/powerpoint/2010/main" val="260088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729992"/>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idea of Proposition 1 is to target a state and force the system to go to that state with a certain probability.</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A generalization of that idea is to be able to target the entire system run instead of focusing on one transition.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The weights also need to be replaced by something more neutral which can be calculated even if you’re not targeting a specific state but are generally trying to influence the system.   </a:t>
            </a:r>
          </a:p>
          <a:p>
            <a:endParaRPr lang="en-FR" dirty="0">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FF72A138-7EE8-4499-B435-2091F9C524C3}"/>
              </a:ext>
            </a:extLst>
          </p:cNvPr>
          <p:cNvSpPr txBox="1"/>
          <p:nvPr/>
        </p:nvSpPr>
        <p:spPr>
          <a:xfrm>
            <a:off x="276826" y="2638456"/>
            <a:ext cx="5074664" cy="3139321"/>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Proposition 1</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one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weight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Weight depends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One probability for the transition</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 </a:t>
            </a:r>
          </a:p>
        </p:txBody>
      </p:sp>
      <p:sp>
        <p:nvSpPr>
          <p:cNvPr id="10" name="TextBox 9">
            <a:extLst>
              <a:ext uri="{FF2B5EF4-FFF2-40B4-BE49-F238E27FC236}">
                <a16:creationId xmlns:a16="http://schemas.microsoft.com/office/drawing/2014/main" id="{0F0F7DB6-3CA8-3D47-6EAC-EECF01347DB1}"/>
              </a:ext>
            </a:extLst>
          </p:cNvPr>
          <p:cNvSpPr txBox="1"/>
          <p:nvPr/>
        </p:nvSpPr>
        <p:spPr>
          <a:xfrm>
            <a:off x="6285876" y="2638640"/>
            <a:ext cx="5074664" cy="3693319"/>
          </a:xfrm>
          <a:prstGeom prst="rect">
            <a:avLst/>
          </a:prstGeom>
          <a:noFill/>
        </p:spPr>
        <p:txBody>
          <a:bodyPr wrap="square" rtlCol="0">
            <a:spAutoFit/>
          </a:bodyPr>
          <a:lstStyle/>
          <a:p>
            <a:pPr algn="ctr"/>
            <a:r>
              <a:rPr lang="en-FR" dirty="0">
                <a:latin typeface="Helvetica Neue Thin" panose="020B0403020202020204" pitchFamily="34" charset="0"/>
                <a:ea typeface="Helvetica Neue Thin" panose="020B0403020202020204" pitchFamily="34" charset="0"/>
              </a:rPr>
              <a:t>New Method</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Target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 entropy </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Entropy does not depend on target</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Probability distributions for the whole system</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Builds transition matrix*</a:t>
            </a:r>
          </a:p>
          <a:p>
            <a:pPr algn="ctr"/>
            <a:endParaRPr lang="en-FR" dirty="0">
              <a:latin typeface="Helvetica Neue Thin" panose="020B0403020202020204" pitchFamily="34" charset="0"/>
              <a:ea typeface="Helvetica Neue Thin" panose="020B0403020202020204" pitchFamily="34" charset="0"/>
            </a:endParaRPr>
          </a:p>
          <a:p>
            <a:pPr algn="ctr"/>
            <a:r>
              <a:rPr lang="en-FR" dirty="0">
                <a:latin typeface="Helvetica Neue Thin" panose="020B0403020202020204" pitchFamily="34" charset="0"/>
                <a:ea typeface="Helvetica Neue Thin" panose="020B0403020202020204" pitchFamily="34" charset="0"/>
              </a:rPr>
              <a:t>Calculates final stable state*   </a:t>
            </a:r>
          </a:p>
        </p:txBody>
      </p:sp>
      <p:cxnSp>
        <p:nvCxnSpPr>
          <p:cNvPr id="12" name="Straight Connector 11">
            <a:extLst>
              <a:ext uri="{FF2B5EF4-FFF2-40B4-BE49-F238E27FC236}">
                <a16:creationId xmlns:a16="http://schemas.microsoft.com/office/drawing/2014/main" id="{BE93C7BB-701C-6732-329C-E32A8F61ACA3}"/>
              </a:ext>
            </a:extLst>
          </p:cNvPr>
          <p:cNvCxnSpPr>
            <a:cxnSpLocks/>
          </p:cNvCxnSpPr>
          <p:nvPr/>
        </p:nvCxnSpPr>
        <p:spPr>
          <a:xfrm>
            <a:off x="5711252" y="2638456"/>
            <a:ext cx="0" cy="394972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562B8BE-734A-5A04-8547-4E322D0FAE31}"/>
              </a:ext>
            </a:extLst>
          </p:cNvPr>
          <p:cNvCxnSpPr>
            <a:cxnSpLocks/>
          </p:cNvCxnSpPr>
          <p:nvPr/>
        </p:nvCxnSpPr>
        <p:spPr>
          <a:xfrm flipH="1">
            <a:off x="396746" y="3012890"/>
            <a:ext cx="11430493"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408626AD-A0C8-9A74-AE8A-34600F99832F}"/>
              </a:ext>
            </a:extLst>
          </p:cNvPr>
          <p:cNvSpPr txBox="1"/>
          <p:nvPr/>
        </p:nvSpPr>
        <p:spPr>
          <a:xfrm>
            <a:off x="61964" y="6548389"/>
            <a:ext cx="8422469" cy="338554"/>
          </a:xfrm>
          <a:prstGeom prst="rect">
            <a:avLst/>
          </a:prstGeom>
          <a:noFill/>
        </p:spPr>
        <p:txBody>
          <a:bodyPr wrap="square" rtlCol="0">
            <a:spAutoFit/>
          </a:bodyPr>
          <a:lstStyle/>
          <a:p>
            <a:r>
              <a:rPr lang="en-FR" sz="1600" dirty="0">
                <a:latin typeface="Helvetica Neue Thin" panose="020B0403020202020204" pitchFamily="34" charset="0"/>
                <a:ea typeface="Helvetica Neue Thin" panose="020B0403020202020204" pitchFamily="34" charset="0"/>
              </a:rPr>
              <a:t>* This is not exclusive to the new method and could be implemented for proposition 1</a:t>
            </a:r>
          </a:p>
        </p:txBody>
      </p:sp>
      <p:sp>
        <p:nvSpPr>
          <p:cNvPr id="3" name="Slide Number Placeholder 2">
            <a:extLst>
              <a:ext uri="{FF2B5EF4-FFF2-40B4-BE49-F238E27FC236}">
                <a16:creationId xmlns:a16="http://schemas.microsoft.com/office/drawing/2014/main" id="{E461DB6B-8554-C8A0-65B2-D6121553C78C}"/>
              </a:ext>
            </a:extLst>
          </p:cNvPr>
          <p:cNvSpPr>
            <a:spLocks noGrp="1"/>
          </p:cNvSpPr>
          <p:nvPr>
            <p:ph type="sldNum" sz="quarter" idx="12"/>
          </p:nvPr>
        </p:nvSpPr>
        <p:spPr/>
        <p:txBody>
          <a:bodyPr/>
          <a:lstStyle/>
          <a:p>
            <a:fld id="{4A936E34-E911-F947-B710-F12161D09F63}" type="slidenum">
              <a:rPr lang="en-FR" smtClean="0"/>
              <a:t>10</a:t>
            </a:fld>
            <a:endParaRPr lang="en-FR"/>
          </a:p>
        </p:txBody>
      </p:sp>
    </p:spTree>
    <p:extLst>
      <p:ext uri="{BB962C8B-B14F-4D97-AF65-F5344CB8AC3E}">
        <p14:creationId xmlns:p14="http://schemas.microsoft.com/office/powerpoint/2010/main" val="283569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Proposed solution steps</a:t>
            </a:r>
          </a:p>
        </p:txBody>
      </p:sp>
      <p:sp>
        <p:nvSpPr>
          <p:cNvPr id="5" name="Slide Number Placeholder 4">
            <a:extLst>
              <a:ext uri="{FF2B5EF4-FFF2-40B4-BE49-F238E27FC236}">
                <a16:creationId xmlns:a16="http://schemas.microsoft.com/office/drawing/2014/main" id="{ED104BDF-2F89-FE23-7754-627F4DD4F08A}"/>
              </a:ext>
            </a:extLst>
          </p:cNvPr>
          <p:cNvSpPr>
            <a:spLocks noGrp="1"/>
          </p:cNvSpPr>
          <p:nvPr>
            <p:ph type="sldNum" sz="quarter" idx="12"/>
          </p:nvPr>
        </p:nvSpPr>
        <p:spPr/>
        <p:txBody>
          <a:bodyPr/>
          <a:lstStyle/>
          <a:p>
            <a:fld id="{4A936E34-E911-F947-B710-F12161D09F63}" type="slidenum">
              <a:rPr lang="en-FR" smtClean="0"/>
              <a:t>11</a:t>
            </a:fld>
            <a:endParaRPr lang="en-FR"/>
          </a:p>
        </p:txBody>
      </p:sp>
    </p:spTree>
    <p:extLst>
      <p:ext uri="{BB962C8B-B14F-4D97-AF65-F5344CB8AC3E}">
        <p14:creationId xmlns:p14="http://schemas.microsoft.com/office/powerpoint/2010/main" val="73896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1-3</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876951"/>
            <a:ext cx="11814220" cy="5632311"/>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1: </a:t>
            </a:r>
            <a:r>
              <a:rPr lang="en-US" sz="1800" b="1" dirty="0">
                <a:latin typeface="HELVETICA NEUE THIN" panose="020B0403020202020204" pitchFamily="34" charset="0"/>
                <a:ea typeface="HELVETICA NEUE THIN" panose="020B0403020202020204" pitchFamily="34" charset="0"/>
              </a:rPr>
              <a:t>Run model exploration while </a:t>
            </a:r>
            <a:r>
              <a:rPr lang="en-US" sz="1800" b="1" dirty="0">
                <a:solidFill>
                  <a:srgbClr val="0432FF"/>
                </a:solidFill>
                <a:latin typeface="HELVETICA NEUE THIN" panose="020B0403020202020204" pitchFamily="34" charset="0"/>
                <a:ea typeface="HELVETICA NEUE THIN" panose="020B0403020202020204" pitchFamily="34" charset="0"/>
              </a:rPr>
              <a:t>maximizing entropy [1][2]</a:t>
            </a:r>
          </a:p>
          <a:p>
            <a:endParaRPr lang="en-US" sz="1800"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This step is a test run of the model to give the user an idea of how it behaves.</a:t>
            </a:r>
            <a:r>
              <a:rPr lang="en-FR" dirty="0">
                <a:latin typeface="Helvetica Neue Thin" panose="020B0403020202020204" pitchFamily="34" charset="0"/>
                <a:ea typeface="Helvetica Neue Thin" panose="020B0403020202020204" pitchFamily="34" charset="0"/>
              </a:rPr>
              <a:t> </a:t>
            </a:r>
          </a:p>
          <a:p>
            <a:r>
              <a:rPr lang="en-FR" dirty="0">
                <a:solidFill>
                  <a:srgbClr val="0432FF"/>
                </a:solidFill>
                <a:latin typeface="Helvetica Neue Thin" panose="020B0403020202020204" pitchFamily="34" charset="0"/>
                <a:ea typeface="Helvetica Neue Thin" panose="020B0403020202020204" pitchFamily="34" charset="0"/>
              </a:rPr>
              <a:t>Maximizing entropy</a:t>
            </a:r>
            <a:r>
              <a:rPr lang="en-FR" dirty="0">
                <a:latin typeface="Helvetica Neue Thin" panose="020B0403020202020204" pitchFamily="34" charset="0"/>
                <a:ea typeface="Helvetica Neue Thin" panose="020B0403020202020204" pitchFamily="34" charset="0"/>
              </a:rPr>
              <a:t> is better than randomly picking transitions because it:</a:t>
            </a:r>
          </a:p>
          <a:p>
            <a:r>
              <a:rPr lang="en-FR" dirty="0">
                <a:latin typeface="Helvetica Neue Thin" panose="020B0403020202020204" pitchFamily="34" charset="0"/>
                <a:ea typeface="Helvetica Neue Thin" panose="020B0403020202020204" pitchFamily="34" charset="0"/>
              </a:rPr>
              <a:t>	- guarantees a </a:t>
            </a:r>
            <a:r>
              <a:rPr lang="en-FR" dirty="0">
                <a:solidFill>
                  <a:srgbClr val="0432FF"/>
                </a:solidFill>
                <a:latin typeface="Helvetica Neue Thin" panose="020B0403020202020204" pitchFamily="34" charset="0"/>
                <a:ea typeface="Helvetica Neue Thin" panose="020B0403020202020204" pitchFamily="34" charset="0"/>
              </a:rPr>
              <a:t>better exploration </a:t>
            </a:r>
            <a:r>
              <a:rPr lang="en-FR" dirty="0">
                <a:latin typeface="Helvetica Neue Thin" panose="020B0403020202020204" pitchFamily="34" charset="0"/>
                <a:ea typeface="Helvetica Neue Thin" panose="020B0403020202020204" pitchFamily="34" charset="0"/>
              </a:rPr>
              <a:t>of the system by forcing the system to explore different state spaces instead of 	  getting stuck in one place and running around in circles</a:t>
            </a:r>
          </a:p>
          <a:p>
            <a:r>
              <a:rPr lang="en-FR" dirty="0">
                <a:latin typeface="Helvetica Neue Thin" panose="020B0403020202020204" pitchFamily="34" charset="0"/>
                <a:ea typeface="Helvetica Neue Thin" panose="020B0403020202020204" pitchFamily="34" charset="0"/>
              </a:rPr>
              <a:t>	- </a:t>
            </a:r>
            <a:r>
              <a:rPr lang="en-FR" dirty="0">
                <a:solidFill>
                  <a:srgbClr val="0432FF"/>
                </a:solidFill>
                <a:latin typeface="Helvetica Neue Thin" panose="020B0403020202020204" pitchFamily="34" charset="0"/>
                <a:ea typeface="Helvetica Neue Thin" panose="020B0403020202020204" pitchFamily="34" charset="0"/>
              </a:rPr>
              <a:t>reduces sampling bias </a:t>
            </a:r>
          </a:p>
          <a:p>
            <a:r>
              <a:rPr lang="en-FR" dirty="0">
                <a:latin typeface="Helvetica Neue Thin" panose="020B0403020202020204" pitchFamily="34" charset="0"/>
                <a:ea typeface="Helvetica Neue Thin" panose="020B0403020202020204" pitchFamily="34" charset="0"/>
              </a:rPr>
              <a:t>	- ensures that </a:t>
            </a:r>
            <a:r>
              <a:rPr lang="en-GB" dirty="0">
                <a:solidFill>
                  <a:srgbClr val="0432FF"/>
                </a:solidFill>
                <a:latin typeface="Helvetica Neue Thin" panose="020B0403020202020204" pitchFamily="34" charset="0"/>
                <a:ea typeface="Helvetica Neue Thin" panose="020B0403020202020204" pitchFamily="34" charset="0"/>
              </a:rPr>
              <a:t>all outcomes have an equal chance </a:t>
            </a:r>
            <a:r>
              <a:rPr lang="en-GB" dirty="0">
                <a:latin typeface="Helvetica Neue Thin" panose="020B0403020202020204" pitchFamily="34" charset="0"/>
                <a:ea typeface="Helvetica Neue Thin" panose="020B0403020202020204" pitchFamily="34" charset="0"/>
              </a:rPr>
              <a:t>of being generated</a:t>
            </a:r>
          </a:p>
          <a:p>
            <a:endParaRPr lang="en-GB"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Steps 2 and 3: Gather data from the run &amp; run analytics on data </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test-run spits out a bunch of information concerning the model, allowing the user to decide what to do next. </a:t>
            </a:r>
          </a:p>
          <a:p>
            <a:r>
              <a:rPr lang="en-US" dirty="0">
                <a:solidFill>
                  <a:srgbClr val="00B050"/>
                </a:solidFill>
                <a:latin typeface="Helvetica Neue Thin" panose="020B0403020202020204" pitchFamily="34" charset="0"/>
                <a:ea typeface="Helvetica Neue Thin" panose="020B0403020202020204" pitchFamily="34" charset="0"/>
              </a:rPr>
              <a:t>For example, it gives you a probability distribution of how often each transition is taken.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we compare the distributions for the running example [cascading if] with a correct Dekker model:</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Dekker: </a:t>
            </a:r>
            <a:r>
              <a:rPr lang="en-GB" dirty="0">
                <a:latin typeface="Helvetica Neue Thin" panose="020B0403020202020204" pitchFamily="34" charset="0"/>
                <a:ea typeface="Helvetica Neue Thin" panose="020B0403020202020204" pitchFamily="34" charset="0"/>
              </a:rPr>
              <a:t>[</a:t>
            </a:r>
            <a:r>
              <a:rPr lang="en-GB" b="1" dirty="0" err="1">
                <a:latin typeface="HELVETICA NEUE THIN" panose="020B0403020202020204" pitchFamily="34" charset="0"/>
                <a:ea typeface="HELVETICA NEUE THIN" panose="020B0403020202020204" pitchFamily="34" charset="0"/>
              </a:rPr>
              <a:t>req</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enter</a:t>
            </a:r>
            <a:r>
              <a:rPr lang="en-GB" dirty="0">
                <a:latin typeface="Helvetica Neue Thin" panose="020B0403020202020204" pitchFamily="34" charset="0"/>
                <a:ea typeface="Helvetica Neue Thin" panose="020B0403020202020204" pitchFamily="34" charset="0"/>
              </a:rPr>
              <a:t>: 0.333, </a:t>
            </a:r>
            <a:r>
              <a:rPr lang="en-GB" b="1" dirty="0">
                <a:latin typeface="HELVETICA NEUE THIN" panose="020B0403020202020204" pitchFamily="34" charset="0"/>
                <a:ea typeface="HELVETICA NEUE THIN" panose="020B0403020202020204" pitchFamily="34" charset="0"/>
              </a:rPr>
              <a:t>exit</a:t>
            </a:r>
            <a:r>
              <a:rPr lang="en-GB" dirty="0">
                <a:latin typeface="Helvetica Neue Thin" panose="020B0403020202020204" pitchFamily="34" charset="0"/>
                <a:ea typeface="Helvetica Neue Thin" panose="020B0403020202020204" pitchFamily="34" charset="0"/>
              </a:rPr>
              <a:t>: 0.333] -&gt; each transition is triggered equally </a:t>
            </a:r>
            <a:r>
              <a:rPr lang="en-GB" b="1" dirty="0">
                <a:latin typeface="HELVETICA NEUE THIN" panose="020B0403020202020204" pitchFamily="34" charset="0"/>
                <a:ea typeface="HELVETICA NEUE THIN" panose="020B0403020202020204" pitchFamily="34" charset="0"/>
              </a:rPr>
              <a:t>(~33%)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Cascading if: [</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0.026,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0.272] -&gt; </a:t>
            </a:r>
            <a:r>
              <a:rPr lang="en-GB" b="1" dirty="0">
                <a:latin typeface="Helvetica Neue Thin" panose="020B0403020202020204" pitchFamily="34" charset="0"/>
                <a:ea typeface="Helvetica Neue Thin" panose="020B0403020202020204" pitchFamily="34" charset="0"/>
              </a:rPr>
              <a:t>t </a:t>
            </a:r>
            <a:r>
              <a:rPr lang="en-GB" dirty="0">
                <a:latin typeface="Helvetica Neue Thin" panose="020B0403020202020204" pitchFamily="34" charset="0"/>
                <a:ea typeface="Helvetica Neue Thin" panose="020B0403020202020204" pitchFamily="34" charset="0"/>
              </a:rPr>
              <a:t>is triggered only </a:t>
            </a:r>
            <a:r>
              <a:rPr lang="en-GB" b="1" dirty="0">
                <a:latin typeface="Helvetica Neue Thin" panose="020B0403020202020204" pitchFamily="34" charset="0"/>
                <a:ea typeface="Helvetica Neue Thin" panose="020B0403020202020204" pitchFamily="34" charset="0"/>
              </a:rPr>
              <a:t>2%</a:t>
            </a:r>
            <a:r>
              <a:rPr lang="en-GB" dirty="0">
                <a:latin typeface="Helvetica Neue Thin" panose="020B0403020202020204" pitchFamily="34" charset="0"/>
                <a:ea typeface="Helvetica Neue Thin" panose="020B0403020202020204" pitchFamily="34" charset="0"/>
              </a:rPr>
              <a:t> of the time</a:t>
            </a:r>
            <a:br>
              <a:rPr lang="en-US" dirty="0">
                <a:latin typeface="Helvetica Neue Thin" panose="020B0403020202020204" pitchFamily="34" charset="0"/>
                <a:ea typeface="Helvetica Neue Thin" panose="020B0403020202020204" pitchFamily="34" charset="0"/>
              </a:rPr>
            </a:b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F48070B2-942F-A570-D478-DF492BA1F17C}"/>
              </a:ext>
            </a:extLst>
          </p:cNvPr>
          <p:cNvSpPr>
            <a:spLocks noGrp="1"/>
          </p:cNvSpPr>
          <p:nvPr>
            <p:ph type="sldNum" sz="quarter" idx="12"/>
          </p:nvPr>
        </p:nvSpPr>
        <p:spPr/>
        <p:txBody>
          <a:bodyPr/>
          <a:lstStyle/>
          <a:p>
            <a:fld id="{4A936E34-E911-F947-B710-F12161D09F63}" type="slidenum">
              <a:rPr lang="en-FR" smtClean="0"/>
              <a:t>12</a:t>
            </a:fld>
            <a:endParaRPr lang="en-FR"/>
          </a:p>
        </p:txBody>
      </p:sp>
      <p:sp>
        <p:nvSpPr>
          <p:cNvPr id="5" name="TextBox 4">
            <a:extLst>
              <a:ext uri="{FF2B5EF4-FFF2-40B4-BE49-F238E27FC236}">
                <a16:creationId xmlns:a16="http://schemas.microsoft.com/office/drawing/2014/main" id="{7D44F626-F518-E7E3-57C5-0E6F00D71171}"/>
              </a:ext>
            </a:extLst>
          </p:cNvPr>
          <p:cNvSpPr txBox="1"/>
          <p:nvPr/>
        </p:nvSpPr>
        <p:spPr>
          <a:xfrm>
            <a:off x="0" y="6310183"/>
            <a:ext cx="12003110" cy="523220"/>
          </a:xfrm>
          <a:prstGeom prst="rect">
            <a:avLst/>
          </a:prstGeom>
          <a:noFill/>
        </p:spPr>
        <p:txBody>
          <a:bodyPr wrap="square" rtlCol="0">
            <a:spAutoFit/>
          </a:bodyPr>
          <a:lstStyle/>
          <a:p>
            <a:r>
              <a:rPr lang="en-US" sz="1400" dirty="0">
                <a:latin typeface="Helvetica Neue Thin" panose="020B0403020202020204" pitchFamily="34" charset="0"/>
                <a:ea typeface="Helvetica Neue Thin" panose="020B0403020202020204" pitchFamily="34" charset="0"/>
              </a:rPr>
              <a:t>[1] Uniform Sampling for Timed Automata with Application to Language Inclusion </a:t>
            </a:r>
            <a:r>
              <a:rPr lang="en-US" sz="1400" dirty="0" err="1">
                <a:latin typeface="Helvetica Neue Thin" panose="020B0403020202020204" pitchFamily="34" charset="0"/>
                <a:ea typeface="Helvetica Neue Thin" panose="020B0403020202020204" pitchFamily="34" charset="0"/>
              </a:rPr>
              <a:t>Measurment</a:t>
            </a:r>
            <a:r>
              <a:rPr lang="en-US" sz="1400" dirty="0">
                <a:latin typeface="Helvetica Neue Thin" panose="020B0403020202020204" pitchFamily="34" charset="0"/>
                <a:ea typeface="Helvetica Neue Thin" panose="020B0403020202020204" pitchFamily="34" charset="0"/>
              </a:rPr>
              <a:t> – B. </a:t>
            </a:r>
            <a:r>
              <a:rPr lang="en-US" sz="1400" dirty="0" err="1">
                <a:latin typeface="Helvetica Neue Thin" panose="020B0403020202020204" pitchFamily="34" charset="0"/>
                <a:ea typeface="Helvetica Neue Thin" panose="020B0403020202020204" pitchFamily="34" charset="0"/>
              </a:rPr>
              <a:t>Barbot</a:t>
            </a:r>
            <a:r>
              <a:rPr lang="en-US" sz="1400" dirty="0">
                <a:latin typeface="Helvetica Neue Thin" panose="020B0403020202020204" pitchFamily="34" charset="0"/>
                <a:ea typeface="Helvetica Neue Thin" panose="020B0403020202020204" pitchFamily="34" charset="0"/>
              </a:rPr>
              <a:t>, N. Basset, M. </a:t>
            </a:r>
            <a:r>
              <a:rPr lang="en-US" sz="1400" dirty="0" err="1">
                <a:latin typeface="Helvetica Neue Thin" panose="020B0403020202020204" pitchFamily="34" charset="0"/>
                <a:ea typeface="Helvetica Neue Thin" panose="020B0403020202020204" pitchFamily="34" charset="0"/>
              </a:rPr>
              <a:t>Beunardeau</a:t>
            </a:r>
            <a:r>
              <a:rPr lang="en-US" sz="1400" dirty="0">
                <a:latin typeface="Helvetica Neue Thin" panose="020B0403020202020204" pitchFamily="34" charset="0"/>
                <a:ea typeface="Helvetica Neue Thin" panose="020B0403020202020204" pitchFamily="34" charset="0"/>
              </a:rPr>
              <a:t>, M. </a:t>
            </a:r>
            <a:r>
              <a:rPr lang="en-US" sz="1400" dirty="0" err="1">
                <a:latin typeface="Helvetica Neue Thin" panose="020B0403020202020204" pitchFamily="34" charset="0"/>
                <a:ea typeface="Helvetica Neue Thin" panose="020B0403020202020204" pitchFamily="34" charset="0"/>
              </a:rPr>
              <a:t>Kwiatkowska</a:t>
            </a:r>
            <a:endParaRPr lang="en-US" sz="1400" dirty="0">
              <a:latin typeface="Helvetica Neue Thin" panose="020B0403020202020204" pitchFamily="34" charset="0"/>
              <a:ea typeface="Helvetica Neue Thin" panose="020B0403020202020204" pitchFamily="34" charset="0"/>
            </a:endParaRPr>
          </a:p>
          <a:p>
            <a:r>
              <a:rPr lang="en-US" sz="1400" dirty="0">
                <a:latin typeface="Helvetica Neue Thin" panose="020B0403020202020204" pitchFamily="34" charset="0"/>
                <a:ea typeface="Helvetica Neue Thin" panose="020B0403020202020204" pitchFamily="34" charset="0"/>
              </a:rPr>
              <a:t>[2] Information Theory and Statistical Mechanics. II.  E.T. Jaynes</a:t>
            </a:r>
          </a:p>
        </p:txBody>
      </p:sp>
    </p:spTree>
    <p:extLst>
      <p:ext uri="{BB962C8B-B14F-4D97-AF65-F5344CB8AC3E}">
        <p14:creationId xmlns:p14="http://schemas.microsoft.com/office/powerpoint/2010/main" val="16545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4 &amp; 5</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89" y="746322"/>
            <a:ext cx="11638349" cy="5355312"/>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4: </a:t>
            </a:r>
            <a:r>
              <a:rPr lang="en-US" b="1" dirty="0">
                <a:latin typeface="HELVETICA NEUE THIN" panose="020B0403020202020204" pitchFamily="34" charset="0"/>
                <a:ea typeface="HELVETICA NEUE THIN" panose="020B0403020202020204" pitchFamily="34" charset="0"/>
              </a:rPr>
              <a:t>: If analytics satisfactory then stop, else continue to Step 5</a:t>
            </a:r>
            <a:endParaRPr lang="en-FR" b="1"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If the </a:t>
            </a:r>
            <a:r>
              <a:rPr lang="en-FR" dirty="0">
                <a:solidFill>
                  <a:srgbClr val="0432FF"/>
                </a:solidFill>
                <a:latin typeface="Helvetica Neue Thin" panose="020B0403020202020204" pitchFamily="34" charset="0"/>
                <a:ea typeface="Helvetica Neue Thin" panose="020B0403020202020204" pitchFamily="34" charset="0"/>
              </a:rPr>
              <a:t>analytics</a:t>
            </a:r>
            <a:r>
              <a:rPr lang="en-FR" dirty="0">
                <a:latin typeface="Helvetica Neue Thin" panose="020B0403020202020204" pitchFamily="34" charset="0"/>
                <a:ea typeface="Helvetica Neue Thin" panose="020B0403020202020204" pitchFamily="34" charset="0"/>
              </a:rPr>
              <a:t> seem correct to the user, like with Dekker, where the data shows that then there is no point in rerunning the system. </a:t>
            </a:r>
          </a:p>
          <a:p>
            <a:endParaRPr lang="en-FR"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Step 5: Rerun the model</a:t>
            </a:r>
          </a:p>
          <a:p>
            <a:endParaRPr lang="en-US" b="1"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the data indicates that the system is explored in a way that isn’t satisfactory, you can rerun the model changing the exploration tactics. </a:t>
            </a:r>
          </a:p>
          <a:p>
            <a:endParaRPr lang="en-US" dirty="0">
              <a:latin typeface="Helvetica Neue Thin" panose="020B0403020202020204" pitchFamily="34" charset="0"/>
              <a:ea typeface="Helvetica Neue Thin" panose="020B0403020202020204" pitchFamily="34" charset="0"/>
            </a:endParaRPr>
          </a:p>
          <a:p>
            <a:r>
              <a:rPr lang="en-US" b="1" dirty="0">
                <a:latin typeface="HELVETICA NEUE THIN" panose="020B0403020202020204" pitchFamily="34" charset="0"/>
                <a:ea typeface="HELVETICA NEUE THIN" panose="020B0403020202020204" pitchFamily="34" charset="0"/>
              </a:rPr>
              <a:t>Tactic 1: Bias the proposal distribution </a:t>
            </a:r>
          </a:p>
          <a:p>
            <a:r>
              <a:rPr lang="en-US" dirty="0">
                <a:latin typeface="Helvetica Neue Thin" panose="020B0403020202020204" pitchFamily="34" charset="0"/>
                <a:ea typeface="Helvetica Neue Thin" panose="020B0403020202020204" pitchFamily="34" charset="0"/>
              </a:rPr>
              <a:t>	When the system decides which transition to </a:t>
            </a:r>
            <a:r>
              <a:rPr lang="en-US" dirty="0">
                <a:solidFill>
                  <a:srgbClr val="0432FF"/>
                </a:solidFill>
                <a:latin typeface="Helvetica Neue Thin" panose="020B0403020202020204" pitchFamily="34" charset="0"/>
                <a:ea typeface="Helvetica Neue Thin" panose="020B0403020202020204" pitchFamily="34" charset="0"/>
              </a:rPr>
              <a:t>propose</a:t>
            </a:r>
            <a:r>
              <a:rPr lang="en-US" dirty="0">
                <a:latin typeface="Helvetica Neue Thin" panose="020B0403020202020204" pitchFamily="34" charset="0"/>
                <a:ea typeface="Helvetica Neue Thin" panose="020B0403020202020204" pitchFamily="34" charset="0"/>
              </a:rPr>
              <a:t> it will propose transitions with a certain </a:t>
            </a:r>
            <a:r>
              <a:rPr lang="en-US" dirty="0">
                <a:solidFill>
                  <a:srgbClr val="0432FF"/>
                </a:solidFill>
                <a:latin typeface="Helvetica Neue Thin" panose="020B0403020202020204" pitchFamily="34" charset="0"/>
                <a:ea typeface="Helvetica Neue Thin" panose="020B0403020202020204" pitchFamily="34" charset="0"/>
              </a:rPr>
              <a:t>probability</a:t>
            </a:r>
            <a:r>
              <a:rPr lang="en-US" dirty="0">
                <a:latin typeface="Helvetica Neue Thin" panose="020B0403020202020204" pitchFamily="34" charset="0"/>
                <a:ea typeface="Helvetica Neue Thin" panose="020B0403020202020204" pitchFamily="34" charset="0"/>
              </a:rPr>
              <a:t> [as 	opposed to the test-run, which has </a:t>
            </a:r>
            <a:r>
              <a:rPr lang="en-US" dirty="0">
                <a:solidFill>
                  <a:srgbClr val="0432FF"/>
                </a:solidFill>
                <a:latin typeface="Helvetica Neue Thin" panose="020B0403020202020204" pitchFamily="34" charset="0"/>
                <a:ea typeface="Helvetica Neue Thin" panose="020B0403020202020204" pitchFamily="34" charset="0"/>
              </a:rPr>
              <a:t>a uniform probability</a:t>
            </a:r>
            <a:r>
              <a:rPr lang="en-US" dirty="0">
                <a:latin typeface="Helvetica Neue Thin" panose="020B0403020202020204" pitchFamily="34" charset="0"/>
                <a:ea typeface="Helvetica Neue Thin" panose="020B0403020202020204" pitchFamily="34" charset="0"/>
              </a:rPr>
              <a:t>] </a:t>
            </a:r>
          </a:p>
          <a:p>
            <a:r>
              <a:rPr lang="en-US" b="1" dirty="0">
                <a:latin typeface="HELVETICA NEUE THIN" panose="020B0403020202020204" pitchFamily="34" charset="0"/>
                <a:ea typeface="HELVETICA NEUE THIN" panose="020B0403020202020204" pitchFamily="34" charset="0"/>
              </a:rPr>
              <a:t>Tactic 2: Bias the entropy </a:t>
            </a:r>
          </a:p>
          <a:p>
            <a:r>
              <a:rPr lang="en-US" dirty="0">
                <a:latin typeface="Helvetica Neue Thin" panose="020B0403020202020204" pitchFamily="34" charset="0"/>
                <a:ea typeface="Helvetica Neue Thin" panose="020B0403020202020204" pitchFamily="34" charset="0"/>
              </a:rPr>
              <a:t>	This means decide </a:t>
            </a:r>
            <a:r>
              <a:rPr lang="en-US" dirty="0">
                <a:solidFill>
                  <a:srgbClr val="0432FF"/>
                </a:solidFill>
                <a:latin typeface="Helvetica Neue Thin" panose="020B0403020202020204" pitchFamily="34" charset="0"/>
                <a:ea typeface="Helvetica Neue Thin" panose="020B0403020202020204" pitchFamily="34" charset="0"/>
              </a:rPr>
              <a:t>which transitions are interesting</a:t>
            </a:r>
            <a:r>
              <a:rPr lang="en-US" dirty="0">
                <a:latin typeface="Helvetica Neue Thin" panose="020B0403020202020204" pitchFamily="34" charset="0"/>
                <a:ea typeface="Helvetica Neue Thin" panose="020B0403020202020204" pitchFamily="34" charset="0"/>
              </a:rPr>
              <a:t>. The test-run considers each transition as equals 	when calculating entropy [entropy calculation detailed slide X]. </a:t>
            </a:r>
          </a:p>
          <a:p>
            <a:r>
              <a:rPr lang="en-US" dirty="0">
                <a:latin typeface="Helvetica Neue Thin" panose="020B0403020202020204" pitchFamily="34" charset="0"/>
                <a:ea typeface="Helvetica Neue Thin" panose="020B0403020202020204" pitchFamily="34" charset="0"/>
              </a:rPr>
              <a:t>	Biasing entropy tells the system that certain transitions are more interesting to explore.</a:t>
            </a:r>
          </a:p>
          <a:p>
            <a:r>
              <a:rPr lang="en-US" b="1" dirty="0">
                <a:latin typeface="HELVETICA NEUE THIN" panose="020B0403020202020204" pitchFamily="34" charset="0"/>
                <a:ea typeface="HELVETICA NEUE THIN" panose="020B0403020202020204" pitchFamily="34" charset="0"/>
              </a:rPr>
              <a:t>Tactic 3: Bias both</a:t>
            </a:r>
          </a:p>
          <a:p>
            <a:r>
              <a:rPr lang="en-US" dirty="0">
                <a:latin typeface="Helvetica Neue Thin" panose="020B0403020202020204" pitchFamily="34" charset="0"/>
                <a:ea typeface="Helvetica Neue Thin" panose="020B0403020202020204" pitchFamily="34" charset="0"/>
              </a:rPr>
              <a:t>	This mixes tactics 1 and 2, forcing the system to </a:t>
            </a:r>
            <a:r>
              <a:rPr lang="en-US" dirty="0">
                <a:solidFill>
                  <a:srgbClr val="0432FF"/>
                </a:solidFill>
                <a:latin typeface="Helvetica Neue Thin" panose="020B0403020202020204" pitchFamily="34" charset="0"/>
                <a:ea typeface="Helvetica Neue Thin" panose="020B0403020202020204" pitchFamily="34" charset="0"/>
              </a:rPr>
              <a:t>change everything </a:t>
            </a:r>
            <a:r>
              <a:rPr lang="en-US" dirty="0">
                <a:latin typeface="Helvetica Neue Thin" panose="020B0403020202020204" pitchFamily="34" charset="0"/>
                <a:ea typeface="Helvetica Neue Thin" panose="020B0403020202020204" pitchFamily="34" charset="0"/>
              </a:rPr>
              <a:t>about how the model is explored. </a:t>
            </a:r>
            <a:endParaRPr lang="en-FR"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68E08050-AAD4-F01B-0182-F2C0B7DE5F9B}"/>
              </a:ext>
            </a:extLst>
          </p:cNvPr>
          <p:cNvSpPr>
            <a:spLocks noGrp="1"/>
          </p:cNvSpPr>
          <p:nvPr>
            <p:ph type="sldNum" sz="quarter" idx="12"/>
          </p:nvPr>
        </p:nvSpPr>
        <p:spPr/>
        <p:txBody>
          <a:bodyPr/>
          <a:lstStyle/>
          <a:p>
            <a:fld id="{4A936E34-E911-F947-B710-F12161D09F63}" type="slidenum">
              <a:rPr lang="en-FR" smtClean="0"/>
              <a:t>13</a:t>
            </a:fld>
            <a:endParaRPr lang="en-FR"/>
          </a:p>
        </p:txBody>
      </p:sp>
    </p:spTree>
    <p:extLst>
      <p:ext uri="{BB962C8B-B14F-4D97-AF65-F5344CB8AC3E}">
        <p14:creationId xmlns:p14="http://schemas.microsoft.com/office/powerpoint/2010/main" val="317325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Steps 6 &amp; 7</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6186309"/>
          </a:xfrm>
          <a:prstGeom prst="rect">
            <a:avLst/>
          </a:prstGeom>
          <a:noFill/>
        </p:spPr>
        <p:txBody>
          <a:bodyPr wrap="square" rtlCol="0">
            <a:spAutoFit/>
          </a:bodyPr>
          <a:lstStyle/>
          <a:p>
            <a:r>
              <a:rPr lang="en-FR" b="1" dirty="0">
                <a:latin typeface="HELVETICA NEUE THIN" panose="020B0403020202020204" pitchFamily="34" charset="0"/>
                <a:ea typeface="HELVETICA NEUE THIN" panose="020B0403020202020204" pitchFamily="34" charset="0"/>
              </a:rPr>
              <a:t>Step 6: </a:t>
            </a:r>
            <a:r>
              <a:rPr lang="en-US" b="1" dirty="0">
                <a:latin typeface="HELVETICA NEUE THIN" panose="020B0403020202020204" pitchFamily="34" charset="0"/>
                <a:ea typeface="HELVETICA NEUE THIN" panose="020B0403020202020204" pitchFamily="34" charset="0"/>
              </a:rPr>
              <a:t>Gather new data and analyze it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Rerunning the model by forcing the system to explore differently generates new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For example, let's say that we decide to use </a:t>
            </a:r>
            <a:r>
              <a:rPr lang="en-US" b="1" dirty="0">
                <a:latin typeface="HELVETICA NEUE THIN" panose="020B0403020202020204" pitchFamily="34" charset="0"/>
                <a:ea typeface="HELVETICA NEUE THIN" panose="020B0403020202020204" pitchFamily="34" charset="0"/>
              </a:rPr>
              <a:t>Tactic 1</a:t>
            </a:r>
            <a:r>
              <a:rPr lang="en-US" dirty="0">
                <a:latin typeface="Helvetica Neue Thin" panose="020B0403020202020204" pitchFamily="34" charset="0"/>
                <a:ea typeface="Helvetica Neue Thin" panose="020B0403020202020204" pitchFamily="34" charset="0"/>
              </a:rPr>
              <a:t> and bias how the system proposes transitions by giving it the following distribution:</a:t>
            </a:r>
          </a:p>
          <a:p>
            <a:endParaRPr lang="en-US"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0.4;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 which says “propose t 10% of the time, t1 40% of the time,…”</a:t>
            </a:r>
          </a:p>
          <a:p>
            <a:r>
              <a:rPr lang="en-GB" dirty="0">
                <a:latin typeface="Helvetica Neue Thin" panose="020B0403020202020204" pitchFamily="34" charset="0"/>
                <a:ea typeface="Helvetica Neue Thin" panose="020B0403020202020204" pitchFamily="34" charset="0"/>
              </a:rPr>
              <a:t>Running the model now gives the result:</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0.12,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0.41,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:0.05]</a:t>
            </a:r>
          </a:p>
          <a:p>
            <a:endParaRPr lang="en-FR"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Step 7: analyze the new data and go back to Step 5 if unsatisfied</a:t>
            </a:r>
          </a:p>
          <a:p>
            <a:endParaRPr lang="en-FR" b="1" dirty="0">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12%</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went from </a:t>
            </a:r>
            <a:r>
              <a:rPr lang="en-FR" b="1" dirty="0">
                <a:latin typeface="HELVETICA NEUE THIN" panose="020B0403020202020204" pitchFamily="34" charset="0"/>
                <a:ea typeface="HELVETICA NEUE THIN" panose="020B0403020202020204" pitchFamily="34" charset="0"/>
              </a:rPr>
              <a:t>28%</a:t>
            </a:r>
            <a:r>
              <a:rPr lang="en-FR" dirty="0">
                <a:latin typeface="Helvetica Neue Thin" panose="020B0403020202020204" pitchFamily="34" charset="0"/>
                <a:ea typeface="Helvetica Neue Thin" panose="020B0403020202020204" pitchFamily="34" charset="0"/>
              </a:rPr>
              <a:t> to </a:t>
            </a:r>
            <a:r>
              <a:rPr lang="en-FR" b="1" dirty="0">
                <a:latin typeface="HELVETICA NEUE THIN" panose="020B0403020202020204" pitchFamily="34" charset="0"/>
                <a:ea typeface="HELVETICA NEUE THIN" panose="020B0403020202020204" pitchFamily="34" charset="0"/>
              </a:rPr>
              <a:t>5%</a:t>
            </a:r>
            <a:r>
              <a:rPr lang="en-FR" dirty="0">
                <a:latin typeface="Helvetica Neue Thin" panose="020B0403020202020204" pitchFamily="34" charset="0"/>
                <a:ea typeface="Helvetica Neue Thin" panose="020B0403020202020204" pitchFamily="34" charset="0"/>
              </a:rPr>
              <a:t>. If the goal is to force the system to explore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more often, you can stop here. If the goal is to try to get the system to explore them equally, then you can go back </a:t>
            </a:r>
            <a:r>
              <a:rPr lang="en-FR" b="1" dirty="0">
                <a:latin typeface="Helvetica Neue Thin" panose="020B0403020202020204" pitchFamily="34" charset="0"/>
                <a:ea typeface="Helvetica Neue Thin" panose="020B0403020202020204" pitchFamily="34" charset="0"/>
              </a:rPr>
              <a:t>to Step 5 </a:t>
            </a:r>
            <a:r>
              <a:rPr lang="en-FR" dirty="0">
                <a:latin typeface="Helvetica Neue Thin" panose="020B0403020202020204" pitchFamily="34" charset="0"/>
                <a:ea typeface="Helvetica Neue Thin" panose="020B0403020202020204" pitchFamily="34" charset="0"/>
              </a:rPr>
              <a:t>and try again.</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For example if I now try a different proposal distribution:</a:t>
            </a:r>
          </a:p>
          <a:p>
            <a:r>
              <a:rPr lang="en-GB" dirty="0">
                <a:latin typeface="Helvetica Neue Thin" panose="020B0403020202020204" pitchFamily="34" charset="0"/>
                <a:ea typeface="Helvetica Neue Thin" panose="020B0403020202020204" pitchFamily="34" charset="0"/>
              </a:rPr>
              <a:t>[</a:t>
            </a:r>
            <a:r>
              <a:rPr lang="en-GB" b="1" dirty="0">
                <a:latin typeface="Helvetica Neue Thin" panose="020B0403020202020204" pitchFamily="34" charset="0"/>
                <a:ea typeface="Helvetica Neue Thin" panose="020B0403020202020204" pitchFamily="34" charset="0"/>
              </a:rPr>
              <a:t>t</a:t>
            </a:r>
            <a:r>
              <a:rPr lang="en-GB" dirty="0">
                <a:latin typeface="Helvetica Neue Thin" panose="020B0403020202020204" pitchFamily="34" charset="0"/>
                <a:ea typeface="Helvetica Neue Thin" panose="020B0403020202020204" pitchFamily="34" charset="0"/>
              </a:rPr>
              <a:t>: 0.135, </a:t>
            </a:r>
            <a:r>
              <a:rPr lang="en-GB" b="1" dirty="0">
                <a:latin typeface="Helvetica Neue Thin" panose="020B0403020202020204" pitchFamily="34" charset="0"/>
                <a:ea typeface="Helvetica Neue Thin" panose="020B0403020202020204" pitchFamily="34" charset="0"/>
              </a:rPr>
              <a:t>t1</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t2</a:t>
            </a:r>
            <a:r>
              <a:rPr lang="en-GB" dirty="0">
                <a:latin typeface="Helvetica Neue Thin" panose="020B0403020202020204" pitchFamily="34" charset="0"/>
                <a:ea typeface="Helvetica Neue Thin" panose="020B0403020202020204" pitchFamily="34" charset="0"/>
              </a:rPr>
              <a:t>: 0.35; </a:t>
            </a:r>
            <a:r>
              <a:rPr lang="en-GB" b="1" dirty="0">
                <a:latin typeface="Helvetica Neue Thin" panose="020B0403020202020204" pitchFamily="34" charset="0"/>
                <a:ea typeface="Helvetica Neue Thin" panose="020B0403020202020204" pitchFamily="34" charset="0"/>
              </a:rPr>
              <a:t>t4</a:t>
            </a:r>
            <a:r>
              <a:rPr lang="en-GB" dirty="0">
                <a:latin typeface="Helvetica Neue Thin" panose="020B0403020202020204" pitchFamily="34" charset="0"/>
                <a:ea typeface="Helvetica Neue Thin" panose="020B0403020202020204" pitchFamily="34" charset="0"/>
              </a:rPr>
              <a:t>: 0.165]</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Running the system gives:</a:t>
            </a:r>
          </a:p>
          <a:p>
            <a:r>
              <a:rPr lang="en-FR" dirty="0">
                <a:latin typeface="Helvetica Neue Thin" panose="020B0403020202020204" pitchFamily="34" charset="0"/>
                <a:ea typeface="Helvetica Neue Thin" panose="020B0403020202020204" pitchFamily="34" charset="0"/>
              </a:rPr>
              <a:t>[</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0.100, </a:t>
            </a:r>
            <a:r>
              <a:rPr lang="en-FR" b="1" dirty="0">
                <a:latin typeface="HELVETICA NEUE THIN" panose="020B0403020202020204" pitchFamily="34" charset="0"/>
                <a:ea typeface="HELVETICA NEUE THIN" panose="020B0403020202020204" pitchFamily="34" charset="0"/>
              </a:rPr>
              <a:t>t1</a:t>
            </a:r>
            <a:r>
              <a:rPr lang="en-FR" dirty="0">
                <a:latin typeface="Helvetica Neue Thin" panose="020B0403020202020204" pitchFamily="34" charset="0"/>
                <a:ea typeface="Helvetica Neue Thin" panose="020B0403020202020204" pitchFamily="34" charset="0"/>
              </a:rPr>
              <a:t>: 0.400, </a:t>
            </a:r>
            <a:r>
              <a:rPr lang="en-FR" b="1" dirty="0">
                <a:latin typeface="HELVETICA NEUE THIN" panose="020B0403020202020204" pitchFamily="34" charset="0"/>
                <a:ea typeface="HELVETICA NEUE THIN" panose="020B0403020202020204" pitchFamily="34" charset="0"/>
              </a:rPr>
              <a:t>t2</a:t>
            </a:r>
            <a:r>
              <a:rPr lang="en-FR" dirty="0">
                <a:latin typeface="Helvetica Neue Thin" panose="020B0403020202020204" pitchFamily="34" charset="0"/>
                <a:ea typeface="Helvetica Neue Thin" panose="020B0403020202020204" pitchFamily="34" charset="0"/>
              </a:rPr>
              <a:t>: 0.400 ,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0.099] </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So </a:t>
            </a:r>
            <a:r>
              <a:rPr lang="en-FR" b="1"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 and </a:t>
            </a:r>
            <a:r>
              <a:rPr lang="en-FR" b="1" dirty="0">
                <a:latin typeface="HELVETICA NEUE THIN" panose="020B0403020202020204" pitchFamily="34" charset="0"/>
                <a:ea typeface="HELVETICA NEUE THIN" panose="020B0403020202020204" pitchFamily="34" charset="0"/>
              </a:rPr>
              <a:t>t4</a:t>
            </a:r>
            <a:r>
              <a:rPr lang="en-FR" dirty="0">
                <a:latin typeface="Helvetica Neue Thin" panose="020B0403020202020204" pitchFamily="34" charset="0"/>
                <a:ea typeface="Helvetica Neue Thin" panose="020B0403020202020204" pitchFamily="34" charset="0"/>
              </a:rPr>
              <a:t> now appear (more or less) equally.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14</a:t>
            </a:fld>
            <a:endParaRPr lang="en-FR"/>
          </a:p>
        </p:txBody>
      </p:sp>
    </p:spTree>
    <p:extLst>
      <p:ext uri="{BB962C8B-B14F-4D97-AF65-F5344CB8AC3E}">
        <p14:creationId xmlns:p14="http://schemas.microsoft.com/office/powerpoint/2010/main" val="383586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Fuzz &amp; BRAB</a:t>
            </a:r>
          </a:p>
        </p:txBody>
      </p:sp>
      <p:sp>
        <p:nvSpPr>
          <p:cNvPr id="3" name="TextBox 2">
            <a:extLst>
              <a:ext uri="{FF2B5EF4-FFF2-40B4-BE49-F238E27FC236}">
                <a16:creationId xmlns:a16="http://schemas.microsoft.com/office/drawing/2014/main" id="{2CB0B975-507C-1CBA-668D-601EA2AEF4CD}"/>
              </a:ext>
            </a:extLst>
          </p:cNvPr>
          <p:cNvSpPr txBox="1"/>
          <p:nvPr/>
        </p:nvSpPr>
        <p:spPr>
          <a:xfrm>
            <a:off x="188890" y="630804"/>
            <a:ext cx="11638349" cy="286232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Standalone [fuzz]: </a:t>
            </a:r>
          </a:p>
          <a:p>
            <a:r>
              <a:rPr lang="en-FR" dirty="0">
                <a:latin typeface="Helvetica Neue Thin" panose="020B0403020202020204" pitchFamily="34" charset="0"/>
                <a:ea typeface="Helvetica Neue Thin" panose="020B0403020202020204" pitchFamily="34" charset="0"/>
              </a:rPr>
              <a:t>The standalone version is trying to explore the system in a smarter fashion. </a:t>
            </a:r>
          </a:p>
          <a:p>
            <a:r>
              <a:rPr lang="en-FR" dirty="0">
                <a:latin typeface="Helvetica Neue Thin" panose="020B0403020202020204" pitchFamily="34" charset="0"/>
                <a:ea typeface="Helvetica Neue Thin" panose="020B0403020202020204" pitchFamily="34" charset="0"/>
              </a:rPr>
              <a:t>It either tries to cover the most interesting parts of the system, the ones which lead to more outcomes, ones which favor certain transitions, etc. </a:t>
            </a:r>
          </a:p>
          <a:p>
            <a:r>
              <a:rPr lang="en-FR" dirty="0">
                <a:latin typeface="Helvetica Neue Thin" panose="020B0403020202020204" pitchFamily="34" charset="0"/>
                <a:ea typeface="Helvetica Neue Thin" panose="020B0403020202020204" pitchFamily="34" charset="0"/>
              </a:rPr>
              <a:t>The probabilities are an easy way to compare runs and are easy to read and interpret and can signal weird behavior.</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BRAB: </a:t>
            </a:r>
          </a:p>
          <a:p>
            <a:r>
              <a:rPr lang="en-FR" dirty="0">
                <a:latin typeface="Helvetica Neue Thin" panose="020B0403020202020204" pitchFamily="34" charset="0"/>
                <a:ea typeface="Helvetica Neue Thin" panose="020B0403020202020204" pitchFamily="34" charset="0"/>
              </a:rPr>
              <a:t>Plug this exploration method into BRAB. The method tries to explore a variety of states while going down. BRAB can’t go deep because it covers breadth. This tries to go deep but ~intelligently. </a:t>
            </a:r>
          </a:p>
        </p:txBody>
      </p:sp>
      <p:sp>
        <p:nvSpPr>
          <p:cNvPr id="4" name="Slide Number Placeholder 3">
            <a:extLst>
              <a:ext uri="{FF2B5EF4-FFF2-40B4-BE49-F238E27FC236}">
                <a16:creationId xmlns:a16="http://schemas.microsoft.com/office/drawing/2014/main" id="{A3B802EC-9AD0-BC37-011B-AF486944E6B8}"/>
              </a:ext>
            </a:extLst>
          </p:cNvPr>
          <p:cNvSpPr>
            <a:spLocks noGrp="1"/>
          </p:cNvSpPr>
          <p:nvPr>
            <p:ph type="sldNum" sz="quarter" idx="12"/>
          </p:nvPr>
        </p:nvSpPr>
        <p:spPr/>
        <p:txBody>
          <a:bodyPr/>
          <a:lstStyle/>
          <a:p>
            <a:fld id="{4A936E34-E911-F947-B710-F12161D09F63}" type="slidenum">
              <a:rPr lang="en-FR" smtClean="0"/>
              <a:t>15</a:t>
            </a:fld>
            <a:endParaRPr lang="en-FR"/>
          </a:p>
        </p:txBody>
      </p:sp>
    </p:spTree>
    <p:extLst>
      <p:ext uri="{BB962C8B-B14F-4D97-AF65-F5344CB8AC3E}">
        <p14:creationId xmlns:p14="http://schemas.microsoft.com/office/powerpoint/2010/main" val="50302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More detailed explanations</a:t>
            </a:r>
          </a:p>
        </p:txBody>
      </p:sp>
      <p:sp>
        <p:nvSpPr>
          <p:cNvPr id="2" name="Slide Number Placeholder 1">
            <a:extLst>
              <a:ext uri="{FF2B5EF4-FFF2-40B4-BE49-F238E27FC236}">
                <a16:creationId xmlns:a16="http://schemas.microsoft.com/office/drawing/2014/main" id="{15912553-7681-5AB4-52C1-232E24D72306}"/>
              </a:ext>
            </a:extLst>
          </p:cNvPr>
          <p:cNvSpPr>
            <a:spLocks noGrp="1"/>
          </p:cNvSpPr>
          <p:nvPr>
            <p:ph type="sldNum" sz="quarter" idx="12"/>
          </p:nvPr>
        </p:nvSpPr>
        <p:spPr/>
        <p:txBody>
          <a:bodyPr/>
          <a:lstStyle/>
          <a:p>
            <a:fld id="{4A936E34-E911-F947-B710-F12161D09F63}" type="slidenum">
              <a:rPr lang="en-FR" smtClean="0"/>
              <a:t>16</a:t>
            </a:fld>
            <a:endParaRPr lang="en-FR"/>
          </a:p>
        </p:txBody>
      </p:sp>
    </p:spTree>
    <p:extLst>
      <p:ext uri="{BB962C8B-B14F-4D97-AF65-F5344CB8AC3E}">
        <p14:creationId xmlns:p14="http://schemas.microsoft.com/office/powerpoint/2010/main" val="320306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632311"/>
          </a:xfrm>
          <a:prstGeom prst="rect">
            <a:avLst/>
          </a:prstGeom>
          <a:noFill/>
        </p:spPr>
        <p:txBody>
          <a:bodyPr wrap="square" rtlCol="0">
            <a:spAutoFit/>
          </a:bodyPr>
          <a:lstStyle/>
          <a:p>
            <a:r>
              <a:rPr lang="en-FR" b="1" dirty="0">
                <a:solidFill>
                  <a:srgbClr val="FF0000"/>
                </a:solidFill>
                <a:latin typeface="Helvetica Neue Thin" panose="020B0403020202020204" pitchFamily="34" charset="0"/>
                <a:ea typeface="Helvetica Neue Thin" panose="020B0403020202020204" pitchFamily="34" charset="0"/>
              </a:rPr>
              <a:t>DEFINITION</a:t>
            </a:r>
          </a:p>
          <a:p>
            <a:r>
              <a:rPr lang="en-FR" b="1" dirty="0">
                <a:latin typeface="Helvetica Neue Thin" panose="020B0403020202020204" pitchFamily="34" charset="0"/>
                <a:ea typeface="Helvetica Neue Thin" panose="020B0403020202020204" pitchFamily="34" charset="0"/>
              </a:rPr>
              <a:t>Markov Chain: a</a:t>
            </a:r>
            <a:r>
              <a:rPr lang="en-FR" dirty="0">
                <a:latin typeface="Helvetica Neue Thin" panose="020B0403020202020204" pitchFamily="34" charset="0"/>
                <a:ea typeface="Helvetica Neue Thin" panose="020B0403020202020204" pitchFamily="34" charset="0"/>
              </a:rPr>
              <a:t> Markov chain describes a system that transitions between different states, where transitioning to the next state depends only on the current state.</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this works because if you are in state S1, whether or not you can take transition t to move to S2 depends only on the state of S1 [S1 reflects the entire history]. The opposite can also be argued (that memory is needed) and is discussed in a later slide. </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Monte Carlo</a:t>
            </a:r>
            <a:r>
              <a:rPr lang="en-FR" dirty="0">
                <a:latin typeface="Helvetica Neue Thin" panose="020B0403020202020204" pitchFamily="34" charset="0"/>
                <a:ea typeface="Helvetica Neue Thin" panose="020B0403020202020204" pitchFamily="34" charset="0"/>
              </a:rPr>
              <a:t>: a class of algorithms that rely on random sampling to obtain a result</a:t>
            </a:r>
          </a:p>
          <a:p>
            <a:endParaRPr lang="en-FR" dirty="0">
              <a:latin typeface="Helvetica Neue Thin" panose="020B0403020202020204" pitchFamily="34" charset="0"/>
              <a:ea typeface="Helvetica Neue Thin" panose="020B0403020202020204" pitchFamily="34" charset="0"/>
            </a:endParaRPr>
          </a:p>
          <a:p>
            <a:r>
              <a:rPr lang="en-FR" b="1" dirty="0">
                <a:solidFill>
                  <a:srgbClr val="FF0000"/>
                </a:solidFill>
                <a:latin typeface="Helvetica Neue Thin" panose="020B0403020202020204" pitchFamily="34" charset="0"/>
                <a:ea typeface="Helvetica Neue Thin" panose="020B0403020202020204" pitchFamily="34" charset="0"/>
              </a:rPr>
              <a:t>DEFINITION</a:t>
            </a:r>
            <a:endParaRPr lang="en-FR" b="1" dirty="0">
              <a:solidFill>
                <a:srgbClr val="FF0000"/>
              </a:solidFill>
              <a:latin typeface="HELVETICA NEUE THIN" panose="020B0403020202020204" pitchFamily="34" charset="0"/>
              <a:ea typeface="HELVETICA NEUE THIN" panose="020B0403020202020204" pitchFamily="34" charset="0"/>
            </a:endParaRPr>
          </a:p>
          <a:p>
            <a:r>
              <a:rPr lang="en-FR" b="1" dirty="0">
                <a:latin typeface="HELVETICA NEUE THIN" panose="020B0403020202020204" pitchFamily="34" charset="0"/>
                <a:ea typeface="HELVETICA NEUE THIN" panose="020B0403020202020204" pitchFamily="34" charset="0"/>
              </a:rPr>
              <a:t>MCMC</a:t>
            </a:r>
            <a:r>
              <a:rPr lang="en-FR" dirty="0">
                <a:latin typeface="Helvetica Neue Thin" panose="020B0403020202020204" pitchFamily="34" charset="0"/>
                <a:ea typeface="Helvetica Neue Thin" panose="020B0403020202020204" pitchFamily="34" charset="0"/>
              </a:rPr>
              <a:t>: Markov Chain Monte Carlo is a way to use randomness to simulate a process that you wish to study. It works by targetting a probability distribution and building a Markov chain according to that distribution. </a:t>
            </a:r>
          </a:p>
          <a:p>
            <a:endParaRPr lang="en-FR" dirty="0">
              <a:latin typeface="Helvetica Neue Thin" panose="020B0403020202020204" pitchFamily="34" charset="0"/>
              <a:ea typeface="Helvetica Neue Thin" panose="020B0403020202020204" pitchFamily="34" charset="0"/>
            </a:endParaRPr>
          </a:p>
          <a:p>
            <a:r>
              <a:rPr lang="en-FR" dirty="0">
                <a:solidFill>
                  <a:srgbClr val="0432FF"/>
                </a:solidFill>
                <a:latin typeface="Helvetica Neue Thin" panose="020B0403020202020204" pitchFamily="34" charset="0"/>
                <a:ea typeface="Helvetica Neue Thin" panose="020B0403020202020204" pitchFamily="34" charset="0"/>
              </a:rPr>
              <a:t>In our case, we tell the system to maximize entropy, so we’re targetting a distribution that maximizes entropy (i.e. provides the best exploration)</a:t>
            </a:r>
          </a:p>
          <a:p>
            <a:endParaRPr lang="en-FR" dirty="0">
              <a:solidFill>
                <a:srgbClr val="0432FF"/>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a:t>
            </a:r>
            <a:r>
              <a:rPr lang="en-FR" b="1" dirty="0">
                <a:solidFill>
                  <a:srgbClr val="FF0000"/>
                </a:solidFill>
                <a:latin typeface="Helvetica Neue Thin" panose="020B0403020202020204" pitchFamily="34" charset="0"/>
                <a:ea typeface="Helvetica Neue Thin" panose="020B0403020202020204" pitchFamily="34" charset="0"/>
              </a:rPr>
              <a:t>DEFINITION</a:t>
            </a:r>
            <a:endParaRPr lang="en-GB" b="1" dirty="0">
              <a:solidFill>
                <a:srgbClr val="FF0000"/>
              </a:solidFill>
              <a:latin typeface="Helvetica Neue Thin" panose="020B0403020202020204" pitchFamily="34" charset="0"/>
              <a:ea typeface="Helvetica Neue Thin" panose="020B0403020202020204" pitchFamily="34" charset="0"/>
            </a:endParaRPr>
          </a:p>
          <a:p>
            <a:r>
              <a:rPr lang="en-GB" b="1" dirty="0">
                <a:latin typeface="Helvetica Neue Thin" panose="020B0403020202020204" pitchFamily="34" charset="0"/>
                <a:ea typeface="Helvetica Neue Thin" panose="020B0403020202020204" pitchFamily="34" charset="0"/>
              </a:rPr>
              <a:t>Metropolis-Hastings</a:t>
            </a:r>
            <a:r>
              <a:rPr lang="en-GB" dirty="0">
                <a:latin typeface="Helvetica Neue Thin" panose="020B0403020202020204" pitchFamily="34" charset="0"/>
                <a:ea typeface="Helvetica Neue Thin" panose="020B0403020202020204" pitchFamily="34" charset="0"/>
              </a:rPr>
              <a:t>: a method in MCMC used to generate a sequence of samples and bias the exploration. </a:t>
            </a:r>
            <a:endParaRPr lang="en-FR"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Markov Chain Monte Carlo (MCMC)</a:t>
            </a:r>
          </a:p>
        </p:txBody>
      </p:sp>
      <p:sp>
        <p:nvSpPr>
          <p:cNvPr id="3" name="Slide Number Placeholder 2">
            <a:extLst>
              <a:ext uri="{FF2B5EF4-FFF2-40B4-BE49-F238E27FC236}">
                <a16:creationId xmlns:a16="http://schemas.microsoft.com/office/drawing/2014/main" id="{9247EE46-0C93-D8D6-1900-001836B10AD5}"/>
              </a:ext>
            </a:extLst>
          </p:cNvPr>
          <p:cNvSpPr>
            <a:spLocks noGrp="1"/>
          </p:cNvSpPr>
          <p:nvPr>
            <p:ph type="sldNum" sz="quarter" idx="12"/>
          </p:nvPr>
        </p:nvSpPr>
        <p:spPr/>
        <p:txBody>
          <a:bodyPr/>
          <a:lstStyle/>
          <a:p>
            <a:fld id="{4A936E34-E911-F947-B710-F12161D09F63}" type="slidenum">
              <a:rPr lang="en-FR" smtClean="0"/>
              <a:t>17</a:t>
            </a:fld>
            <a:endParaRPr lang="en-FR"/>
          </a:p>
        </p:txBody>
      </p:sp>
    </p:spTree>
    <p:extLst>
      <p:ext uri="{BB962C8B-B14F-4D97-AF65-F5344CB8AC3E}">
        <p14:creationId xmlns:p14="http://schemas.microsoft.com/office/powerpoint/2010/main" val="372245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535531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method treats a Cubicle model as a finite ensemble of states, represented by the </a:t>
            </a:r>
            <a:r>
              <a:rPr lang="en-FR" dirty="0">
                <a:solidFill>
                  <a:srgbClr val="0432FF"/>
                </a:solidFill>
                <a:latin typeface="Helvetica Neue Thin" panose="020B0403020202020204" pitchFamily="34" charset="0"/>
                <a:ea typeface="Helvetica Neue Thin" panose="020B0403020202020204" pitchFamily="34" charset="0"/>
              </a:rPr>
              <a:t>transitions</a:t>
            </a:r>
            <a:r>
              <a:rPr lang="en-FR" dirty="0">
                <a:latin typeface="Helvetica Neue Thin" panose="020B0403020202020204" pitchFamily="34" charset="0"/>
                <a:ea typeface="Helvetica Neue Thin" panose="020B0403020202020204" pitchFamily="34" charset="0"/>
              </a:rPr>
              <a:t> and their </a:t>
            </a:r>
            <a:r>
              <a:rPr lang="en-FR" dirty="0">
                <a:solidFill>
                  <a:srgbClr val="0432FF"/>
                </a:solidFill>
                <a:latin typeface="Helvetica Neue Thin" panose="020B0403020202020204" pitchFamily="34" charset="0"/>
                <a:ea typeface="Helvetica Neue Thin" panose="020B0403020202020204" pitchFamily="34" charset="0"/>
              </a:rPr>
              <a:t>guards</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During a run, Cubicle will always cycle through the same states – states that satisfy transition guards.</a:t>
            </a:r>
          </a:p>
          <a:p>
            <a:r>
              <a:rPr lang="en-FR" dirty="0">
                <a:latin typeface="Helvetica Neue Thin" panose="020B0403020202020204" pitchFamily="34" charset="0"/>
                <a:ea typeface="Helvetica Neue Thin" panose="020B0403020202020204" pitchFamily="34" charset="0"/>
              </a:rPr>
              <a:t>These states have other values in them, but the key part is that a subset of any state has to satisfy at least one transition guard. </a:t>
            </a:r>
          </a:p>
          <a:p>
            <a:r>
              <a:rPr lang="en-FR" dirty="0">
                <a:latin typeface="Helvetica Neue Thin" panose="020B0403020202020204" pitchFamily="34" charset="0"/>
                <a:ea typeface="Helvetica Neue Thin" panose="020B0403020202020204" pitchFamily="34" charset="0"/>
              </a:rPr>
              <a:t>If a state has no way to satisfy any of the transition guards, that means the model has </a:t>
            </a:r>
            <a:r>
              <a:rPr lang="en-FR" dirty="0">
                <a:solidFill>
                  <a:srgbClr val="FF40FF"/>
                </a:solidFill>
                <a:latin typeface="Helvetica Neue Thin" panose="020B0403020202020204" pitchFamily="34" charset="0"/>
                <a:ea typeface="Helvetica Neue Thin" panose="020B0403020202020204" pitchFamily="34" charset="0"/>
              </a:rPr>
              <a:t>deadlocked</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This means that any Cubicle model can be represented as </a:t>
            </a:r>
          </a:p>
          <a:p>
            <a:pPr marL="342900" indent="-342900">
              <a:buAutoNum type="arabicParenBoth"/>
            </a:pPr>
            <a:r>
              <a:rPr lang="en-GB" dirty="0">
                <a:latin typeface="Helvetica Neue Thin" panose="020B0403020202020204" pitchFamily="34" charset="0"/>
                <a:ea typeface="Helvetica Neue Thin" panose="020B0403020202020204" pitchFamily="34" charset="0"/>
              </a:rPr>
              <a:t>A</a:t>
            </a:r>
            <a:r>
              <a:rPr lang="en-FR" dirty="0">
                <a:latin typeface="Helvetica Neue Thin" panose="020B0403020202020204" pitchFamily="34" charset="0"/>
                <a:ea typeface="Helvetica Neue Thin" panose="020B0403020202020204" pitchFamily="34" charset="0"/>
              </a:rPr>
              <a:t> sort of automaton/graph [pre and post run]: you can draw which transitions come after which transitions</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*Pre-run</a:t>
            </a:r>
            <a:r>
              <a:rPr lang="en-FR" dirty="0">
                <a:latin typeface="Helvetica Neue Thin" panose="020B0403020202020204" pitchFamily="34" charset="0"/>
                <a:ea typeface="Helvetica Neue Thin" panose="020B0403020202020204" pitchFamily="34" charset="0"/>
              </a:rPr>
              <a:t>: a pre-run graph would have each transition following every other transition, since you could expect this to be true [could probably run a static analysis to see if some transitions openly contradict some guards to filter out edges without having to run Cubicle]</a:t>
            </a:r>
          </a:p>
          <a:p>
            <a:pPr lvl="1"/>
            <a:endParaRPr lang="en-FR" b="1" dirty="0">
              <a:latin typeface="HELVETICA NEUE THIN" panose="020B0403020202020204" pitchFamily="34" charset="0"/>
              <a:ea typeface="HELVETICA NEUE THIN" panose="020B0403020202020204" pitchFamily="34" charset="0"/>
            </a:endParaRPr>
          </a:p>
          <a:p>
            <a:pPr lvl="1"/>
            <a:r>
              <a:rPr lang="en-FR" b="1" dirty="0">
                <a:latin typeface="HELVETICA NEUE THIN" panose="020B0403020202020204" pitchFamily="34" charset="0"/>
                <a:ea typeface="HELVETICA NEUE THIN" panose="020B0403020202020204" pitchFamily="34" charset="0"/>
              </a:rPr>
              <a:t>*Post-run</a:t>
            </a:r>
            <a:r>
              <a:rPr lang="en-FR" dirty="0">
                <a:latin typeface="Helvetica Neue Thin" panose="020B0403020202020204" pitchFamily="34" charset="0"/>
                <a:ea typeface="Helvetica Neue Thin" panose="020B0403020202020204" pitchFamily="34" charset="0"/>
              </a:rPr>
              <a:t>: the graph after the run uses the created transition matrix and is therefore a better reflexion of the system’s actual behavior. This can be simplified to just the transitions, or detailed with transition+process couples. </a:t>
            </a: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endParaRPr lang="en-FR" dirty="0">
              <a:latin typeface="Helvetica Neue Thin" panose="020B0403020202020204" pitchFamily="34" charset="0"/>
              <a:ea typeface="Helvetica Neue Thin" panose="020B0403020202020204" pitchFamily="34" charset="0"/>
            </a:endParaRPr>
          </a:p>
          <a:p>
            <a:pPr marL="342900" indent="-342900">
              <a:buAutoNum type="arabicParenBoth"/>
            </a:pPr>
            <a:r>
              <a:rPr lang="en-FR" dirty="0">
                <a:latin typeface="Helvetica Neue Thin" panose="020B0403020202020204" pitchFamily="34" charset="0"/>
                <a:ea typeface="Helvetica Neue Thin" panose="020B0403020202020204" pitchFamily="34" charset="0"/>
              </a:rPr>
              <a:t>A transition matrix [post run]: what transitions lead to what other transitions and with what probability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9B1C4608-A6EE-673B-84DC-C221D355AB00}"/>
              </a:ext>
            </a:extLst>
          </p:cNvPr>
          <p:cNvSpPr>
            <a:spLocks noGrp="1"/>
          </p:cNvSpPr>
          <p:nvPr>
            <p:ph type="sldNum" sz="quarter" idx="12"/>
          </p:nvPr>
        </p:nvSpPr>
        <p:spPr/>
        <p:txBody>
          <a:bodyPr/>
          <a:lstStyle/>
          <a:p>
            <a:fld id="{4A936E34-E911-F947-B710-F12161D09F63}" type="slidenum">
              <a:rPr lang="en-FR" smtClean="0"/>
              <a:t>18</a:t>
            </a:fld>
            <a:endParaRPr lang="en-FR"/>
          </a:p>
        </p:txBody>
      </p:sp>
    </p:spTree>
    <p:extLst>
      <p:ext uri="{BB962C8B-B14F-4D97-AF65-F5344CB8AC3E}">
        <p14:creationId xmlns:p14="http://schemas.microsoft.com/office/powerpoint/2010/main" val="333690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76944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For example the running example would look like this: </a:t>
            </a:r>
          </a:p>
          <a:p>
            <a:endParaRPr lang="en-FR" sz="800"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Expectation:                                                        Reality:</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85" name="Group 84">
            <a:extLst>
              <a:ext uri="{FF2B5EF4-FFF2-40B4-BE49-F238E27FC236}">
                <a16:creationId xmlns:a16="http://schemas.microsoft.com/office/drawing/2014/main" id="{3FEE32F6-16CC-1324-AAFF-6AE97CEB95A3}"/>
              </a:ext>
            </a:extLst>
          </p:cNvPr>
          <p:cNvGrpSpPr/>
          <p:nvPr/>
        </p:nvGrpSpPr>
        <p:grpSpPr>
          <a:xfrm>
            <a:off x="666005" y="2048476"/>
            <a:ext cx="2958307" cy="2695885"/>
            <a:chOff x="804806" y="2857809"/>
            <a:chExt cx="2958307" cy="2695885"/>
          </a:xfrm>
        </p:grpSpPr>
        <p:grpSp>
          <p:nvGrpSpPr>
            <p:cNvPr id="10" name="Group 9">
              <a:extLst>
                <a:ext uri="{FF2B5EF4-FFF2-40B4-BE49-F238E27FC236}">
                  <a16:creationId xmlns:a16="http://schemas.microsoft.com/office/drawing/2014/main" id="{4A4527BC-EF69-71F8-2E3D-16D083F2501C}"/>
                </a:ext>
              </a:extLst>
            </p:cNvPr>
            <p:cNvGrpSpPr/>
            <p:nvPr/>
          </p:nvGrpSpPr>
          <p:grpSpPr>
            <a:xfrm>
              <a:off x="804806" y="2857809"/>
              <a:ext cx="834604" cy="834604"/>
              <a:chOff x="5123645" y="775255"/>
              <a:chExt cx="834604" cy="834604"/>
            </a:xfrm>
          </p:grpSpPr>
          <p:sp>
            <p:nvSpPr>
              <p:cNvPr id="11" name="Oval 10">
                <a:extLst>
                  <a:ext uri="{FF2B5EF4-FFF2-40B4-BE49-F238E27FC236}">
                    <a16:creationId xmlns:a16="http://schemas.microsoft.com/office/drawing/2014/main" id="{689C1E16-135F-8C1F-1314-FC91EA0D1022}"/>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2" name="TextBox 11">
                <a:extLst>
                  <a:ext uri="{FF2B5EF4-FFF2-40B4-BE49-F238E27FC236}">
                    <a16:creationId xmlns:a16="http://schemas.microsoft.com/office/drawing/2014/main" id="{3F8DBE65-AD3C-17BD-2859-67F1329450C4}"/>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13" name="Group 12">
              <a:extLst>
                <a:ext uri="{FF2B5EF4-FFF2-40B4-BE49-F238E27FC236}">
                  <a16:creationId xmlns:a16="http://schemas.microsoft.com/office/drawing/2014/main" id="{7937A2D7-54E3-0963-5444-EE68EE77EA8E}"/>
                </a:ext>
              </a:extLst>
            </p:cNvPr>
            <p:cNvGrpSpPr/>
            <p:nvPr/>
          </p:nvGrpSpPr>
          <p:grpSpPr>
            <a:xfrm>
              <a:off x="2915809" y="2857809"/>
              <a:ext cx="834604" cy="834604"/>
              <a:chOff x="5123645" y="775255"/>
              <a:chExt cx="834604" cy="834604"/>
            </a:xfrm>
          </p:grpSpPr>
          <p:sp>
            <p:nvSpPr>
              <p:cNvPr id="16" name="Oval 15">
                <a:extLst>
                  <a:ext uri="{FF2B5EF4-FFF2-40B4-BE49-F238E27FC236}">
                    <a16:creationId xmlns:a16="http://schemas.microsoft.com/office/drawing/2014/main" id="{90423EC7-7617-606D-32AB-88046E3EE3D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7" name="TextBox 16">
                <a:extLst>
                  <a:ext uri="{FF2B5EF4-FFF2-40B4-BE49-F238E27FC236}">
                    <a16:creationId xmlns:a16="http://schemas.microsoft.com/office/drawing/2014/main" id="{A545552D-59ED-2E33-8623-390F50FF6D2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26" name="Curved Connector 25">
              <a:extLst>
                <a:ext uri="{FF2B5EF4-FFF2-40B4-BE49-F238E27FC236}">
                  <a16:creationId xmlns:a16="http://schemas.microsoft.com/office/drawing/2014/main" id="{091F19A0-DCEC-F244-4837-F70523A9369E}"/>
                </a:ext>
              </a:extLst>
            </p:cNvPr>
            <p:cNvCxnSpPr>
              <a:cxnSpLocks/>
              <a:stCxn id="11" idx="7"/>
              <a:endCxn id="16" idx="1"/>
            </p:cNvCxnSpPr>
            <p:nvPr/>
          </p:nvCxnSpPr>
          <p:spPr>
            <a:xfrm rot="5400000" flipH="1"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1D044E21-0673-2EE6-5980-93C68C15CD35}"/>
                </a:ext>
              </a:extLst>
            </p:cNvPr>
            <p:cNvCxnSpPr>
              <a:cxnSpLocks/>
            </p:cNvCxnSpPr>
            <p:nvPr/>
          </p:nvCxnSpPr>
          <p:spPr>
            <a:xfrm rot="5400000">
              <a:off x="2277609" y="280976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1DD385A-840B-B070-E029-4F9A67EDF62E}"/>
                </a:ext>
              </a:extLst>
            </p:cNvPr>
            <p:cNvGrpSpPr/>
            <p:nvPr/>
          </p:nvGrpSpPr>
          <p:grpSpPr>
            <a:xfrm>
              <a:off x="804806" y="4719089"/>
              <a:ext cx="834604" cy="834604"/>
              <a:chOff x="5123645" y="775255"/>
              <a:chExt cx="834604" cy="834604"/>
            </a:xfrm>
          </p:grpSpPr>
          <p:sp>
            <p:nvSpPr>
              <p:cNvPr id="42" name="Oval 41">
                <a:extLst>
                  <a:ext uri="{FF2B5EF4-FFF2-40B4-BE49-F238E27FC236}">
                    <a16:creationId xmlns:a16="http://schemas.microsoft.com/office/drawing/2014/main" id="{FA0450D7-7300-AFED-BB2C-7578AF2D866B}"/>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3" name="TextBox 42">
                <a:extLst>
                  <a:ext uri="{FF2B5EF4-FFF2-40B4-BE49-F238E27FC236}">
                    <a16:creationId xmlns:a16="http://schemas.microsoft.com/office/drawing/2014/main" id="{5B750242-B8B4-EFCB-ECBA-93E22C407C2F}"/>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46" name="Group 45">
              <a:extLst>
                <a:ext uri="{FF2B5EF4-FFF2-40B4-BE49-F238E27FC236}">
                  <a16:creationId xmlns:a16="http://schemas.microsoft.com/office/drawing/2014/main" id="{F354F425-7DB7-D674-3468-A0510AE2BEF2}"/>
                </a:ext>
              </a:extLst>
            </p:cNvPr>
            <p:cNvGrpSpPr/>
            <p:nvPr/>
          </p:nvGrpSpPr>
          <p:grpSpPr>
            <a:xfrm>
              <a:off x="2915809" y="4719089"/>
              <a:ext cx="834604" cy="834604"/>
              <a:chOff x="5123645" y="775255"/>
              <a:chExt cx="834604" cy="834604"/>
            </a:xfrm>
          </p:grpSpPr>
          <p:sp>
            <p:nvSpPr>
              <p:cNvPr id="47" name="Oval 46">
                <a:extLst>
                  <a:ext uri="{FF2B5EF4-FFF2-40B4-BE49-F238E27FC236}">
                    <a16:creationId xmlns:a16="http://schemas.microsoft.com/office/drawing/2014/main" id="{A2712D6C-0BF9-CCD8-4CF4-286FD8713E94}"/>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48" name="TextBox 47">
                <a:extLst>
                  <a:ext uri="{FF2B5EF4-FFF2-40B4-BE49-F238E27FC236}">
                    <a16:creationId xmlns:a16="http://schemas.microsoft.com/office/drawing/2014/main" id="{C6F170B3-3A3C-7659-C548-3EF0277D1FAE}"/>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50" name="Curved Connector 49">
              <a:extLst>
                <a:ext uri="{FF2B5EF4-FFF2-40B4-BE49-F238E27FC236}">
                  <a16:creationId xmlns:a16="http://schemas.microsoft.com/office/drawing/2014/main" id="{86FE6E52-6076-9ED2-7B71-CD5EA6FB6A3F}"/>
                </a:ext>
              </a:extLst>
            </p:cNvPr>
            <p:cNvCxnSpPr>
              <a:cxnSpLocks/>
              <a:stCxn id="42" idx="7"/>
              <a:endCxn id="47"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16881DF3-1FAF-1EDB-4DD9-5C8A90229F8F}"/>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a:extLst>
                <a:ext uri="{FF2B5EF4-FFF2-40B4-BE49-F238E27FC236}">
                  <a16:creationId xmlns:a16="http://schemas.microsoft.com/office/drawing/2014/main" id="{28C7EB60-BCAF-4111-E5E7-C00BF3B3BB31}"/>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841FBCAA-BF85-7120-D0DD-56041F4287C6}"/>
                </a:ext>
              </a:extLst>
            </p:cNvPr>
            <p:cNvCxnSpPr>
              <a:cxnSpLocks/>
              <a:stCxn id="16" idx="6"/>
              <a:endCxn id="47" idx="6"/>
            </p:cNvCxnSpPr>
            <p:nvPr/>
          </p:nvCxnSpPr>
          <p:spPr>
            <a:xfrm>
              <a:off x="3750413"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5F299940-4623-ABFD-DDCE-357DC42A3C34}"/>
                </a:ext>
              </a:extLst>
            </p:cNvPr>
            <p:cNvCxnSpPr>
              <a:cxnSpLocks/>
              <a:stCxn id="16" idx="4"/>
              <a:endCxn id="42" idx="0"/>
            </p:cNvCxnSpPr>
            <p:nvPr/>
          </p:nvCxnSpPr>
          <p:spPr>
            <a:xfrm rot="5400000">
              <a:off x="1764272" y="3150250"/>
              <a:ext cx="1026676" cy="21110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1126F5D3-F366-AF45-F2A7-E80A5C8264C2}"/>
                </a:ext>
              </a:extLst>
            </p:cNvPr>
            <p:cNvCxnSpPr>
              <a:cxnSpLocks/>
              <a:stCxn id="11" idx="3"/>
              <a:endCxn id="47"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FACFD1CE-6973-8756-CC2B-387DCE929698}"/>
                </a:ext>
              </a:extLst>
            </p:cNvPr>
            <p:cNvCxnSpPr>
              <a:cxnSpLocks/>
              <a:stCxn id="11" idx="6"/>
              <a:endCxn id="42"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7BF78558-8FD4-1109-C435-DC3A76515F33}"/>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urved Connector 109">
              <a:extLst>
                <a:ext uri="{FF2B5EF4-FFF2-40B4-BE49-F238E27FC236}">
                  <a16:creationId xmlns:a16="http://schemas.microsoft.com/office/drawing/2014/main" id="{14F03EF8-73B6-C5FE-E068-198F0FB17A1F}"/>
                </a:ext>
              </a:extLst>
            </p:cNvPr>
            <p:cNvCxnSpPr>
              <a:cxnSpLocks/>
              <a:stCxn id="16" idx="0"/>
              <a:endCxn id="16" idx="7"/>
            </p:cNvCxnSpPr>
            <p:nvPr/>
          </p:nvCxnSpPr>
          <p:spPr>
            <a:xfrm rot="16200000" flipH="1">
              <a:off x="3419536" y="2771383"/>
              <a:ext cx="122225" cy="295077"/>
            </a:xfrm>
            <a:prstGeom prst="curvedConnector3">
              <a:avLst>
                <a:gd name="adj1" fmla="val -3564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267F8CB8-B093-1E82-07AC-5091F88BBAC3}"/>
                </a:ext>
              </a:extLst>
            </p:cNvPr>
            <p:cNvCxnSpPr>
              <a:cxnSpLocks/>
              <a:stCxn id="47" idx="5"/>
              <a:endCxn id="47" idx="4"/>
            </p:cNvCxnSpPr>
            <p:nvPr/>
          </p:nvCxnSpPr>
          <p:spPr>
            <a:xfrm rot="5400000">
              <a:off x="3419538" y="5345042"/>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a:extLst>
                <a:ext uri="{FF2B5EF4-FFF2-40B4-BE49-F238E27FC236}">
                  <a16:creationId xmlns:a16="http://schemas.microsoft.com/office/drawing/2014/main" id="{B0C28569-6CCD-E7FD-940C-6209A65B93BE}"/>
                </a:ext>
              </a:extLst>
            </p:cNvPr>
            <p:cNvCxnSpPr>
              <a:cxnSpLocks/>
              <a:stCxn id="11" idx="1"/>
              <a:endCxn id="11" idx="0"/>
            </p:cNvCxnSpPr>
            <p:nvPr/>
          </p:nvCxnSpPr>
          <p:spPr>
            <a:xfrm rot="5400000" flipH="1" flipV="1">
              <a:off x="1013457" y="2771384"/>
              <a:ext cx="122225" cy="295077"/>
            </a:xfrm>
            <a:prstGeom prst="curvedConnector3">
              <a:avLst>
                <a:gd name="adj1" fmla="val 329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Curved Connector 146">
              <a:extLst>
                <a:ext uri="{FF2B5EF4-FFF2-40B4-BE49-F238E27FC236}">
                  <a16:creationId xmlns:a16="http://schemas.microsoft.com/office/drawing/2014/main" id="{D1889833-7063-808E-C816-31A3D2739625}"/>
                </a:ext>
              </a:extLst>
            </p:cNvPr>
            <p:cNvCxnSpPr>
              <a:cxnSpLocks/>
              <a:stCxn id="42" idx="4"/>
              <a:endCxn id="42" idx="3"/>
            </p:cNvCxnSpPr>
            <p:nvPr/>
          </p:nvCxnSpPr>
          <p:spPr>
            <a:xfrm rot="5400000" flipH="1">
              <a:off x="1013457" y="5345043"/>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DAFAD77A-B195-D281-031F-1FDF82F87703}"/>
              </a:ext>
            </a:extLst>
          </p:cNvPr>
          <p:cNvGrpSpPr/>
          <p:nvPr/>
        </p:nvGrpSpPr>
        <p:grpSpPr>
          <a:xfrm>
            <a:off x="5123153" y="1955095"/>
            <a:ext cx="2945607" cy="2695884"/>
            <a:chOff x="804806" y="2857809"/>
            <a:chExt cx="2945607" cy="2695884"/>
          </a:xfrm>
        </p:grpSpPr>
        <p:grpSp>
          <p:nvGrpSpPr>
            <p:cNvPr id="88" name="Group 87">
              <a:extLst>
                <a:ext uri="{FF2B5EF4-FFF2-40B4-BE49-F238E27FC236}">
                  <a16:creationId xmlns:a16="http://schemas.microsoft.com/office/drawing/2014/main" id="{268EF4C4-AB67-D627-3A51-E6A313A10613}"/>
                </a:ext>
              </a:extLst>
            </p:cNvPr>
            <p:cNvGrpSpPr/>
            <p:nvPr/>
          </p:nvGrpSpPr>
          <p:grpSpPr>
            <a:xfrm>
              <a:off x="804806" y="2857809"/>
              <a:ext cx="834604" cy="834604"/>
              <a:chOff x="5123645" y="775255"/>
              <a:chExt cx="834604" cy="834604"/>
            </a:xfrm>
          </p:grpSpPr>
          <p:sp>
            <p:nvSpPr>
              <p:cNvPr id="108" name="Oval 107">
                <a:extLst>
                  <a:ext uri="{FF2B5EF4-FFF2-40B4-BE49-F238E27FC236}">
                    <a16:creationId xmlns:a16="http://schemas.microsoft.com/office/drawing/2014/main" id="{1278C50C-C9A9-E362-E04C-2752BE0AE675}"/>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9" name="TextBox 108">
                <a:extLst>
                  <a:ext uri="{FF2B5EF4-FFF2-40B4-BE49-F238E27FC236}">
                    <a16:creationId xmlns:a16="http://schemas.microsoft.com/office/drawing/2014/main" id="{CC660375-0845-A4E6-1231-608A391C9D41}"/>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89" name="Group 88">
              <a:extLst>
                <a:ext uri="{FF2B5EF4-FFF2-40B4-BE49-F238E27FC236}">
                  <a16:creationId xmlns:a16="http://schemas.microsoft.com/office/drawing/2014/main" id="{5809D137-7ACB-3391-6CAE-3697E613522C}"/>
                </a:ext>
              </a:extLst>
            </p:cNvPr>
            <p:cNvGrpSpPr/>
            <p:nvPr/>
          </p:nvGrpSpPr>
          <p:grpSpPr>
            <a:xfrm>
              <a:off x="2915809" y="2857809"/>
              <a:ext cx="834604" cy="834604"/>
              <a:chOff x="5123645" y="775255"/>
              <a:chExt cx="834604" cy="834604"/>
            </a:xfrm>
          </p:grpSpPr>
          <p:sp>
            <p:nvSpPr>
              <p:cNvPr id="106" name="Oval 105">
                <a:extLst>
                  <a:ext uri="{FF2B5EF4-FFF2-40B4-BE49-F238E27FC236}">
                    <a16:creationId xmlns:a16="http://schemas.microsoft.com/office/drawing/2014/main" id="{917C9E01-6EE4-A9EF-2C8A-191A5DA3DE10}"/>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7" name="TextBox 106">
                <a:extLst>
                  <a:ext uri="{FF2B5EF4-FFF2-40B4-BE49-F238E27FC236}">
                    <a16:creationId xmlns:a16="http://schemas.microsoft.com/office/drawing/2014/main" id="{38044953-14A1-E6F7-D9D0-6D0AA9140EF6}"/>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a:t>
                </a:r>
              </a:p>
            </p:txBody>
          </p:sp>
        </p:grpSp>
        <p:cxnSp>
          <p:nvCxnSpPr>
            <p:cNvPr id="90" name="Curved Connector 89">
              <a:extLst>
                <a:ext uri="{FF2B5EF4-FFF2-40B4-BE49-F238E27FC236}">
                  <a16:creationId xmlns:a16="http://schemas.microsoft.com/office/drawing/2014/main" id="{DA454B32-2E7F-A410-04E4-85593E7F53EF}"/>
                </a:ext>
              </a:extLst>
            </p:cNvPr>
            <p:cNvCxnSpPr>
              <a:cxnSpLocks/>
            </p:cNvCxnSpPr>
            <p:nvPr/>
          </p:nvCxnSpPr>
          <p:spPr>
            <a:xfrm rot="16200000" flipV="1">
              <a:off x="2277609" y="221961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AB3340DD-6B28-0B14-870B-15DBAB9BC0AC}"/>
                </a:ext>
              </a:extLst>
            </p:cNvPr>
            <p:cNvGrpSpPr/>
            <p:nvPr/>
          </p:nvGrpSpPr>
          <p:grpSpPr>
            <a:xfrm>
              <a:off x="804806" y="4719089"/>
              <a:ext cx="834604" cy="834604"/>
              <a:chOff x="5123645" y="775255"/>
              <a:chExt cx="834604" cy="834604"/>
            </a:xfrm>
          </p:grpSpPr>
          <p:sp>
            <p:nvSpPr>
              <p:cNvPr id="104" name="Oval 103">
                <a:extLst>
                  <a:ext uri="{FF2B5EF4-FFF2-40B4-BE49-F238E27FC236}">
                    <a16:creationId xmlns:a16="http://schemas.microsoft.com/office/drawing/2014/main" id="{AF6F82CA-EB58-D107-EC87-5F0F181ECD29}"/>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5" name="TextBox 104">
                <a:extLst>
                  <a:ext uri="{FF2B5EF4-FFF2-40B4-BE49-F238E27FC236}">
                    <a16:creationId xmlns:a16="http://schemas.microsoft.com/office/drawing/2014/main" id="{A50F3969-E7C6-EB29-BDE9-CEB223665B6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grpSp>
          <p:nvGrpSpPr>
            <p:cNvPr id="93" name="Group 92">
              <a:extLst>
                <a:ext uri="{FF2B5EF4-FFF2-40B4-BE49-F238E27FC236}">
                  <a16:creationId xmlns:a16="http://schemas.microsoft.com/office/drawing/2014/main" id="{732162E3-CDFD-4C37-3258-5A4F2DF4EE3A}"/>
                </a:ext>
              </a:extLst>
            </p:cNvPr>
            <p:cNvGrpSpPr/>
            <p:nvPr/>
          </p:nvGrpSpPr>
          <p:grpSpPr>
            <a:xfrm>
              <a:off x="2915809" y="4719089"/>
              <a:ext cx="834604" cy="834604"/>
              <a:chOff x="5123645" y="775255"/>
              <a:chExt cx="834604" cy="834604"/>
            </a:xfrm>
          </p:grpSpPr>
          <p:sp>
            <p:nvSpPr>
              <p:cNvPr id="102" name="Oval 101">
                <a:extLst>
                  <a:ext uri="{FF2B5EF4-FFF2-40B4-BE49-F238E27FC236}">
                    <a16:creationId xmlns:a16="http://schemas.microsoft.com/office/drawing/2014/main" id="{3086601A-0846-FAE1-48C2-00EA1102534F}"/>
                  </a:ext>
                </a:extLst>
              </p:cNvPr>
              <p:cNvSpPr/>
              <p:nvPr/>
            </p:nvSpPr>
            <p:spPr>
              <a:xfrm>
                <a:off x="5123645" y="775255"/>
                <a:ext cx="834604" cy="834604"/>
              </a:xfrm>
              <a:prstGeom prst="ellipse">
                <a:avLst/>
              </a:prstGeom>
              <a:ln w="28575">
                <a:solidFill>
                  <a:srgbClr val="7030A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03" name="TextBox 102">
                <a:extLst>
                  <a:ext uri="{FF2B5EF4-FFF2-40B4-BE49-F238E27FC236}">
                    <a16:creationId xmlns:a16="http://schemas.microsoft.com/office/drawing/2014/main" id="{0C0B7F00-774A-3E58-9D81-520B1B65DE80}"/>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t4</a:t>
                </a:r>
              </a:p>
            </p:txBody>
          </p:sp>
        </p:grpSp>
        <p:cxnSp>
          <p:nvCxnSpPr>
            <p:cNvPr id="94" name="Curved Connector 93">
              <a:extLst>
                <a:ext uri="{FF2B5EF4-FFF2-40B4-BE49-F238E27FC236}">
                  <a16:creationId xmlns:a16="http://schemas.microsoft.com/office/drawing/2014/main" id="{547922F3-8145-9A47-09AB-C3DB91B286B4}"/>
                </a:ext>
              </a:extLst>
            </p:cNvPr>
            <p:cNvCxnSpPr>
              <a:cxnSpLocks/>
              <a:stCxn id="104" idx="7"/>
              <a:endCxn id="102" idx="1"/>
            </p:cNvCxnSpPr>
            <p:nvPr/>
          </p:nvCxnSpPr>
          <p:spPr>
            <a:xfrm rot="5400000" flipH="1" flipV="1">
              <a:off x="2277609" y="4080890"/>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D4F6E494-00C4-D28D-BB7C-2E06A3159A09}"/>
                </a:ext>
              </a:extLst>
            </p:cNvPr>
            <p:cNvCxnSpPr>
              <a:cxnSpLocks/>
            </p:cNvCxnSpPr>
            <p:nvPr/>
          </p:nvCxnSpPr>
          <p:spPr>
            <a:xfrm rot="5400000">
              <a:off x="2277609" y="4671043"/>
              <a:ext cx="12700" cy="1520849"/>
            </a:xfrm>
            <a:prstGeom prst="curvedConnector3">
              <a:avLst>
                <a:gd name="adj1" fmla="val 2762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B256EDB6-8CD6-30E2-C6E5-65644441C02C}"/>
                </a:ext>
              </a:extLst>
            </p:cNvPr>
            <p:cNvCxnSpPr>
              <a:cxnSpLocks/>
            </p:cNvCxnSpPr>
            <p:nvPr/>
          </p:nvCxnSpPr>
          <p:spPr>
            <a:xfrm rot="10800000">
              <a:off x="804806"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25360E11-5E96-5CE1-AD51-CB7B1DDFB073}"/>
                </a:ext>
              </a:extLst>
            </p:cNvPr>
            <p:cNvCxnSpPr>
              <a:cxnSpLocks/>
              <a:stCxn id="108" idx="3"/>
              <a:endCxn id="102" idx="2"/>
            </p:cNvCxnSpPr>
            <p:nvPr/>
          </p:nvCxnSpPr>
          <p:spPr>
            <a:xfrm rot="16200000" flipH="1">
              <a:off x="1138319" y="3358900"/>
              <a:ext cx="1566203" cy="198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a:extLst>
                <a:ext uri="{FF2B5EF4-FFF2-40B4-BE49-F238E27FC236}">
                  <a16:creationId xmlns:a16="http://schemas.microsoft.com/office/drawing/2014/main" id="{566E2999-8099-F431-040E-0B61B3D85D6A}"/>
                </a:ext>
              </a:extLst>
            </p:cNvPr>
            <p:cNvCxnSpPr>
              <a:cxnSpLocks/>
              <a:stCxn id="108" idx="6"/>
              <a:endCxn id="104" idx="6"/>
            </p:cNvCxnSpPr>
            <p:nvPr/>
          </p:nvCxnSpPr>
          <p:spPr>
            <a:xfrm>
              <a:off x="1639410"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E876EE2A-C272-1D3A-7FDB-98C8E4A981B6}"/>
                </a:ext>
              </a:extLst>
            </p:cNvPr>
            <p:cNvCxnSpPr>
              <a:cxnSpLocks/>
            </p:cNvCxnSpPr>
            <p:nvPr/>
          </p:nvCxnSpPr>
          <p:spPr>
            <a:xfrm rot="10800000">
              <a:off x="2915809" y="3275111"/>
              <a:ext cx="12700" cy="18612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52" name="Curved Connector 151">
            <a:extLst>
              <a:ext uri="{FF2B5EF4-FFF2-40B4-BE49-F238E27FC236}">
                <a16:creationId xmlns:a16="http://schemas.microsoft.com/office/drawing/2014/main" id="{8DA8F886-032B-EE00-70D5-87C8E3206CD7}"/>
              </a:ext>
            </a:extLst>
          </p:cNvPr>
          <p:cNvCxnSpPr>
            <a:cxnSpLocks/>
            <a:stCxn id="108" idx="1"/>
            <a:endCxn id="108" idx="0"/>
          </p:cNvCxnSpPr>
          <p:nvPr/>
        </p:nvCxnSpPr>
        <p:spPr>
          <a:xfrm rot="5400000" flipH="1" flipV="1">
            <a:off x="5331804" y="1868670"/>
            <a:ext cx="122225" cy="295077"/>
          </a:xfrm>
          <a:prstGeom prst="curvedConnector3">
            <a:avLst>
              <a:gd name="adj1" fmla="val 2870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2CDE3B44-FE22-F402-ABE4-F077630E00AB}"/>
              </a:ext>
            </a:extLst>
          </p:cNvPr>
          <p:cNvCxnSpPr>
            <a:cxnSpLocks/>
            <a:stCxn id="104" idx="4"/>
            <a:endCxn id="104" idx="3"/>
          </p:cNvCxnSpPr>
          <p:nvPr/>
        </p:nvCxnSpPr>
        <p:spPr>
          <a:xfrm rot="5400000" flipH="1">
            <a:off x="5331804" y="4442329"/>
            <a:ext cx="122225" cy="295077"/>
          </a:xfrm>
          <a:prstGeom prst="curvedConnector3">
            <a:avLst>
              <a:gd name="adj1" fmla="val -18703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85BADC35-F735-CB3F-8BF5-EF7B9C0C4C09}"/>
              </a:ext>
            </a:extLst>
          </p:cNvPr>
          <p:cNvSpPr txBox="1"/>
          <p:nvPr/>
        </p:nvSpPr>
        <p:spPr>
          <a:xfrm>
            <a:off x="8363874" y="2103165"/>
            <a:ext cx="3674555" cy="2308324"/>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o be read as: </a:t>
            </a:r>
          </a:p>
          <a:p>
            <a:pPr algn="ctr"/>
            <a:r>
              <a:rPr lang="en-GB" dirty="0">
                <a:latin typeface="Helvetica Neue Thin" panose="020B0403020202020204" pitchFamily="34" charset="0"/>
                <a:ea typeface="Helvetica Neue Thin" panose="020B0403020202020204" pitchFamily="34" charset="0"/>
              </a:rPr>
              <a:t>W</a:t>
            </a:r>
            <a:r>
              <a:rPr lang="en-FR" dirty="0">
                <a:latin typeface="Helvetica Neue Thin" panose="020B0403020202020204" pitchFamily="34" charset="0"/>
                <a:ea typeface="Helvetica Neue Thin" panose="020B0403020202020204" pitchFamily="34" charset="0"/>
              </a:rPr>
              <a:t>hen I am in a </a:t>
            </a:r>
            <a:r>
              <a:rPr lang="en-FR" b="1" dirty="0">
                <a:solidFill>
                  <a:srgbClr val="7030A0"/>
                </a:solidFill>
                <a:latin typeface="HELVETICA NEUE THIN" panose="020B0403020202020204" pitchFamily="34" charset="0"/>
                <a:ea typeface="HELVETICA NEUE THIN" panose="020B0403020202020204" pitchFamily="34" charset="0"/>
              </a:rPr>
              <a:t>state</a:t>
            </a:r>
            <a:r>
              <a:rPr lang="en-FR" dirty="0">
                <a:latin typeface="Helvetica Neue Thin" panose="020B0403020202020204" pitchFamily="34" charset="0"/>
                <a:ea typeface="Helvetica Neue Thin" panose="020B0403020202020204" pitchFamily="34" charset="0"/>
              </a:rPr>
              <a:t> where I have executed </a:t>
            </a:r>
            <a:r>
              <a:rPr lang="en-FR" dirty="0">
                <a:latin typeface="Cambria Math" panose="02040503050406030204" pitchFamily="18" charset="0"/>
                <a:ea typeface="Cambria Math" panose="02040503050406030204" pitchFamily="18" charset="0"/>
              </a:rPr>
              <a:t>t1</a:t>
            </a:r>
            <a:r>
              <a:rPr lang="en-FR" dirty="0">
                <a:latin typeface="Helvetica Neue Thin" panose="020B0403020202020204" pitchFamily="34" charset="0"/>
                <a:ea typeface="Helvetica Neue Thin" panose="020B0403020202020204" pitchFamily="34" charset="0"/>
              </a:rPr>
              <a:t> (or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from there I can move via any of the arrows to a state where </a:t>
            </a: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 have executed another transition. So for example when I have executed transition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 can only move by executing transition </a:t>
            </a:r>
            <a:r>
              <a:rPr lang="en-FR" dirty="0">
                <a:latin typeface="Cambria Math" panose="02040503050406030204" pitchFamily="18" charset="0"/>
                <a:ea typeface="Cambria Math" panose="02040503050406030204" pitchFamily="18" charset="0"/>
              </a:rPr>
              <a:t>t1</a:t>
            </a:r>
          </a:p>
        </p:txBody>
      </p:sp>
      <p:sp>
        <p:nvSpPr>
          <p:cNvPr id="3" name="TextBox 2">
            <a:extLst>
              <a:ext uri="{FF2B5EF4-FFF2-40B4-BE49-F238E27FC236}">
                <a16:creationId xmlns:a16="http://schemas.microsoft.com/office/drawing/2014/main" id="{90D9C42E-8412-4629-C84B-6A91B151F1CE}"/>
              </a:ext>
            </a:extLst>
          </p:cNvPr>
          <p:cNvSpPr txBox="1"/>
          <p:nvPr/>
        </p:nvSpPr>
        <p:spPr>
          <a:xfrm>
            <a:off x="122219" y="5380884"/>
            <a:ext cx="11705020" cy="1200329"/>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The graph in this form is </a:t>
            </a:r>
            <a:r>
              <a:rPr lang="en-GB" dirty="0">
                <a:solidFill>
                  <a:srgbClr val="0432FF"/>
                </a:solidFill>
                <a:latin typeface="Helvetica Neue Thin" panose="020B0403020202020204" pitchFamily="34" charset="0"/>
                <a:ea typeface="Helvetica Neue Thin" panose="020B0403020202020204" pitchFamily="34" charset="0"/>
              </a:rPr>
              <a:t>a quick visual representation </a:t>
            </a:r>
            <a:r>
              <a:rPr lang="en-GB" dirty="0">
                <a:latin typeface="Helvetica Neue Thin" panose="020B0403020202020204" pitchFamily="34" charset="0"/>
                <a:ea typeface="Helvetica Neue Thin" panose="020B0403020202020204" pitchFamily="34" charset="0"/>
              </a:rPr>
              <a:t>of how the system can behave – which transitions can come one after the other. The edges are labelled with </a:t>
            </a:r>
            <a:r>
              <a:rPr lang="en-GB" dirty="0">
                <a:solidFill>
                  <a:srgbClr val="0432FF"/>
                </a:solidFill>
                <a:latin typeface="Helvetica Neue Thin" panose="020B0403020202020204" pitchFamily="34" charset="0"/>
                <a:ea typeface="Helvetica Neue Thin" panose="020B0403020202020204" pitchFamily="34" charset="0"/>
              </a:rPr>
              <a:t>probabilities</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For example, in theory, there is a </a:t>
            </a:r>
            <a:r>
              <a:rPr lang="en-GB" b="1" dirty="0">
                <a:latin typeface="Helvetica Neue Thin" panose="020B0403020202020204" pitchFamily="34" charset="0"/>
                <a:ea typeface="Helvetica Neue Thin" panose="020B0403020202020204" pitchFamily="34" charset="0"/>
              </a:rPr>
              <a:t>25%</a:t>
            </a:r>
            <a:r>
              <a:rPr lang="en-GB" dirty="0">
                <a:latin typeface="Helvetica Neue Thin" panose="020B0403020202020204" pitchFamily="34" charset="0"/>
                <a:ea typeface="Helvetica Neue Thin" panose="020B0403020202020204" pitchFamily="34" charset="0"/>
              </a:rPr>
              <a:t> chance that any of the transitions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p>
          <a:p>
            <a:r>
              <a:rPr lang="en-GB" dirty="0">
                <a:latin typeface="Helvetica Neue Thin" panose="020B0403020202020204" pitchFamily="34" charset="0"/>
                <a:ea typeface="Helvetica Neue Thin" panose="020B0403020202020204" pitchFamily="34" charset="0"/>
              </a:rPr>
              <a:t>In reality, there is a </a:t>
            </a:r>
            <a:r>
              <a:rPr lang="en-GB" b="1" dirty="0">
                <a:latin typeface="HELVETICA NEUE THIN" panose="020B0403020202020204" pitchFamily="34" charset="0"/>
                <a:ea typeface="HELVETICA NEUE THIN" panose="020B0403020202020204" pitchFamily="34" charset="0"/>
              </a:rPr>
              <a:t>100%</a:t>
            </a:r>
            <a:r>
              <a:rPr lang="en-GB" dirty="0">
                <a:latin typeface="Helvetica Neue Thin" panose="020B0403020202020204" pitchFamily="34" charset="0"/>
                <a:ea typeface="Helvetica Neue Thin" panose="020B0403020202020204" pitchFamily="34" charset="0"/>
              </a:rPr>
              <a:t> chance that </a:t>
            </a:r>
            <a:r>
              <a:rPr lang="en-GB" dirty="0">
                <a:latin typeface="Cambria Math" panose="02040503050406030204" pitchFamily="18" charset="0"/>
                <a:ea typeface="Cambria Math" panose="02040503050406030204" pitchFamily="18" charset="0"/>
              </a:rPr>
              <a:t>t1</a:t>
            </a:r>
            <a:r>
              <a:rPr lang="en-GB" dirty="0">
                <a:latin typeface="Helvetica Neue Thin" panose="020B0403020202020204" pitchFamily="34" charset="0"/>
                <a:ea typeface="Helvetica Neue Thin" panose="020B0403020202020204" pitchFamily="34" charset="0"/>
              </a:rPr>
              <a:t> will follow </a:t>
            </a:r>
            <a:r>
              <a:rPr lang="en-GB" dirty="0">
                <a:latin typeface="Cambria Math" panose="02040503050406030204" pitchFamily="18" charset="0"/>
                <a:ea typeface="Cambria Math" panose="02040503050406030204" pitchFamily="18" charset="0"/>
              </a:rPr>
              <a:t>t</a:t>
            </a:r>
            <a:r>
              <a:rPr lang="en-GB" dirty="0">
                <a:latin typeface="Helvetica Neue Thin" panose="020B0403020202020204" pitchFamily="34" charset="0"/>
                <a:ea typeface="Helvetica Neue Thin" panose="020B0403020202020204" pitchFamily="34" charset="0"/>
              </a:rPr>
              <a:t> </a:t>
            </a:r>
            <a:endParaRPr lang="en-FR" dirty="0">
              <a:latin typeface="Helvetica Neue Thin" panose="020B0403020202020204" pitchFamily="34" charset="0"/>
              <a:ea typeface="Helvetica Neue Thin" panose="020B0403020202020204" pitchFamily="34" charset="0"/>
            </a:endParaRPr>
          </a:p>
        </p:txBody>
      </p:sp>
      <p:sp>
        <p:nvSpPr>
          <p:cNvPr id="4" name="TextBox 3">
            <a:extLst>
              <a:ext uri="{FF2B5EF4-FFF2-40B4-BE49-F238E27FC236}">
                <a16:creationId xmlns:a16="http://schemas.microsoft.com/office/drawing/2014/main" id="{CBD891A1-5436-5F14-9B73-B32C5CE097A6}"/>
              </a:ext>
            </a:extLst>
          </p:cNvPr>
          <p:cNvSpPr txBox="1"/>
          <p:nvPr/>
        </p:nvSpPr>
        <p:spPr>
          <a:xfrm>
            <a:off x="3598912" y="3257993"/>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5" name="TextBox 4">
            <a:extLst>
              <a:ext uri="{FF2B5EF4-FFF2-40B4-BE49-F238E27FC236}">
                <a16:creationId xmlns:a16="http://schemas.microsoft.com/office/drawing/2014/main" id="{68DAC98C-3674-0D05-C410-BA40E2B383A6}"/>
              </a:ext>
            </a:extLst>
          </p:cNvPr>
          <p:cNvSpPr txBox="1"/>
          <p:nvPr/>
        </p:nvSpPr>
        <p:spPr>
          <a:xfrm>
            <a:off x="2989824" y="1438878"/>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6" name="TextBox 5">
            <a:extLst>
              <a:ext uri="{FF2B5EF4-FFF2-40B4-BE49-F238E27FC236}">
                <a16:creationId xmlns:a16="http://schemas.microsoft.com/office/drawing/2014/main" id="{B88B18D2-1156-B105-C7CA-D5DAA043A3F4}"/>
              </a:ext>
            </a:extLst>
          </p:cNvPr>
          <p:cNvSpPr txBox="1"/>
          <p:nvPr/>
        </p:nvSpPr>
        <p:spPr>
          <a:xfrm>
            <a:off x="2760010" y="3116590"/>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8" name="TextBox 7">
            <a:extLst>
              <a:ext uri="{FF2B5EF4-FFF2-40B4-BE49-F238E27FC236}">
                <a16:creationId xmlns:a16="http://schemas.microsoft.com/office/drawing/2014/main" id="{E68F64FE-0219-91B6-D23B-B2E15EE706EC}"/>
              </a:ext>
            </a:extLst>
          </p:cNvPr>
          <p:cNvSpPr txBox="1"/>
          <p:nvPr/>
        </p:nvSpPr>
        <p:spPr>
          <a:xfrm>
            <a:off x="2516555" y="2813575"/>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1/4</a:t>
            </a:r>
          </a:p>
        </p:txBody>
      </p:sp>
      <p:sp>
        <p:nvSpPr>
          <p:cNvPr id="9" name="TextBox 8">
            <a:extLst>
              <a:ext uri="{FF2B5EF4-FFF2-40B4-BE49-F238E27FC236}">
                <a16:creationId xmlns:a16="http://schemas.microsoft.com/office/drawing/2014/main" id="{AA31433A-FE5E-598C-8045-A31B299D86F2}"/>
              </a:ext>
            </a:extLst>
          </p:cNvPr>
          <p:cNvSpPr txBox="1"/>
          <p:nvPr/>
        </p:nvSpPr>
        <p:spPr>
          <a:xfrm>
            <a:off x="6239767" y="1500657"/>
            <a:ext cx="704045" cy="2616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CMU Serif Roman" panose="02000603000000000000" pitchFamily="2" charset="0"/>
              </a:rPr>
              <a:t>1</a:t>
            </a:r>
          </a:p>
        </p:txBody>
      </p:sp>
      <p:sp>
        <p:nvSpPr>
          <p:cNvPr id="14" name="Slide Number Placeholder 13">
            <a:extLst>
              <a:ext uri="{FF2B5EF4-FFF2-40B4-BE49-F238E27FC236}">
                <a16:creationId xmlns:a16="http://schemas.microsoft.com/office/drawing/2014/main" id="{A58F2588-8C43-F00E-BEB8-E773BF43CCF1}"/>
              </a:ext>
            </a:extLst>
          </p:cNvPr>
          <p:cNvSpPr>
            <a:spLocks noGrp="1"/>
          </p:cNvSpPr>
          <p:nvPr>
            <p:ph type="sldNum" sz="quarter" idx="12"/>
          </p:nvPr>
        </p:nvSpPr>
        <p:spPr/>
        <p:txBody>
          <a:bodyPr/>
          <a:lstStyle/>
          <a:p>
            <a:fld id="{4A936E34-E911-F947-B710-F12161D09F63}" type="slidenum">
              <a:rPr lang="en-FR" smtClean="0"/>
              <a:t>19</a:t>
            </a:fld>
            <a:endParaRPr lang="en-FR"/>
          </a:p>
        </p:txBody>
      </p:sp>
    </p:spTree>
    <p:extLst>
      <p:ext uri="{BB962C8B-B14F-4D97-AF65-F5344CB8AC3E}">
        <p14:creationId xmlns:p14="http://schemas.microsoft.com/office/powerpoint/2010/main" val="288055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09666"/>
            <a:ext cx="11688317" cy="1323439"/>
          </a:xfrm>
          <a:prstGeom prst="rect">
            <a:avLst/>
          </a:prstGeom>
          <a:noFill/>
        </p:spPr>
        <p:txBody>
          <a:bodyPr wrap="square" rtlCol="0">
            <a:spAutoFit/>
          </a:bodyPr>
          <a:lstStyle/>
          <a:p>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Run Cubicle forward to explore the model </a:t>
            </a:r>
            <a:r>
              <a:rPr lang="en-US" sz="1800" strike="sngStrike" dirty="0">
                <a:effectLst/>
                <a:latin typeface="Helvetica Neue Thin" panose="020B0403020202020204" pitchFamily="34" charset="0"/>
                <a:ea typeface="Helvetica Neue Thin" panose="020B0403020202020204" pitchFamily="34" charset="0"/>
                <a:cs typeface="Times New Roman" panose="02020603050405020304" pitchFamily="18" charset="0"/>
              </a:rPr>
              <a:t>evenly</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a:t>
            </a:r>
          </a:p>
          <a:p>
            <a:endParaRPr lang="en-US" sz="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r>
              <a:rPr lang="en-US" dirty="0">
                <a:latin typeface="Helvetica Neue Thin" panose="020B0403020202020204" pitchFamily="34" charset="0"/>
                <a:ea typeface="Helvetica Neue Thin" panose="020B0403020202020204" pitchFamily="34" charset="0"/>
                <a:cs typeface="Times New Roman" panose="02020603050405020304" pitchFamily="18" charset="0"/>
              </a:rPr>
              <a:t>I</a:t>
            </a:r>
            <a:r>
              <a:rPr lang="en-US" sz="1800" dirty="0">
                <a:effectLst/>
                <a:latin typeface="Helvetica Neue Thin" panose="020B0403020202020204" pitchFamily="34" charset="0"/>
                <a:ea typeface="Helvetica Neue Thin" panose="020B0403020202020204" pitchFamily="34" charset="0"/>
                <a:cs typeface="Times New Roman" panose="02020603050405020304" pitchFamily="18" charset="0"/>
              </a:rPr>
              <a:t>f a behavior that leads to a transition is rare then a simple random generation might not go that way enough times. The exploration is uneven. </a:t>
            </a:r>
            <a:endParaRPr lang="en-FR" sz="1800" dirty="0">
              <a:effectLst/>
              <a:latin typeface="Helvetica Neue Thin" panose="020B0403020202020204" pitchFamily="34" charset="0"/>
              <a:ea typeface="Helvetica Neue Thin" panose="020B0403020202020204" pitchFamily="34" charset="0"/>
              <a:cs typeface="Times New Roman" panose="02020603050405020304" pitchFamily="18" charset="0"/>
            </a:endParaRPr>
          </a:p>
          <a:p>
            <a:endParaRPr lang="en-FR" dirty="0"/>
          </a:p>
        </p:txBody>
      </p:sp>
      <p:sp>
        <p:nvSpPr>
          <p:cNvPr id="5" name="TextBox 4">
            <a:extLst>
              <a:ext uri="{FF2B5EF4-FFF2-40B4-BE49-F238E27FC236}">
                <a16:creationId xmlns:a16="http://schemas.microsoft.com/office/drawing/2014/main" id="{0E55E15F-F2F8-5082-08A8-B25CA078916A}"/>
              </a:ext>
            </a:extLst>
          </p:cNvPr>
          <p:cNvSpPr txBox="1"/>
          <p:nvPr/>
        </p:nvSpPr>
        <p:spPr>
          <a:xfrm>
            <a:off x="314792" y="1802328"/>
            <a:ext cx="11688317" cy="369332"/>
          </a:xfrm>
          <a:prstGeom prst="rect">
            <a:avLst/>
          </a:prstGeom>
          <a:noFill/>
        </p:spPr>
        <p:txBody>
          <a:bodyPr wrap="square" rtlCol="0">
            <a:spAutoFit/>
          </a:bodyPr>
          <a:lstStyle/>
          <a:p>
            <a:r>
              <a:rPr lang="en-FR" dirty="0">
                <a:solidFill>
                  <a:srgbClr val="00B050"/>
                </a:solidFill>
                <a:latin typeface="Helvetica Neue Thin" panose="020B0403020202020204" pitchFamily="34" charset="0"/>
                <a:ea typeface="Helvetica Neue Thin" panose="020B0403020202020204" pitchFamily="34" charset="0"/>
                <a:cs typeface="Helvetica Neue" panose="02000503000000020004" pitchFamily="2" charset="0"/>
              </a:rPr>
              <a:t>Running example: cascading if </a:t>
            </a:r>
          </a:p>
        </p:txBody>
      </p:sp>
      <p:sp>
        <p:nvSpPr>
          <p:cNvPr id="6" name="TextBox 5">
            <a:extLst>
              <a:ext uri="{FF2B5EF4-FFF2-40B4-BE49-F238E27FC236}">
                <a16:creationId xmlns:a16="http://schemas.microsoft.com/office/drawing/2014/main" id="{7C323C4D-8313-8D67-3C67-D0C6A22DF5C3}"/>
              </a:ext>
            </a:extLst>
          </p:cNvPr>
          <p:cNvSpPr txBox="1"/>
          <p:nvPr/>
        </p:nvSpPr>
        <p:spPr>
          <a:xfrm>
            <a:off x="314791" y="2217827"/>
            <a:ext cx="11688317" cy="2123658"/>
          </a:xfrm>
          <a:prstGeom prst="rect">
            <a:avLst/>
          </a:prstGeom>
          <a:noFill/>
        </p:spPr>
        <p:txBody>
          <a:bodyPr wrap="square" rtlCol="0">
            <a:spAutoFit/>
          </a:bodyPr>
          <a:lstStyle/>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t1(</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t2(</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A2}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a:t>
            </a:r>
            <a:r>
              <a:rPr lang="en-GB" sz="1200" dirty="0" err="1">
                <a:latin typeface="Cambria Math" panose="02040503050406030204" pitchFamily="18" charset="0"/>
                <a:ea typeface="Cambria Math" panose="02040503050406030204" pitchFamily="18" charset="0"/>
                <a:cs typeface="CMU Serif Roman" panose="02000603000000000000" pitchFamily="2" charset="0"/>
              </a:rPr>
              <a:t>forall_other</a:t>
            </a:r>
            <a:r>
              <a:rPr lang="en-GB" sz="1200" dirty="0">
                <a:latin typeface="Cambria Math" panose="02040503050406030204" pitchFamily="18" charset="0"/>
                <a:ea typeface="Cambria Math" panose="02040503050406030204" pitchFamily="18" charset="0"/>
                <a:cs typeface="CMU Serif Roman" panose="02000603000000000000" pitchFamily="2" charset="0"/>
              </a:rPr>
              <a:t> j. PC[j] = A3} { X := X+1; PC[k] := case | _ : A1}</a:t>
            </a:r>
          </a:p>
          <a:p>
            <a:endParaRPr lang="en-GB" sz="1200" dirty="0">
              <a:latin typeface="Cambria Math" panose="02040503050406030204" pitchFamily="18" charset="0"/>
              <a:ea typeface="Cambria Math" panose="02040503050406030204" pitchFamily="18" charset="0"/>
              <a:cs typeface="CMU Serif Roman" panose="02000603000000000000" pitchFamily="2" charset="0"/>
            </a:endParaRPr>
          </a:p>
          <a:p>
            <a:r>
              <a:rPr lang="en-GB" sz="1200" dirty="0">
                <a:latin typeface="Cambria Math" panose="02040503050406030204" pitchFamily="18" charset="0"/>
                <a:ea typeface="Cambria Math" panose="02040503050406030204" pitchFamily="18" charset="0"/>
                <a:cs typeface="CMU Serif Roman" panose="02000603000000000000" pitchFamily="2" charset="0"/>
              </a:rPr>
              <a:t>transition t4(</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j)</a:t>
            </a:r>
          </a:p>
          <a:p>
            <a:r>
              <a:rPr lang="en-GB" sz="1200" dirty="0">
                <a:latin typeface="Cambria Math" panose="02040503050406030204" pitchFamily="18" charset="0"/>
                <a:ea typeface="Cambria Math" panose="02040503050406030204" pitchFamily="18" charset="0"/>
                <a:cs typeface="CMU Serif Roman" panose="02000603000000000000" pitchFamily="2" charset="0"/>
              </a:rPr>
              <a:t>requires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A3 &amp;&amp; PC[j] &lt;&gt; A3} { Y := Y + 1; PC[</a:t>
            </a:r>
            <a:r>
              <a:rPr lang="en-GB" sz="1200" dirty="0" err="1">
                <a:latin typeface="Cambria Math" panose="02040503050406030204" pitchFamily="18" charset="0"/>
                <a:ea typeface="Cambria Math" panose="02040503050406030204" pitchFamily="18" charset="0"/>
                <a:cs typeface="CMU Serif Roman" panose="02000603000000000000" pitchFamily="2" charset="0"/>
              </a:rPr>
              <a:t>i</a:t>
            </a:r>
            <a:r>
              <a:rPr lang="en-GB" sz="1200" dirty="0">
                <a:latin typeface="Cambria Math" panose="02040503050406030204" pitchFamily="18" charset="0"/>
                <a:ea typeface="Cambria Math" panose="02040503050406030204" pitchFamily="18" charset="0"/>
                <a:cs typeface="CMU Serif Roman" panose="02000603000000000000" pitchFamily="2" charset="0"/>
              </a:rPr>
              <a:t>] := A1 }</a:t>
            </a:r>
            <a:r>
              <a:rPr lang="en-FR" sz="1200" dirty="0">
                <a:latin typeface="Cambria Math" panose="02040503050406030204" pitchFamily="18" charset="0"/>
                <a:ea typeface="Cambria Math" panose="02040503050406030204" pitchFamily="18" charset="0"/>
                <a:cs typeface="CMU Serif Roman" panose="02000603000000000000" pitchFamily="2" charset="0"/>
              </a:rPr>
              <a:t> </a:t>
            </a:r>
            <a:endParaRPr lang="en-FR" dirty="0">
              <a:latin typeface="Cambria Math" panose="02040503050406030204" pitchFamily="18" charset="0"/>
              <a:ea typeface="Cambria Math" panose="02040503050406030204" pitchFamily="18" charset="0"/>
              <a:cs typeface="CMU Serif Roman" panose="02000603000000000000" pitchFamily="2" charset="0"/>
            </a:endParaRPr>
          </a:p>
        </p:txBody>
      </p:sp>
      <p:sp>
        <p:nvSpPr>
          <p:cNvPr id="7" name="TextBox 6">
            <a:extLst>
              <a:ext uri="{FF2B5EF4-FFF2-40B4-BE49-F238E27FC236}">
                <a16:creationId xmlns:a16="http://schemas.microsoft.com/office/drawing/2014/main" id="{52A57F66-818C-BF7C-3DE7-A1D1237ED96E}"/>
              </a:ext>
            </a:extLst>
          </p:cNvPr>
          <p:cNvSpPr txBox="1"/>
          <p:nvPr/>
        </p:nvSpPr>
        <p:spPr>
          <a:xfrm>
            <a:off x="314791" y="4427063"/>
            <a:ext cx="11688317" cy="1754326"/>
          </a:xfrm>
          <a:prstGeom prst="rect">
            <a:avLst/>
          </a:prstGeom>
          <a:noFill/>
        </p:spPr>
        <p:txBody>
          <a:bodyPr wrap="square" rtlCol="0">
            <a:spAutoFit/>
          </a:bodyPr>
          <a:lstStyle/>
          <a:p>
            <a:r>
              <a:rPr lang="en-FR" dirty="0">
                <a:latin typeface="Helvetica Neue Light" panose="02000403000000020004" pitchFamily="2" charset="0"/>
                <a:ea typeface="Helvetica Neue Light" panose="02000403000000020004" pitchFamily="2" charset="0"/>
              </a:rPr>
              <a:t>In this example,</a:t>
            </a:r>
            <a:r>
              <a:rPr lang="en-FR" dirty="0">
                <a:solidFill>
                  <a:srgbClr val="00B050"/>
                </a:solidFill>
                <a:latin typeface="Helvetica Neue Light" panose="02000403000000020004" pitchFamily="2" charset="0"/>
                <a:ea typeface="Helvetica Neue Light" panose="02000403000000020004" pitchFamily="2" charset="0"/>
              </a:rPr>
              <a:t> </a:t>
            </a:r>
            <a:r>
              <a:rPr lang="en-FR" dirty="0">
                <a:latin typeface="Cambria Math" panose="02040503050406030204" pitchFamily="18" charset="0"/>
                <a:ea typeface="Cambria Math" panose="02040503050406030204" pitchFamily="18" charset="0"/>
              </a:rPr>
              <a:t>t</a:t>
            </a:r>
            <a:r>
              <a:rPr lang="en-FR" dirty="0">
                <a:solidFill>
                  <a:srgbClr val="00B050"/>
                </a:solidFill>
              </a:rPr>
              <a:t> </a:t>
            </a:r>
            <a:r>
              <a:rPr lang="en-FR" dirty="0">
                <a:latin typeface="Helvetica Neue Thin" panose="020B0403020202020204" pitchFamily="34" charset="0"/>
                <a:ea typeface="Helvetica Neue Thin" panose="020B0403020202020204" pitchFamily="34" charset="0"/>
              </a:rPr>
              <a:t>has a harder to reach </a:t>
            </a:r>
            <a:r>
              <a:rPr lang="en-FR" dirty="0">
                <a:latin typeface="Cambria Math" panose="02040503050406030204" pitchFamily="18" charset="0"/>
                <a:ea typeface="Cambria Math" panose="02040503050406030204" pitchFamily="18" charset="0"/>
              </a:rPr>
              <a:t>require</a:t>
            </a:r>
            <a:r>
              <a:rPr lang="en-FR" dirty="0">
                <a:latin typeface="Helvetica Neue Thin" panose="020B0403020202020204" pitchFamily="34" charset="0"/>
                <a:ea typeface="Helvetica Neue Thin" panose="020B0403020202020204" pitchFamily="34" charset="0"/>
              </a:rPr>
              <a:t> than </a:t>
            </a:r>
            <a:r>
              <a:rPr lang="en-FR" dirty="0">
                <a:latin typeface="Cambria Math" panose="02040503050406030204" pitchFamily="18" charset="0"/>
                <a:ea typeface="Cambria Math" panose="02040503050406030204" pitchFamily="18" charset="0"/>
              </a:rPr>
              <a:t>t4</a:t>
            </a:r>
            <a:r>
              <a:rPr lang="en-FR" dirty="0"/>
              <a:t> </a:t>
            </a:r>
            <a:r>
              <a:rPr lang="en-FR" dirty="0">
                <a:latin typeface="Helvetica Neue Thin" panose="020B0403020202020204" pitchFamily="34" charset="0"/>
                <a:ea typeface="Helvetica Neue Thin" panose="020B0403020202020204" pitchFamily="34" charset="0"/>
              </a:rPr>
              <a:t>and is proposed and taken less often</a:t>
            </a:r>
          </a:p>
          <a:p>
            <a:r>
              <a:rPr lang="en-FR" dirty="0">
                <a:latin typeface="Helvetica Neue Thin" panose="020B0403020202020204" pitchFamily="34" charset="0"/>
                <a:ea typeface="Helvetica Neue Thin" panose="020B0403020202020204" pitchFamily="34" charset="0"/>
              </a:rPr>
              <a:t>Final count: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is taken </a:t>
            </a:r>
            <a:r>
              <a:rPr lang="en-FR" dirty="0">
                <a:solidFill>
                  <a:srgbClr val="FF40FF"/>
                </a:solidFill>
                <a:latin typeface="Helvetica Neue Thin" panose="020B0403020202020204" pitchFamily="34" charset="0"/>
                <a:ea typeface="Helvetica Neue Thin" panose="020B0403020202020204" pitchFamily="34" charset="0"/>
              </a:rPr>
              <a:t>~2%</a:t>
            </a:r>
            <a:r>
              <a:rPr lang="en-FR" dirty="0">
                <a:solidFill>
                  <a:srgbClr val="FF0000"/>
                </a:solidFill>
                <a:latin typeface="Helvetica Neue Thin" panose="020B0403020202020204" pitchFamily="34" charset="0"/>
                <a:ea typeface="Helvetica Neue Thin" panose="020B0403020202020204" pitchFamily="34" charset="0"/>
              </a:rPr>
              <a:t> </a:t>
            </a:r>
            <a:r>
              <a:rPr lang="en-FR" dirty="0">
                <a:latin typeface="Helvetica Neue Thin" panose="020B0403020202020204" pitchFamily="34" charset="0"/>
                <a:ea typeface="Helvetica Neue Thin" panose="020B0403020202020204" pitchFamily="34" charset="0"/>
              </a:rPr>
              <a:t>of the time, vs.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taken </a:t>
            </a:r>
            <a:r>
              <a:rPr lang="en-FR" dirty="0">
                <a:solidFill>
                  <a:srgbClr val="FF40FF"/>
                </a:solidFill>
                <a:latin typeface="Helvetica Neue Thin" panose="020B0403020202020204" pitchFamily="34" charset="0"/>
                <a:ea typeface="Helvetica Neue Thin" panose="020B0403020202020204" pitchFamily="34" charset="0"/>
              </a:rPr>
              <a:t>~28% </a:t>
            </a:r>
            <a:r>
              <a:rPr lang="en-FR" dirty="0">
                <a:latin typeface="Helvetica Neue Thin" panose="020B0403020202020204" pitchFamily="34" charset="0"/>
                <a:ea typeface="Helvetica Neue Thin" panose="020B0403020202020204" pitchFamily="34" charset="0"/>
              </a:rPr>
              <a:t>of the time</a:t>
            </a:r>
          </a:p>
          <a:p>
            <a:endParaRPr lang="en-FR" dirty="0"/>
          </a:p>
          <a:p>
            <a:r>
              <a:rPr lang="en-FR" dirty="0">
                <a:latin typeface="Helvetica Neue Thin" panose="020B0403020202020204" pitchFamily="34" charset="0"/>
                <a:ea typeface="Helvetica Neue Thin" panose="020B0403020202020204" pitchFamily="34" charset="0"/>
              </a:rPr>
              <a:t>The goal is to get the system to run in a way where </a:t>
            </a:r>
            <a:r>
              <a:rPr lang="en-FR" dirty="0"/>
              <a:t>t </a:t>
            </a:r>
            <a:r>
              <a:rPr lang="en-FR" dirty="0">
                <a:latin typeface="Helvetica Neue Thin" panose="020B0403020202020204" pitchFamily="34" charset="0"/>
                <a:ea typeface="Helvetica Neue Thin" panose="020B0403020202020204" pitchFamily="34" charset="0"/>
              </a:rPr>
              <a:t>and</a:t>
            </a:r>
            <a:r>
              <a:rPr lang="en-FR" dirty="0"/>
              <a:t> t4 </a:t>
            </a:r>
            <a:r>
              <a:rPr lang="en-FR" dirty="0">
                <a:latin typeface="Helvetica Neue Thin" panose="020B0403020202020204" pitchFamily="34" charset="0"/>
                <a:ea typeface="Helvetica Neue Thin" panose="020B0403020202020204" pitchFamily="34" charset="0"/>
              </a:rPr>
              <a:t>appear an equal amount of time </a:t>
            </a:r>
          </a:p>
          <a:p>
            <a:endParaRPr lang="en-FR" dirty="0"/>
          </a:p>
          <a:p>
            <a:r>
              <a:rPr lang="en-FR" dirty="0">
                <a:latin typeface="Helvetica Neue Thin" panose="020B0403020202020204" pitchFamily="34" charset="0"/>
                <a:ea typeface="Helvetica Neue Thin" panose="020B0403020202020204" pitchFamily="34" charset="0"/>
              </a:rPr>
              <a:t>In this case a solution will be :</a:t>
            </a:r>
            <a:r>
              <a:rPr lang="en-FR" dirty="0"/>
              <a:t> </a:t>
            </a:r>
            <a:r>
              <a:rPr lang="en-FR" dirty="0">
                <a:latin typeface="Cambria Math" panose="02040503050406030204" pitchFamily="18" charset="0"/>
                <a:ea typeface="Cambria Math" panose="02040503050406030204" pitchFamily="18" charset="0"/>
              </a:rPr>
              <a:t>t1</a:t>
            </a:r>
            <a:r>
              <a:rPr lang="en-FR" dirty="0"/>
              <a:t> </a:t>
            </a:r>
            <a:r>
              <a:rPr lang="en-FR" dirty="0">
                <a:latin typeface="Helvetica Neue Thin" panose="020B0403020202020204" pitchFamily="34" charset="0"/>
                <a:ea typeface="Helvetica Neue Thin" panose="020B0403020202020204" pitchFamily="34" charset="0"/>
              </a:rPr>
              <a:t>is taken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 of the time, </a:t>
            </a:r>
            <a:r>
              <a:rPr lang="en-FR" dirty="0">
                <a:latin typeface="Cambria Math" panose="02040503050406030204" pitchFamily="18" charset="0"/>
                <a:ea typeface="Cambria Math" panose="02040503050406030204" pitchFamily="18" charset="0"/>
              </a:rPr>
              <a:t>t2</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40%</a:t>
            </a:r>
            <a:r>
              <a:rPr lang="en-FR" dirty="0">
                <a:latin typeface="Helvetica Neue Thin" panose="020B0403020202020204" pitchFamily="34" charset="0"/>
                <a:ea typeface="Helvetica Neue Thin" panose="020B0403020202020204" pitchFamily="34" charset="0"/>
              </a:rPr>
              <a:t>,</a:t>
            </a:r>
            <a:r>
              <a:rPr lang="en-FR" dirty="0"/>
              <a:t>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 </a:t>
            </a:r>
            <a:r>
              <a:rPr lang="en-FR" dirty="0">
                <a:latin typeface="Cambria Math" panose="02040503050406030204" pitchFamily="18" charset="0"/>
                <a:ea typeface="Cambria Math" panose="02040503050406030204" pitchFamily="18" charset="0"/>
              </a:rPr>
              <a:t>t4</a:t>
            </a:r>
            <a:r>
              <a:rPr lang="en-FR" dirty="0">
                <a:latin typeface="Helvetica Neue Thin" panose="020B0403020202020204" pitchFamily="34" charset="0"/>
                <a:ea typeface="Helvetica Neue Thin" panose="020B0403020202020204" pitchFamily="34" charset="0"/>
              </a:rPr>
              <a:t>: </a:t>
            </a:r>
            <a:r>
              <a:rPr lang="en-FR" dirty="0">
                <a:solidFill>
                  <a:srgbClr val="FF40FF"/>
                </a:solidFill>
                <a:latin typeface="Helvetica Neue Thin" panose="020B0403020202020204" pitchFamily="34" charset="0"/>
                <a:ea typeface="Helvetica Neue Thin" panose="020B0403020202020204" pitchFamily="34" charset="0"/>
              </a:rPr>
              <a:t>10%</a:t>
            </a:r>
            <a:r>
              <a:rPr lang="en-FR" dirty="0">
                <a:latin typeface="Helvetica Neue Thin" panose="020B0403020202020204" pitchFamily="34" charset="0"/>
                <a:ea typeface="Helvetica Neue Thin" panose="020B0403020202020204" pitchFamily="34" charset="0"/>
              </a:rPr>
              <a:t>.</a:t>
            </a:r>
          </a:p>
        </p:txBody>
      </p:sp>
      <p:sp>
        <p:nvSpPr>
          <p:cNvPr id="2" name="Slide Number Placeholder 1">
            <a:extLst>
              <a:ext uri="{FF2B5EF4-FFF2-40B4-BE49-F238E27FC236}">
                <a16:creationId xmlns:a16="http://schemas.microsoft.com/office/drawing/2014/main" id="{9123FEC0-9572-F18C-4C62-73A4414C5C82}"/>
              </a:ext>
            </a:extLst>
          </p:cNvPr>
          <p:cNvSpPr>
            <a:spLocks noGrp="1"/>
          </p:cNvSpPr>
          <p:nvPr>
            <p:ph type="sldNum" sz="quarter" idx="12"/>
          </p:nvPr>
        </p:nvSpPr>
        <p:spPr/>
        <p:txBody>
          <a:bodyPr/>
          <a:lstStyle/>
          <a:p>
            <a:fld id="{4A936E34-E911-F947-B710-F12161D09F63}" type="slidenum">
              <a:rPr lang="en-FR" smtClean="0"/>
              <a:t>2</a:t>
            </a:fld>
            <a:endParaRPr lang="en-FR"/>
          </a:p>
        </p:txBody>
      </p:sp>
      <p:sp>
        <p:nvSpPr>
          <p:cNvPr id="3" name="TextBox 2">
            <a:extLst>
              <a:ext uri="{FF2B5EF4-FFF2-40B4-BE49-F238E27FC236}">
                <a16:creationId xmlns:a16="http://schemas.microsoft.com/office/drawing/2014/main" id="{BDF2365E-CE17-046C-CA73-362C1EA4288B}"/>
              </a:ext>
            </a:extLst>
          </p:cNvPr>
          <p:cNvSpPr txBox="1"/>
          <p:nvPr/>
        </p:nvSpPr>
        <p:spPr>
          <a:xfrm>
            <a:off x="4522227" y="299491"/>
            <a:ext cx="7669773"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diversly</a:t>
            </a:r>
          </a:p>
        </p:txBody>
      </p:sp>
    </p:spTree>
    <p:extLst>
      <p:ext uri="{BB962C8B-B14F-4D97-AF65-F5344CB8AC3E}">
        <p14:creationId xmlns:p14="http://schemas.microsoft.com/office/powerpoint/2010/main" val="161125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So instead of the transition matrix considering </a:t>
            </a:r>
            <a:r>
              <a:rPr lang="en-FR" b="1" dirty="0">
                <a:latin typeface="HELVETICA NEUE THIN" panose="020B0403020202020204" pitchFamily="34" charset="0"/>
                <a:ea typeface="HELVETICA NEUE THIN" panose="020B0403020202020204" pitchFamily="34" charset="0"/>
              </a:rPr>
              <a:t>state -&gt; state</a:t>
            </a:r>
            <a:r>
              <a:rPr lang="en-FR" dirty="0">
                <a:latin typeface="Helvetica Neue Thin" panose="020B0403020202020204" pitchFamily="34" charset="0"/>
                <a:ea typeface="Helvetica Neue Thin" panose="020B0403020202020204" pitchFamily="34" charset="0"/>
              </a:rPr>
              <a:t>, it considers </a:t>
            </a:r>
            <a:r>
              <a:rPr lang="en-FR" b="1" dirty="0">
                <a:latin typeface="HELVETICA NEUE THIN" panose="020B0403020202020204" pitchFamily="34" charset="0"/>
                <a:ea typeface="HELVETICA NEUE THIN" panose="020B0403020202020204" pitchFamily="34" charset="0"/>
              </a:rPr>
              <a:t>transition -&gt; transition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grpSp>
        <p:nvGrpSpPr>
          <p:cNvPr id="79" name="Group 78">
            <a:extLst>
              <a:ext uri="{FF2B5EF4-FFF2-40B4-BE49-F238E27FC236}">
                <a16:creationId xmlns:a16="http://schemas.microsoft.com/office/drawing/2014/main" id="{4340BFCB-E616-C1D6-5587-C6AB3B535DCC}"/>
              </a:ext>
            </a:extLst>
          </p:cNvPr>
          <p:cNvGrpSpPr/>
          <p:nvPr/>
        </p:nvGrpSpPr>
        <p:grpSpPr>
          <a:xfrm>
            <a:off x="1842508" y="1667570"/>
            <a:ext cx="2757849" cy="834604"/>
            <a:chOff x="1110222" y="2236884"/>
            <a:chExt cx="2757849" cy="834604"/>
          </a:xfrm>
        </p:grpSpPr>
        <p:grpSp>
          <p:nvGrpSpPr>
            <p:cNvPr id="3" name="Group 2">
              <a:extLst>
                <a:ext uri="{FF2B5EF4-FFF2-40B4-BE49-F238E27FC236}">
                  <a16:creationId xmlns:a16="http://schemas.microsoft.com/office/drawing/2014/main" id="{001E69FA-A115-F647-68E3-68B3C573CD36}"/>
                </a:ext>
              </a:extLst>
            </p:cNvPr>
            <p:cNvGrpSpPr/>
            <p:nvPr/>
          </p:nvGrpSpPr>
          <p:grpSpPr>
            <a:xfrm>
              <a:off x="1110222" y="2236884"/>
              <a:ext cx="1706742" cy="834604"/>
              <a:chOff x="5123645" y="775255"/>
              <a:chExt cx="1706742" cy="834604"/>
            </a:xfrm>
          </p:grpSpPr>
          <p:sp>
            <p:nvSpPr>
              <p:cNvPr id="4" name="Oval 3">
                <a:extLst>
                  <a:ext uri="{FF2B5EF4-FFF2-40B4-BE49-F238E27FC236}">
                    <a16:creationId xmlns:a16="http://schemas.microsoft.com/office/drawing/2014/main" id="{CD7AE305-86F9-B130-243B-3A31071B5F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3A70435B-2D61-8C74-8936-59009A59BB5D}"/>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sp>
            <p:nvSpPr>
              <p:cNvPr id="20" name="TextBox 19">
                <a:extLst>
                  <a:ext uri="{FF2B5EF4-FFF2-40B4-BE49-F238E27FC236}">
                    <a16:creationId xmlns:a16="http://schemas.microsoft.com/office/drawing/2014/main" id="{48365764-B007-1AF9-119E-604C1947E5FA}"/>
                  </a:ext>
                </a:extLst>
              </p:cNvPr>
              <p:cNvSpPr txBox="1"/>
              <p:nvPr/>
            </p:nvSpPr>
            <p:spPr>
              <a:xfrm>
                <a:off x="6126342" y="884779"/>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grpSp>
        <p:grpSp>
          <p:nvGrpSpPr>
            <p:cNvPr id="6" name="Group 5">
              <a:extLst>
                <a:ext uri="{FF2B5EF4-FFF2-40B4-BE49-F238E27FC236}">
                  <a16:creationId xmlns:a16="http://schemas.microsoft.com/office/drawing/2014/main" id="{9000F494-58A7-1F8C-63B0-F39BFD2F5646}"/>
                </a:ext>
              </a:extLst>
            </p:cNvPr>
            <p:cNvGrpSpPr/>
            <p:nvPr/>
          </p:nvGrpSpPr>
          <p:grpSpPr>
            <a:xfrm>
              <a:off x="3033467" y="2236884"/>
              <a:ext cx="834604" cy="834604"/>
              <a:chOff x="5123645" y="775255"/>
              <a:chExt cx="834604" cy="834604"/>
            </a:xfrm>
          </p:grpSpPr>
          <p:sp>
            <p:nvSpPr>
              <p:cNvPr id="8" name="Oval 7">
                <a:extLst>
                  <a:ext uri="{FF2B5EF4-FFF2-40B4-BE49-F238E27FC236}">
                    <a16:creationId xmlns:a16="http://schemas.microsoft.com/office/drawing/2014/main" id="{FFE71043-B37A-9F25-1478-ADCA75966CBB}"/>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E774676F-9516-C5A1-C58B-EEA8A5FBA5F2}"/>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15" name="Straight Arrow Connector 14">
              <a:extLst>
                <a:ext uri="{FF2B5EF4-FFF2-40B4-BE49-F238E27FC236}">
                  <a16:creationId xmlns:a16="http://schemas.microsoft.com/office/drawing/2014/main" id="{4D9CC2F4-12F6-512E-C208-E7DA1FB7EAE1}"/>
                </a:ext>
              </a:extLst>
            </p:cNvPr>
            <p:cNvCxnSpPr>
              <a:cxnSpLocks/>
              <a:stCxn id="4" idx="6"/>
              <a:endCxn id="8" idx="2"/>
            </p:cNvCxnSpPr>
            <p:nvPr/>
          </p:nvCxnSpPr>
          <p:spPr>
            <a:xfrm>
              <a:off x="1944826" y="2654186"/>
              <a:ext cx="10886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C04B0CA-32FB-273C-7B16-A12F38A51D61}"/>
              </a:ext>
            </a:extLst>
          </p:cNvPr>
          <p:cNvSpPr txBox="1"/>
          <p:nvPr/>
        </p:nvSpPr>
        <p:spPr>
          <a:xfrm>
            <a:off x="5469235" y="1620721"/>
            <a:ext cx="1181590" cy="923330"/>
          </a:xfrm>
          <a:prstGeom prst="rect">
            <a:avLst/>
          </a:prstGeom>
          <a:noFill/>
        </p:spPr>
        <p:txBody>
          <a:bodyPr wrap="square" rtlCol="0">
            <a:spAutoFit/>
          </a:bodyPr>
          <a:lstStyle/>
          <a:p>
            <a:pPr algn="ctr"/>
            <a:r>
              <a:rPr lang="en-GB" dirty="0">
                <a:latin typeface="Helvetica Neue Thin" panose="020B0403020202020204" pitchFamily="34" charset="0"/>
                <a:ea typeface="Helvetica Neue Thin" panose="020B0403020202020204" pitchFamily="34" charset="0"/>
              </a:rPr>
              <a:t>is replaced by</a:t>
            </a:r>
            <a:endParaRPr lang="en-FR" dirty="0">
              <a:latin typeface="Helvetica Neue Thin" panose="020B0403020202020204" pitchFamily="34" charset="0"/>
              <a:ea typeface="Helvetica Neue Thin" panose="020B0403020202020204" pitchFamily="34" charset="0"/>
            </a:endParaRPr>
          </a:p>
        </p:txBody>
      </p:sp>
      <p:grpSp>
        <p:nvGrpSpPr>
          <p:cNvPr id="80" name="Group 79">
            <a:extLst>
              <a:ext uri="{FF2B5EF4-FFF2-40B4-BE49-F238E27FC236}">
                <a16:creationId xmlns:a16="http://schemas.microsoft.com/office/drawing/2014/main" id="{AF218A8D-E1CF-4FE6-6D53-7BB03932598E}"/>
              </a:ext>
            </a:extLst>
          </p:cNvPr>
          <p:cNvGrpSpPr/>
          <p:nvPr/>
        </p:nvGrpSpPr>
        <p:grpSpPr>
          <a:xfrm>
            <a:off x="7180746" y="1649518"/>
            <a:ext cx="2652802" cy="834604"/>
            <a:chOff x="6505731" y="2328356"/>
            <a:chExt cx="2652802" cy="834604"/>
          </a:xfrm>
        </p:grpSpPr>
        <p:grpSp>
          <p:nvGrpSpPr>
            <p:cNvPr id="22" name="Group 21">
              <a:extLst>
                <a:ext uri="{FF2B5EF4-FFF2-40B4-BE49-F238E27FC236}">
                  <a16:creationId xmlns:a16="http://schemas.microsoft.com/office/drawing/2014/main" id="{2ECA9180-7B56-8D1F-7513-F7D52A174D61}"/>
                </a:ext>
              </a:extLst>
            </p:cNvPr>
            <p:cNvGrpSpPr/>
            <p:nvPr/>
          </p:nvGrpSpPr>
          <p:grpSpPr>
            <a:xfrm>
              <a:off x="7489327" y="2328356"/>
              <a:ext cx="834604" cy="834604"/>
              <a:chOff x="5123645" y="775255"/>
              <a:chExt cx="834604" cy="834604"/>
            </a:xfrm>
          </p:grpSpPr>
          <p:sp>
            <p:nvSpPr>
              <p:cNvPr id="23" name="Oval 22">
                <a:extLst>
                  <a:ext uri="{FF2B5EF4-FFF2-40B4-BE49-F238E27FC236}">
                    <a16:creationId xmlns:a16="http://schemas.microsoft.com/office/drawing/2014/main" id="{08AECABA-FC8F-FCC8-6F11-FD7CD1B9DCC1}"/>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4" name="TextBox 23">
                <a:extLst>
                  <a:ext uri="{FF2B5EF4-FFF2-40B4-BE49-F238E27FC236}">
                    <a16:creationId xmlns:a16="http://schemas.microsoft.com/office/drawing/2014/main" id="{3719F860-7E43-0508-0A5C-3CF6F76CB84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cxnSp>
          <p:nvCxnSpPr>
            <p:cNvPr id="64" name="Straight Arrow Connector 63">
              <a:extLst>
                <a:ext uri="{FF2B5EF4-FFF2-40B4-BE49-F238E27FC236}">
                  <a16:creationId xmlns:a16="http://schemas.microsoft.com/office/drawing/2014/main" id="{F04F8AB7-7FF2-4A59-773F-F4886FE4128F}"/>
                </a:ext>
              </a:extLst>
            </p:cNvPr>
            <p:cNvCxnSpPr>
              <a:cxnSpLocks/>
              <a:endCxn id="23" idx="2"/>
            </p:cNvCxnSpPr>
            <p:nvPr/>
          </p:nvCxnSpPr>
          <p:spPr>
            <a:xfrm>
              <a:off x="6505731" y="2745658"/>
              <a:ext cx="9835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10C0CA3-E423-23E7-B6A7-2DA8DF9DC734}"/>
                </a:ext>
              </a:extLst>
            </p:cNvPr>
            <p:cNvCxnSpPr>
              <a:cxnSpLocks/>
              <a:stCxn id="23" idx="6"/>
            </p:cNvCxnSpPr>
            <p:nvPr/>
          </p:nvCxnSpPr>
          <p:spPr>
            <a:xfrm>
              <a:off x="8323931" y="2745658"/>
              <a:ext cx="834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947AA8F-BE35-9FEE-3AA7-AAF8A879F136}"/>
                </a:ext>
              </a:extLst>
            </p:cNvPr>
            <p:cNvSpPr txBox="1"/>
            <p:nvPr/>
          </p:nvSpPr>
          <p:spPr>
            <a:xfrm>
              <a:off x="6645506" y="2472774"/>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t1</a:t>
              </a:r>
            </a:p>
          </p:txBody>
        </p:sp>
        <p:sp>
          <p:nvSpPr>
            <p:cNvPr id="75" name="TextBox 74">
              <a:extLst>
                <a:ext uri="{FF2B5EF4-FFF2-40B4-BE49-F238E27FC236}">
                  <a16:creationId xmlns:a16="http://schemas.microsoft.com/office/drawing/2014/main" id="{D695401D-F65B-0FC2-D38F-A4C7F97A7BFC}"/>
                </a:ext>
              </a:extLst>
            </p:cNvPr>
            <p:cNvSpPr txBox="1"/>
            <p:nvPr/>
          </p:nvSpPr>
          <p:spPr>
            <a:xfrm>
              <a:off x="8336042" y="2476760"/>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t2</a:t>
              </a:r>
            </a:p>
          </p:txBody>
        </p:sp>
      </p:grpSp>
      <p:sp>
        <p:nvSpPr>
          <p:cNvPr id="76" name="TextBox 75">
            <a:extLst>
              <a:ext uri="{FF2B5EF4-FFF2-40B4-BE49-F238E27FC236}">
                <a16:creationId xmlns:a16="http://schemas.microsoft.com/office/drawing/2014/main" id="{EBF4B787-22FF-4D54-1636-919C5640F12E}"/>
              </a:ext>
            </a:extLst>
          </p:cNvPr>
          <p:cNvSpPr txBox="1"/>
          <p:nvPr/>
        </p:nvSpPr>
        <p:spPr>
          <a:xfrm>
            <a:off x="336786" y="3059297"/>
            <a:ext cx="9496762" cy="329320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in the running example, after a test-run (1 000 000 Monte Carlo steps)</a:t>
            </a:r>
          </a:p>
          <a:p>
            <a:r>
              <a:rPr lang="en-FR" dirty="0">
                <a:latin typeface="Helvetica Neue Thin" panose="020B0403020202020204" pitchFamily="34" charset="0"/>
                <a:ea typeface="Helvetica Neue Thin" panose="020B0403020202020204" pitchFamily="34" charset="0"/>
              </a:rPr>
              <a:t> looks like this:</a:t>
            </a:r>
          </a:p>
          <a:p>
            <a:endParaRPr lang="en-FR" dirty="0">
              <a:latin typeface="Helvetica Neue Thin" panose="020B0403020202020204" pitchFamily="34" charset="0"/>
              <a:ea typeface="Helvetica Neue Thin" panose="020B0403020202020204" pitchFamily="34" charset="0"/>
            </a:endParaRPr>
          </a:p>
          <a:p>
            <a:r>
              <a:rPr lang="en-GB" sz="1400" dirty="0">
                <a:ea typeface="Helvetica Neue Thin" panose="020B0403020202020204" pitchFamily="34" charset="0"/>
              </a:rPr>
              <a:t>+----------------+-------------------+-----------------+---------------+-----------------+</a:t>
            </a:r>
          </a:p>
          <a:p>
            <a:r>
              <a:rPr lang="en-GB" sz="1400" dirty="0">
                <a:ea typeface="Helvetica Neue Thin" panose="020B0403020202020204" pitchFamily="34" charset="0"/>
              </a:rPr>
              <a:t>|                      |                      t  |                 </a:t>
            </a:r>
            <a:r>
              <a:rPr lang="en-GB" sz="1400" dirty="0">
                <a:solidFill>
                  <a:srgbClr val="FF0000"/>
                </a:solidFill>
                <a:ea typeface="Helvetica Neue Thin" panose="020B0403020202020204" pitchFamily="34" charset="0"/>
              </a:rPr>
              <a:t>t1 </a:t>
            </a:r>
            <a:r>
              <a:rPr lang="en-GB" sz="1400" dirty="0">
                <a:ea typeface="Helvetica Neue Thin" panose="020B0403020202020204" pitchFamily="34" charset="0"/>
              </a:rPr>
              <a:t> |                t2  |                 t4  |</a:t>
            </a:r>
          </a:p>
          <a:p>
            <a:r>
              <a:rPr lang="en-GB" sz="1400" dirty="0">
                <a:ea typeface="Helvetica Neue Thin" panose="020B0403020202020204" pitchFamily="34" charset="0"/>
              </a:rPr>
              <a:t>+==========+===========+==========+==========+==========+</a:t>
            </a:r>
          </a:p>
          <a:p>
            <a:r>
              <a:rPr lang="en-GB" sz="1400" dirty="0">
                <a:ea typeface="Helvetica Neue Thin" panose="020B0403020202020204" pitchFamily="34" charset="0"/>
              </a:rPr>
              <a:t>| </a:t>
            </a:r>
            <a:r>
              <a:rPr lang="en-GB" sz="1400" dirty="0">
                <a:solidFill>
                  <a:srgbClr val="FF0000"/>
                </a:solidFill>
                <a:ea typeface="Helvetica Neue Thin" panose="020B0403020202020204" pitchFamily="34" charset="0"/>
              </a:rPr>
              <a:t>t</a:t>
            </a:r>
            <a:r>
              <a:rPr lang="en-GB" sz="1400" dirty="0">
                <a:ea typeface="Helvetica Neue Thin" panose="020B0403020202020204" pitchFamily="34" charset="0"/>
              </a:rPr>
              <a:t>                    | 0                      | </a:t>
            </a:r>
            <a:r>
              <a:rPr lang="en-GB" sz="1400" dirty="0">
                <a:solidFill>
                  <a:srgbClr val="FF0000"/>
                </a:solidFill>
                <a:ea typeface="Helvetica Neue Thin" panose="020B0403020202020204" pitchFamily="34" charset="0"/>
              </a:rPr>
              <a:t>1 </a:t>
            </a:r>
            <a:r>
              <a:rPr lang="en-GB" sz="1400" dirty="0">
                <a:ea typeface="Helvetica Neue Thin" panose="020B0403020202020204" pitchFamily="34" charset="0"/>
              </a:rPr>
              <a:t>                   | 0                  | 0                   |</a:t>
            </a:r>
          </a:p>
          <a:p>
            <a:r>
              <a:rPr lang="en-GB" sz="1400" dirty="0">
                <a:ea typeface="Helvetica Neue Thin" panose="020B0403020202020204" pitchFamily="34" charset="0"/>
              </a:rPr>
              <a:t>+----------- -----+------------------+-----------------+----------------+----------------+</a:t>
            </a:r>
          </a:p>
          <a:p>
            <a:r>
              <a:rPr lang="en-GB" sz="1400" dirty="0">
                <a:ea typeface="Helvetica Neue Thin" panose="020B0403020202020204" pitchFamily="34" charset="0"/>
              </a:rPr>
              <a:t>| t1                  | 0                      | 0.254844     | 0.552085.  | 0.193072.   |</a:t>
            </a:r>
          </a:p>
          <a:p>
            <a:r>
              <a:rPr lang="en-GB" sz="1400" dirty="0">
                <a:ea typeface="Helvetica Neue Thin" panose="020B0403020202020204" pitchFamily="34" charset="0"/>
              </a:rPr>
              <a:t>+----------- -----+------------------+-----------------+----------------+----------------+</a:t>
            </a:r>
          </a:p>
          <a:p>
            <a:r>
              <a:rPr lang="en-GB" sz="1400" dirty="0">
                <a:ea typeface="Helvetica Neue Thin" panose="020B0403020202020204" pitchFamily="34" charset="0"/>
              </a:rPr>
              <a:t>| t2                  | 0.0744302.    | 0.236885     | 0.207116   | 0.481569    |</a:t>
            </a:r>
          </a:p>
          <a:p>
            <a:r>
              <a:rPr lang="en-GB" sz="1400" dirty="0">
                <a:ea typeface="Helvetica Neue Thin" panose="020B0403020202020204" pitchFamily="34" charset="0"/>
              </a:rPr>
              <a:t>+------------ ----+------------------+-----------------+----------------+----------------+</a:t>
            </a:r>
          </a:p>
          <a:p>
            <a:r>
              <a:rPr lang="en-GB" sz="1400" dirty="0">
                <a:ea typeface="Helvetica Neue Thin" panose="020B0403020202020204" pitchFamily="34" charset="0"/>
              </a:rPr>
              <a:t>| t4                  | 0                      | 0.558558     | 0.310034   | 0.131408.   |</a:t>
            </a:r>
          </a:p>
          <a:p>
            <a:r>
              <a:rPr lang="en-GB" sz="1400" dirty="0">
                <a:ea typeface="Helvetica Neue Thin" panose="020B0403020202020204" pitchFamily="34" charset="0"/>
              </a:rPr>
              <a:t>+------------ ----+------------------+-----------------+----------------+----------------+</a:t>
            </a:r>
            <a:endParaRPr lang="en-FR" sz="1400" dirty="0">
              <a:ea typeface="Helvetica Neue Thin" panose="020B0403020202020204" pitchFamily="34" charset="0"/>
            </a:endParaRPr>
          </a:p>
        </p:txBody>
      </p:sp>
      <p:sp>
        <p:nvSpPr>
          <p:cNvPr id="77" name="TextBox 76">
            <a:extLst>
              <a:ext uri="{FF2B5EF4-FFF2-40B4-BE49-F238E27FC236}">
                <a16:creationId xmlns:a16="http://schemas.microsoft.com/office/drawing/2014/main" id="{D728D36F-F8AB-2165-EF14-3F84D397E6C1}"/>
              </a:ext>
            </a:extLst>
          </p:cNvPr>
          <p:cNvSpPr txBox="1"/>
          <p:nvPr/>
        </p:nvSpPr>
        <p:spPr>
          <a:xfrm>
            <a:off x="5823386" y="4226723"/>
            <a:ext cx="4812470" cy="1754326"/>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he rows are the source and the colums are the destination. </a:t>
            </a:r>
          </a:p>
          <a:p>
            <a:r>
              <a:rPr lang="en-FR" dirty="0">
                <a:latin typeface="Helvetica Neue Thin" panose="020B0403020202020204" pitchFamily="34" charset="0"/>
                <a:ea typeface="Helvetica Neue Thin" panose="020B0403020202020204" pitchFamily="34" charset="0"/>
              </a:rPr>
              <a:t>You can see that when you are in a state after executing </a:t>
            </a:r>
            <a:r>
              <a:rPr lang="en-FR" dirty="0">
                <a:latin typeface="Cambria Math" panose="02040503050406030204" pitchFamily="18" charset="0"/>
                <a:ea typeface="Cambria Math" panose="02040503050406030204" pitchFamily="18" charset="0"/>
              </a:rPr>
              <a:t>t</a:t>
            </a:r>
            <a:r>
              <a:rPr lang="en-FR" dirty="0">
                <a:latin typeface="Helvetica Neue Thin" panose="020B0403020202020204" pitchFamily="34" charset="0"/>
                <a:ea typeface="Helvetica Neue Thin" panose="020B0403020202020204" pitchFamily="34" charset="0"/>
              </a:rPr>
              <a:t>, your only possible next step is </a:t>
            </a:r>
            <a:r>
              <a:rPr lang="en-FR" dirty="0">
                <a:latin typeface="Cambria Math" panose="02040503050406030204" pitchFamily="18" charset="0"/>
                <a:ea typeface="Cambria Math" panose="02040503050406030204" pitchFamily="18" charset="0"/>
              </a:rPr>
              <a:t>t1 </a:t>
            </a:r>
            <a:r>
              <a:rPr lang="en-FR" dirty="0">
                <a:latin typeface="Helvetica Neue Thin" panose="020B0403020202020204" pitchFamily="34" charset="0"/>
                <a:ea typeface="Helvetica Neue Thin" panose="020B0403020202020204" pitchFamily="34" charset="0"/>
              </a:rPr>
              <a:t>(highlighted in red) </a:t>
            </a:r>
          </a:p>
          <a:p>
            <a:r>
              <a:rPr lang="en-FR" dirty="0">
                <a:latin typeface="Helvetica Neue Thin" panose="020B0403020202020204" pitchFamily="34" charset="0"/>
                <a:ea typeface="Helvetica Neue Thin" panose="020B0403020202020204" pitchFamily="34" charset="0"/>
              </a:rPr>
              <a:t>The probability of a sequence </a:t>
            </a:r>
            <a:r>
              <a:rPr lang="en-FR" dirty="0">
                <a:latin typeface="Cambria Math" panose="02040503050406030204" pitchFamily="18" charset="0"/>
                <a:ea typeface="Cambria Math" panose="02040503050406030204" pitchFamily="18" charset="0"/>
              </a:rPr>
              <a:t>t -&gt; t1 </a:t>
            </a:r>
            <a:r>
              <a:rPr lang="en-FR" dirty="0">
                <a:latin typeface="Helvetica Neue Thin" panose="020B0403020202020204" pitchFamily="34" charset="0"/>
                <a:ea typeface="Helvetica Neue Thin" panose="020B0403020202020204" pitchFamily="34" charset="0"/>
              </a:rPr>
              <a:t>is </a:t>
            </a:r>
            <a:r>
              <a:rPr lang="en-FR" b="1" dirty="0">
                <a:latin typeface="HELVETICA NEUE THIN" panose="020B0403020202020204" pitchFamily="34" charset="0"/>
                <a:ea typeface="HELVETICA NEUE THIN" panose="020B0403020202020204" pitchFamily="34" charset="0"/>
              </a:rPr>
              <a:t>1</a:t>
            </a:r>
            <a:endParaRPr lang="en-FR" dirty="0">
              <a:latin typeface="Helvetica Neue Thin" panose="020B0403020202020204" pitchFamily="34" charset="0"/>
              <a:ea typeface="Helvetica Neue Thin" panose="020B0403020202020204" pitchFamily="34" charset="0"/>
            </a:endParaRPr>
          </a:p>
        </p:txBody>
      </p:sp>
      <p:sp>
        <p:nvSpPr>
          <p:cNvPr id="10" name="Slide Number Placeholder 9">
            <a:extLst>
              <a:ext uri="{FF2B5EF4-FFF2-40B4-BE49-F238E27FC236}">
                <a16:creationId xmlns:a16="http://schemas.microsoft.com/office/drawing/2014/main" id="{A82DDD0F-DA7E-91CC-ADED-D1A8398E56A5}"/>
              </a:ext>
            </a:extLst>
          </p:cNvPr>
          <p:cNvSpPr>
            <a:spLocks noGrp="1"/>
          </p:cNvSpPr>
          <p:nvPr>
            <p:ph type="sldNum" sz="quarter" idx="12"/>
          </p:nvPr>
        </p:nvSpPr>
        <p:spPr/>
        <p:txBody>
          <a:bodyPr/>
          <a:lstStyle/>
          <a:p>
            <a:fld id="{4A936E34-E911-F947-B710-F12161D09F63}" type="slidenum">
              <a:rPr lang="en-FR" smtClean="0"/>
              <a:t>20</a:t>
            </a:fld>
            <a:endParaRPr lang="en-FR"/>
          </a:p>
        </p:txBody>
      </p:sp>
    </p:spTree>
    <p:extLst>
      <p:ext uri="{BB962C8B-B14F-4D97-AF65-F5344CB8AC3E}">
        <p14:creationId xmlns:p14="http://schemas.microsoft.com/office/powerpoint/2010/main" val="83673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4247A6-4FAA-875E-5636-1436E272CA0E}"/>
              </a:ext>
            </a:extLst>
          </p:cNvPr>
          <p:cNvSpPr txBox="1"/>
          <p:nvPr/>
        </p:nvSpPr>
        <p:spPr>
          <a:xfrm>
            <a:off x="188892" y="927652"/>
            <a:ext cx="11515904" cy="646331"/>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The </a:t>
            </a:r>
            <a:r>
              <a:rPr lang="en-FR" dirty="0">
                <a:solidFill>
                  <a:srgbClr val="0432FF"/>
                </a:solidFill>
                <a:latin typeface="Helvetica Neue Thin" panose="020B0403020202020204" pitchFamily="34" charset="0"/>
                <a:ea typeface="Helvetica Neue Thin" panose="020B0403020202020204" pitchFamily="34" charset="0"/>
              </a:rPr>
              <a:t>transition matrix </a:t>
            </a:r>
            <a:r>
              <a:rPr lang="en-FR" dirty="0">
                <a:latin typeface="Helvetica Neue Thin" panose="020B0403020202020204" pitchFamily="34" charset="0"/>
                <a:ea typeface="Helvetica Neue Thin" panose="020B0403020202020204" pitchFamily="34" charset="0"/>
              </a:rPr>
              <a:t>can also be detailed to include the </a:t>
            </a:r>
            <a:r>
              <a:rPr lang="en-FR" dirty="0">
                <a:solidFill>
                  <a:srgbClr val="0432FF"/>
                </a:solidFill>
                <a:latin typeface="Helvetica Neue Thin" panose="020B0403020202020204" pitchFamily="34" charset="0"/>
                <a:ea typeface="Helvetica Neue Thin" panose="020B0403020202020204" pitchFamily="34" charset="0"/>
              </a:rPr>
              <a:t>actual processes </a:t>
            </a:r>
            <a:r>
              <a:rPr lang="en-FR" dirty="0">
                <a:latin typeface="Helvetica Neue Thin" panose="020B0403020202020204" pitchFamily="34" charset="0"/>
                <a:ea typeface="Helvetica Neue Thin" panose="020B0403020202020204" pitchFamily="34" charset="0"/>
              </a:rPr>
              <a:t>(instead of being grouped together)</a:t>
            </a:r>
          </a:p>
          <a:p>
            <a:r>
              <a:rPr lang="en-FR" dirty="0">
                <a:latin typeface="Helvetica Neue Thin" panose="020B0403020202020204" pitchFamily="34" charset="0"/>
                <a:ea typeface="Helvetica Neue Thin" panose="020B0403020202020204" pitchFamily="34" charset="0"/>
              </a:rPr>
              <a:t>For the running example, the detailed matrix looks like this:</a:t>
            </a:r>
          </a:p>
        </p:txBody>
      </p:sp>
      <p:pic>
        <p:nvPicPr>
          <p:cNvPr id="12" name="Picture 11">
            <a:extLst>
              <a:ext uri="{FF2B5EF4-FFF2-40B4-BE49-F238E27FC236}">
                <a16:creationId xmlns:a16="http://schemas.microsoft.com/office/drawing/2014/main" id="{EDA24DA5-85CB-59BA-4646-D8F3892B405E}"/>
              </a:ext>
            </a:extLst>
          </p:cNvPr>
          <p:cNvPicPr>
            <a:picLocks noChangeAspect="1"/>
          </p:cNvPicPr>
          <p:nvPr/>
        </p:nvPicPr>
        <p:blipFill>
          <a:blip r:embed="rId2"/>
          <a:stretch>
            <a:fillRect/>
          </a:stretch>
        </p:blipFill>
        <p:spPr>
          <a:xfrm>
            <a:off x="104330" y="1687197"/>
            <a:ext cx="11983339" cy="3763516"/>
          </a:xfrm>
          <a:prstGeom prst="rect">
            <a:avLst/>
          </a:prstGeom>
        </p:spPr>
      </p:pic>
      <p:sp>
        <p:nvSpPr>
          <p:cNvPr id="2" name="TextBox 1">
            <a:extLst>
              <a:ext uri="{FF2B5EF4-FFF2-40B4-BE49-F238E27FC236}">
                <a16:creationId xmlns:a16="http://schemas.microsoft.com/office/drawing/2014/main" id="{A4C38CA1-A1F4-E12F-73CE-056F74C4B914}"/>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Transition guards as states </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5B45878A-0020-492C-D8ED-3D2FD33CAF51}"/>
              </a:ext>
            </a:extLst>
          </p:cNvPr>
          <p:cNvSpPr txBox="1"/>
          <p:nvPr/>
        </p:nvSpPr>
        <p:spPr>
          <a:xfrm>
            <a:off x="188892" y="5607182"/>
            <a:ext cx="11515904" cy="1200329"/>
          </a:xfrm>
          <a:prstGeom prst="rect">
            <a:avLst/>
          </a:prstGeom>
          <a:noFill/>
        </p:spPr>
        <p:txBody>
          <a:bodyPr wrap="square">
            <a:spAutoFit/>
          </a:bodyPr>
          <a:lstStyle/>
          <a:p>
            <a:r>
              <a:rPr lang="en-FR" dirty="0">
                <a:latin typeface="Helvetica Neue Thin" panose="020B0403020202020204" pitchFamily="34" charset="0"/>
                <a:ea typeface="Helvetica Neue Thin" panose="020B0403020202020204" pitchFamily="34" charset="0"/>
              </a:rPr>
              <a:t>Where you can see for example that processes never do </a:t>
            </a:r>
            <a:r>
              <a:rPr lang="en-FR" b="1" dirty="0">
                <a:latin typeface="HELVETICA NEUE THIN" panose="020B0403020202020204" pitchFamily="34" charset="0"/>
                <a:ea typeface="HELVETICA NEUE THIN" panose="020B0403020202020204" pitchFamily="34" charset="0"/>
              </a:rPr>
              <a:t>t1-&gt;t1 </a:t>
            </a:r>
            <a:r>
              <a:rPr lang="en-FR" dirty="0">
                <a:latin typeface="Helvetica Neue Thin" panose="020B0403020202020204" pitchFamily="34" charset="0"/>
                <a:ea typeface="Helvetica Neue Thin" panose="020B0403020202020204" pitchFamily="34" charset="0"/>
              </a:rPr>
              <a:t>(highlighted in </a:t>
            </a:r>
            <a:r>
              <a:rPr lang="en-FR" b="1" dirty="0">
                <a:solidFill>
                  <a:srgbClr val="8AC54B"/>
                </a:solidFill>
                <a:latin typeface="HELVETICA NEUE THIN" panose="020B0403020202020204" pitchFamily="34" charset="0"/>
                <a:ea typeface="HELVETICA NEUE THIN" panose="020B0403020202020204" pitchFamily="34" charset="0"/>
              </a:rPr>
              <a:t>green</a:t>
            </a:r>
            <a:r>
              <a:rPr lang="en-FR" dirty="0">
                <a:latin typeface="Helvetica Neue Thin" panose="020B0403020202020204" pitchFamily="34" charset="0"/>
                <a:ea typeface="Helvetica Neue Thin" panose="020B0403020202020204" pitchFamily="34" charset="0"/>
              </a:rPr>
              <a:t>)</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[file cascading1.cub1678124754.data]</a:t>
            </a:r>
          </a:p>
        </p:txBody>
      </p:sp>
      <p:sp>
        <p:nvSpPr>
          <p:cNvPr id="5" name="Rectangle 4">
            <a:extLst>
              <a:ext uri="{FF2B5EF4-FFF2-40B4-BE49-F238E27FC236}">
                <a16:creationId xmlns:a16="http://schemas.microsoft.com/office/drawing/2014/main" id="{8588C5C0-9017-B4C8-357A-AA0FAC19B3C5}"/>
              </a:ext>
            </a:extLst>
          </p:cNvPr>
          <p:cNvSpPr/>
          <p:nvPr/>
        </p:nvSpPr>
        <p:spPr>
          <a:xfrm>
            <a:off x="2862469" y="266131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 name="Rectangle 5">
            <a:extLst>
              <a:ext uri="{FF2B5EF4-FFF2-40B4-BE49-F238E27FC236}">
                <a16:creationId xmlns:a16="http://schemas.microsoft.com/office/drawing/2014/main" id="{6FBEBC49-5826-03E9-E905-7CDF53276062}"/>
              </a:ext>
            </a:extLst>
          </p:cNvPr>
          <p:cNvSpPr/>
          <p:nvPr/>
        </p:nvSpPr>
        <p:spPr>
          <a:xfrm>
            <a:off x="3531704" y="2879978"/>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 name="Rectangle 6">
            <a:extLst>
              <a:ext uri="{FF2B5EF4-FFF2-40B4-BE49-F238E27FC236}">
                <a16:creationId xmlns:a16="http://schemas.microsoft.com/office/drawing/2014/main" id="{4125B221-3FDB-7E5F-E753-EF99DF65CBAF}"/>
              </a:ext>
            </a:extLst>
          </p:cNvPr>
          <p:cNvSpPr/>
          <p:nvPr/>
        </p:nvSpPr>
        <p:spPr>
          <a:xfrm>
            <a:off x="4214191" y="3111890"/>
            <a:ext cx="675861" cy="1879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Slide Number Placeholder 7">
            <a:extLst>
              <a:ext uri="{FF2B5EF4-FFF2-40B4-BE49-F238E27FC236}">
                <a16:creationId xmlns:a16="http://schemas.microsoft.com/office/drawing/2014/main" id="{1F1E6766-A413-0D4A-2A17-C1065495A092}"/>
              </a:ext>
            </a:extLst>
          </p:cNvPr>
          <p:cNvSpPr>
            <a:spLocks noGrp="1"/>
          </p:cNvSpPr>
          <p:nvPr>
            <p:ph type="sldNum" sz="quarter" idx="12"/>
          </p:nvPr>
        </p:nvSpPr>
        <p:spPr/>
        <p:txBody>
          <a:bodyPr/>
          <a:lstStyle/>
          <a:p>
            <a:fld id="{4A936E34-E911-F947-B710-F12161D09F63}" type="slidenum">
              <a:rPr lang="en-FR" smtClean="0"/>
              <a:t>21</a:t>
            </a:fld>
            <a:endParaRPr lang="en-FR"/>
          </a:p>
        </p:txBody>
      </p:sp>
    </p:spTree>
    <p:extLst>
      <p:ext uri="{BB962C8B-B14F-4D97-AF65-F5344CB8AC3E}">
        <p14:creationId xmlns:p14="http://schemas.microsoft.com/office/powerpoint/2010/main" val="250046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2B10C5-9FBB-B160-EF82-2177DA7A747F}"/>
                  </a:ext>
                </a:extLst>
              </p:cNvPr>
              <p:cNvSpPr txBox="1"/>
              <p:nvPr/>
            </p:nvSpPr>
            <p:spPr>
              <a:xfrm>
                <a:off x="164054" y="648045"/>
                <a:ext cx="11638349" cy="230877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cs typeface="Helvetica Neue" panose="02000503000000020004" pitchFamily="2" charset="0"/>
                  </a:rPr>
                  <a:t>Entropy is defined as the randomness or uncertainty of a state. High entropy = high uncertainty. </a:t>
                </a:r>
              </a:p>
              <a:p>
                <a:endParaRPr lang="en-FR" dirty="0">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in our method will be directly linked to the possible number of transitions in a state:</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the higher the number of transitions, the higher the entropy, since you’re less sure of what will happen next.</a:t>
                </a: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can also be modified if you modify the probability of the transitions: uniform distribution = highest entropy</a:t>
                </a:r>
              </a:p>
              <a:p>
                <a:endPar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GB"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Entropy of a state: </a:t>
                </a:r>
                <a14:m>
                  <m:oMath xmlns:m="http://schemas.openxmlformats.org/officeDocument/2006/math">
                    <m:r>
                      <m:rPr>
                        <m:sty m:val="p"/>
                      </m:rPr>
                      <a:rPr lang="en-US" b="0" i="0" smtClean="0">
                        <a:solidFill>
                          <a:srgbClr val="0070C0"/>
                        </a:solidFill>
                        <a:latin typeface="Cambria Math" panose="02040503050406030204" pitchFamily="18" charset="0"/>
                      </a:rPr>
                      <m:t>S</m:t>
                    </m:r>
                    <m:r>
                      <a:rPr lang="en-US" b="0" i="0" smtClean="0">
                        <a:solidFill>
                          <a:srgbClr val="0070C0"/>
                        </a:solidFill>
                        <a:latin typeface="Cambria Math" panose="02040503050406030204" pitchFamily="18" charset="0"/>
                      </a:rPr>
                      <m:t>=−</m:t>
                    </m:r>
                    <m:nary>
                      <m:naryPr>
                        <m:chr m:val="∑"/>
                        <m:ctrlPr>
                          <a:rPr lang="en-GB" i="1" smtClean="0">
                            <a:solidFill>
                              <a:srgbClr val="0070C0"/>
                            </a:solidFill>
                            <a:latin typeface="Cambria Math" panose="02040503050406030204" pitchFamily="18" charset="0"/>
                          </a:rPr>
                        </m:ctrlPr>
                      </m:naryPr>
                      <m:sub>
                        <m:r>
                          <m:rPr>
                            <m:sty m:val="p"/>
                            <m:brk m:alnAt="23"/>
                          </m:rPr>
                          <a:rPr lang="en-US" b="0" i="0" smtClean="0">
                            <a:solidFill>
                              <a:srgbClr val="0070C0"/>
                            </a:solidFill>
                            <a:latin typeface="Cambria Math" panose="02040503050406030204" pitchFamily="18" charset="0"/>
                          </a:rPr>
                          <m:t>i</m:t>
                        </m:r>
                        <m:r>
                          <a:rPr lang="en-GB" b="0" i="0" smtClean="0">
                            <a:solidFill>
                              <a:srgbClr val="0070C0"/>
                            </a:solidFill>
                            <a:latin typeface="Cambria Math" panose="02040503050406030204" pitchFamily="18" charset="0"/>
                          </a:rPr>
                          <m:t>=0</m:t>
                        </m:r>
                      </m:sub>
                      <m:sup>
                        <m:r>
                          <m:rPr>
                            <m:sty m:val="p"/>
                          </m:rPr>
                          <a:rPr lang="en-GB" b="0" i="0" smtClean="0">
                            <a:solidFill>
                              <a:srgbClr val="0070C0"/>
                            </a:solidFill>
                            <a:latin typeface="Cambria Math" panose="02040503050406030204" pitchFamily="18" charset="0"/>
                          </a:rPr>
                          <m:t>n</m:t>
                        </m:r>
                      </m:sup>
                      <m:e>
                        <m:sSub>
                          <m:sSubPr>
                            <m:ctrlPr>
                              <a:rPr lang="en-GB"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r>
                          <a:rPr lang="en-US" b="0" i="0" smtClean="0">
                            <a:solidFill>
                              <a:srgbClr val="0070C0"/>
                            </a:solidFill>
                            <a:latin typeface="Cambria Math" panose="02040503050406030204" pitchFamily="18" charset="0"/>
                          </a:rPr>
                          <m:t> ∗ </m:t>
                        </m:r>
                        <m:func>
                          <m:funcPr>
                            <m:ctrlPr>
                              <a:rPr lang="en-US" i="1" smtClean="0">
                                <a:solidFill>
                                  <a:srgbClr val="0070C0"/>
                                </a:solidFill>
                                <a:latin typeface="Cambria Math" panose="02040503050406030204" pitchFamily="18" charset="0"/>
                              </a:rPr>
                            </m:ctrlPr>
                          </m:funcPr>
                          <m:fName>
                            <m:sSub>
                              <m:sSubPr>
                                <m:ctrlPr>
                                  <a:rPr lang="en-US"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log</m:t>
                                </m:r>
                              </m:e>
                              <m:sub>
                                <m:r>
                                  <a:rPr lang="en-US" b="0" i="0" smtClean="0">
                                    <a:solidFill>
                                      <a:srgbClr val="0070C0"/>
                                    </a:solidFill>
                                    <a:latin typeface="Cambria Math" panose="02040503050406030204" pitchFamily="18" charset="0"/>
                                  </a:rPr>
                                  <m:t>2</m:t>
                                </m:r>
                              </m:sub>
                            </m:sSub>
                          </m:fName>
                          <m:e>
                            <m:sSub>
                              <m:sSubPr>
                                <m:ctrlPr>
                                  <a:rPr lang="en-US" i="1" smtClean="0">
                                    <a:solidFill>
                                      <a:srgbClr val="0070C0"/>
                                    </a:solidFill>
                                    <a:latin typeface="Cambria Math" panose="02040503050406030204" pitchFamily="18" charset="0"/>
                                  </a:rPr>
                                </m:ctrlPr>
                              </m:sSubPr>
                              <m:e>
                                <m:r>
                                  <m:rPr>
                                    <m:sty m:val="p"/>
                                  </m:rPr>
                                  <a:rPr lang="en-US" b="0" i="0" smtClean="0">
                                    <a:solidFill>
                                      <a:srgbClr val="0070C0"/>
                                    </a:solidFill>
                                    <a:latin typeface="Cambria Math" panose="02040503050406030204" pitchFamily="18" charset="0"/>
                                  </a:rPr>
                                  <m:t>P</m:t>
                                </m:r>
                              </m:e>
                              <m:sub>
                                <m:r>
                                  <m:rPr>
                                    <m:sty m:val="p"/>
                                  </m:rPr>
                                  <a:rPr lang="en-US" b="0" i="0" smtClean="0">
                                    <a:solidFill>
                                      <a:srgbClr val="0070C0"/>
                                    </a:solidFill>
                                    <a:latin typeface="Cambria Math" panose="02040503050406030204" pitchFamily="18" charset="0"/>
                                  </a:rPr>
                                  <m:t>i</m:t>
                                </m:r>
                              </m:sub>
                            </m:sSub>
                          </m:e>
                        </m:func>
                      </m:e>
                    </m:nary>
                  </m:oMath>
                </a14:m>
                <a:endPar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endParaRPr>
              </a:p>
              <a:p>
                <a:r>
                  <a:rPr lang="en-FR" dirty="0">
                    <a:solidFill>
                      <a:srgbClr val="0070C0"/>
                    </a:solidFill>
                    <a:latin typeface="Helvetica Neue Thin" panose="020B0403020202020204" pitchFamily="34" charset="0"/>
                    <a:ea typeface="Helvetica Neue Thin" panose="020B0403020202020204" pitchFamily="34" charset="0"/>
                    <a:cs typeface="Helvetica Neue" panose="02000503000000020004" pitchFamily="2" charset="0"/>
                  </a:rPr>
                  <a:t>Examples</a:t>
                </a:r>
              </a:p>
            </p:txBody>
          </p:sp>
        </mc:Choice>
        <mc:Fallback xmlns="">
          <p:sp>
            <p:nvSpPr>
              <p:cNvPr id="2" name="TextBox 1">
                <a:extLst>
                  <a:ext uri="{FF2B5EF4-FFF2-40B4-BE49-F238E27FC236}">
                    <a16:creationId xmlns:a16="http://schemas.microsoft.com/office/drawing/2014/main" id="{6C2B10C5-9FBB-B160-EF82-2177DA7A747F}"/>
                  </a:ext>
                </a:extLst>
              </p:cNvPr>
              <p:cNvSpPr txBox="1">
                <a:spLocks noRot="1" noChangeAspect="1" noMove="1" noResize="1" noEditPoints="1" noAdjustHandles="1" noChangeArrowheads="1" noChangeShapeType="1" noTextEdit="1"/>
              </p:cNvSpPr>
              <p:nvPr/>
            </p:nvSpPr>
            <p:spPr>
              <a:xfrm>
                <a:off x="164054" y="648045"/>
                <a:ext cx="11638349" cy="2308774"/>
              </a:xfrm>
              <a:prstGeom prst="rect">
                <a:avLst/>
              </a:prstGeom>
              <a:blipFill>
                <a:blip r:embed="rId2"/>
                <a:stretch>
                  <a:fillRect l="-436" t="-1093" b="-15301"/>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Information Entropy</a:t>
            </a:r>
            <a:endParaRPr lang="en-FR" sz="20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nvGrpSpPr>
          <p:cNvPr id="3" name="Group 2">
            <a:extLst>
              <a:ext uri="{FF2B5EF4-FFF2-40B4-BE49-F238E27FC236}">
                <a16:creationId xmlns:a16="http://schemas.microsoft.com/office/drawing/2014/main" id="{23050132-3456-4844-1009-BC27EBE1D0BA}"/>
              </a:ext>
            </a:extLst>
          </p:cNvPr>
          <p:cNvGrpSpPr/>
          <p:nvPr/>
        </p:nvGrpSpPr>
        <p:grpSpPr>
          <a:xfrm>
            <a:off x="1053514" y="3285328"/>
            <a:ext cx="583561" cy="583561"/>
            <a:chOff x="5123645" y="775255"/>
            <a:chExt cx="834604" cy="834604"/>
          </a:xfrm>
        </p:grpSpPr>
        <p:sp>
          <p:nvSpPr>
            <p:cNvPr id="4" name="Oval 3">
              <a:extLst>
                <a:ext uri="{FF2B5EF4-FFF2-40B4-BE49-F238E27FC236}">
                  <a16:creationId xmlns:a16="http://schemas.microsoft.com/office/drawing/2014/main" id="{8DDC9700-FD19-2BBD-5D66-7EAAEFA3494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 name="TextBox 4">
              <a:extLst>
                <a:ext uri="{FF2B5EF4-FFF2-40B4-BE49-F238E27FC236}">
                  <a16:creationId xmlns:a16="http://schemas.microsoft.com/office/drawing/2014/main" id="{44F5FD34-2598-E63A-6913-A1350FE4D13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14" name="Straight Arrow Connector 13">
            <a:extLst>
              <a:ext uri="{FF2B5EF4-FFF2-40B4-BE49-F238E27FC236}">
                <a16:creationId xmlns:a16="http://schemas.microsoft.com/office/drawing/2014/main" id="{2A69B09D-7C52-C971-597C-D23DDB5891A1}"/>
              </a:ext>
            </a:extLst>
          </p:cNvPr>
          <p:cNvCxnSpPr>
            <a:cxnSpLocks/>
            <a:stCxn id="4" idx="3"/>
          </p:cNvCxnSpPr>
          <p:nvPr/>
        </p:nvCxnSpPr>
        <p:spPr>
          <a:xfrm flipH="1">
            <a:off x="613545" y="3783428"/>
            <a:ext cx="525430" cy="387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42829E-EE36-9544-64A4-ECA1105FDC24}"/>
              </a:ext>
            </a:extLst>
          </p:cNvPr>
          <p:cNvCxnSpPr>
            <a:cxnSpLocks/>
            <a:stCxn id="4" idx="4"/>
          </p:cNvCxnSpPr>
          <p:nvPr/>
        </p:nvCxnSpPr>
        <p:spPr>
          <a:xfrm>
            <a:off x="1345295" y="3868889"/>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F83757A-225D-5B7E-17A5-4BA911941D08}"/>
              </a:ext>
            </a:extLst>
          </p:cNvPr>
          <p:cNvCxnSpPr>
            <a:cxnSpLocks/>
            <a:stCxn id="4" idx="5"/>
          </p:cNvCxnSpPr>
          <p:nvPr/>
        </p:nvCxnSpPr>
        <p:spPr>
          <a:xfrm>
            <a:off x="1551614" y="3783428"/>
            <a:ext cx="287801" cy="831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025F379-C2C7-B9D5-0286-87C5CCB312DF}"/>
              </a:ext>
            </a:extLst>
          </p:cNvPr>
          <p:cNvGrpSpPr/>
          <p:nvPr/>
        </p:nvGrpSpPr>
        <p:grpSpPr>
          <a:xfrm>
            <a:off x="1053515" y="5089576"/>
            <a:ext cx="583561" cy="583561"/>
            <a:chOff x="5123645" y="775255"/>
            <a:chExt cx="834604" cy="834604"/>
          </a:xfrm>
        </p:grpSpPr>
        <p:sp>
          <p:nvSpPr>
            <p:cNvPr id="35" name="Oval 34">
              <a:extLst>
                <a:ext uri="{FF2B5EF4-FFF2-40B4-BE49-F238E27FC236}">
                  <a16:creationId xmlns:a16="http://schemas.microsoft.com/office/drawing/2014/main" id="{3DE61D5F-8376-89CF-2200-FE28A81EF8E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36" name="TextBox 35">
              <a:extLst>
                <a:ext uri="{FF2B5EF4-FFF2-40B4-BE49-F238E27FC236}">
                  <a16:creationId xmlns:a16="http://schemas.microsoft.com/office/drawing/2014/main" id="{436F1480-5A8F-6512-83D1-EE61BA772D8F}"/>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S2</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37" name="Straight Arrow Connector 36">
            <a:extLst>
              <a:ext uri="{FF2B5EF4-FFF2-40B4-BE49-F238E27FC236}">
                <a16:creationId xmlns:a16="http://schemas.microsoft.com/office/drawing/2014/main" id="{320EA9E9-75FF-5A9D-46C1-022F47265C01}"/>
              </a:ext>
            </a:extLst>
          </p:cNvPr>
          <p:cNvCxnSpPr>
            <a:cxnSpLocks/>
            <a:stCxn id="35" idx="3"/>
          </p:cNvCxnSpPr>
          <p:nvPr/>
        </p:nvCxnSpPr>
        <p:spPr>
          <a:xfrm flipH="1">
            <a:off x="341136" y="5587676"/>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88B558F-26C8-A555-1D46-BE77DD7EC3B7}"/>
              </a:ext>
            </a:extLst>
          </p:cNvPr>
          <p:cNvCxnSpPr>
            <a:cxnSpLocks/>
            <a:stCxn id="35" idx="4"/>
          </p:cNvCxnSpPr>
          <p:nvPr/>
        </p:nvCxnSpPr>
        <p:spPr>
          <a:xfrm>
            <a:off x="1345296" y="5673137"/>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042F218-7AAC-A837-480F-5C677E5106CB}"/>
                  </a:ext>
                </a:extLst>
              </p:cNvPr>
              <p:cNvSpPr txBox="1"/>
              <p:nvPr/>
            </p:nvSpPr>
            <p:spPr>
              <a:xfrm>
                <a:off x="1947044" y="3290804"/>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3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3</m:t>
                                      </m:r>
                                    </m:den>
                                  </m:f>
                                  <m:r>
                                    <a:rPr lang="en-US" sz="1400" b="0" i="0" smtClean="0">
                                      <a:latin typeface="Cambria Math" panose="02040503050406030204" pitchFamily="18" charset="0"/>
                                    </a:rPr>
                                    <m:t> ∗3</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3</m:t>
                              </m:r>
                            </m:e>
                          </m:func>
                        </m:e>
                      </m:func>
                      <m:r>
                        <a:rPr lang="en-US" sz="1400" b="0" i="0" smtClean="0">
                          <a:latin typeface="Cambria Math" panose="02040503050406030204" pitchFamily="18" charset="0"/>
                        </a:rPr>
                        <m:t>=1.58496</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44" name="TextBox 43">
                <a:extLst>
                  <a:ext uri="{FF2B5EF4-FFF2-40B4-BE49-F238E27FC236}">
                    <a16:creationId xmlns:a16="http://schemas.microsoft.com/office/drawing/2014/main" id="{E042F218-7AAC-A837-480F-5C677E5106CB}"/>
                  </a:ext>
                </a:extLst>
              </p:cNvPr>
              <p:cNvSpPr txBox="1">
                <a:spLocks noRot="1" noChangeAspect="1" noMove="1" noResize="1" noEditPoints="1" noAdjustHandles="1" noChangeArrowheads="1" noChangeShapeType="1" noTextEdit="1"/>
              </p:cNvSpPr>
              <p:nvPr/>
            </p:nvSpPr>
            <p:spPr>
              <a:xfrm>
                <a:off x="1947044" y="3290804"/>
                <a:ext cx="3165791" cy="932499"/>
              </a:xfrm>
              <a:prstGeom prst="rect">
                <a:avLst/>
              </a:prstGeom>
              <a:blipFill>
                <a:blip r:embed="rId3"/>
                <a:stretch>
                  <a:fillRect l="-800" t="-1351" b="-1351"/>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2AC369A-2AEE-829D-76A1-CCDA0309DA34}"/>
                  </a:ext>
                </a:extLst>
              </p:cNvPr>
              <p:cNvSpPr txBox="1"/>
              <p:nvPr/>
            </p:nvSpPr>
            <p:spPr>
              <a:xfrm>
                <a:off x="2048006" y="5124557"/>
                <a:ext cx="3165791" cy="932499"/>
              </a:xfrm>
              <a:prstGeom prst="rect">
                <a:avLst/>
              </a:prstGeom>
              <a:noFill/>
            </p:spPr>
            <p:txBody>
              <a:bodyPr wrap="square" rtlCol="0">
                <a:spAutoFit/>
              </a:bodyPr>
              <a:lstStyle/>
              <a:p>
                <a:r>
                  <a:rPr lang="en-FR" sz="1400" dirty="0">
                    <a:latin typeface="Helvetica Neue Thin" panose="020B0403020202020204" pitchFamily="34" charset="0"/>
                    <a:ea typeface="Helvetica Neue Thin" panose="020B0403020202020204" pitchFamily="34" charset="0"/>
                    <a:cs typeface="Helvetica Neue" panose="02000503000000020004" pitchFamily="2" charset="0"/>
                  </a:rPr>
                  <a:t>There are 2 transitions, each has the same chance of being picked, </a:t>
                </a:r>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i.e.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45" name="TextBox 44">
                <a:extLst>
                  <a:ext uri="{FF2B5EF4-FFF2-40B4-BE49-F238E27FC236}">
                    <a16:creationId xmlns:a16="http://schemas.microsoft.com/office/drawing/2014/main" id="{A2AC369A-2AEE-829D-76A1-CCDA0309DA34}"/>
                  </a:ext>
                </a:extLst>
              </p:cNvPr>
              <p:cNvSpPr txBox="1">
                <a:spLocks noRot="1" noChangeAspect="1" noMove="1" noResize="1" noEditPoints="1" noAdjustHandles="1" noChangeArrowheads="1" noChangeShapeType="1" noTextEdit="1"/>
              </p:cNvSpPr>
              <p:nvPr/>
            </p:nvSpPr>
            <p:spPr>
              <a:xfrm>
                <a:off x="2048006" y="5124557"/>
                <a:ext cx="3165791" cy="932499"/>
              </a:xfrm>
              <a:prstGeom prst="rect">
                <a:avLst/>
              </a:prstGeom>
              <a:blipFill>
                <a:blip r:embed="rId4"/>
                <a:stretch>
                  <a:fillRect l="-800" t="-1333"/>
                </a:stretch>
              </a:blipFill>
            </p:spPr>
            <p:txBody>
              <a:bodyPr/>
              <a:lstStyle/>
              <a:p>
                <a:r>
                  <a:rPr lang="en-FR">
                    <a:noFill/>
                  </a:rPr>
                  <a:t> </a:t>
                </a:r>
              </a:p>
            </p:txBody>
          </p:sp>
        </mc:Fallback>
      </mc:AlternateContent>
      <p:cxnSp>
        <p:nvCxnSpPr>
          <p:cNvPr id="49" name="Straight Connector 48">
            <a:extLst>
              <a:ext uri="{FF2B5EF4-FFF2-40B4-BE49-F238E27FC236}">
                <a16:creationId xmlns:a16="http://schemas.microsoft.com/office/drawing/2014/main" id="{686397EB-B881-F4DF-B387-90D1D1ECD95D}"/>
              </a:ext>
            </a:extLst>
          </p:cNvPr>
          <p:cNvCxnSpPr/>
          <p:nvPr/>
        </p:nvCxnSpPr>
        <p:spPr>
          <a:xfrm>
            <a:off x="5496393" y="3137405"/>
            <a:ext cx="0" cy="3084312"/>
          </a:xfrm>
          <a:prstGeom prst="line">
            <a:avLst/>
          </a:prstGeom>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070606FB-01D7-96B9-E892-07BA1FEAAC8E}"/>
              </a:ext>
            </a:extLst>
          </p:cNvPr>
          <p:cNvGrpSpPr/>
          <p:nvPr/>
        </p:nvGrpSpPr>
        <p:grpSpPr>
          <a:xfrm>
            <a:off x="6695608" y="3205042"/>
            <a:ext cx="583561" cy="583561"/>
            <a:chOff x="5123645" y="775255"/>
            <a:chExt cx="834604" cy="834604"/>
          </a:xfrm>
        </p:grpSpPr>
        <p:sp>
          <p:nvSpPr>
            <p:cNvPr id="54" name="Oval 53">
              <a:extLst>
                <a:ext uri="{FF2B5EF4-FFF2-40B4-BE49-F238E27FC236}">
                  <a16:creationId xmlns:a16="http://schemas.microsoft.com/office/drawing/2014/main" id="{3E4C5AA4-48E0-B6E4-86F0-4D48456D8E65}"/>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55" name="TextBox 54">
              <a:extLst>
                <a:ext uri="{FF2B5EF4-FFF2-40B4-BE49-F238E27FC236}">
                  <a16:creationId xmlns:a16="http://schemas.microsoft.com/office/drawing/2014/main" id="{AA1C9640-888A-6F1E-59D5-5C8129164E05}"/>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56" name="Straight Arrow Connector 55">
            <a:extLst>
              <a:ext uri="{FF2B5EF4-FFF2-40B4-BE49-F238E27FC236}">
                <a16:creationId xmlns:a16="http://schemas.microsoft.com/office/drawing/2014/main" id="{377181C5-02DC-3341-877B-3DB02EB657B5}"/>
              </a:ext>
            </a:extLst>
          </p:cNvPr>
          <p:cNvCxnSpPr>
            <a:cxnSpLocks/>
            <a:stCxn id="54" idx="3"/>
          </p:cNvCxnSpPr>
          <p:nvPr/>
        </p:nvCxnSpPr>
        <p:spPr>
          <a:xfrm flipH="1">
            <a:off x="5983229" y="3703142"/>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22116852-EE2F-6952-670D-A4E4852840F7}"/>
              </a:ext>
            </a:extLst>
          </p:cNvPr>
          <p:cNvCxnSpPr>
            <a:cxnSpLocks/>
            <a:stCxn id="54" idx="4"/>
          </p:cNvCxnSpPr>
          <p:nvPr/>
        </p:nvCxnSpPr>
        <p:spPr>
          <a:xfrm>
            <a:off x="6987389" y="3788603"/>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Group 57">
            <a:extLst>
              <a:ext uri="{FF2B5EF4-FFF2-40B4-BE49-F238E27FC236}">
                <a16:creationId xmlns:a16="http://schemas.microsoft.com/office/drawing/2014/main" id="{EB2076BB-3DF6-8773-3AC9-CBFC62BD7891}"/>
              </a:ext>
            </a:extLst>
          </p:cNvPr>
          <p:cNvGrpSpPr/>
          <p:nvPr/>
        </p:nvGrpSpPr>
        <p:grpSpPr>
          <a:xfrm>
            <a:off x="6695608" y="4951805"/>
            <a:ext cx="583561" cy="583561"/>
            <a:chOff x="5123645" y="775255"/>
            <a:chExt cx="834604" cy="834604"/>
          </a:xfrm>
        </p:grpSpPr>
        <p:sp>
          <p:nvSpPr>
            <p:cNvPr id="59" name="Oval 58">
              <a:extLst>
                <a:ext uri="{FF2B5EF4-FFF2-40B4-BE49-F238E27FC236}">
                  <a16:creationId xmlns:a16="http://schemas.microsoft.com/office/drawing/2014/main" id="{C44F8A49-ECB0-6638-6379-C5CCBE69E1A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cs typeface="Helvetica Neue" panose="02000503000000020004" pitchFamily="2" charset="0"/>
              </a:endParaRPr>
            </a:p>
          </p:txBody>
        </p:sp>
        <p:sp>
          <p:nvSpPr>
            <p:cNvPr id="60" name="TextBox 59">
              <a:extLst>
                <a:ext uri="{FF2B5EF4-FFF2-40B4-BE49-F238E27FC236}">
                  <a16:creationId xmlns:a16="http://schemas.microsoft.com/office/drawing/2014/main" id="{9F8A1C3C-5783-8BDF-0169-D8A6C47CC840}"/>
                </a:ext>
              </a:extLst>
            </p:cNvPr>
            <p:cNvSpPr txBox="1"/>
            <p:nvPr/>
          </p:nvSpPr>
          <p:spPr>
            <a:xfrm>
              <a:off x="5188925" y="1038668"/>
              <a:ext cx="704045" cy="3741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100" dirty="0">
                  <a:latin typeface="Helvetica Neue Thin" panose="020B0403020202020204" pitchFamily="34" charset="0"/>
                  <a:ea typeface="Helvetica Neue Thin" panose="020B0403020202020204" pitchFamily="34" charset="0"/>
                  <a:cs typeface="Helvetica Neue" panose="02000503000000020004" pitchFamily="2" charset="0"/>
                </a:rPr>
                <a:t>S1</a:t>
              </a:r>
              <a:endParaRPr lang="en-GB"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p:grpSp>
      <p:cxnSp>
        <p:nvCxnSpPr>
          <p:cNvPr id="61" name="Straight Arrow Connector 60">
            <a:extLst>
              <a:ext uri="{FF2B5EF4-FFF2-40B4-BE49-F238E27FC236}">
                <a16:creationId xmlns:a16="http://schemas.microsoft.com/office/drawing/2014/main" id="{AB5AD065-392D-0FD9-3A2C-D834C3AE77FA}"/>
              </a:ext>
            </a:extLst>
          </p:cNvPr>
          <p:cNvCxnSpPr>
            <a:cxnSpLocks/>
            <a:stCxn id="59" idx="3"/>
          </p:cNvCxnSpPr>
          <p:nvPr/>
        </p:nvCxnSpPr>
        <p:spPr>
          <a:xfrm flipH="1">
            <a:off x="5983229" y="5449905"/>
            <a:ext cx="797840" cy="44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7BB579E-7BF8-D803-B001-6D3FCD039C86}"/>
              </a:ext>
            </a:extLst>
          </p:cNvPr>
          <p:cNvCxnSpPr>
            <a:cxnSpLocks/>
            <a:stCxn id="59" idx="4"/>
          </p:cNvCxnSpPr>
          <p:nvPr/>
        </p:nvCxnSpPr>
        <p:spPr>
          <a:xfrm>
            <a:off x="6987389" y="5535366"/>
            <a:ext cx="0" cy="709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9C5D653-CE0C-CF45-A3BB-3FDCF743E12A}"/>
                  </a:ext>
                </a:extLst>
              </p:cNvPr>
              <p:cNvSpPr txBox="1"/>
              <p:nvPr/>
            </p:nvSpPr>
            <p:spPr>
              <a:xfrm>
                <a:off x="7313150" y="3130342"/>
                <a:ext cx="3165791" cy="932499"/>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uniform (i.e. each one has a probability of  1/2): </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f>
                                    <m:fPr>
                                      <m:ctrlPr>
                                        <a:rPr lang="en-US" sz="1400" i="1" smtClean="0">
                                          <a:latin typeface="Cambria Math" panose="02040503050406030204" pitchFamily="18" charset="0"/>
                                        </a:rPr>
                                      </m:ctrlPr>
                                    </m:fPr>
                                    <m:num>
                                      <m:r>
                                        <a:rPr lang="en-US" sz="1400" b="0" i="0" smtClean="0">
                                          <a:latin typeface="Cambria Math" panose="02040503050406030204" pitchFamily="18" charset="0"/>
                                        </a:rPr>
                                        <m:t>1</m:t>
                                      </m:r>
                                    </m:num>
                                    <m:den>
                                      <m:r>
                                        <a:rPr lang="en-US" sz="1400" b="0" i="0" smtClean="0">
                                          <a:latin typeface="Cambria Math" panose="02040503050406030204" pitchFamily="18" charset="0"/>
                                        </a:rPr>
                                        <m:t>2</m:t>
                                      </m:r>
                                    </m:den>
                                  </m:f>
                                  <m:r>
                                    <a:rPr lang="en-US" sz="1400" b="0" i="0" smtClean="0">
                                      <a:latin typeface="Cambria Math" panose="02040503050406030204" pitchFamily="18" charset="0"/>
                                    </a:rPr>
                                    <m:t> ∗2</m:t>
                                  </m:r>
                                </m:e>
                              </m:func>
                            </m:e>
                          </m:d>
                          <m:r>
                            <a:rPr lang="en-US" sz="1400" b="0" i="0" smtClean="0">
                              <a:latin typeface="Cambria Math" panose="02040503050406030204" pitchFamily="18" charset="0"/>
                            </a:rPr>
                            <m:t>=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2</m:t>
                              </m:r>
                            </m:e>
                          </m:func>
                        </m:e>
                      </m:func>
                      <m:r>
                        <a:rPr lang="en-US" sz="1400" b="0" i="0" smtClean="0">
                          <a:latin typeface="Cambria Math" panose="02040503050406030204" pitchFamily="18" charset="0"/>
                        </a:rPr>
                        <m:t>=1.0</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64" name="TextBox 63">
                <a:extLst>
                  <a:ext uri="{FF2B5EF4-FFF2-40B4-BE49-F238E27FC236}">
                    <a16:creationId xmlns:a16="http://schemas.microsoft.com/office/drawing/2014/main" id="{A9C5D653-CE0C-CF45-A3BB-3FDCF743E12A}"/>
                  </a:ext>
                </a:extLst>
              </p:cNvPr>
              <p:cNvSpPr txBox="1">
                <a:spLocks noRot="1" noChangeAspect="1" noMove="1" noResize="1" noEditPoints="1" noAdjustHandles="1" noChangeArrowheads="1" noChangeShapeType="1" noTextEdit="1"/>
              </p:cNvSpPr>
              <p:nvPr/>
            </p:nvSpPr>
            <p:spPr>
              <a:xfrm>
                <a:off x="7313150" y="3130342"/>
                <a:ext cx="3165791" cy="932499"/>
              </a:xfrm>
              <a:prstGeom prst="rect">
                <a:avLst/>
              </a:prstGeom>
              <a:blipFill>
                <a:blip r:embed="rId5"/>
                <a:stretch>
                  <a:fillRect l="-800" t="-1351" b="-1351"/>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1B8B9FD-0D69-8DCD-485A-343E8A149027}"/>
                  </a:ext>
                </a:extLst>
              </p:cNvPr>
              <p:cNvSpPr txBox="1"/>
              <p:nvPr/>
            </p:nvSpPr>
            <p:spPr>
              <a:xfrm>
                <a:off x="7328981" y="4930749"/>
                <a:ext cx="4363341" cy="523220"/>
              </a:xfrm>
              <a:prstGeom prst="rect">
                <a:avLst/>
              </a:prstGeom>
              <a:noFill/>
            </p:spPr>
            <p:txBody>
              <a:bodyPr wrap="square" rtlCol="0">
                <a:spAutoFit/>
              </a:bodyPr>
              <a:lstStyle/>
              <a:p>
                <a:r>
                  <a:rPr lang="en-GB" sz="1400" dirty="0">
                    <a:latin typeface="Helvetica Neue Thin" panose="020B0403020202020204" pitchFamily="34" charset="0"/>
                    <a:ea typeface="Helvetica Neue Thin" panose="020B0403020202020204" pitchFamily="34" charset="0"/>
                    <a:cs typeface="Helvetica Neue" panose="02000503000000020004" pitchFamily="2" charset="0"/>
                  </a:rPr>
                  <a:t>If the distribution is not uniform, for example: [0.55, 0.45]</a:t>
                </a:r>
              </a:p>
              <a:p>
                <a:pPr/>
                <a14:m>
                  <m:oMathPara xmlns:m="http://schemas.openxmlformats.org/officeDocument/2006/math">
                    <m:oMathParaPr>
                      <m:jc m:val="centerGroup"/>
                    </m:oMathParaPr>
                    <m:oMath xmlns:m="http://schemas.openxmlformats.org/officeDocument/2006/math">
                      <m:func>
                        <m:funcPr>
                          <m:ctrlPr>
                            <a:rPr lang="en-GB" sz="1400" i="1" smtClean="0">
                              <a:latin typeface="Cambria Math" panose="02040503050406030204" pitchFamily="18" charset="0"/>
                            </a:rPr>
                          </m:ctrlPr>
                        </m:funcPr>
                        <m:fName>
                          <m:r>
                            <a:rPr lang="en-US" sz="1400" b="0" i="0" smtClean="0">
                              <a:latin typeface="Cambria Math" panose="02040503050406030204" pitchFamily="18" charset="0"/>
                            </a:rPr>
                            <m:t>−</m:t>
                          </m:r>
                        </m:fName>
                        <m:e>
                          <m:d>
                            <m:dPr>
                              <m:ctrlPr>
                                <a:rPr lang="en-US" sz="1400" i="1" smtClean="0">
                                  <a:latin typeface="Cambria Math" panose="02040503050406030204" pitchFamily="18" charset="0"/>
                                </a:rPr>
                              </m:ctrlPr>
                            </m:dPr>
                            <m:e>
                              <m:r>
                                <a:rPr lang="en-US" sz="1400" b="0" i="0" smtClean="0">
                                  <a:latin typeface="Cambria Math" panose="02040503050406030204" pitchFamily="18" charset="0"/>
                                </a:rPr>
                                <m:t>0.55∗</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0.55+0.45 ∗ </m:t>
                                  </m:r>
                                  <m:func>
                                    <m:funcPr>
                                      <m:ctrlPr>
                                        <a:rPr lang="en-US" sz="1400" i="1" smtClean="0">
                                          <a:latin typeface="Cambria Math" panose="02040503050406030204" pitchFamily="18" charset="0"/>
                                        </a:rPr>
                                      </m:ctrlPr>
                                    </m:funcPr>
                                    <m:fName>
                                      <m:sSub>
                                        <m:sSubPr>
                                          <m:ctrlPr>
                                            <a:rPr lang="en-US" sz="1400" i="1" smtClean="0">
                                              <a:latin typeface="Cambria Math" panose="02040503050406030204" pitchFamily="18" charset="0"/>
                                            </a:rPr>
                                          </m:ctrlPr>
                                        </m:sSubPr>
                                        <m:e>
                                          <m:r>
                                            <m:rPr>
                                              <m:sty m:val="p"/>
                                            </m:rPr>
                                            <a:rPr lang="en-US" sz="1400" b="0" i="0" smtClean="0">
                                              <a:latin typeface="Cambria Math" panose="02040503050406030204" pitchFamily="18" charset="0"/>
                                            </a:rPr>
                                            <m:t>log</m:t>
                                          </m:r>
                                        </m:e>
                                        <m:sub>
                                          <m:r>
                                            <a:rPr lang="en-US" sz="1400" b="0" i="0" smtClean="0">
                                              <a:latin typeface="Cambria Math" panose="02040503050406030204" pitchFamily="18" charset="0"/>
                                            </a:rPr>
                                            <m:t>2</m:t>
                                          </m:r>
                                        </m:sub>
                                      </m:sSub>
                                    </m:fName>
                                    <m:e>
                                      <m:r>
                                        <a:rPr lang="en-US" sz="1400" b="0" i="0" smtClean="0">
                                          <a:latin typeface="Cambria Math" panose="02040503050406030204" pitchFamily="18" charset="0"/>
                                        </a:rPr>
                                        <m:t>0.45</m:t>
                                      </m:r>
                                    </m:e>
                                  </m:func>
                                </m:e>
                              </m:func>
                            </m:e>
                          </m:d>
                          <m:r>
                            <a:rPr lang="en-US" sz="1400" b="0" i="0" smtClean="0">
                              <a:latin typeface="Cambria Math" panose="02040503050406030204" pitchFamily="18" charset="0"/>
                            </a:rPr>
                            <m:t>= </m:t>
                          </m:r>
                        </m:e>
                      </m:func>
                      <m:r>
                        <a:rPr lang="en-US" sz="1400" b="0" i="0" smtClean="0">
                          <a:latin typeface="Cambria Math" panose="02040503050406030204" pitchFamily="18" charset="0"/>
                        </a:rPr>
                        <m:t>0.99277</m:t>
                      </m:r>
                    </m:oMath>
                  </m:oMathPara>
                </a14:m>
                <a:endParaRPr lang="en-FR" sz="1400" dirty="0">
                  <a:latin typeface="Helvetica Neue Thin" panose="020B0403020202020204" pitchFamily="34" charset="0"/>
                  <a:ea typeface="Helvetica Neue Thin" panose="020B0403020202020204" pitchFamily="34" charset="0"/>
                  <a:cs typeface="Helvetica Neue" panose="02000503000000020004" pitchFamily="2" charset="0"/>
                </a:endParaRPr>
              </a:p>
            </p:txBody>
          </p:sp>
        </mc:Choice>
        <mc:Fallback xmlns="">
          <p:sp>
            <p:nvSpPr>
              <p:cNvPr id="65" name="TextBox 64">
                <a:extLst>
                  <a:ext uri="{FF2B5EF4-FFF2-40B4-BE49-F238E27FC236}">
                    <a16:creationId xmlns:a16="http://schemas.microsoft.com/office/drawing/2014/main" id="{E1B8B9FD-0D69-8DCD-485A-343E8A149027}"/>
                  </a:ext>
                </a:extLst>
              </p:cNvPr>
              <p:cNvSpPr txBox="1">
                <a:spLocks noRot="1" noChangeAspect="1" noMove="1" noResize="1" noEditPoints="1" noAdjustHandles="1" noChangeArrowheads="1" noChangeShapeType="1" noTextEdit="1"/>
              </p:cNvSpPr>
              <p:nvPr/>
            </p:nvSpPr>
            <p:spPr>
              <a:xfrm>
                <a:off x="7328981" y="4930749"/>
                <a:ext cx="4363341" cy="523220"/>
              </a:xfrm>
              <a:prstGeom prst="rect">
                <a:avLst/>
              </a:prstGeom>
              <a:blipFill>
                <a:blip r:embed="rId6"/>
                <a:stretch>
                  <a:fillRect l="-290" t="-2381" b="-7143"/>
                </a:stretch>
              </a:blipFill>
            </p:spPr>
            <p:txBody>
              <a:bodyPr/>
              <a:lstStyle/>
              <a:p>
                <a:r>
                  <a:rPr lang="en-FR">
                    <a:noFill/>
                  </a:rPr>
                  <a:t> </a:t>
                </a:r>
              </a:p>
            </p:txBody>
          </p:sp>
        </mc:Fallback>
      </mc:AlternateContent>
      <p:sp>
        <p:nvSpPr>
          <p:cNvPr id="6" name="Slide Number Placeholder 5">
            <a:extLst>
              <a:ext uri="{FF2B5EF4-FFF2-40B4-BE49-F238E27FC236}">
                <a16:creationId xmlns:a16="http://schemas.microsoft.com/office/drawing/2014/main" id="{87C166E6-C4EF-7737-38CD-C978B99BD510}"/>
              </a:ext>
            </a:extLst>
          </p:cNvPr>
          <p:cNvSpPr>
            <a:spLocks noGrp="1"/>
          </p:cNvSpPr>
          <p:nvPr>
            <p:ph type="sldNum" sz="quarter" idx="12"/>
          </p:nvPr>
        </p:nvSpPr>
        <p:spPr/>
        <p:txBody>
          <a:bodyPr/>
          <a:lstStyle/>
          <a:p>
            <a:fld id="{4A936E34-E911-F947-B710-F12161D09F63}" type="slidenum">
              <a:rPr lang="en-FR" smtClean="0"/>
              <a:t>22</a:t>
            </a:fld>
            <a:endParaRPr lang="en-FR"/>
          </a:p>
        </p:txBody>
      </p:sp>
    </p:spTree>
    <p:extLst>
      <p:ext uri="{BB962C8B-B14F-4D97-AF65-F5344CB8AC3E}">
        <p14:creationId xmlns:p14="http://schemas.microsoft.com/office/powerpoint/2010/main" val="1923418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5909310"/>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following is a list of information that can be obtained from a run.</a:t>
            </a:r>
          </a:p>
          <a:p>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Steps to take and steps taken </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a:t>
            </a:r>
            <a:r>
              <a:rPr lang="en-FR" dirty="0">
                <a:latin typeface="Helvetica Neue Thin" panose="020B0403020202020204" pitchFamily="34" charset="0"/>
                <a:ea typeface="Helvetica Neue Thin" panose="020B0403020202020204" pitchFamily="34" charset="0"/>
              </a:rPr>
              <a:t>f the ratio steps taken/steps to take is too small, that means that system may have hit a deadlock</a:t>
            </a:r>
          </a:p>
          <a:p>
            <a:pPr lvl="1"/>
            <a:r>
              <a:rPr lang="en-FR" dirty="0">
                <a:latin typeface="Helvetica Neue Thin" panose="020B0403020202020204" pitchFamily="34" charset="0"/>
                <a:ea typeface="Helvetica Neue Thin" panose="020B0403020202020204" pitchFamily="34" charset="0"/>
              </a:rPr>
              <a:t>  </a:t>
            </a: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Transition matrix </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If the matrix is not stochastic that means the system hit a state it couldn’t get out of</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Probabilities between transitions can be used to study the system’s behavior</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Stable / Stationary state: over time, this is how the transition distribution will look like</a:t>
            </a:r>
          </a:p>
          <a:p>
            <a:pPr lvl="1"/>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The Markov Chain (MC)</a:t>
            </a:r>
          </a:p>
          <a:p>
            <a:pPr marL="742950" lvl="1"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Ergodicity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Irreducible: any state can be reached from any other (directly or indirectly)</a:t>
            </a:r>
          </a:p>
          <a:p>
            <a:pPr marL="1200150" lvl="2"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Aperiodic: the system doesn’t end up in a loop (any state can be returned to at any time)</a:t>
            </a:r>
          </a:p>
          <a:p>
            <a:pPr marL="1200150" lvl="2" indent="-285750">
              <a:buFont typeface="Arial" panose="020B0604020202020204" pitchFamily="34" charset="0"/>
              <a:buChar char="•"/>
            </a:pPr>
            <a:endParaRPr lang="en-GB"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often each transition, process, transition+process pair appears</a:t>
            </a:r>
          </a:p>
          <a:p>
            <a:pPr marL="285750" indent="-285750">
              <a:buFont typeface="Arial" panose="020B0604020202020204" pitchFamily="34" charset="0"/>
              <a:buChar char="•"/>
            </a:pPr>
            <a:endParaRPr lang="en-FR" dirty="0">
              <a:latin typeface="Helvetica Neue Thin" panose="020B0403020202020204" pitchFamily="34" charset="0"/>
              <a:ea typeface="Helvetica Neue Thin" panose="020B0403020202020204" pitchFamily="34" charset="0"/>
            </a:endParaRPr>
          </a:p>
          <a:p>
            <a:pPr marL="285750" indent="-285750">
              <a:buFont typeface="Arial" panose="020B0604020202020204" pitchFamily="34" charset="0"/>
              <a:buChar char="•"/>
            </a:pPr>
            <a:r>
              <a:rPr lang="en-FR" dirty="0">
                <a:latin typeface="Helvetica Neue Thin" panose="020B0403020202020204" pitchFamily="34" charset="0"/>
                <a:ea typeface="Helvetica Neue Thin" panose="020B0403020202020204" pitchFamily="34" charset="0"/>
              </a:rPr>
              <a:t>How entropy evolves</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a:t>
            </a:r>
            <a:r>
              <a:rPr lang="en-FR" dirty="0">
                <a:latin typeface="Helvetica Neue Thin" panose="020B0403020202020204" pitchFamily="34" charset="0"/>
                <a:ea typeface="Helvetica Neue Thin" panose="020B0403020202020204" pitchFamily="34" charset="0"/>
              </a:rPr>
              <a:t>racking the entropy of each transition will allow you to deduce whether or not the transition is succeptible to the order of execution. If the entropy is more or less stable, then the transition doesn’t depend on its history. If the entropy fluctuates, then you might need to consider Memory-Enhanced Metropolis.</a:t>
            </a:r>
            <a:endParaRPr lang="en-GB"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Information gathered from a run</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23</a:t>
            </a:fld>
            <a:endParaRPr lang="en-FR"/>
          </a:p>
        </p:txBody>
      </p:sp>
    </p:spTree>
    <p:extLst>
      <p:ext uri="{BB962C8B-B14F-4D97-AF65-F5344CB8AC3E}">
        <p14:creationId xmlns:p14="http://schemas.microsoft.com/office/powerpoint/2010/main" val="2132072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638349"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Implement entropy tracking [in progress]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Choice between vector bias and full matrix bias + best format for user input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Have runs track both detailed and grouped matrix and either (</a:t>
            </a:r>
            <a:r>
              <a:rPr lang="en-GB" dirty="0" err="1">
                <a:latin typeface="Helvetica Neue Thin" panose="020B0403020202020204" pitchFamily="34" charset="0"/>
                <a:ea typeface="Helvetica Neue Thin" panose="020B0403020202020204" pitchFamily="34" charset="0"/>
              </a:rPr>
              <a:t>i</a:t>
            </a:r>
            <a:r>
              <a:rPr lang="en-GB" dirty="0">
                <a:latin typeface="Helvetica Neue Thin" panose="020B0403020202020204" pitchFamily="34" charset="0"/>
                <a:ea typeface="Helvetica Neue Thin" panose="020B0403020202020204" pitchFamily="34" charset="0"/>
              </a:rPr>
              <a:t>) create two files or (ii) choose what you want to see during the analysis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Figure out an automatic way to propose biases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Output matrix in browser – some of them are way too big for the terminal and its unreadable</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Deal with floats </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To Do</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24</a:t>
            </a:fld>
            <a:endParaRPr lang="en-FR"/>
          </a:p>
        </p:txBody>
      </p:sp>
    </p:spTree>
    <p:extLst>
      <p:ext uri="{BB962C8B-B14F-4D97-AF65-F5344CB8AC3E}">
        <p14:creationId xmlns:p14="http://schemas.microsoft.com/office/powerpoint/2010/main" val="424647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B10C5-9FBB-B160-EF82-2177DA7A747F}"/>
              </a:ext>
            </a:extLst>
          </p:cNvPr>
          <p:cNvSpPr txBox="1"/>
          <p:nvPr/>
        </p:nvSpPr>
        <p:spPr>
          <a:xfrm>
            <a:off x="188891" y="586610"/>
            <a:ext cx="11814218"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Transitions with more processes have a higher probability of being picked after if procs &gt;= 3 </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A full transition matrix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couple) has a better chance of influencing the system</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Deadlocking/</a:t>
            </a:r>
            <a:r>
              <a:rPr lang="en-GB" dirty="0" err="1">
                <a:latin typeface="Helvetica Neue Thin" panose="020B0403020202020204" pitchFamily="34" charset="0"/>
                <a:ea typeface="Helvetica Neue Thin" panose="020B0403020202020204" pitchFamily="34" charset="0"/>
              </a:rPr>
              <a:t>livelocking</a:t>
            </a:r>
            <a:r>
              <a:rPr lang="en-GB" dirty="0">
                <a:latin typeface="Helvetica Neue Thin" panose="020B0403020202020204" pitchFamily="34" charset="0"/>
                <a:ea typeface="Helvetica Neue Thin" panose="020B0403020202020204" pitchFamily="34" charset="0"/>
              </a:rPr>
              <a:t> systems could be expected to have weird transition matrixes</a:t>
            </a:r>
          </a:p>
          <a:p>
            <a:pPr marL="285750"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Stochastic matrix: if a transition matrix from a Markov Chain is not stochastic (meaning that the rows don’t sum up to 1</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This violates one of the main properties of the Markov Chain</a:t>
            </a:r>
          </a:p>
          <a:p>
            <a:pPr marL="742950" lvl="1" indent="-285750">
              <a:buFont typeface="Arial" panose="020B0604020202020204" pitchFamily="34" charset="0"/>
              <a:buChar char="•"/>
            </a:pPr>
            <a:r>
              <a:rPr lang="en-GB" dirty="0">
                <a:latin typeface="Helvetica Neue Thin" panose="020B0403020202020204" pitchFamily="34" charset="0"/>
                <a:ea typeface="Helvetica Neue Thin" panose="020B0403020202020204" pitchFamily="34" charset="0"/>
              </a:rPr>
              <a:t>Indicates that there is a problem with the data or with the model itself (a missing transition or a redundant transition)</a:t>
            </a:r>
          </a:p>
        </p:txBody>
      </p:sp>
      <p:sp>
        <p:nvSpPr>
          <p:cNvPr id="7" name="TextBox 6">
            <a:extLst>
              <a:ext uri="{FF2B5EF4-FFF2-40B4-BE49-F238E27FC236}">
                <a16:creationId xmlns:a16="http://schemas.microsoft.com/office/drawing/2014/main" id="{A1296553-2849-7B47-5626-14E9E7F0160C}"/>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Random Notes</a:t>
            </a:r>
            <a:endParaRPr lang="en-FR" sz="2000" dirty="0">
              <a:latin typeface="Helvetica Neue Thin" panose="020B0403020202020204" pitchFamily="34" charset="0"/>
              <a:ea typeface="Helvetica Neue Thin" panose="020B0403020202020204" pitchFamily="34" charset="0"/>
            </a:endParaRPr>
          </a:p>
        </p:txBody>
      </p:sp>
      <p:sp>
        <p:nvSpPr>
          <p:cNvPr id="3" name="Slide Number Placeholder 2">
            <a:extLst>
              <a:ext uri="{FF2B5EF4-FFF2-40B4-BE49-F238E27FC236}">
                <a16:creationId xmlns:a16="http://schemas.microsoft.com/office/drawing/2014/main" id="{33D5C72B-E230-3A3A-8C54-D6076FC14789}"/>
              </a:ext>
            </a:extLst>
          </p:cNvPr>
          <p:cNvSpPr>
            <a:spLocks noGrp="1"/>
          </p:cNvSpPr>
          <p:nvPr>
            <p:ph type="sldNum" sz="quarter" idx="12"/>
          </p:nvPr>
        </p:nvSpPr>
        <p:spPr/>
        <p:txBody>
          <a:bodyPr/>
          <a:lstStyle/>
          <a:p>
            <a:fld id="{4A936E34-E911-F947-B710-F12161D09F63}" type="slidenum">
              <a:rPr lang="en-FR" smtClean="0"/>
              <a:t>25</a:t>
            </a:fld>
            <a:endParaRPr lang="en-FR"/>
          </a:p>
        </p:txBody>
      </p:sp>
    </p:spTree>
    <p:extLst>
      <p:ext uri="{BB962C8B-B14F-4D97-AF65-F5344CB8AC3E}">
        <p14:creationId xmlns:p14="http://schemas.microsoft.com/office/powerpoint/2010/main" val="2225990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D90E7-82C4-D596-1080-E4071F572EF8}"/>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The method with various Cubicle models</a:t>
            </a:r>
          </a:p>
        </p:txBody>
      </p:sp>
      <p:sp>
        <p:nvSpPr>
          <p:cNvPr id="2" name="Slide Number Placeholder 1">
            <a:extLst>
              <a:ext uri="{FF2B5EF4-FFF2-40B4-BE49-F238E27FC236}">
                <a16:creationId xmlns:a16="http://schemas.microsoft.com/office/drawing/2014/main" id="{8AA93F7D-F086-707A-3DB0-1C2E2EEA4CA0}"/>
              </a:ext>
            </a:extLst>
          </p:cNvPr>
          <p:cNvSpPr>
            <a:spLocks noGrp="1"/>
          </p:cNvSpPr>
          <p:nvPr>
            <p:ph type="sldNum" sz="quarter" idx="12"/>
          </p:nvPr>
        </p:nvSpPr>
        <p:spPr/>
        <p:txBody>
          <a:bodyPr/>
          <a:lstStyle/>
          <a:p>
            <a:fld id="{4A936E34-E911-F947-B710-F12161D09F63}" type="slidenum">
              <a:rPr lang="en-FR" smtClean="0"/>
              <a:t>26</a:t>
            </a:fld>
            <a:endParaRPr lang="en-FR"/>
          </a:p>
        </p:txBody>
      </p:sp>
    </p:spTree>
    <p:extLst>
      <p:ext uri="{BB962C8B-B14F-4D97-AF65-F5344CB8AC3E}">
        <p14:creationId xmlns:p14="http://schemas.microsoft.com/office/powerpoint/2010/main" val="219175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379652"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a:t>
            </a:r>
            <a:r>
              <a:rPr lang="en-US" sz="2400" dirty="0" err="1">
                <a:latin typeface="Helvetica Neue Thin" panose="020B0403020202020204" pitchFamily="34" charset="0"/>
                <a:ea typeface="Helvetica Neue Thin" panose="020B0403020202020204" pitchFamily="34" charset="0"/>
              </a:rPr>
              <a:t>runmaximizing</a:t>
            </a:r>
            <a:r>
              <a:rPr lang="en-US" sz="2400" dirty="0">
                <a:latin typeface="Helvetica Neue Thin" panose="020B0403020202020204" pitchFamily="34" charset="0"/>
                <a:ea typeface="Helvetica Neue Thin" panose="020B0403020202020204" pitchFamily="34" charset="0"/>
              </a:rPr>
              <a:t> entropy] [grouped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188890" y="876951"/>
            <a:ext cx="11638349" cy="4801314"/>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Data log file: </a:t>
            </a:r>
            <a:r>
              <a:rPr lang="en-GB" dirty="0">
                <a:latin typeface="Helvetica Neue Thin" panose="020B0403020202020204" pitchFamily="34" charset="0"/>
                <a:ea typeface="Helvetica Neue Thin" panose="020B0403020202020204" pitchFamily="34" charset="0"/>
              </a:rPr>
              <a:t>dekker.cub1678120844.data</a:t>
            </a: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Transition matrix</a:t>
            </a:r>
          </a:p>
          <a:p>
            <a:r>
              <a:rPr lang="en-GB" dirty="0"/>
              <a:t>+----------------+-----------------+----------------+----------------+</a:t>
            </a:r>
          </a:p>
          <a:p>
            <a:r>
              <a:rPr lang="en-GB" dirty="0"/>
              <a:t>|                      |   enter          |    exit           |     </a:t>
            </a:r>
            <a:r>
              <a:rPr lang="en-GB" dirty="0" err="1"/>
              <a:t>req</a:t>
            </a:r>
            <a:r>
              <a:rPr lang="en-GB" dirty="0"/>
              <a:t>           |</a:t>
            </a:r>
          </a:p>
          <a:p>
            <a:r>
              <a:rPr lang="en-GB" dirty="0"/>
              <a:t>+==========+==========+==========+==========+</a:t>
            </a:r>
          </a:p>
          <a:p>
            <a:r>
              <a:rPr lang="en-GB" dirty="0"/>
              <a:t>| enter           | 0                   | 0.834687    | 0.165313     |</a:t>
            </a:r>
          </a:p>
          <a:p>
            <a:r>
              <a:rPr lang="en-GB" dirty="0"/>
              <a:t>+----------------+-----------------+----------------+----------------+</a:t>
            </a:r>
          </a:p>
          <a:p>
            <a:r>
              <a:rPr lang="en-GB" dirty="0"/>
              <a:t>| exit              | 0.346006     | 0                   | 0.653994    |</a:t>
            </a:r>
          </a:p>
          <a:p>
            <a:r>
              <a:rPr lang="en-GB" dirty="0"/>
              <a:t>+----------------+-----------------+----------------+----------------+</a:t>
            </a:r>
          </a:p>
          <a:p>
            <a:r>
              <a:rPr lang="en-GB" dirty="0"/>
              <a:t>| </a:t>
            </a:r>
            <a:r>
              <a:rPr lang="en-GB" dirty="0" err="1"/>
              <a:t>req</a:t>
            </a:r>
            <a:r>
              <a:rPr lang="en-GB" dirty="0"/>
              <a:t>               | 0.653972.    | 0.165305    | 0.180723.   |</a:t>
            </a:r>
          </a:p>
          <a:p>
            <a:r>
              <a:rPr lang="en-GB" dirty="0"/>
              <a:t>+----------------+-----------------+----------------+----------------+</a:t>
            </a:r>
          </a:p>
          <a:p>
            <a:endParaRPr lang="en-GB" dirty="0"/>
          </a:p>
          <a:p>
            <a:r>
              <a:rPr lang="en-GB" dirty="0">
                <a:latin typeface="Helvetica Neue Thin" panose="020B0403020202020204" pitchFamily="34" charset="0"/>
                <a:ea typeface="Helvetica Neue Thin" panose="020B0403020202020204" pitchFamily="34" charset="0"/>
              </a:rPr>
              <a:t>Steady states: [0.33332976, 0.33332916, 0.33334108] -&gt; every transition is hit more or less the same amount of times</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Studying this matrix, it might seem weird that the transition exit -&gt; enter is possible directly. We can generate a detailed matrix to the system in more detail [next slide]</a:t>
            </a:r>
          </a:p>
        </p:txBody>
      </p:sp>
      <p:sp>
        <p:nvSpPr>
          <p:cNvPr id="6" name="TextBox 5">
            <a:extLst>
              <a:ext uri="{FF2B5EF4-FFF2-40B4-BE49-F238E27FC236}">
                <a16:creationId xmlns:a16="http://schemas.microsoft.com/office/drawing/2014/main" id="{8FA419B3-7055-0B65-8D3F-D64BC0C8E450}"/>
              </a:ext>
            </a:extLst>
          </p:cNvPr>
          <p:cNvSpPr txBox="1"/>
          <p:nvPr/>
        </p:nvSpPr>
        <p:spPr>
          <a:xfrm>
            <a:off x="5562689" y="2123446"/>
            <a:ext cx="5921114"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matrix describes expected behaviors, for example you can’t have two enters following each other.</a:t>
            </a:r>
          </a:p>
          <a:p>
            <a:r>
              <a:rPr lang="en-FR" dirty="0">
                <a:latin typeface="Helvetica Neue Thin" panose="020B0403020202020204" pitchFamily="34" charset="0"/>
                <a:ea typeface="Helvetica Neue Thin" panose="020B0403020202020204" pitchFamily="34" charset="0"/>
              </a:rPr>
              <a:t>Sometimes grouped transitions aren’t clear enough about the behavior, so a more detailed transition matrix can be built [see next slide]</a:t>
            </a:r>
          </a:p>
        </p:txBody>
      </p:sp>
      <p:sp>
        <p:nvSpPr>
          <p:cNvPr id="2" name="Slide Number Placeholder 1">
            <a:extLst>
              <a:ext uri="{FF2B5EF4-FFF2-40B4-BE49-F238E27FC236}">
                <a16:creationId xmlns:a16="http://schemas.microsoft.com/office/drawing/2014/main" id="{8B21B0D5-7034-7F06-9C99-BDAD5EA0A57C}"/>
              </a:ext>
            </a:extLst>
          </p:cNvPr>
          <p:cNvSpPr>
            <a:spLocks noGrp="1"/>
          </p:cNvSpPr>
          <p:nvPr>
            <p:ph type="sldNum" sz="quarter" idx="12"/>
          </p:nvPr>
        </p:nvSpPr>
        <p:spPr/>
        <p:txBody>
          <a:bodyPr/>
          <a:lstStyle/>
          <a:p>
            <a:fld id="{4A936E34-E911-F947-B710-F12161D09F63}" type="slidenum">
              <a:rPr lang="en-FR" smtClean="0"/>
              <a:t>27</a:t>
            </a:fld>
            <a:endParaRPr lang="en-FR"/>
          </a:p>
        </p:txBody>
      </p:sp>
    </p:spTree>
    <p:extLst>
      <p:ext uri="{BB962C8B-B14F-4D97-AF65-F5344CB8AC3E}">
        <p14:creationId xmlns:p14="http://schemas.microsoft.com/office/powerpoint/2010/main" val="63985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9640909"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[test-run maximizing entropy] [detailed transitions]</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6370975"/>
          </a:xfrm>
          <a:prstGeom prst="rect">
            <a:avLst/>
          </a:prstGeom>
          <a:noFill/>
        </p:spPr>
        <p:txBody>
          <a:bodyPr wrap="square" rtlCol="0">
            <a:spAutoFit/>
          </a:bodyPr>
          <a:lstStyle/>
          <a:p>
            <a:endParaRPr lang="en-FR" dirty="0"/>
          </a:p>
          <a:p>
            <a:r>
              <a:rPr lang="en-FR" sz="1400" dirty="0">
                <a:latin typeface="Helvetica Neue Thin" panose="020B0403020202020204" pitchFamily="34" charset="0"/>
                <a:ea typeface="Helvetica Neue Thin" panose="020B0403020202020204" pitchFamily="34" charset="0"/>
              </a:rPr>
              <a:t>Transition matrix</a:t>
            </a:r>
          </a:p>
          <a:p>
            <a:r>
              <a:rPr lang="en-GB" sz="1200" dirty="0"/>
              <a:t>+-------------------+-----------------------+-----------------------+-----------------------+---------------------+----------------------+---------------------+--------------------+--------------------+--------------------+</a:t>
            </a:r>
          </a:p>
          <a:p>
            <a:r>
              <a:rPr lang="en-GB" sz="1200" dirty="0"/>
              <a:t>| source            |   enter(#1)           |   enter(#2)           |   enter(#3)           |   exit(#1)            |   exit(#2)            |         exit(#3)      |           </a:t>
            </a:r>
            <a:r>
              <a:rPr lang="en-GB" sz="1200" dirty="0" err="1"/>
              <a:t>req</a:t>
            </a:r>
            <a:r>
              <a:rPr lang="en-GB" sz="1200" dirty="0"/>
              <a:t>(#1)  |          </a:t>
            </a:r>
            <a:r>
              <a:rPr lang="en-GB" sz="1200" dirty="0" err="1"/>
              <a:t>req</a:t>
            </a:r>
            <a:r>
              <a:rPr lang="en-GB" sz="1200" dirty="0"/>
              <a:t>(#2)    |          </a:t>
            </a:r>
            <a:r>
              <a:rPr lang="en-GB" sz="1200" dirty="0" err="1"/>
              <a:t>req</a:t>
            </a:r>
            <a:r>
              <a:rPr lang="en-GB" sz="1200" dirty="0"/>
              <a:t>(#3)   |</a:t>
            </a:r>
          </a:p>
          <a:p>
            <a:r>
              <a:rPr lang="en-GB" sz="1200" dirty="0"/>
              <a:t>+===========+==============+==============+==============+=============+=============+=============+============+============+============+</a:t>
            </a:r>
          </a:p>
          <a:p>
            <a:r>
              <a:rPr lang="en-GB" sz="1200" dirty="0"/>
              <a:t>| enter(#1)       |     0                       |     0                        |     0                       |   0.843004         |   0                        |   0                      |  0                       |  0.0774727     |  0.0795229      |</a:t>
            </a:r>
          </a:p>
          <a:p>
            <a:r>
              <a:rPr lang="en-GB" sz="1200" dirty="0"/>
              <a:t>+-------------------+----------------------+------------------------+-----------------------+---------------------+----------------------+---------------------+--------------------+--------------------+--------------------+</a:t>
            </a:r>
          </a:p>
          <a:p>
            <a:r>
              <a:rPr lang="en-GB" sz="1200" dirty="0"/>
              <a:t>| enter(#2)        |     0                      |     0                        |     0                        |   0                      |   0.830604          |   0                      |  0.0887046      |  0                      |  0.0806912      |</a:t>
            </a:r>
          </a:p>
          <a:p>
            <a:r>
              <a:rPr lang="en-GB" sz="1200" dirty="0"/>
              <a:t>+-------------------+----------------------+------------------------+-----------------------+---------------------+----------------------+---------------------+--------------------+--------------------+--------------------+</a:t>
            </a:r>
          </a:p>
          <a:p>
            <a:r>
              <a:rPr lang="en-GB" sz="1200" dirty="0"/>
              <a:t>| enter(#3)        |     0                      |     0                        |     0                        |   0                      |   0                        |   0.831935        |  0.0865703      |  0.0814945      |  0                      |</a:t>
            </a:r>
          </a:p>
          <a:p>
            <a:r>
              <a:rPr lang="en-GB" sz="1200" dirty="0"/>
              <a:t>+-------------------+----------------------+------------------------+-----------------------+---------------------+----------------------+---------------------+--------------------+--------------------+--------------------+</a:t>
            </a:r>
          </a:p>
          <a:p>
            <a:r>
              <a:rPr lang="en-GB" sz="1200" dirty="0"/>
              <a:t>| exit(#1)           |     0                      |     0.169297          |     0.169732         |   0                      |   0                        |   0                       |  0.489066        |  0.0908921      |  0.0810139     |</a:t>
            </a:r>
          </a:p>
          <a:p>
            <a:r>
              <a:rPr lang="en-GB" sz="1200" dirty="0"/>
              <a:t>+-------------------+----------------------+------------------------+-----------------------+---------------------+----------------------+---------------------+--------------------+--------------------+--------------------+</a:t>
            </a:r>
          </a:p>
          <a:p>
            <a:r>
              <a:rPr lang="en-GB" sz="1200" dirty="0"/>
              <a:t>| exit(#2)           |     0.189185       |     0                         |     0.162985         |   0                      |   0                        |   0                       |  0.0985297      |  0.464288        |  0.0850115     |</a:t>
            </a:r>
          </a:p>
          <a:p>
            <a:r>
              <a:rPr lang="en-GB" sz="1200" dirty="0"/>
              <a:t>+-------------------+----------------------+------------------------+-----------------------+---------------------+----------------------+---------------------+--------------------+--------------------+--------------------+</a:t>
            </a:r>
          </a:p>
          <a:p>
            <a:r>
              <a:rPr lang="en-GB" sz="1200" dirty="0"/>
              <a:t>| exit(#3)           |     0.180754       |     0.169334          |     0                        |   0                      |   0                        |   0                       |  0.104759        |  0.0842439      |  0.460909       |</a:t>
            </a:r>
          </a:p>
          <a:p>
            <a:r>
              <a:rPr lang="en-GB" sz="1200" dirty="0"/>
              <a:t>+-------------------+----------------------+------------------------+-----------------------+---------------------+----------------------+---------------------+--------------------+--------------------+--------------------+</a:t>
            </a:r>
          </a:p>
          <a:p>
            <a:r>
              <a:rPr lang="en-GB" sz="1200" dirty="0"/>
              <a:t>| </a:t>
            </a:r>
            <a:r>
              <a:rPr lang="en-GB" sz="1200" dirty="0" err="1"/>
              <a:t>req</a:t>
            </a:r>
            <a:r>
              <a:rPr lang="en-GB" sz="1200" dirty="0"/>
              <a:t>(#1)           |     0.447661        |     0.115177          |     0.105672         |   0                       |   0.0786482       |   0.0772194      |  0                      |  0.0880288      |  0.087594        |</a:t>
            </a:r>
          </a:p>
          <a:p>
            <a:r>
              <a:rPr lang="en-GB" sz="1200" dirty="0"/>
              <a:t>+-------------------+----------------------+------------------------+-----------------------+---------------------+----------------------+---------------------+--------------------+--------------------+--------------------+</a:t>
            </a:r>
          </a:p>
          <a:p>
            <a:r>
              <a:rPr lang="en-GB" sz="1200" dirty="0"/>
              <a:t>| </a:t>
            </a:r>
            <a:r>
              <a:rPr lang="en-GB" sz="1200" dirty="0" err="1"/>
              <a:t>req</a:t>
            </a:r>
            <a:r>
              <a:rPr lang="en-GB" sz="1200" dirty="0"/>
              <a:t>(#2)           |     0.123676        |     0.406982          |     0.113434         |   0.085981        |   0                        |   0.0795011      |  0.101519        |  0                      |  0.0889075      |</a:t>
            </a:r>
          </a:p>
          <a:p>
            <a:r>
              <a:rPr lang="en-GB" sz="1200" dirty="0"/>
              <a:t>+-------------------+----------------------+------------------------+-----------------------+---------------------+----------------------+---------------------+--------------------+--------------------+--------------------+</a:t>
            </a:r>
          </a:p>
          <a:p>
            <a:r>
              <a:rPr lang="en-GB" sz="1200" dirty="0"/>
              <a:t>| </a:t>
            </a:r>
            <a:r>
              <a:rPr lang="en-GB" sz="1200" dirty="0" err="1"/>
              <a:t>req</a:t>
            </a:r>
            <a:r>
              <a:rPr lang="en-GB" sz="1200" dirty="0"/>
              <a:t>(#3)           |     0.129432        |     0.10779            |     0.407825         |   0.0911526      |   0.082129          |   0                      |  0.0962989      |  0.0853719     |  0                       |</a:t>
            </a:r>
          </a:p>
          <a:p>
            <a:r>
              <a:rPr lang="en-GB" sz="1200" dirty="0"/>
              <a:t>+-------------------+----------------------+------------------------+-----------------------+---------------------+----------------------+---------------------+--------------------+--------------------+--------------------+</a:t>
            </a:r>
          </a:p>
          <a:p>
            <a:endParaRPr lang="en-GB" sz="1200" dirty="0"/>
          </a:p>
          <a:p>
            <a:r>
              <a:rPr lang="en-GB" sz="1600" dirty="0">
                <a:latin typeface="Helvetica Neue Thin" panose="020B0403020202020204" pitchFamily="34" charset="0"/>
                <a:ea typeface="Helvetica Neue Thin" panose="020B0403020202020204" pitchFamily="34" charset="0"/>
              </a:rPr>
              <a:t>Stable state: [0.12020888, 0.10717856, 0.10594082, 0.12020984, 0.10717859, 0.10593995, 0.12021135, 0.10718605, 0.10594596]</a:t>
            </a:r>
          </a:p>
          <a:p>
            <a:endParaRPr lang="en-GB" sz="1600" dirty="0">
              <a:latin typeface="Helvetica Neue Thin" panose="020B0403020202020204" pitchFamily="34" charset="0"/>
              <a:ea typeface="Helvetica Neue Thin" panose="020B0403020202020204" pitchFamily="34" charset="0"/>
            </a:endParaRPr>
          </a:p>
          <a:p>
            <a:r>
              <a:rPr lang="en-GB" sz="1600" dirty="0">
                <a:latin typeface="Helvetica Neue Thin" panose="020B0403020202020204" pitchFamily="34" charset="0"/>
                <a:ea typeface="Helvetica Neue Thin" panose="020B0403020202020204" pitchFamily="34" charset="0"/>
              </a:rPr>
              <a:t>The detailed matrix shows that exit -&gt; enter is an acceptable pair, because it is always between 2 different processes.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r>
              <a:rPr lang="en-FR" sz="1600" dirty="0">
                <a:latin typeface="Helvetica Neue Thin" panose="020B0403020202020204" pitchFamily="34" charset="0"/>
                <a:ea typeface="Helvetica Neue Thin" panose="020B0403020202020204" pitchFamily="34" charset="0"/>
              </a:rPr>
              <a:t>Data log file:</a:t>
            </a:r>
            <a:r>
              <a:rPr lang="en-GB" sz="1600" dirty="0">
                <a:latin typeface="Helvetica Neue Thin" panose="020B0403020202020204" pitchFamily="34" charset="0"/>
                <a:ea typeface="Helvetica Neue Thin" panose="020B0403020202020204" pitchFamily="34" charset="0"/>
              </a:rPr>
              <a:t> dekker.cub1678123227.data</a:t>
            </a: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DC209C3E-8E19-F5C9-4688-85A7EDBEF755}"/>
              </a:ext>
            </a:extLst>
          </p:cNvPr>
          <p:cNvSpPr>
            <a:spLocks noGrp="1"/>
          </p:cNvSpPr>
          <p:nvPr>
            <p:ph type="sldNum" sz="quarter" idx="12"/>
          </p:nvPr>
        </p:nvSpPr>
        <p:spPr/>
        <p:txBody>
          <a:bodyPr/>
          <a:lstStyle/>
          <a:p>
            <a:fld id="{4A936E34-E911-F947-B710-F12161D09F63}" type="slidenum">
              <a:rPr lang="en-FR" smtClean="0"/>
              <a:t>28</a:t>
            </a:fld>
            <a:endParaRPr lang="en-FR"/>
          </a:p>
        </p:txBody>
      </p:sp>
    </p:spTree>
    <p:extLst>
      <p:ext uri="{BB962C8B-B14F-4D97-AF65-F5344CB8AC3E}">
        <p14:creationId xmlns:p14="http://schemas.microsoft.com/office/powerpoint/2010/main" val="4257490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188891" y="124945"/>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418576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buggy.cub1678220204.data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Out of 1 000 000 steps, it only took 3. No need to even try anything else, the model is clearly odd.</a:t>
            </a:r>
          </a:p>
          <a:p>
            <a:r>
              <a:rPr lang="en-FR" dirty="0">
                <a:latin typeface="Helvetica Neue Thin" panose="020B0403020202020204" pitchFamily="34" charset="0"/>
                <a:ea typeface="Helvetica Neue Thin" panose="020B0403020202020204" pitchFamily="34" charset="0"/>
              </a:rPr>
              <a:t>The transition matrix clearly shows that going 100% from req to req killed the system: </a:t>
            </a:r>
          </a:p>
          <a:p>
            <a:r>
              <a:rPr lang="en-GB" dirty="0">
                <a:ea typeface="Helvetica Neue Thin" panose="020B0403020202020204" pitchFamily="34" charset="0"/>
              </a:rPr>
              <a:t>+----------------+-----------------+--------------+-------------+</a:t>
            </a:r>
          </a:p>
          <a:p>
            <a:r>
              <a:rPr lang="en-GB" dirty="0">
                <a:ea typeface="Helvetica Neue Thin" panose="020B0403020202020204" pitchFamily="34" charset="0"/>
              </a:rPr>
              <a:t>| source         |   enter          |   exit          |   </a:t>
            </a:r>
            <a:r>
              <a:rPr lang="en-GB" dirty="0" err="1">
                <a:ea typeface="Helvetica Neue Thin" panose="020B0403020202020204" pitchFamily="34" charset="0"/>
              </a:rPr>
              <a:t>req</a:t>
            </a:r>
            <a:r>
              <a:rPr lang="en-GB" dirty="0">
                <a:ea typeface="Helvetica Neue Thin" panose="020B0403020202020204" pitchFamily="34" charset="0"/>
              </a:rPr>
              <a:t>        |</a:t>
            </a:r>
          </a:p>
          <a:p>
            <a:r>
              <a:rPr lang="en-GB" dirty="0">
                <a:ea typeface="Helvetica Neue Thin" panose="020B0403020202020204" pitchFamily="34" charset="0"/>
              </a:rPr>
              <a:t>+==========+==========+=========+========+</a:t>
            </a:r>
          </a:p>
          <a:p>
            <a:r>
              <a:rPr lang="en-GB" dirty="0">
                <a:ea typeface="Helvetica Neue Thin" panose="020B0403020202020204" pitchFamily="34" charset="0"/>
              </a:rPr>
              <a:t>| enter           |        0            |       0          |      0          |</a:t>
            </a:r>
          </a:p>
          <a:p>
            <a:r>
              <a:rPr lang="en-GB" dirty="0">
                <a:ea typeface="Helvetica Neue Thin" panose="020B0403020202020204" pitchFamily="34" charset="0"/>
              </a:rPr>
              <a:t>+----------------+-----------------+--------------+-------------+</a:t>
            </a:r>
          </a:p>
          <a:p>
            <a:r>
              <a:rPr lang="en-GB" dirty="0">
                <a:ea typeface="Helvetica Neue Thin" panose="020B0403020202020204" pitchFamily="34" charset="0"/>
              </a:rPr>
              <a:t>| exit              |        0             |       0         |      0          |</a:t>
            </a:r>
          </a:p>
          <a:p>
            <a:r>
              <a:rPr lang="en-GB" dirty="0">
                <a:ea typeface="Helvetica Neue Thin" panose="020B0403020202020204" pitchFamily="34" charset="0"/>
              </a:rPr>
              <a:t>+----------------+-----------------+--------------+-------------+</a:t>
            </a:r>
          </a:p>
          <a:p>
            <a:r>
              <a:rPr lang="en-GB" dirty="0">
                <a:ea typeface="Helvetica Neue Thin" panose="020B0403020202020204" pitchFamily="34" charset="0"/>
              </a:rPr>
              <a:t>| </a:t>
            </a:r>
            <a:r>
              <a:rPr lang="en-GB" dirty="0" err="1">
                <a:ea typeface="Helvetica Neue Thin" panose="020B0403020202020204" pitchFamily="34" charset="0"/>
              </a:rPr>
              <a:t>req</a:t>
            </a:r>
            <a:r>
              <a:rPr lang="en-GB" dirty="0">
                <a:ea typeface="Helvetica Neue Thin" panose="020B0403020202020204" pitchFamily="34" charset="0"/>
              </a:rPr>
              <a:t>               |        0            |       0          |      1         |</a:t>
            </a:r>
          </a:p>
          <a:p>
            <a:r>
              <a:rPr lang="en-GB" dirty="0">
                <a:ea typeface="Helvetica Neue Thin" panose="020B0403020202020204" pitchFamily="34" charset="0"/>
              </a:rPr>
              <a:t>+----------------+-----------------+--------------+-------------+</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2" name="Slide Number Placeholder 1">
            <a:extLst>
              <a:ext uri="{FF2B5EF4-FFF2-40B4-BE49-F238E27FC236}">
                <a16:creationId xmlns:a16="http://schemas.microsoft.com/office/drawing/2014/main" id="{6E02610C-2956-E369-0F3D-8F5466DF514F}"/>
              </a:ext>
            </a:extLst>
          </p:cNvPr>
          <p:cNvSpPr>
            <a:spLocks noGrp="1"/>
          </p:cNvSpPr>
          <p:nvPr>
            <p:ph type="sldNum" sz="quarter" idx="12"/>
          </p:nvPr>
        </p:nvSpPr>
        <p:spPr/>
        <p:txBody>
          <a:bodyPr/>
          <a:lstStyle/>
          <a:p>
            <a:fld id="{4A936E34-E911-F947-B710-F12161D09F63}" type="slidenum">
              <a:rPr lang="en-FR" smtClean="0"/>
              <a:t>29</a:t>
            </a:fld>
            <a:endParaRPr lang="en-FR"/>
          </a:p>
        </p:txBody>
      </p:sp>
    </p:spTree>
    <p:extLst>
      <p:ext uri="{BB962C8B-B14F-4D97-AF65-F5344CB8AC3E}">
        <p14:creationId xmlns:p14="http://schemas.microsoft.com/office/powerpoint/2010/main" val="135687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Quick overview of proposed solution</a:t>
            </a:r>
          </a:p>
        </p:txBody>
      </p:sp>
      <p:sp>
        <p:nvSpPr>
          <p:cNvPr id="3" name="Slide Number Placeholder 2">
            <a:extLst>
              <a:ext uri="{FF2B5EF4-FFF2-40B4-BE49-F238E27FC236}">
                <a16:creationId xmlns:a16="http://schemas.microsoft.com/office/drawing/2014/main" id="{96741407-8F4A-40AE-B6BD-FB7FA9EAAB08}"/>
              </a:ext>
            </a:extLst>
          </p:cNvPr>
          <p:cNvSpPr>
            <a:spLocks noGrp="1"/>
          </p:cNvSpPr>
          <p:nvPr>
            <p:ph type="sldNum" sz="quarter" idx="12"/>
          </p:nvPr>
        </p:nvSpPr>
        <p:spPr/>
        <p:txBody>
          <a:bodyPr/>
          <a:lstStyle/>
          <a:p>
            <a:fld id="{4A936E34-E911-F947-B710-F12161D09F63}" type="slidenum">
              <a:rPr lang="en-FR" smtClean="0"/>
              <a:t>3</a:t>
            </a:fld>
            <a:endParaRPr lang="en-FR"/>
          </a:p>
        </p:txBody>
      </p:sp>
    </p:spTree>
    <p:extLst>
      <p:ext uri="{BB962C8B-B14F-4D97-AF65-F5344CB8AC3E}">
        <p14:creationId xmlns:p14="http://schemas.microsoft.com/office/powerpoint/2010/main" val="2580666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Buggy </a:t>
            </a:r>
            <a:r>
              <a:rPr lang="en-US" sz="2400" dirty="0" err="1">
                <a:latin typeface="Helvetica Neue Thin" panose="020B0403020202020204" pitchFamily="34" charset="0"/>
                <a:ea typeface="Helvetica Neue Thin" panose="020B0403020202020204" pitchFamily="34" charset="0"/>
              </a:rPr>
              <a:t>Dekker.cub</a:t>
            </a:r>
            <a:r>
              <a:rPr lang="en-US" sz="2400" dirty="0">
                <a:latin typeface="Helvetica Neue Thin" panose="020B0403020202020204" pitchFamily="34" charset="0"/>
                <a:ea typeface="Helvetica Neue Thin" panose="020B0403020202020204" pitchFamily="34" charset="0"/>
              </a:rPr>
              <a:t> [original deadlocking example]</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116955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buggy.cub1678198010.data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You can try a different run and maybe try a more detailed matrix:</a:t>
            </a:r>
          </a:p>
          <a:p>
            <a:endParaRPr lang="en-GB" sz="1600" dirty="0">
              <a:latin typeface="Helvetica Neue Thin" panose="020B0403020202020204" pitchFamily="34" charset="0"/>
              <a:ea typeface="Helvetica Neue Thin" panose="020B0403020202020204" pitchFamily="34" charset="0"/>
            </a:endParaRPr>
          </a:p>
        </p:txBody>
      </p:sp>
      <p:pic>
        <p:nvPicPr>
          <p:cNvPr id="2" name="Picture 1">
            <a:extLst>
              <a:ext uri="{FF2B5EF4-FFF2-40B4-BE49-F238E27FC236}">
                <a16:creationId xmlns:a16="http://schemas.microsoft.com/office/drawing/2014/main" id="{0BA9B44B-A068-B49F-BF27-B3B7A895BA08}"/>
              </a:ext>
            </a:extLst>
          </p:cNvPr>
          <p:cNvPicPr>
            <a:picLocks noChangeAspect="1"/>
          </p:cNvPicPr>
          <p:nvPr/>
        </p:nvPicPr>
        <p:blipFill>
          <a:blip r:embed="rId2"/>
          <a:stretch>
            <a:fillRect/>
          </a:stretch>
        </p:blipFill>
        <p:spPr>
          <a:xfrm>
            <a:off x="188890" y="1510053"/>
            <a:ext cx="11952401" cy="3591787"/>
          </a:xfrm>
          <a:prstGeom prst="rect">
            <a:avLst/>
          </a:prstGeom>
        </p:spPr>
      </p:pic>
      <p:sp>
        <p:nvSpPr>
          <p:cNvPr id="3" name="TextBox 2">
            <a:extLst>
              <a:ext uri="{FF2B5EF4-FFF2-40B4-BE49-F238E27FC236}">
                <a16:creationId xmlns:a16="http://schemas.microsoft.com/office/drawing/2014/main" id="{7A1EDE53-6561-5FB0-758B-A7E4A2D6FD90}"/>
              </a:ext>
            </a:extLst>
          </p:cNvPr>
          <p:cNvSpPr txBox="1"/>
          <p:nvPr/>
        </p:nvSpPr>
        <p:spPr>
          <a:xfrm>
            <a:off x="138181" y="510184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Although it is also useless, since the simple information gathered from the run, i.e. how often processes/transitions appear etc is enough to deduce that something is wrong with the model.</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5A7826FE-8F73-CDD0-2816-DA23ABE31E76}"/>
              </a:ext>
            </a:extLst>
          </p:cNvPr>
          <p:cNvSpPr>
            <a:spLocks noGrp="1"/>
          </p:cNvSpPr>
          <p:nvPr>
            <p:ph type="sldNum" sz="quarter" idx="12"/>
          </p:nvPr>
        </p:nvSpPr>
        <p:spPr/>
        <p:txBody>
          <a:bodyPr/>
          <a:lstStyle/>
          <a:p>
            <a:fld id="{4A936E34-E911-F947-B710-F12161D09F63}" type="slidenum">
              <a:rPr lang="en-FR" smtClean="0"/>
              <a:t>30</a:t>
            </a:fld>
            <a:endParaRPr lang="en-FR"/>
          </a:p>
        </p:txBody>
      </p:sp>
    </p:spTree>
    <p:extLst>
      <p:ext uri="{BB962C8B-B14F-4D97-AF65-F5344CB8AC3E}">
        <p14:creationId xmlns:p14="http://schemas.microsoft.com/office/powerpoint/2010/main" val="2350080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89255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germanish.cub1678226749.data</a:t>
            </a:r>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31</a:t>
            </a:fld>
            <a:endParaRPr lang="en-FR"/>
          </a:p>
        </p:txBody>
      </p:sp>
      <p:pic>
        <p:nvPicPr>
          <p:cNvPr id="7" name="Picture 6">
            <a:extLst>
              <a:ext uri="{FF2B5EF4-FFF2-40B4-BE49-F238E27FC236}">
                <a16:creationId xmlns:a16="http://schemas.microsoft.com/office/drawing/2014/main" id="{F9EE66E7-21D5-39DE-88CE-8F6672410B75}"/>
              </a:ext>
            </a:extLst>
          </p:cNvPr>
          <p:cNvPicPr>
            <a:picLocks noChangeAspect="1"/>
          </p:cNvPicPr>
          <p:nvPr/>
        </p:nvPicPr>
        <p:blipFill>
          <a:blip r:embed="rId2"/>
          <a:stretch>
            <a:fillRect/>
          </a:stretch>
        </p:blipFill>
        <p:spPr>
          <a:xfrm>
            <a:off x="94444" y="1032886"/>
            <a:ext cx="11739369" cy="3196214"/>
          </a:xfrm>
          <a:prstGeom prst="rect">
            <a:avLst/>
          </a:prstGeom>
        </p:spPr>
      </p:pic>
      <p:sp>
        <p:nvSpPr>
          <p:cNvPr id="8" name="TextBox 7">
            <a:extLst>
              <a:ext uri="{FF2B5EF4-FFF2-40B4-BE49-F238E27FC236}">
                <a16:creationId xmlns:a16="http://schemas.microsoft.com/office/drawing/2014/main" id="{27A447D3-D98D-C71D-E512-B1FF0F72F452}"/>
              </a:ext>
            </a:extLst>
          </p:cNvPr>
          <p:cNvSpPr txBox="1"/>
          <p:nvPr/>
        </p:nvSpPr>
        <p:spPr>
          <a:xfrm>
            <a:off x="94445" y="4233324"/>
            <a:ext cx="12003110" cy="2831544"/>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Proc 1 : 14774 times</a:t>
            </a:r>
          </a:p>
          <a:p>
            <a:r>
              <a:rPr lang="en-GB" dirty="0">
                <a:latin typeface="Helvetica Neue Thin" panose="020B0403020202020204" pitchFamily="34" charset="0"/>
                <a:ea typeface="Helvetica Neue Thin" panose="020B0403020202020204" pitchFamily="34" charset="0"/>
              </a:rPr>
              <a:t>Proc 2 : 14501 times</a:t>
            </a:r>
          </a:p>
          <a:p>
            <a:r>
              <a:rPr lang="en-GB" dirty="0">
                <a:latin typeface="Helvetica Neue Thin" panose="020B0403020202020204" pitchFamily="34" charset="0"/>
                <a:ea typeface="Helvetica Neue Thin" panose="020B0403020202020204" pitchFamily="34" charset="0"/>
              </a:rPr>
              <a:t>Proc 3 : 14367 times</a:t>
            </a:r>
          </a:p>
          <a:p>
            <a:r>
              <a:rPr lang="en-GB" dirty="0">
                <a:latin typeface="Helvetica Neue Thin" panose="020B0403020202020204" pitchFamily="34" charset="0"/>
                <a:ea typeface="Helvetica Neue Thin" panose="020B0403020202020204" pitchFamily="34" charset="0"/>
              </a:rPr>
              <a:t>Transition inv_2 : 4248 times</a:t>
            </a:r>
          </a:p>
          <a:p>
            <a:r>
              <a:rPr lang="en-GB" dirty="0">
                <a:latin typeface="Helvetica Neue Thin" panose="020B0403020202020204" pitchFamily="34" charset="0"/>
                <a:ea typeface="Helvetica Neue Thin" panose="020B0403020202020204" pitchFamily="34" charset="0"/>
              </a:rPr>
              <a:t>Transition inv_1 : 10298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req_shared</a:t>
            </a:r>
            <a:r>
              <a:rPr lang="en-GB" dirty="0">
                <a:latin typeface="Helvetica Neue Thin" panose="020B0403020202020204" pitchFamily="34" charset="0"/>
                <a:ea typeface="Helvetica Neue Thin" panose="020B0403020202020204" pitchFamily="34" charset="0"/>
              </a:rPr>
              <a:t> : 6117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req_exclusive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gnt_exclusive</a:t>
            </a:r>
            <a:r>
              <a:rPr lang="en-GB" dirty="0">
                <a:latin typeface="Helvetica Neue Thin" panose="020B0403020202020204" pitchFamily="34" charset="0"/>
                <a:ea typeface="Helvetica Neue Thin" panose="020B0403020202020204" pitchFamily="34" charset="0"/>
              </a:rPr>
              <a:t> : 8431 times</a:t>
            </a:r>
          </a:p>
          <a:p>
            <a:r>
              <a:rPr lang="en-GB" dirty="0">
                <a:latin typeface="Helvetica Neue Thin" panose="020B0403020202020204" pitchFamily="34" charset="0"/>
                <a:ea typeface="Helvetica Neue Thin" panose="020B0403020202020204" pitchFamily="34" charset="0"/>
              </a:rPr>
              <a:t>Transition </a:t>
            </a:r>
            <a:r>
              <a:rPr lang="en-GB" dirty="0" err="1">
                <a:latin typeface="Helvetica Neue Thin" panose="020B0403020202020204" pitchFamily="34" charset="0"/>
                <a:ea typeface="Helvetica Neue Thin" panose="020B0403020202020204" pitchFamily="34" charset="0"/>
              </a:rPr>
              <a:t>gnt_shared</a:t>
            </a:r>
            <a:r>
              <a:rPr lang="en-GB" dirty="0">
                <a:latin typeface="Helvetica Neue Thin" panose="020B0403020202020204" pitchFamily="34" charset="0"/>
                <a:ea typeface="Helvetica Neue Thin" panose="020B0403020202020204" pitchFamily="34" charset="0"/>
              </a:rPr>
              <a:t> : 6117 times</a:t>
            </a:r>
            <a:endParaRPr lang="en-FR"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9" name="TextBox 8">
            <a:extLst>
              <a:ext uri="{FF2B5EF4-FFF2-40B4-BE49-F238E27FC236}">
                <a16:creationId xmlns:a16="http://schemas.microsoft.com/office/drawing/2014/main" id="{037C8E69-1F48-6DFA-71E7-D6205D67E09E}"/>
              </a:ext>
            </a:extLst>
          </p:cNvPr>
          <p:cNvSpPr txBox="1"/>
          <p:nvPr/>
        </p:nvSpPr>
        <p:spPr>
          <a:xfrm>
            <a:off x="4650116" y="422910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0.19319739, 0.14014888, 0.23597992, 0.09732752, 0.19319739, 0.14014888]</a:t>
            </a:r>
          </a:p>
        </p:txBody>
      </p:sp>
    </p:spTree>
    <p:extLst>
      <p:ext uri="{BB962C8B-B14F-4D97-AF65-F5344CB8AC3E}">
        <p14:creationId xmlns:p14="http://schemas.microsoft.com/office/powerpoint/2010/main" val="47040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[test-run maximizing entropy]</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32</a:t>
            </a:fld>
            <a:endParaRPr lang="en-FR"/>
          </a:p>
        </p:txBody>
      </p:sp>
      <p:pic>
        <p:nvPicPr>
          <p:cNvPr id="2" name="Picture 1">
            <a:extLst>
              <a:ext uri="{FF2B5EF4-FFF2-40B4-BE49-F238E27FC236}">
                <a16:creationId xmlns:a16="http://schemas.microsoft.com/office/drawing/2014/main" id="{79C17C9C-DD52-1622-9D50-E77CB560D9C0}"/>
              </a:ext>
            </a:extLst>
          </p:cNvPr>
          <p:cNvPicPr>
            <a:picLocks noChangeAspect="1"/>
          </p:cNvPicPr>
          <p:nvPr/>
        </p:nvPicPr>
        <p:blipFill>
          <a:blip r:embed="rId2"/>
          <a:stretch>
            <a:fillRect/>
          </a:stretch>
        </p:blipFill>
        <p:spPr>
          <a:xfrm>
            <a:off x="94444" y="1173587"/>
            <a:ext cx="12048843" cy="2565656"/>
          </a:xfrm>
          <a:prstGeom prst="rect">
            <a:avLst/>
          </a:prstGeom>
        </p:spPr>
      </p:pic>
      <p:sp>
        <p:nvSpPr>
          <p:cNvPr id="3" name="TextBox 2">
            <a:extLst>
              <a:ext uri="{FF2B5EF4-FFF2-40B4-BE49-F238E27FC236}">
                <a16:creationId xmlns:a16="http://schemas.microsoft.com/office/drawing/2014/main" id="{584C6ED6-D2FF-7195-BF7C-7E9060A51E58}"/>
              </a:ext>
            </a:extLst>
          </p:cNvPr>
          <p:cNvSpPr txBox="1"/>
          <p:nvPr/>
        </p:nvSpPr>
        <p:spPr>
          <a:xfrm>
            <a:off x="48711" y="3956888"/>
            <a:ext cx="12003110"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0.0653145 , 0.06464634, 0.0649695 , 0.04611472, 0.04581588,</a:t>
            </a:r>
          </a:p>
          <a:p>
            <a:r>
              <a:rPr lang="en-FR" dirty="0">
                <a:latin typeface="Helvetica Neue Thin" panose="020B0403020202020204" pitchFamily="34" charset="0"/>
                <a:ea typeface="Helvetica Neue Thin" panose="020B0403020202020204" pitchFamily="34" charset="0"/>
              </a:rPr>
              <a:t>       0.04648112, 0.07927201, 0.07812757, 0.07973191, 0.03215312,</a:t>
            </a:r>
          </a:p>
          <a:p>
            <a:r>
              <a:rPr lang="en-FR" dirty="0">
                <a:latin typeface="Helvetica Neue Thin" panose="020B0403020202020204" pitchFamily="34" charset="0"/>
                <a:ea typeface="Helvetica Neue Thin" panose="020B0403020202020204" pitchFamily="34" charset="0"/>
              </a:rPr>
              <a:t>       0.032337  , 0.03169428, 0.0653217 , 0.06463193, 0.06497671,</a:t>
            </a:r>
          </a:p>
          <a:p>
            <a:r>
              <a:rPr lang="en-FR" dirty="0">
                <a:latin typeface="Helvetica Neue Thin" panose="020B0403020202020204" pitchFamily="34" charset="0"/>
                <a:ea typeface="Helvetica Neue Thin" panose="020B0403020202020204" pitchFamily="34" charset="0"/>
              </a:rPr>
              <a:t>       0.04611525, 0.04581657, 0.0464799 ]</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90287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Non-ergodic [random example of a non-ergodic system]</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non_ergodic2.cub1678280563.data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33</a:t>
            </a:fld>
            <a:endParaRPr lang="en-FR"/>
          </a:p>
        </p:txBody>
      </p:sp>
      <p:pic>
        <p:nvPicPr>
          <p:cNvPr id="7" name="Picture 6">
            <a:extLst>
              <a:ext uri="{FF2B5EF4-FFF2-40B4-BE49-F238E27FC236}">
                <a16:creationId xmlns:a16="http://schemas.microsoft.com/office/drawing/2014/main" id="{B4012DE6-EED0-78A6-DB82-A3BA3D6A533D}"/>
              </a:ext>
            </a:extLst>
          </p:cNvPr>
          <p:cNvPicPr>
            <a:picLocks noChangeAspect="1"/>
          </p:cNvPicPr>
          <p:nvPr/>
        </p:nvPicPr>
        <p:blipFill>
          <a:blip r:embed="rId2"/>
          <a:stretch>
            <a:fillRect/>
          </a:stretch>
        </p:blipFill>
        <p:spPr>
          <a:xfrm>
            <a:off x="241091" y="1094673"/>
            <a:ext cx="8733576" cy="3282834"/>
          </a:xfrm>
          <a:prstGeom prst="rect">
            <a:avLst/>
          </a:prstGeom>
        </p:spPr>
      </p:pic>
      <p:sp>
        <p:nvSpPr>
          <p:cNvPr id="8" name="TextBox 7">
            <a:extLst>
              <a:ext uri="{FF2B5EF4-FFF2-40B4-BE49-F238E27FC236}">
                <a16:creationId xmlns:a16="http://schemas.microsoft.com/office/drawing/2014/main" id="{6B852C8C-F92D-66DA-4353-E17D339A95C8}"/>
              </a:ext>
            </a:extLst>
          </p:cNvPr>
          <p:cNvSpPr txBox="1"/>
          <p:nvPr/>
        </p:nvSpPr>
        <p:spPr>
          <a:xfrm>
            <a:off x="241091" y="5276329"/>
            <a:ext cx="10968776" cy="923330"/>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Irreducible: any state can be reached from any other</a:t>
            </a:r>
          </a:p>
          <a:p>
            <a:r>
              <a:rPr lang="en-GB" dirty="0">
                <a:latin typeface="Helvetica Neue Thin" panose="020B0403020202020204" pitchFamily="34" charset="0"/>
                <a:ea typeface="Helvetica Neue Thin" panose="020B0403020202020204" pitchFamily="34" charset="0"/>
              </a:rPr>
              <a:t>In this model, processes have a choice in the beginning which splits the state space in two. Once you’ve decided you can never again change spaces. </a:t>
            </a:r>
          </a:p>
        </p:txBody>
      </p:sp>
      <p:pic>
        <p:nvPicPr>
          <p:cNvPr id="9" name="Picture 8">
            <a:extLst>
              <a:ext uri="{FF2B5EF4-FFF2-40B4-BE49-F238E27FC236}">
                <a16:creationId xmlns:a16="http://schemas.microsoft.com/office/drawing/2014/main" id="{6F5A6CB7-7491-F321-B1D4-A3115B4DAF4B}"/>
              </a:ext>
            </a:extLst>
          </p:cNvPr>
          <p:cNvPicPr>
            <a:picLocks noChangeAspect="1"/>
          </p:cNvPicPr>
          <p:nvPr/>
        </p:nvPicPr>
        <p:blipFill>
          <a:blip r:embed="rId3"/>
          <a:stretch>
            <a:fillRect/>
          </a:stretch>
        </p:blipFill>
        <p:spPr>
          <a:xfrm>
            <a:off x="241091" y="4516239"/>
            <a:ext cx="2146509" cy="621358"/>
          </a:xfrm>
          <a:prstGeom prst="rect">
            <a:avLst/>
          </a:prstGeom>
        </p:spPr>
      </p:pic>
    </p:spTree>
    <p:extLst>
      <p:ext uri="{BB962C8B-B14F-4D97-AF65-F5344CB8AC3E}">
        <p14:creationId xmlns:p14="http://schemas.microsoft.com/office/powerpoint/2010/main" val="998251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Mesi [correct protocol from Cubicle examples]</a:t>
            </a: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mesi.cub1678286734.data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34</a:t>
            </a:fld>
            <a:endParaRPr lang="en-FR"/>
          </a:p>
        </p:txBody>
      </p:sp>
      <p:pic>
        <p:nvPicPr>
          <p:cNvPr id="2" name="Picture 1">
            <a:extLst>
              <a:ext uri="{FF2B5EF4-FFF2-40B4-BE49-F238E27FC236}">
                <a16:creationId xmlns:a16="http://schemas.microsoft.com/office/drawing/2014/main" id="{96944DED-B86F-83FB-A841-001EE3B00450}"/>
              </a:ext>
            </a:extLst>
          </p:cNvPr>
          <p:cNvPicPr>
            <a:picLocks noChangeAspect="1"/>
          </p:cNvPicPr>
          <p:nvPr/>
        </p:nvPicPr>
        <p:blipFill>
          <a:blip r:embed="rId2"/>
          <a:stretch>
            <a:fillRect/>
          </a:stretch>
        </p:blipFill>
        <p:spPr>
          <a:xfrm>
            <a:off x="228600" y="955941"/>
            <a:ext cx="6189133" cy="5077232"/>
          </a:xfrm>
          <a:prstGeom prst="rect">
            <a:avLst/>
          </a:prstGeom>
        </p:spPr>
      </p:pic>
      <p:sp>
        <p:nvSpPr>
          <p:cNvPr id="3" name="TextBox 2">
            <a:extLst>
              <a:ext uri="{FF2B5EF4-FFF2-40B4-BE49-F238E27FC236}">
                <a16:creationId xmlns:a16="http://schemas.microsoft.com/office/drawing/2014/main" id="{4533C8BF-8EA8-8A8D-68D6-BACA7E06835B}"/>
              </a:ext>
            </a:extLst>
          </p:cNvPr>
          <p:cNvSpPr txBox="1"/>
          <p:nvPr/>
        </p:nvSpPr>
        <p:spPr>
          <a:xfrm>
            <a:off x="188890" y="6214323"/>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a:t>
            </a:r>
            <a:r>
              <a:rPr lang="en-GB" dirty="0">
                <a:latin typeface="Helvetica Neue Thin" panose="020B0403020202020204" pitchFamily="34" charset="0"/>
                <a:ea typeface="Helvetica Neue Thin" panose="020B0403020202020204" pitchFamily="34" charset="0"/>
              </a:rPr>
              <a:t>mesi.cub1678286836.data for detailed matrix, but matrix too big to paste</a:t>
            </a:r>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196940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12003110" cy="461665"/>
          </a:xfrm>
          <a:prstGeom prst="rect">
            <a:avLst/>
          </a:prstGeom>
          <a:noFill/>
        </p:spPr>
        <p:txBody>
          <a:bodyPr wrap="square" rtlCol="0">
            <a:spAutoFit/>
          </a:bodyPr>
          <a:lstStyle/>
          <a:p>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Consensus_V9.cub [the </a:t>
            </a:r>
            <a:r>
              <a:rPr lang="en-US" sz="2400" dirty="0" err="1">
                <a:effectLst/>
                <a:latin typeface="Abadi Extra Light" panose="020B0204020104020204" pitchFamily="34" charset="0"/>
                <a:ea typeface="Calibri" panose="020F0502020204030204" pitchFamily="34" charset="0"/>
                <a:cs typeface="Times New Roman" panose="02020603050405020304" pitchFamily="18" charset="0"/>
              </a:rPr>
              <a:t>livelock</a:t>
            </a:r>
            <a:r>
              <a:rPr lang="en-US" sz="2400" dirty="0">
                <a:effectLst/>
                <a:latin typeface="Abadi Extra Light" panose="020B0204020104020204" pitchFamily="34" charset="0"/>
                <a:ea typeface="Calibri" panose="020F0502020204030204" pitchFamily="34" charset="0"/>
                <a:cs typeface="Times New Roman" panose="02020603050405020304" pitchFamily="18" charset="0"/>
              </a:rPr>
              <a:t> consensus algorithm from when we were looking for deadlocks]</a:t>
            </a:r>
            <a:endParaRPr lang="en-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consensus_V9.cub1678282461.data  consensus_V9.cub1678282688.data</a:t>
            </a:r>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35</a:t>
            </a:fld>
            <a:endParaRPr lang="en-FR"/>
          </a:p>
        </p:txBody>
      </p:sp>
      <p:sp>
        <p:nvSpPr>
          <p:cNvPr id="8" name="TextBox 7">
            <a:extLst>
              <a:ext uri="{FF2B5EF4-FFF2-40B4-BE49-F238E27FC236}">
                <a16:creationId xmlns:a16="http://schemas.microsoft.com/office/drawing/2014/main" id="{6B852C8C-F92D-66DA-4353-E17D339A95C8}"/>
              </a:ext>
            </a:extLst>
          </p:cNvPr>
          <p:cNvSpPr txBox="1"/>
          <p:nvPr/>
        </p:nvSpPr>
        <p:spPr>
          <a:xfrm>
            <a:off x="94445" y="1195395"/>
            <a:ext cx="10968776" cy="1477328"/>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When you build an overview of the system, i.e. the grouped transitions – the matrix is fine, the Markov Chain is fine, everything looks correct.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If you build the transition matrix from the individual </a:t>
            </a:r>
            <a:r>
              <a:rPr lang="en-GB" dirty="0" err="1">
                <a:latin typeface="Helvetica Neue Thin" panose="020B0403020202020204" pitchFamily="34" charset="0"/>
                <a:ea typeface="Helvetica Neue Thin" panose="020B0403020202020204" pitchFamily="34" charset="0"/>
              </a:rPr>
              <a:t>transition+process</a:t>
            </a:r>
            <a:r>
              <a:rPr lang="en-GB" dirty="0">
                <a:latin typeface="Helvetica Neue Thin" panose="020B0403020202020204" pitchFamily="34" charset="0"/>
                <a:ea typeface="Helvetica Neue Thin" panose="020B0403020202020204" pitchFamily="34" charset="0"/>
              </a:rPr>
              <a:t> pairs, the matrix is not stochastic [matrix too big to copy/paste]. Somewhere something in the model goes wrong. </a:t>
            </a:r>
          </a:p>
        </p:txBody>
      </p:sp>
    </p:spTree>
    <p:extLst>
      <p:ext uri="{BB962C8B-B14F-4D97-AF65-F5344CB8AC3E}">
        <p14:creationId xmlns:p14="http://schemas.microsoft.com/office/powerpoint/2010/main" val="3294937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Deadlocking </a:t>
            </a:r>
            <a:r>
              <a:rPr lang="en-US" sz="2400" dirty="0" err="1">
                <a:latin typeface="Helvetica Neue Thin" panose="020B0403020202020204" pitchFamily="34" charset="0"/>
                <a:ea typeface="Helvetica Neue Thin" panose="020B0403020202020204" pitchFamily="34" charset="0"/>
              </a:rPr>
              <a:t>Germanish</a:t>
            </a:r>
            <a:r>
              <a:rPr lang="en-US" sz="2400" dirty="0">
                <a:latin typeface="Helvetica Neue Thin" panose="020B0403020202020204" pitchFamily="34" charset="0"/>
                <a:ea typeface="Helvetica Neue Thin" panose="020B0403020202020204" pitchFamily="34" charset="0"/>
              </a:rPr>
              <a:t> [</a:t>
            </a:r>
            <a:r>
              <a:rPr lang="en-US" sz="2400" dirty="0" err="1">
                <a:latin typeface="Helvetica Neue Thin" panose="020B0403020202020204" pitchFamily="34" charset="0"/>
                <a:ea typeface="Helvetica Neue Thin" panose="020B0403020202020204" pitchFamily="34" charset="0"/>
              </a:rPr>
              <a:t>germanish_bug_simple.cub</a:t>
            </a:r>
            <a:r>
              <a:rPr lang="en-US" sz="24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215991"/>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Log file: </a:t>
            </a:r>
            <a:r>
              <a:rPr lang="en-GB" dirty="0">
                <a:latin typeface="Helvetica Neue Thin" panose="020B0403020202020204" pitchFamily="34" charset="0"/>
                <a:ea typeface="Helvetica Neue Thin" panose="020B0403020202020204" pitchFamily="34" charset="0"/>
              </a:rPr>
              <a:t>germanish.cub1678226953.data</a:t>
            </a:r>
          </a:p>
          <a:p>
            <a:r>
              <a:rPr lang="en-GB" dirty="0">
                <a:latin typeface="Helvetica Neue Thin" panose="020B0403020202020204" pitchFamily="34" charset="0"/>
                <a:ea typeface="Helvetica Neue Thin" panose="020B0403020202020204" pitchFamily="34" charset="0"/>
              </a:rPr>
              <a:t>germanish_bug_simple.cub1678286989.data</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The matrix isn’t stochastic. But also it takes like 5 steps out of the 1000000 possible, so there’s obvs something wrong with it. </a:t>
            </a: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36</a:t>
            </a:fld>
            <a:endParaRPr lang="en-FR"/>
          </a:p>
        </p:txBody>
      </p:sp>
    </p:spTree>
    <p:extLst>
      <p:ext uri="{BB962C8B-B14F-4D97-AF65-F5344CB8AC3E}">
        <p14:creationId xmlns:p14="http://schemas.microsoft.com/office/powerpoint/2010/main" val="3082168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Methods</a:t>
            </a:r>
          </a:p>
        </p:txBody>
      </p:sp>
      <p:sp>
        <p:nvSpPr>
          <p:cNvPr id="4" name="Slide Number Placeholder 3">
            <a:extLst>
              <a:ext uri="{FF2B5EF4-FFF2-40B4-BE49-F238E27FC236}">
                <a16:creationId xmlns:a16="http://schemas.microsoft.com/office/drawing/2014/main" id="{3B580CC0-0468-F7FE-9FE6-E0CFD5A3EAD7}"/>
              </a:ext>
            </a:extLst>
          </p:cNvPr>
          <p:cNvSpPr>
            <a:spLocks noGrp="1"/>
          </p:cNvSpPr>
          <p:nvPr>
            <p:ph type="sldNum" sz="quarter" idx="12"/>
          </p:nvPr>
        </p:nvSpPr>
        <p:spPr/>
        <p:txBody>
          <a:bodyPr/>
          <a:lstStyle/>
          <a:p>
            <a:fld id="{4A936E34-E911-F947-B710-F12161D09F63}" type="slidenum">
              <a:rPr lang="en-FR" smtClean="0"/>
              <a:t>37</a:t>
            </a:fld>
            <a:endParaRPr lang="en-FR"/>
          </a:p>
        </p:txBody>
      </p:sp>
    </p:spTree>
    <p:extLst>
      <p:ext uri="{BB962C8B-B14F-4D97-AF65-F5344CB8AC3E}">
        <p14:creationId xmlns:p14="http://schemas.microsoft.com/office/powerpoint/2010/main" val="2845728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DEA0E4-DA7F-E905-D91F-6C01DD4C8C81}"/>
              </a:ext>
            </a:extLst>
          </p:cNvPr>
          <p:cNvSpPr txBox="1"/>
          <p:nvPr/>
        </p:nvSpPr>
        <p:spPr>
          <a:xfrm>
            <a:off x="94445" y="123726"/>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Initial Exploration</a:t>
            </a:r>
            <a:endParaRPr lang="en-FR" sz="2000" dirty="0">
              <a:latin typeface="Helvetica Neue Thin" panose="020B0403020202020204" pitchFamily="34" charset="0"/>
              <a:ea typeface="Helvetica Neue Thin" panose="020B0403020202020204" pitchFamily="34" charset="0"/>
            </a:endParaRPr>
          </a:p>
        </p:txBody>
      </p:sp>
      <p:sp>
        <p:nvSpPr>
          <p:cNvPr id="5" name="TextBox 4">
            <a:extLst>
              <a:ext uri="{FF2B5EF4-FFF2-40B4-BE49-F238E27FC236}">
                <a16:creationId xmlns:a16="http://schemas.microsoft.com/office/drawing/2014/main" id="{D51E0414-BA4B-94E1-C01E-E0863EDB6501}"/>
              </a:ext>
            </a:extLst>
          </p:cNvPr>
          <p:cNvSpPr txBox="1"/>
          <p:nvPr/>
        </p:nvSpPr>
        <p:spPr>
          <a:xfrm>
            <a:off x="94445" y="586610"/>
            <a:ext cx="12003110" cy="2800767"/>
          </a:xfrm>
          <a:prstGeom prst="rect">
            <a:avLst/>
          </a:prstGeom>
          <a:noFill/>
        </p:spPr>
        <p:txBody>
          <a:bodyPr wrap="square" rtlCol="0">
            <a:spAutoFit/>
          </a:bodyPr>
          <a:lstStyle/>
          <a:p>
            <a:pPr marL="342900" indent="-342900">
              <a:buAutoNum type="arabicParenR"/>
            </a:pPr>
            <a:r>
              <a:rPr lang="en-GB" sz="1600" dirty="0">
                <a:latin typeface="Helvetica Neue Thin" panose="020B0403020202020204" pitchFamily="34" charset="0"/>
                <a:ea typeface="Helvetica Neue Thin" panose="020B0403020202020204" pitchFamily="34" charset="0"/>
              </a:rPr>
              <a:t>Calculate how many possible initial steps there are from Init, lets call this N</a:t>
            </a:r>
          </a:p>
          <a:p>
            <a:pPr marL="342900" indent="-342900">
              <a:buAutoNum type="arabicParenR"/>
            </a:pPr>
            <a:r>
              <a:rPr lang="en-GB" sz="1600" dirty="0">
                <a:latin typeface="Helvetica Neue Thin" panose="020B0403020202020204" pitchFamily="34" charset="0"/>
                <a:ea typeface="Helvetica Neue Thin" panose="020B0403020202020204" pitchFamily="34" charset="0"/>
              </a:rPr>
              <a:t>For each step in N, run entropy-guided exploration for a depth of </a:t>
            </a:r>
            <a:r>
              <a:rPr lang="en-GB" sz="1600" dirty="0" err="1">
                <a:latin typeface="Helvetica Neue Thin" panose="020B0403020202020204" pitchFamily="34" charset="0"/>
                <a:ea typeface="Helvetica Neue Thin" panose="020B0403020202020204" pitchFamily="34" charset="0"/>
              </a:rPr>
              <a:t>transition_depth</a:t>
            </a:r>
            <a:r>
              <a:rPr lang="en-GB" sz="1600" dirty="0">
                <a:latin typeface="Helvetica Neue Thin" panose="020B0403020202020204" pitchFamily="34" charset="0"/>
                <a:ea typeface="Helvetica Neue Thin" panose="020B0403020202020204" pitchFamily="34" charset="0"/>
              </a:rPr>
              <a:t> * </a:t>
            </a:r>
            <a:r>
              <a:rPr lang="en-GB" sz="1600" dirty="0" err="1">
                <a:latin typeface="Helvetica Neue Thin" panose="020B0403020202020204" pitchFamily="34" charset="0"/>
                <a:ea typeface="Helvetica Neue Thin" panose="020B0403020202020204" pitchFamily="34" charset="0"/>
              </a:rPr>
              <a:t>system_procs</a:t>
            </a:r>
            <a:r>
              <a:rPr lang="en-GB" sz="1600" dirty="0">
                <a:latin typeface="Helvetica Neue Thin" panose="020B0403020202020204" pitchFamily="34" charset="0"/>
                <a:ea typeface="Helvetica Neue Thin" panose="020B0403020202020204" pitchFamily="34" charset="0"/>
              </a:rPr>
              <a:t> *</a:t>
            </a:r>
            <a:r>
              <a:rPr lang="en-GB" sz="1600" dirty="0" err="1">
                <a:latin typeface="Helvetica Neue Thin" panose="020B0403020202020204" pitchFamily="34" charset="0"/>
                <a:ea typeface="Helvetica Neue Thin" panose="020B0403020202020204" pitchFamily="34" charset="0"/>
              </a:rPr>
              <a:t>system_procs</a:t>
            </a:r>
            <a:r>
              <a:rPr lang="en-GB" sz="1600" dirty="0">
                <a:latin typeface="Helvetica Neue Thin" panose="020B0403020202020204" pitchFamily="34" charset="0"/>
                <a:ea typeface="Helvetica Neue Thin" panose="020B0403020202020204" pitchFamily="34" charset="0"/>
              </a:rPr>
              <a:t> (=how many transitions + proc number squared – might need to rethink this part)</a:t>
            </a:r>
          </a:p>
          <a:p>
            <a:pPr marL="800100" lvl="1" indent="-342900">
              <a:buFont typeface="Arial" panose="020B0604020202020204" pitchFamily="34" charset="0"/>
              <a:buChar char="•"/>
            </a:pPr>
            <a:r>
              <a:rPr lang="en-GB" sz="1600" dirty="0">
                <a:latin typeface="Helvetica Neue Thin" panose="020B0403020202020204" pitchFamily="34" charset="0"/>
                <a:ea typeface="Helvetica Neue Thin" panose="020B0403020202020204" pitchFamily="34" charset="0"/>
              </a:rPr>
              <a:t>Also do this multiple times?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Collect data from these runs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Analyse data – maybe there’s no point in continuing</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Calculate number of procs system initialized with, lets call this P</a:t>
            </a:r>
          </a:p>
          <a:p>
            <a:pPr marL="342900" indent="-342900">
              <a:buAutoNum type="arabicParenR"/>
            </a:pPr>
            <a:r>
              <a:rPr lang="en-GB" sz="1600" dirty="0">
                <a:latin typeface="Helvetica Neue Thin" panose="020B0403020202020204" pitchFamily="34" charset="0"/>
                <a:ea typeface="Helvetica Neue Thin" panose="020B0403020202020204" pitchFamily="34" charset="0"/>
              </a:rPr>
              <a:t>Run same depth for each proc p in P, where each step is governed by the following rule: “if a transition with p is possible, pick that transition, else pick any transition” </a:t>
            </a:r>
          </a:p>
          <a:p>
            <a:pPr marL="342900" indent="-342900">
              <a:buAutoNum type="arabicParenR"/>
            </a:pPr>
            <a:r>
              <a:rPr lang="en-GB" sz="1600" dirty="0">
                <a:latin typeface="Helvetica Neue Thin" panose="020B0403020202020204" pitchFamily="34" charset="0"/>
                <a:ea typeface="Helvetica Neue Thin" panose="020B0403020202020204" pitchFamily="34" charset="0"/>
              </a:rPr>
              <a:t>Collect data from that too and analyse it, again – maybe there’s no point in continuing exploration</a:t>
            </a:r>
          </a:p>
          <a:p>
            <a:endParaRPr lang="en-GB" sz="1600" dirty="0">
              <a:latin typeface="Helvetica Neue Thin" panose="020B0403020202020204" pitchFamily="34" charset="0"/>
              <a:ea typeface="Helvetica Neue Thin" panose="020B0403020202020204" pitchFamily="34" charset="0"/>
            </a:endParaRP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38</a:t>
            </a:fld>
            <a:endParaRPr lang="en-FR"/>
          </a:p>
        </p:txBody>
      </p:sp>
      <p:sp>
        <p:nvSpPr>
          <p:cNvPr id="2" name="TextBox 1">
            <a:extLst>
              <a:ext uri="{FF2B5EF4-FFF2-40B4-BE49-F238E27FC236}">
                <a16:creationId xmlns:a16="http://schemas.microsoft.com/office/drawing/2014/main" id="{C72B5C9A-E858-893B-D126-D9FF43A02F88}"/>
              </a:ext>
            </a:extLst>
          </p:cNvPr>
          <p:cNvSpPr txBox="1"/>
          <p:nvPr/>
        </p:nvSpPr>
        <p:spPr>
          <a:xfrm>
            <a:off x="94444" y="3187529"/>
            <a:ext cx="7456093"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Collected data</a:t>
            </a:r>
            <a:endParaRPr lang="en-FR" sz="2000"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E881558B-8F70-7A96-2FE6-0EBFCCA0F154}"/>
              </a:ext>
            </a:extLst>
          </p:cNvPr>
          <p:cNvSpPr txBox="1"/>
          <p:nvPr/>
        </p:nvSpPr>
        <p:spPr>
          <a:xfrm>
            <a:off x="94445" y="3667158"/>
            <a:ext cx="3801694" cy="1569660"/>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STATES</a:t>
            </a:r>
          </a:p>
          <a:p>
            <a:r>
              <a:rPr lang="en-GB" sz="1600" dirty="0">
                <a:latin typeface="Helvetica Neue Thin" panose="020B0403020202020204" pitchFamily="34" charset="0"/>
                <a:ea typeface="Helvetica Neue Thin" panose="020B0403020202020204" pitchFamily="34" charset="0"/>
              </a:rPr>
              <a:t>State : explicit state</a:t>
            </a:r>
          </a:p>
          <a:p>
            <a:r>
              <a:rPr lang="en-GB" sz="1600" dirty="0">
                <a:latin typeface="Helvetica Neue Thin" panose="020B0403020202020204" pitchFamily="34" charset="0"/>
                <a:ea typeface="Helvetica Neue Thin" panose="020B0403020202020204" pitchFamily="34" charset="0"/>
              </a:rPr>
              <a:t>Seen : how many times it was visited</a:t>
            </a:r>
          </a:p>
          <a:p>
            <a:r>
              <a:rPr lang="en-GB" sz="1600" dirty="0" err="1">
                <a:latin typeface="Helvetica Neue Thin" panose="020B0403020202020204" pitchFamily="34" charset="0"/>
                <a:ea typeface="Helvetica Neue Thin" panose="020B0403020202020204" pitchFamily="34" charset="0"/>
              </a:rPr>
              <a:t>Exit_number</a:t>
            </a:r>
            <a:r>
              <a:rPr lang="en-GB" sz="1600" dirty="0">
                <a:latin typeface="Helvetica Neue Thin" panose="020B0403020202020204" pitchFamily="34" charset="0"/>
                <a:ea typeface="Helvetica Neue Thin" panose="020B0403020202020204" pitchFamily="34" charset="0"/>
              </a:rPr>
              <a:t> : how many exits at this state</a:t>
            </a:r>
          </a:p>
          <a:p>
            <a:r>
              <a:rPr lang="en-GB" sz="1600" dirty="0" err="1">
                <a:latin typeface="Helvetica Neue Thin" panose="020B0403020202020204" pitchFamily="34" charset="0"/>
                <a:ea typeface="Helvetica Neue Thin" panose="020B0403020202020204" pitchFamily="34" charset="0"/>
              </a:rPr>
              <a:t>Exit_transitions</a:t>
            </a:r>
            <a:r>
              <a:rPr lang="en-GB" sz="1600" dirty="0">
                <a:latin typeface="Helvetica Neue Thin" panose="020B0403020202020204" pitchFamily="34" charset="0"/>
                <a:ea typeface="Helvetica Neue Thin" panose="020B0403020202020204" pitchFamily="34" charset="0"/>
              </a:rPr>
              <a:t> : which exits possible</a:t>
            </a:r>
          </a:p>
          <a:p>
            <a:r>
              <a:rPr lang="en-GB" sz="1600" dirty="0" err="1">
                <a:latin typeface="Helvetica Neue Thin" panose="020B0403020202020204" pitchFamily="34" charset="0"/>
                <a:ea typeface="Helvetica Neue Thin" panose="020B0403020202020204" pitchFamily="34" charset="0"/>
              </a:rPr>
              <a:t>Taken_transitions</a:t>
            </a:r>
            <a:r>
              <a:rPr lang="en-GB" sz="1600" dirty="0">
                <a:latin typeface="Helvetica Neue Thin" panose="020B0403020202020204" pitchFamily="34" charset="0"/>
                <a:ea typeface="Helvetica Neue Thin" panose="020B0403020202020204" pitchFamily="34" charset="0"/>
              </a:rPr>
              <a:t> : which exits were taken</a:t>
            </a:r>
          </a:p>
        </p:txBody>
      </p:sp>
      <p:sp>
        <p:nvSpPr>
          <p:cNvPr id="7" name="TextBox 6">
            <a:extLst>
              <a:ext uri="{FF2B5EF4-FFF2-40B4-BE49-F238E27FC236}">
                <a16:creationId xmlns:a16="http://schemas.microsoft.com/office/drawing/2014/main" id="{4F9A6AA4-D4AA-9507-A1B1-5C712FE98205}"/>
              </a:ext>
            </a:extLst>
          </p:cNvPr>
          <p:cNvSpPr txBox="1"/>
          <p:nvPr/>
        </p:nvSpPr>
        <p:spPr>
          <a:xfrm>
            <a:off x="4050218" y="3667157"/>
            <a:ext cx="4245645" cy="1323439"/>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DEADLOCKS</a:t>
            </a:r>
          </a:p>
          <a:p>
            <a:r>
              <a:rPr lang="en-GB" sz="1600" dirty="0">
                <a:latin typeface="Helvetica Neue Thin" panose="020B0403020202020204" pitchFamily="34" charset="0"/>
                <a:ea typeface="Helvetica Neue Thin" panose="020B0403020202020204" pitchFamily="34" charset="0"/>
              </a:rPr>
              <a:t>Deadlock State : explicit state</a:t>
            </a:r>
          </a:p>
          <a:p>
            <a:r>
              <a:rPr lang="en-GB" sz="1600" dirty="0" err="1">
                <a:latin typeface="Helvetica Neue Thin" panose="020B0403020202020204" pitchFamily="34" charset="0"/>
                <a:ea typeface="Helvetica Neue Thin" panose="020B0403020202020204" pitchFamily="34" charset="0"/>
              </a:rPr>
              <a:t>Dead_predecessor</a:t>
            </a:r>
            <a:r>
              <a:rPr lang="en-GB" sz="1600" dirty="0">
                <a:latin typeface="Helvetica Neue Thin" panose="020B0403020202020204" pitchFamily="34" charset="0"/>
                <a:ea typeface="Helvetica Neue Thin" panose="020B0403020202020204" pitchFamily="34" charset="0"/>
              </a:rPr>
              <a:t> : who led to deadlock</a:t>
            </a:r>
          </a:p>
          <a:p>
            <a:r>
              <a:rPr lang="en-GB" sz="1600" dirty="0" err="1">
                <a:latin typeface="Helvetica Neue Thin" panose="020B0403020202020204" pitchFamily="34" charset="0"/>
                <a:ea typeface="Helvetica Neue Thin" panose="020B0403020202020204" pitchFamily="34" charset="0"/>
              </a:rPr>
              <a:t>Dead_path</a:t>
            </a:r>
            <a:r>
              <a:rPr lang="en-GB" sz="1600" dirty="0">
                <a:latin typeface="Helvetica Neue Thin" panose="020B0403020202020204" pitchFamily="34" charset="0"/>
                <a:ea typeface="Helvetica Neue Thin" panose="020B0403020202020204" pitchFamily="34" charset="0"/>
              </a:rPr>
              <a:t> : path that led to deadlock</a:t>
            </a:r>
          </a:p>
          <a:p>
            <a:r>
              <a:rPr lang="en-GB" sz="1600" dirty="0" err="1">
                <a:latin typeface="Helvetica Neue Thin" panose="020B0403020202020204" pitchFamily="34" charset="0"/>
                <a:ea typeface="Helvetica Neue Thin" panose="020B0403020202020204" pitchFamily="34" charset="0"/>
              </a:rPr>
              <a:t>Dead_steps</a:t>
            </a:r>
            <a:r>
              <a:rPr lang="en-GB" sz="1600" dirty="0">
                <a:latin typeface="Helvetica Neue Thin" panose="020B0403020202020204" pitchFamily="34" charset="0"/>
                <a:ea typeface="Helvetica Neue Thin" panose="020B0403020202020204" pitchFamily="34" charset="0"/>
              </a:rPr>
              <a:t> : how many steps it took</a:t>
            </a:r>
          </a:p>
        </p:txBody>
      </p:sp>
      <p:sp>
        <p:nvSpPr>
          <p:cNvPr id="8" name="TextBox 7">
            <a:extLst>
              <a:ext uri="{FF2B5EF4-FFF2-40B4-BE49-F238E27FC236}">
                <a16:creationId xmlns:a16="http://schemas.microsoft.com/office/drawing/2014/main" id="{31356D39-FEC5-CCEB-6C06-865352FEEFDE}"/>
              </a:ext>
            </a:extLst>
          </p:cNvPr>
          <p:cNvSpPr txBox="1"/>
          <p:nvPr/>
        </p:nvSpPr>
        <p:spPr>
          <a:xfrm>
            <a:off x="94444" y="5398036"/>
            <a:ext cx="6637660" cy="1077218"/>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DEAD_PREDS: state -&gt; state [states that had a deadlock follow them]</a:t>
            </a:r>
          </a:p>
          <a:p>
            <a:r>
              <a:rPr lang="en-GB" sz="1600" dirty="0">
                <a:latin typeface="Helvetica Neue Thin" panose="020B0403020202020204" pitchFamily="34" charset="0"/>
                <a:ea typeface="Helvetica Neue Thin" panose="020B0403020202020204" pitchFamily="34" charset="0"/>
              </a:rPr>
              <a:t>TR_COUNT: transitions that appeared [and how many times]</a:t>
            </a:r>
          </a:p>
          <a:p>
            <a:r>
              <a:rPr lang="en-GB" sz="1600" dirty="0">
                <a:latin typeface="Helvetica Neue Thin" panose="020B0403020202020204" pitchFamily="34" charset="0"/>
                <a:ea typeface="Helvetica Neue Thin" panose="020B0403020202020204" pitchFamily="34" charset="0"/>
              </a:rPr>
              <a:t>TR_COUPLES : how often </a:t>
            </a:r>
            <a:r>
              <a:rPr lang="en-GB" sz="1600" dirty="0" err="1">
                <a:latin typeface="Helvetica Neue Thin" panose="020B0403020202020204" pitchFamily="34" charset="0"/>
                <a:ea typeface="Helvetica Neue Thin" panose="020B0403020202020204" pitchFamily="34" charset="0"/>
              </a:rPr>
              <a:t>ti</a:t>
            </a:r>
            <a:r>
              <a:rPr lang="en-GB" sz="1600" dirty="0">
                <a:latin typeface="Helvetica Neue Thin" panose="020B0403020202020204" pitchFamily="34" charset="0"/>
                <a:ea typeface="Helvetica Neue Thin" panose="020B0403020202020204" pitchFamily="34" charset="0"/>
              </a:rPr>
              <a:t> -&gt; </a:t>
            </a:r>
            <a:r>
              <a:rPr lang="en-GB" sz="1600" dirty="0" err="1">
                <a:latin typeface="Helvetica Neue Thin" panose="020B0403020202020204" pitchFamily="34" charset="0"/>
                <a:ea typeface="Helvetica Neue Thin" panose="020B0403020202020204" pitchFamily="34" charset="0"/>
              </a:rPr>
              <a:t>tj</a:t>
            </a:r>
            <a:r>
              <a:rPr lang="en-GB" sz="1600" dirty="0">
                <a:latin typeface="Helvetica Neue Thin" panose="020B0403020202020204" pitchFamily="34" charset="0"/>
                <a:ea typeface="Helvetica Neue Thin" panose="020B0403020202020204" pitchFamily="34" charset="0"/>
              </a:rPr>
              <a:t> appears =&gt; % of each transition overall </a:t>
            </a:r>
          </a:p>
          <a:p>
            <a:endParaRPr lang="en-GB" sz="1600" dirty="0">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526470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E0414-BA4B-94E1-C01E-E0863EDB6501}"/>
              </a:ext>
            </a:extLst>
          </p:cNvPr>
          <p:cNvSpPr txBox="1"/>
          <p:nvPr/>
        </p:nvSpPr>
        <p:spPr>
          <a:xfrm>
            <a:off x="122697" y="1087851"/>
            <a:ext cx="12003110" cy="584775"/>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Set up a ”reward”-type function that helps the system decide where to go. </a:t>
            </a:r>
          </a:p>
          <a:p>
            <a:pPr lvl="1"/>
            <a:r>
              <a:rPr lang="en-GB" sz="1600" dirty="0">
                <a:latin typeface="Helvetica Neue Thin" panose="020B0403020202020204" pitchFamily="34" charset="0"/>
                <a:ea typeface="Helvetica Neue Thin" panose="020B0403020202020204" pitchFamily="34" charset="0"/>
              </a:rPr>
              <a:t>The reward will decide which states are optimal to visit</a:t>
            </a:r>
          </a:p>
        </p:txBody>
      </p:sp>
      <p:sp>
        <p:nvSpPr>
          <p:cNvPr id="6" name="Slide Number Placeholder 5">
            <a:extLst>
              <a:ext uri="{FF2B5EF4-FFF2-40B4-BE49-F238E27FC236}">
                <a16:creationId xmlns:a16="http://schemas.microsoft.com/office/drawing/2014/main" id="{959BDB26-40E4-9CF6-297E-539B90F4FB2E}"/>
              </a:ext>
            </a:extLst>
          </p:cNvPr>
          <p:cNvSpPr>
            <a:spLocks noGrp="1"/>
          </p:cNvSpPr>
          <p:nvPr>
            <p:ph type="sldNum" sz="quarter" idx="12"/>
          </p:nvPr>
        </p:nvSpPr>
        <p:spPr/>
        <p:txBody>
          <a:bodyPr/>
          <a:lstStyle/>
          <a:p>
            <a:fld id="{4A936E34-E911-F947-B710-F12161D09F63}" type="slidenum">
              <a:rPr lang="en-FR" smtClean="0"/>
              <a:t>39</a:t>
            </a:fld>
            <a:endParaRPr lang="en-FR"/>
          </a:p>
        </p:txBody>
      </p:sp>
      <p:grpSp>
        <p:nvGrpSpPr>
          <p:cNvPr id="60" name="Group 59">
            <a:extLst>
              <a:ext uri="{FF2B5EF4-FFF2-40B4-BE49-F238E27FC236}">
                <a16:creationId xmlns:a16="http://schemas.microsoft.com/office/drawing/2014/main" id="{A507A347-DF89-B8F0-26EB-9E3A153424CC}"/>
              </a:ext>
            </a:extLst>
          </p:cNvPr>
          <p:cNvGrpSpPr/>
          <p:nvPr/>
        </p:nvGrpSpPr>
        <p:grpSpPr>
          <a:xfrm>
            <a:off x="122697" y="1808222"/>
            <a:ext cx="3314792" cy="2442986"/>
            <a:chOff x="24756" y="2397551"/>
            <a:chExt cx="3314792" cy="2442986"/>
          </a:xfrm>
        </p:grpSpPr>
        <p:grpSp>
          <p:nvGrpSpPr>
            <p:cNvPr id="9" name="Group 8">
              <a:extLst>
                <a:ext uri="{FF2B5EF4-FFF2-40B4-BE49-F238E27FC236}">
                  <a16:creationId xmlns:a16="http://schemas.microsoft.com/office/drawing/2014/main" id="{B557757C-1738-EB48-70B0-F3593368B27F}"/>
                </a:ext>
              </a:extLst>
            </p:cNvPr>
            <p:cNvGrpSpPr/>
            <p:nvPr/>
          </p:nvGrpSpPr>
          <p:grpSpPr>
            <a:xfrm rot="16200000">
              <a:off x="469120" y="3235649"/>
              <a:ext cx="834604" cy="834604"/>
              <a:chOff x="5123645" y="775255"/>
              <a:chExt cx="834604" cy="834604"/>
            </a:xfrm>
          </p:grpSpPr>
          <p:sp>
            <p:nvSpPr>
              <p:cNvPr id="10" name="Oval 9">
                <a:extLst>
                  <a:ext uri="{FF2B5EF4-FFF2-40B4-BE49-F238E27FC236}">
                    <a16:creationId xmlns:a16="http://schemas.microsoft.com/office/drawing/2014/main" id="{90AD1D47-5B6C-217C-2B9C-48F56C5A2F0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1" name="TextBox 10">
                <a:extLst>
                  <a:ext uri="{FF2B5EF4-FFF2-40B4-BE49-F238E27FC236}">
                    <a16:creationId xmlns:a16="http://schemas.microsoft.com/office/drawing/2014/main" id="{99D46293-1A62-4BE5-D8E0-671F0758A9E0}"/>
                  </a:ext>
                </a:extLst>
              </p:cNvPr>
              <p:cNvSpPr txBox="1"/>
              <p:nvPr/>
            </p:nvSpPr>
            <p:spPr>
              <a:xfrm rot="5400000">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S0</a:t>
                </a:r>
              </a:p>
            </p:txBody>
          </p:sp>
        </p:grpSp>
        <p:sp>
          <p:nvSpPr>
            <p:cNvPr id="16" name="Oval 15">
              <a:extLst>
                <a:ext uri="{FF2B5EF4-FFF2-40B4-BE49-F238E27FC236}">
                  <a16:creationId xmlns:a16="http://schemas.microsoft.com/office/drawing/2014/main" id="{FA3D9FD7-3F46-A52A-949C-4130CE1A7DAF}"/>
                </a:ext>
              </a:extLst>
            </p:cNvPr>
            <p:cNvSpPr/>
            <p:nvPr/>
          </p:nvSpPr>
          <p:spPr>
            <a:xfrm rot="16200000">
              <a:off x="2532202" y="4312503"/>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9" name="Oval 18">
              <a:extLst>
                <a:ext uri="{FF2B5EF4-FFF2-40B4-BE49-F238E27FC236}">
                  <a16:creationId xmlns:a16="http://schemas.microsoft.com/office/drawing/2014/main" id="{32862ACD-1928-7790-1927-75ECCB1FAF7D}"/>
                </a:ext>
              </a:extLst>
            </p:cNvPr>
            <p:cNvSpPr/>
            <p:nvPr/>
          </p:nvSpPr>
          <p:spPr>
            <a:xfrm rot="16200000">
              <a:off x="2532202" y="3365048"/>
              <a:ext cx="528034" cy="5280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grpSp>
          <p:nvGrpSpPr>
            <p:cNvPr id="21" name="Group 20">
              <a:extLst>
                <a:ext uri="{FF2B5EF4-FFF2-40B4-BE49-F238E27FC236}">
                  <a16:creationId xmlns:a16="http://schemas.microsoft.com/office/drawing/2014/main" id="{AB7ECAF4-EDB9-C0CD-41F1-A3EEE2784A29}"/>
                </a:ext>
              </a:extLst>
            </p:cNvPr>
            <p:cNvGrpSpPr/>
            <p:nvPr/>
          </p:nvGrpSpPr>
          <p:grpSpPr>
            <a:xfrm rot="16200000">
              <a:off x="418311" y="2075786"/>
              <a:ext cx="2248369" cy="3035479"/>
              <a:chOff x="978148" y="-3000752"/>
              <a:chExt cx="3553745" cy="4797847"/>
            </a:xfrm>
          </p:grpSpPr>
          <p:sp>
            <p:nvSpPr>
              <p:cNvPr id="22" name="Oval 21">
                <a:extLst>
                  <a:ext uri="{FF2B5EF4-FFF2-40B4-BE49-F238E27FC236}">
                    <a16:creationId xmlns:a16="http://schemas.microsoft.com/office/drawing/2014/main" id="{FC21C559-2A83-E2E0-0692-623B4DED5DA4}"/>
                  </a:ext>
                </a:extLst>
              </p:cNvPr>
              <p:cNvSpPr/>
              <p:nvPr/>
            </p:nvSpPr>
            <p:spPr>
              <a:xfrm>
                <a:off x="3697289" y="962489"/>
                <a:ext cx="834604" cy="83460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721062FB-0CE7-9E03-8473-ECAB2872DAD2}"/>
                  </a:ext>
                </a:extLst>
              </p:cNvPr>
              <p:cNvSpPr txBox="1"/>
              <p:nvPr/>
            </p:nvSpPr>
            <p:spPr>
              <a:xfrm rot="5400000">
                <a:off x="3683717" y="1185202"/>
                <a:ext cx="834601"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7" name="TextBox 46">
                <a:extLst>
                  <a:ext uri="{FF2B5EF4-FFF2-40B4-BE49-F238E27FC236}">
                    <a16:creationId xmlns:a16="http://schemas.microsoft.com/office/drawing/2014/main" id="{21CD2BC5-C0C9-7B47-F7B9-72A5E0E78F18}"/>
                  </a:ext>
                </a:extLst>
              </p:cNvPr>
              <p:cNvSpPr txBox="1"/>
              <p:nvPr/>
            </p:nvSpPr>
            <p:spPr>
              <a:xfrm rot="5400000">
                <a:off x="2263066" y="1185202"/>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48" name="TextBox 47">
                <a:extLst>
                  <a:ext uri="{FF2B5EF4-FFF2-40B4-BE49-F238E27FC236}">
                    <a16:creationId xmlns:a16="http://schemas.microsoft.com/office/drawing/2014/main" id="{4CAB1608-92C2-2202-85FB-DD03C49B2B6D}"/>
                  </a:ext>
                </a:extLst>
              </p:cNvPr>
              <p:cNvSpPr txBox="1"/>
              <p:nvPr/>
            </p:nvSpPr>
            <p:spPr>
              <a:xfrm rot="5400000">
                <a:off x="755435" y="1185209"/>
                <a:ext cx="834599"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2" name="TextBox 61">
                <a:extLst>
                  <a:ext uri="{FF2B5EF4-FFF2-40B4-BE49-F238E27FC236}">
                    <a16:creationId xmlns:a16="http://schemas.microsoft.com/office/drawing/2014/main" id="{2DA1E6F6-A7A5-FFB5-1EAE-2CB222CCCF5A}"/>
                  </a:ext>
                </a:extLst>
              </p:cNvPr>
              <p:cNvSpPr txBox="1"/>
              <p:nvPr/>
            </p:nvSpPr>
            <p:spPr>
              <a:xfrm rot="5400000">
                <a:off x="3332134" y="-527506"/>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t1(p)</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3" name="TextBox 62">
                <a:extLst>
                  <a:ext uri="{FF2B5EF4-FFF2-40B4-BE49-F238E27FC236}">
                    <a16:creationId xmlns:a16="http://schemas.microsoft.com/office/drawing/2014/main" id="{7936E82F-CEA3-04E4-836C-0975B33B43B6}"/>
                  </a:ext>
                </a:extLst>
              </p:cNvPr>
              <p:cNvSpPr txBox="1"/>
              <p:nvPr/>
            </p:nvSpPr>
            <p:spPr>
              <a:xfrm rot="5400000">
                <a:off x="2457653" y="-188202"/>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64" name="TextBox 63">
                <a:extLst>
                  <a:ext uri="{FF2B5EF4-FFF2-40B4-BE49-F238E27FC236}">
                    <a16:creationId xmlns:a16="http://schemas.microsoft.com/office/drawing/2014/main" id="{AB1FB6D8-F4F6-0366-61DE-CEA4D76E723F}"/>
                  </a:ext>
                </a:extLst>
              </p:cNvPr>
              <p:cNvSpPr txBox="1"/>
              <p:nvPr/>
            </p:nvSpPr>
            <p:spPr>
              <a:xfrm rot="5400000">
                <a:off x="1390215" y="-188203"/>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sp>
            <p:nvSpPr>
              <p:cNvPr id="80" name="TextBox 79">
                <a:extLst>
                  <a:ext uri="{FF2B5EF4-FFF2-40B4-BE49-F238E27FC236}">
                    <a16:creationId xmlns:a16="http://schemas.microsoft.com/office/drawing/2014/main" id="{EC287D62-61E8-BF13-F4A3-4B8CBE2F5F5A}"/>
                  </a:ext>
                </a:extLst>
              </p:cNvPr>
              <p:cNvSpPr txBox="1"/>
              <p:nvPr/>
            </p:nvSpPr>
            <p:spPr>
              <a:xfrm rot="5400000">
                <a:off x="2438379" y="-2778038"/>
                <a:ext cx="834602"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t0</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cxnSp>
          <p:nvCxnSpPr>
            <p:cNvPr id="28" name="Straight Arrow Connector 27">
              <a:extLst>
                <a:ext uri="{FF2B5EF4-FFF2-40B4-BE49-F238E27FC236}">
                  <a16:creationId xmlns:a16="http://schemas.microsoft.com/office/drawing/2014/main" id="{D2AC846E-DAA6-93CB-80B3-AD1989C78FD3}"/>
                </a:ext>
              </a:extLst>
            </p:cNvPr>
            <p:cNvCxnSpPr>
              <a:cxnSpLocks/>
              <a:stCxn id="10" idx="5"/>
              <a:endCxn id="22" idx="0"/>
            </p:cNvCxnSpPr>
            <p:nvPr/>
          </p:nvCxnSpPr>
          <p:spPr>
            <a:xfrm flipV="1">
              <a:off x="1181499" y="2733356"/>
              <a:ext cx="1350702" cy="6245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FB1B4E-4A89-EEA9-4ADA-655ECF238118}"/>
                </a:ext>
              </a:extLst>
            </p:cNvPr>
            <p:cNvCxnSpPr>
              <a:cxnSpLocks/>
              <a:stCxn id="10" idx="4"/>
              <a:endCxn id="19" idx="0"/>
            </p:cNvCxnSpPr>
            <p:nvPr/>
          </p:nvCxnSpPr>
          <p:spPr>
            <a:xfrm flipV="1">
              <a:off x="1303724" y="3629065"/>
              <a:ext cx="1228478" cy="23886"/>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DD4665-26A9-38A8-8281-2F1997A91D06}"/>
                </a:ext>
              </a:extLst>
            </p:cNvPr>
            <p:cNvCxnSpPr>
              <a:cxnSpLocks/>
              <a:stCxn id="10" idx="3"/>
              <a:endCxn id="16" idx="0"/>
            </p:cNvCxnSpPr>
            <p:nvPr/>
          </p:nvCxnSpPr>
          <p:spPr>
            <a:xfrm>
              <a:off x="1181500" y="3948028"/>
              <a:ext cx="1350703" cy="628492"/>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B7F4ED6-AD33-956E-00C5-09B0F1AF4BC0}"/>
                </a:ext>
              </a:extLst>
            </p:cNvPr>
            <p:cNvCxnSpPr>
              <a:cxnSpLocks/>
              <a:stCxn id="22" idx="5"/>
            </p:cNvCxnSpPr>
            <p:nvPr/>
          </p:nvCxnSpPr>
          <p:spPr>
            <a:xfrm flipV="1">
              <a:off x="2982905" y="2397551"/>
              <a:ext cx="184364" cy="14911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0B28419-B34E-235F-191F-C16FD44296F0}"/>
                </a:ext>
              </a:extLst>
            </p:cNvPr>
            <p:cNvCxnSpPr>
              <a:cxnSpLocks/>
              <a:stCxn id="22" idx="4"/>
            </p:cNvCxnSpPr>
            <p:nvPr/>
          </p:nvCxnSpPr>
          <p:spPr>
            <a:xfrm>
              <a:off x="3060233" y="2733357"/>
              <a:ext cx="279315" cy="34971"/>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103FBDA-9FB4-EF06-8CCD-50480907E8F7}"/>
                </a:ext>
              </a:extLst>
            </p:cNvPr>
            <p:cNvCxnSpPr>
              <a:cxnSpLocks/>
              <a:stCxn id="22" idx="3"/>
            </p:cNvCxnSpPr>
            <p:nvPr/>
          </p:nvCxnSpPr>
          <p:spPr>
            <a:xfrm>
              <a:off x="2982905" y="2920045"/>
              <a:ext cx="216985" cy="143248"/>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7443E76-B300-F371-F0AA-388BF82009D9}"/>
                </a:ext>
              </a:extLst>
            </p:cNvPr>
            <p:cNvCxnSpPr>
              <a:cxnSpLocks/>
              <a:endCxn id="10" idx="0"/>
            </p:cNvCxnSpPr>
            <p:nvPr/>
          </p:nvCxnSpPr>
          <p:spPr>
            <a:xfrm>
              <a:off x="147453" y="3652951"/>
              <a:ext cx="321667" cy="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B55F7355-F4D5-3742-7632-6518FF1AC7C9}"/>
              </a:ext>
            </a:extLst>
          </p:cNvPr>
          <p:cNvSpPr txBox="1"/>
          <p:nvPr/>
        </p:nvSpPr>
        <p:spPr>
          <a:xfrm>
            <a:off x="3705212" y="1943167"/>
            <a:ext cx="8543292" cy="2062103"/>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What reward for S1 should taken into account:</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S1 appeared before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t1 appeared? What % of the time did it appear initially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How often did the couple (t0, t1) appear compared to other t0 couples (only w/ </a:t>
            </a:r>
            <a:r>
              <a:rPr lang="en-GB" sz="1600" dirty="0" err="1">
                <a:latin typeface="Helvetica Neue Thin" panose="020B0403020202020204" pitchFamily="34" charset="0"/>
                <a:ea typeface="Helvetica Neue Thin" panose="020B0403020202020204" pitchFamily="34" charset="0"/>
              </a:rPr>
              <a:t>poss</a:t>
            </a:r>
            <a:r>
              <a:rPr lang="en-GB" sz="1600" dirty="0">
                <a:latin typeface="Helvetica Neue Thin" panose="020B0403020202020204" pitchFamily="34" charset="0"/>
                <a:ea typeface="Helvetica Neue Thin" panose="020B0403020202020204" pitchFamily="34" charset="0"/>
              </a:rPr>
              <a:t> exits)</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Has t1 been taken from S0 before [++]</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How many exits does S1 have</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Does S1 appear in DEAD_PRED? (only if (3) doesn’t reply deadlock)</a:t>
            </a:r>
          </a:p>
          <a:p>
            <a:pPr marL="342900" indent="-342900">
              <a:buAutoNum type="arabicParenBoth"/>
            </a:pPr>
            <a:r>
              <a:rPr lang="en-GB" sz="1600" dirty="0">
                <a:latin typeface="Helvetica Neue Thin" panose="020B0403020202020204" pitchFamily="34" charset="0"/>
                <a:ea typeface="Helvetica Neue Thin" panose="020B0403020202020204" pitchFamily="34" charset="0"/>
              </a:rPr>
              <a:t>If t1 has a proc, how did that proc behave before [maybe?]</a:t>
            </a:r>
          </a:p>
        </p:txBody>
      </p:sp>
      <p:sp>
        <p:nvSpPr>
          <p:cNvPr id="81" name="TextBox 80">
            <a:extLst>
              <a:ext uri="{FF2B5EF4-FFF2-40B4-BE49-F238E27FC236}">
                <a16:creationId xmlns:a16="http://schemas.microsoft.com/office/drawing/2014/main" id="{097F6EA0-4724-5C4F-94D1-DCF6E93B34F2}"/>
              </a:ext>
            </a:extLst>
          </p:cNvPr>
          <p:cNvSpPr txBox="1"/>
          <p:nvPr/>
        </p:nvSpPr>
        <p:spPr>
          <a:xfrm>
            <a:off x="20498" y="141760"/>
            <a:ext cx="7456093" cy="400110"/>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Following explorations</a:t>
            </a:r>
          </a:p>
        </p:txBody>
      </p:sp>
      <p:sp>
        <p:nvSpPr>
          <p:cNvPr id="85" name="TextBox 84">
            <a:extLst>
              <a:ext uri="{FF2B5EF4-FFF2-40B4-BE49-F238E27FC236}">
                <a16:creationId xmlns:a16="http://schemas.microsoft.com/office/drawing/2014/main" id="{F1D1B8CF-6DD6-030E-48B7-69B3C65674F4}"/>
              </a:ext>
            </a:extLst>
          </p:cNvPr>
          <p:cNvSpPr txBox="1"/>
          <p:nvPr/>
        </p:nvSpPr>
        <p:spPr>
          <a:xfrm>
            <a:off x="122697" y="726030"/>
            <a:ext cx="12003110" cy="338554"/>
          </a:xfrm>
          <a:prstGeom prst="rect">
            <a:avLst/>
          </a:prstGeom>
          <a:noFill/>
        </p:spPr>
        <p:txBody>
          <a:bodyPr wrap="square" rtlCol="0">
            <a:spAutoFit/>
          </a:bodyPr>
          <a:lstStyle/>
          <a:p>
            <a:r>
              <a:rPr lang="en-GB" sz="1600" dirty="0">
                <a:latin typeface="Helvetica Neue Thin" panose="020B0403020202020204" pitchFamily="34" charset="0"/>
                <a:ea typeface="Helvetica Neue Thin" panose="020B0403020202020204" pitchFamily="34" charset="0"/>
              </a:rPr>
              <a:t>Analyse the runs, and get the set of sets that didn’t get all of their exits visited and use those as starting states instead of going from Init</a:t>
            </a:r>
          </a:p>
        </p:txBody>
      </p:sp>
    </p:spTree>
    <p:extLst>
      <p:ext uri="{BB962C8B-B14F-4D97-AF65-F5344CB8AC3E}">
        <p14:creationId xmlns:p14="http://schemas.microsoft.com/office/powerpoint/2010/main" val="19493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4A2E66-C3BE-A392-CDA2-A8D2F1C92B9B}"/>
              </a:ext>
            </a:extLst>
          </p:cNvPr>
          <p:cNvSpPr txBox="1"/>
          <p:nvPr/>
        </p:nvSpPr>
        <p:spPr>
          <a:xfrm>
            <a:off x="314792" y="546746"/>
            <a:ext cx="11688317" cy="5078313"/>
          </a:xfrm>
          <a:prstGeom prst="rect">
            <a:avLst/>
          </a:prstGeom>
          <a:noFill/>
        </p:spPr>
        <p:txBody>
          <a:bodyPr wrap="square" rtlCol="0">
            <a:spAutoFit/>
          </a:bodyPr>
          <a:lstStyle/>
          <a:p>
            <a:r>
              <a:rPr lang="en-US" dirty="0">
                <a:latin typeface="Helvetica Neue Thin" panose="020B0403020202020204" pitchFamily="34" charset="0"/>
                <a:ea typeface="Helvetica Neue Thin" panose="020B0403020202020204" pitchFamily="34" charset="0"/>
              </a:rPr>
              <a:t>Method step-by-step:</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1: Run model exploration while </a:t>
            </a:r>
            <a:r>
              <a:rPr lang="en-US" dirty="0">
                <a:solidFill>
                  <a:srgbClr val="0432FF"/>
                </a:solidFill>
                <a:latin typeface="Helvetica Neue Thin" panose="020B0403020202020204" pitchFamily="34" charset="0"/>
                <a:ea typeface="Helvetica Neue Thin" panose="020B0403020202020204" pitchFamily="34" charset="0"/>
              </a:rPr>
              <a:t>maximizing entropy </a:t>
            </a:r>
            <a:r>
              <a:rPr lang="en-US" dirty="0">
                <a:latin typeface="Helvetica Neue Thin" panose="020B0403020202020204" pitchFamily="34" charset="0"/>
                <a:ea typeface="Helvetica Neue Thin" panose="020B0403020202020204" pitchFamily="34" charset="0"/>
              </a:rPr>
              <a:t>[</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2: Gather </a:t>
            </a:r>
            <a:r>
              <a:rPr lang="en-US" dirty="0">
                <a:solidFill>
                  <a:srgbClr val="0432FF"/>
                </a:solidFill>
                <a:latin typeface="Helvetica Neue Thin" panose="020B0403020202020204" pitchFamily="34" charset="0"/>
                <a:ea typeface="Helvetica Neue Thin" panose="020B0403020202020204" pitchFamily="34" charset="0"/>
              </a:rPr>
              <a:t>data</a:t>
            </a:r>
            <a:r>
              <a:rPr lang="en-US" dirty="0">
                <a:latin typeface="Helvetica Neue Thin" panose="020B0403020202020204" pitchFamily="34" charset="0"/>
                <a:ea typeface="Helvetica Neue Thin" panose="020B0403020202020204" pitchFamily="34" charset="0"/>
              </a:rPr>
              <a:t> from run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3: Run </a:t>
            </a:r>
            <a:r>
              <a:rPr lang="en-US" dirty="0">
                <a:solidFill>
                  <a:srgbClr val="0432FF"/>
                </a:solidFill>
                <a:latin typeface="Helvetica Neue Thin" panose="020B0403020202020204" pitchFamily="34" charset="0"/>
                <a:ea typeface="Helvetica Neue Thin" panose="020B0403020202020204" pitchFamily="34" charset="0"/>
              </a:rPr>
              <a:t>analytics</a:t>
            </a:r>
            <a:r>
              <a:rPr lang="en-US" dirty="0">
                <a:latin typeface="Helvetica Neue Thin" panose="020B0403020202020204" pitchFamily="34" charset="0"/>
                <a:ea typeface="Helvetica Neue Thin" panose="020B0403020202020204" pitchFamily="34" charset="0"/>
              </a:rPr>
              <a:t> on data [</a:t>
            </a:r>
            <a:r>
              <a:rPr lang="en-US" dirty="0">
                <a:latin typeface="Helvetica Neue Thin" panose="020B0403020202020204" pitchFamily="34" charset="0"/>
                <a:ea typeface="Helvetica Neue Thin" panose="020B0403020202020204" pitchFamily="34" charset="0"/>
                <a:hlinkClick r:id="rId2" action="ppaction://hlinksldjump"/>
              </a:rPr>
              <a:t>Slide 12</a:t>
            </a:r>
            <a:r>
              <a:rPr lang="en-US" dirty="0">
                <a:latin typeface="Helvetica Neue Thin" panose="020B0403020202020204" pitchFamily="34" charset="0"/>
                <a:ea typeface="Helvetica Neue Thin" panose="020B0403020202020204" pitchFamily="34" charset="0"/>
              </a:rPr>
              <a:t>]</a:t>
            </a:r>
          </a:p>
          <a:p>
            <a:br>
              <a:rPr lang="en-US" dirty="0">
                <a:latin typeface="Helvetica Neue Thin" panose="020B0403020202020204" pitchFamily="34" charset="0"/>
                <a:ea typeface="Helvetica Neue Thin" panose="020B0403020202020204" pitchFamily="34" charset="0"/>
              </a:rPr>
            </a:br>
            <a:r>
              <a:rPr lang="en-US" dirty="0">
                <a:latin typeface="Helvetica Neue Thin" panose="020B0403020202020204" pitchFamily="34" charset="0"/>
                <a:ea typeface="Helvetica Neue Thin" panose="020B0403020202020204" pitchFamily="34" charset="0"/>
              </a:rPr>
              <a:t>Step 4: If analytics satisfactory then stop, else continue to Step 5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5: Rerun model exploration modifying how the system is explored using one of the proposed methods [</a:t>
            </a:r>
            <a:r>
              <a:rPr lang="en-US" dirty="0">
                <a:latin typeface="Helvetica Neue Thin" panose="020B0403020202020204" pitchFamily="34" charset="0"/>
                <a:ea typeface="Helvetica Neue Thin" panose="020B0403020202020204" pitchFamily="34" charset="0"/>
                <a:hlinkClick r:id="rId3" action="ppaction://hlinksldjump"/>
              </a:rPr>
              <a:t>Slide 13</a:t>
            </a:r>
            <a:r>
              <a:rPr lang="en-US" dirty="0">
                <a:latin typeface="Helvetica Neue Thin" panose="020B0403020202020204" pitchFamily="34" charset="0"/>
                <a:ea typeface="Helvetica Neue Thin" panose="020B0403020202020204" pitchFamily="34" charset="0"/>
              </a:rPr>
              <a:t>]</a:t>
            </a:r>
          </a:p>
          <a:p>
            <a:r>
              <a:rPr lang="en-US" dirty="0">
                <a:latin typeface="Helvetica Neue Thin" panose="020B0403020202020204" pitchFamily="34" charset="0"/>
                <a:ea typeface="Helvetica Neue Thin" panose="020B0403020202020204" pitchFamily="34" charset="0"/>
              </a:rPr>
              <a:t>	(</a:t>
            </a:r>
            <a:r>
              <a:rPr lang="en-US" dirty="0" err="1">
                <a:latin typeface="Helvetica Neue Thin" panose="020B0403020202020204" pitchFamily="34" charset="0"/>
                <a:ea typeface="Helvetica Neue Thin" panose="020B0403020202020204" pitchFamily="34" charset="0"/>
              </a:rPr>
              <a:t>i</a:t>
            </a:r>
            <a:r>
              <a:rPr lang="en-US" dirty="0">
                <a:latin typeface="Helvetica Neue Thin" panose="020B0403020202020204" pitchFamily="34" charset="0"/>
                <a:ea typeface="Helvetica Neue Thin" panose="020B0403020202020204" pitchFamily="34" charset="0"/>
              </a:rPr>
              <a:t>) Bias the Proposal Distribution </a:t>
            </a:r>
          </a:p>
          <a:p>
            <a:r>
              <a:rPr lang="en-US" dirty="0">
                <a:latin typeface="Helvetica Neue Thin" panose="020B0403020202020204" pitchFamily="34" charset="0"/>
                <a:ea typeface="Helvetica Neue Thin" panose="020B0403020202020204" pitchFamily="34" charset="0"/>
              </a:rPr>
              <a:t>	(ii) Bias the Entropy </a:t>
            </a:r>
          </a:p>
          <a:p>
            <a:r>
              <a:rPr lang="en-US" dirty="0">
                <a:latin typeface="Helvetica Neue Thin" panose="020B0403020202020204" pitchFamily="34" charset="0"/>
                <a:ea typeface="Helvetica Neue Thin" panose="020B0403020202020204" pitchFamily="34" charset="0"/>
              </a:rPr>
              <a:t>	(iii) Bias both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6: Gather </a:t>
            </a:r>
            <a:r>
              <a:rPr lang="en-US" dirty="0">
                <a:solidFill>
                  <a:srgbClr val="0432FF"/>
                </a:solidFill>
                <a:latin typeface="Helvetica Neue Thin" panose="020B0403020202020204" pitchFamily="34" charset="0"/>
                <a:ea typeface="Helvetica Neue Thin" panose="020B0403020202020204" pitchFamily="34" charset="0"/>
              </a:rPr>
              <a:t>new data </a:t>
            </a:r>
            <a:r>
              <a:rPr lang="en-US" dirty="0">
                <a:latin typeface="Helvetica Neue Thin" panose="020B0403020202020204" pitchFamily="34" charset="0"/>
                <a:ea typeface="Helvetica Neue Thin" panose="020B0403020202020204" pitchFamily="34" charset="0"/>
              </a:rPr>
              <a:t>and analyze it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Step 7: If new analytics satisfactory, stop. Else go back to Step 5, modifying bias parameters [</a:t>
            </a:r>
            <a:r>
              <a:rPr lang="en-US" dirty="0">
                <a:latin typeface="Helvetica Neue Thin" panose="020B0403020202020204" pitchFamily="34" charset="0"/>
                <a:ea typeface="Helvetica Neue Thin" panose="020B0403020202020204" pitchFamily="34" charset="0"/>
                <a:hlinkClick r:id="rId4" action="ppaction://hlinksldjump"/>
              </a:rPr>
              <a:t>Slide 14</a:t>
            </a:r>
            <a:r>
              <a:rPr lang="en-US" dirty="0">
                <a:latin typeface="Helvetica Neue Thin" panose="020B0403020202020204" pitchFamily="34" charset="0"/>
                <a:ea typeface="Helvetica Neue Thin" panose="020B0403020202020204" pitchFamily="34" charset="0"/>
              </a:rPr>
              <a:t>]</a:t>
            </a:r>
          </a:p>
        </p:txBody>
      </p:sp>
      <p:sp>
        <p:nvSpPr>
          <p:cNvPr id="6" name="TextBox 5">
            <a:extLst>
              <a:ext uri="{FF2B5EF4-FFF2-40B4-BE49-F238E27FC236}">
                <a16:creationId xmlns:a16="http://schemas.microsoft.com/office/drawing/2014/main" id="{341FFF12-9DE5-D7B1-6F34-2E0E8514EEB6}"/>
              </a:ext>
            </a:extLst>
          </p:cNvPr>
          <p:cNvSpPr txBox="1"/>
          <p:nvPr/>
        </p:nvSpPr>
        <p:spPr>
          <a:xfrm>
            <a:off x="314791" y="6311254"/>
            <a:ext cx="11688317" cy="369332"/>
          </a:xfrm>
          <a:prstGeom prst="rect">
            <a:avLst/>
          </a:prstGeom>
          <a:noFill/>
        </p:spPr>
        <p:txBody>
          <a:bodyPr wrap="square" rtlCol="0">
            <a:spAutoFit/>
          </a:bodyPr>
          <a:lstStyle/>
          <a:p>
            <a:r>
              <a:rPr lang="en-US" dirty="0">
                <a:solidFill>
                  <a:srgbClr val="FF0000"/>
                </a:solidFill>
                <a:latin typeface="Helvetica Neue Thin" panose="020B0403020202020204" pitchFamily="34" charset="0"/>
                <a:ea typeface="Helvetica Neue Thin" panose="020B0403020202020204" pitchFamily="34" charset="0"/>
              </a:rPr>
              <a:t>Detailed description in following slides. </a:t>
            </a:r>
          </a:p>
        </p:txBody>
      </p:sp>
      <p:sp>
        <p:nvSpPr>
          <p:cNvPr id="7" name="Slide Number Placeholder 6">
            <a:extLst>
              <a:ext uri="{FF2B5EF4-FFF2-40B4-BE49-F238E27FC236}">
                <a16:creationId xmlns:a16="http://schemas.microsoft.com/office/drawing/2014/main" id="{51F1C4DF-4E43-A865-A2A8-6BCE841C3BA4}"/>
              </a:ext>
            </a:extLst>
          </p:cNvPr>
          <p:cNvSpPr>
            <a:spLocks noGrp="1"/>
          </p:cNvSpPr>
          <p:nvPr>
            <p:ph type="sldNum" sz="quarter" idx="12"/>
          </p:nvPr>
        </p:nvSpPr>
        <p:spPr/>
        <p:txBody>
          <a:bodyPr/>
          <a:lstStyle/>
          <a:p>
            <a:fld id="{4A936E34-E911-F947-B710-F12161D09F63}" type="slidenum">
              <a:rPr lang="en-FR" smtClean="0"/>
              <a:t>4</a:t>
            </a:fld>
            <a:endParaRPr lang="en-FR"/>
          </a:p>
        </p:txBody>
      </p:sp>
    </p:spTree>
    <p:extLst>
      <p:ext uri="{BB962C8B-B14F-4D97-AF65-F5344CB8AC3E}">
        <p14:creationId xmlns:p14="http://schemas.microsoft.com/office/powerpoint/2010/main" val="412896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838200" y="2766218"/>
            <a:ext cx="10515600" cy="1325563"/>
          </a:xfrm>
        </p:spPr>
        <p:txBody>
          <a:bodyPr/>
          <a:lstStyle/>
          <a:p>
            <a:pPr algn="ctr"/>
            <a:r>
              <a:rPr lang="en-FR" dirty="0">
                <a:latin typeface="Helvetica Neue Thin" panose="020B0403020202020204" pitchFamily="34" charset="0"/>
                <a:ea typeface="Helvetica Neue Thin" panose="020B0403020202020204" pitchFamily="34" charset="0"/>
              </a:rPr>
              <a:t>First idea [before generalized solution]</a:t>
            </a:r>
          </a:p>
        </p:txBody>
      </p:sp>
      <p:sp>
        <p:nvSpPr>
          <p:cNvPr id="3" name="Slide Number Placeholder 2">
            <a:extLst>
              <a:ext uri="{FF2B5EF4-FFF2-40B4-BE49-F238E27FC236}">
                <a16:creationId xmlns:a16="http://schemas.microsoft.com/office/drawing/2014/main" id="{D0D8D36B-A683-334A-D2C1-08C6FCFC1451}"/>
              </a:ext>
            </a:extLst>
          </p:cNvPr>
          <p:cNvSpPr>
            <a:spLocks noGrp="1"/>
          </p:cNvSpPr>
          <p:nvPr>
            <p:ph type="sldNum" sz="quarter" idx="12"/>
          </p:nvPr>
        </p:nvSpPr>
        <p:spPr/>
        <p:txBody>
          <a:bodyPr/>
          <a:lstStyle/>
          <a:p>
            <a:fld id="{4A936E34-E911-F947-B710-F12161D09F63}" type="slidenum">
              <a:rPr lang="en-FR" smtClean="0"/>
              <a:t>5</a:t>
            </a:fld>
            <a:endParaRPr lang="en-FR"/>
          </a:p>
        </p:txBody>
      </p:sp>
    </p:spTree>
    <p:extLst>
      <p:ext uri="{BB962C8B-B14F-4D97-AF65-F5344CB8AC3E}">
        <p14:creationId xmlns:p14="http://schemas.microsoft.com/office/powerpoint/2010/main" val="39115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73896-F4EB-E849-80F9-177FCC2DDE24}"/>
              </a:ext>
            </a:extLst>
          </p:cNvPr>
          <p:cNvSpPr txBox="1"/>
          <p:nvPr/>
        </p:nvSpPr>
        <p:spPr>
          <a:xfrm>
            <a:off x="314792" y="546746"/>
            <a:ext cx="11688317" cy="6186309"/>
          </a:xfrm>
          <a:prstGeom prst="rect">
            <a:avLst/>
          </a:prstGeom>
          <a:noFill/>
        </p:spPr>
        <p:txBody>
          <a:bodyPr wrap="square" rtlCol="0">
            <a:spAutoFit/>
          </a:bodyPr>
          <a:lstStyle/>
          <a:p>
            <a:r>
              <a:rPr lang="en-US" i="1" dirty="0">
                <a:latin typeface="Helvetica Neue Thin" panose="020B0403020202020204" pitchFamily="34" charset="0"/>
                <a:ea typeface="Helvetica Neue Thin" panose="020B0403020202020204" pitchFamily="34" charset="0"/>
              </a:rPr>
              <a:t>General idea</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If you know that you want to privilege a specific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can force the system to always pick steps that bring you closer to </a:t>
            </a:r>
            <a:r>
              <a:rPr lang="en-US" b="1" dirty="0">
                <a:latin typeface="HELVETICA NEUE THIN" panose="020B0403020202020204" pitchFamily="34" charset="0"/>
                <a:ea typeface="HELVETICA NEUE THIN" panose="020B0403020202020204" pitchFamily="34" charset="0"/>
              </a:rPr>
              <a:t>T</a:t>
            </a:r>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You don’t always want to get closer to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because you still want the system to have a certain degree of freedom to move. You only want to get closer to </a:t>
            </a:r>
            <a:r>
              <a:rPr lang="en-US" b="1" dirty="0">
                <a:latin typeface="HELVETICA NEUE THIN" panose="020B0403020202020204" pitchFamily="34" charset="0"/>
                <a:ea typeface="HELVETICA NEUE THIN" panose="020B0403020202020204" pitchFamily="34" charset="0"/>
              </a:rPr>
              <a:t>T </a:t>
            </a:r>
            <a:r>
              <a:rPr lang="en-US" dirty="0">
                <a:latin typeface="Helvetica Neue Thin" panose="020B0403020202020204" pitchFamily="34" charset="0"/>
                <a:ea typeface="Helvetica Neue Thin" panose="020B0403020202020204" pitchFamily="34" charset="0"/>
              </a:rPr>
              <a:t>a specific % of the time</a:t>
            </a:r>
          </a:p>
          <a:p>
            <a:endParaRPr lang="en-US" dirty="0">
              <a:latin typeface="Helvetica Neue Thin" panose="020B0403020202020204" pitchFamily="34" charset="0"/>
              <a:ea typeface="Helvetica Neue Thin" panose="020B0403020202020204" pitchFamily="34" charset="0"/>
            </a:endParaRPr>
          </a:p>
          <a:p>
            <a:r>
              <a:rPr lang="en-US" dirty="0">
                <a:solidFill>
                  <a:srgbClr val="0432FF"/>
                </a:solidFill>
                <a:latin typeface="Helvetica Neue Thin" panose="020B0403020202020204" pitchFamily="34" charset="0"/>
                <a:ea typeface="Helvetica Neue Thin" panose="020B0403020202020204" pitchFamily="34" charset="0"/>
              </a:rPr>
              <a:t>Being brought closer to T means being brought closer to a state that satisfies </a:t>
            </a:r>
            <a:r>
              <a:rPr lang="en-US" b="1" dirty="0">
                <a:solidFill>
                  <a:srgbClr val="0432FF"/>
                </a:solidFill>
                <a:latin typeface="HELVETICA NEUE THIN" panose="020B0403020202020204" pitchFamily="34" charset="0"/>
                <a:ea typeface="HELVETICA NEUE THIN" panose="020B0403020202020204" pitchFamily="34" charset="0"/>
              </a:rPr>
              <a:t>T</a:t>
            </a:r>
            <a:r>
              <a:rPr lang="en-US" dirty="0">
                <a:solidFill>
                  <a:srgbClr val="0432FF"/>
                </a:solidFill>
                <a:latin typeface="Helvetica Neue Thin" panose="020B0403020202020204" pitchFamily="34" charset="0"/>
                <a:ea typeface="Helvetica Neue Thin" panose="020B0403020202020204" pitchFamily="34" charset="0"/>
              </a:rPr>
              <a:t>’s guard</a:t>
            </a:r>
          </a:p>
          <a:p>
            <a:endParaRPr lang="en-US" dirty="0">
              <a:solidFill>
                <a:srgbClr val="00B050"/>
              </a:solidFill>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Algorithm[vaguely]</a:t>
            </a:r>
          </a:p>
          <a:p>
            <a:r>
              <a:rPr lang="en-US" dirty="0">
                <a:latin typeface="Helvetica Neue Thin" panose="020B0403020202020204" pitchFamily="34" charset="0"/>
                <a:ea typeface="Helvetica Neue Thin" panose="020B0403020202020204" pitchFamily="34" charset="0"/>
              </a:rPr>
              <a:t>	Choose the transition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you wish to target</a:t>
            </a:r>
          </a:p>
          <a:p>
            <a:r>
              <a:rPr lang="en-US" dirty="0">
                <a:latin typeface="Helvetica Neue Thin" panose="020B0403020202020204" pitchFamily="34" charset="0"/>
                <a:ea typeface="Helvetica Neue Thin" panose="020B0403020202020204" pitchFamily="34" charset="0"/>
              </a:rPr>
              <a:t>	Pick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the % of time you want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to be targeted [e.g. 60% of the time target </a:t>
            </a:r>
            <a:r>
              <a:rPr lang="en-US" b="1" dirty="0">
                <a:latin typeface="HELVETICA NEUE THIN" panose="020B0403020202020204" pitchFamily="34" charset="0"/>
                <a:ea typeface="HELVETICA NEUE THIN" panose="020B0403020202020204" pitchFamily="34" charset="0"/>
              </a:rPr>
              <a:t>T</a:t>
            </a:r>
            <a:r>
              <a:rPr lang="en-US" dirty="0">
                <a:latin typeface="Helvetica Neue Thin" panose="020B0403020202020204" pitchFamily="34" charset="0"/>
                <a:ea typeface="Helvetica Neue Thin" panose="020B0403020202020204" pitchFamily="34" charset="0"/>
              </a:rPr>
              <a:t>, the other 40% do whatever]</a:t>
            </a:r>
          </a:p>
          <a:p>
            <a:r>
              <a:rPr lang="en-US" dirty="0">
                <a:latin typeface="Helvetica Neue Thin" panose="020B0403020202020204" pitchFamily="34" charset="0"/>
                <a:ea typeface="Helvetica Neue Thin" panose="020B0403020202020204" pitchFamily="34" charset="0"/>
              </a:rPr>
              <a:t>	Run the execution loop:</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pick a transition according to weight</a:t>
            </a:r>
          </a:p>
          <a:p>
            <a:r>
              <a:rPr lang="en-US" dirty="0">
                <a:latin typeface="Helvetica Neue Thin" panose="020B0403020202020204" pitchFamily="34" charset="0"/>
                <a:ea typeface="Helvetica Neue Thin" panose="020B0403020202020204" pitchFamily="34" charset="0"/>
              </a:rPr>
              <a:t>		With a probability of </a:t>
            </a:r>
            <a:r>
              <a:rPr lang="en-US" dirty="0">
                <a:latin typeface="Cambria Math" panose="02040503050406030204" pitchFamily="18" charset="0"/>
                <a:ea typeface="Cambria Math" panose="02040503050406030204" pitchFamily="18" charset="0"/>
              </a:rPr>
              <a:t>1-p</a:t>
            </a:r>
            <a:r>
              <a:rPr lang="en-US" dirty="0">
                <a:latin typeface="Helvetica Neue Thin" panose="020B0403020202020204" pitchFamily="34" charset="0"/>
                <a:ea typeface="Helvetica Neue Thin" panose="020B0403020202020204" pitchFamily="34" charset="0"/>
              </a:rPr>
              <a:t>: pick randomly</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If I pick a transition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and </a:t>
            </a:r>
            <a:r>
              <a:rPr lang="en-US" dirty="0">
                <a:latin typeface="Cambria Math" panose="02040503050406030204" pitchFamily="18" charset="0"/>
                <a:ea typeface="Cambria Math" panose="02040503050406030204" pitchFamily="18" charset="0"/>
              </a:rPr>
              <a:t>p</a:t>
            </a:r>
            <a:r>
              <a:rPr lang="en-US" dirty="0">
                <a:latin typeface="Helvetica Neue Thin" panose="020B0403020202020204" pitchFamily="34" charset="0"/>
                <a:ea typeface="Helvetica Neue Thin" panose="020B0403020202020204" pitchFamily="34" charset="0"/>
              </a:rPr>
              <a:t> = 65%, then 65% of the time the system will weigh the potential states and pick the one which brings it closer to </a:t>
            </a:r>
            <a:r>
              <a:rPr lang="en-US" dirty="0">
                <a:latin typeface="Cambria Math" panose="02040503050406030204" pitchFamily="18" charset="0"/>
                <a:ea typeface="Cambria Math" panose="02040503050406030204" pitchFamily="18" charset="0"/>
              </a:rPr>
              <a:t>t1</a:t>
            </a:r>
            <a:r>
              <a:rPr lang="en-US" dirty="0">
                <a:latin typeface="Helvetica Neue Thin" panose="020B0403020202020204" pitchFamily="34" charset="0"/>
                <a:ea typeface="Helvetica Neue Thin" panose="020B0403020202020204" pitchFamily="34" charset="0"/>
              </a:rPr>
              <a:t>. 35% of the time the system will do whatever it wants. </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Subtleties: you have to (1) target a specific transition (2) play around with the % to find the optimal result</a:t>
            </a:r>
          </a:p>
          <a:p>
            <a:endParaRPr lang="en-US" dirty="0">
              <a:latin typeface="Helvetica Neue Thin" panose="020B0403020202020204" pitchFamily="34" charset="0"/>
              <a:ea typeface="Helvetica Neue Thin" panose="020B0403020202020204" pitchFamily="34" charset="0"/>
            </a:endParaRPr>
          </a:p>
          <a:p>
            <a:r>
              <a:rPr lang="en-US" dirty="0">
                <a:latin typeface="Helvetica Neue Thin" panose="020B0403020202020204" pitchFamily="34" charset="0"/>
                <a:ea typeface="Helvetica Neue Thin" panose="020B0403020202020204" pitchFamily="34" charset="0"/>
              </a:rPr>
              <a:t>The running example: forcing the system to get closer to </a:t>
            </a:r>
            <a:r>
              <a:rPr lang="en-US" dirty="0">
                <a:solidFill>
                  <a:srgbClr val="00B050"/>
                </a:solidFill>
                <a:latin typeface="Cambria Math" panose="02040503050406030204" pitchFamily="18" charset="0"/>
                <a:ea typeface="Cambria Math" panose="02040503050406030204" pitchFamily="18" charset="0"/>
              </a:rPr>
              <a:t>t</a:t>
            </a:r>
            <a:r>
              <a:rPr lang="en-US" dirty="0">
                <a:latin typeface="Cambria Math" panose="02040503050406030204" pitchFamily="18" charset="0"/>
                <a:ea typeface="Cambria Math" panose="02040503050406030204" pitchFamily="18" charset="0"/>
              </a:rPr>
              <a:t> </a:t>
            </a:r>
            <a:r>
              <a:rPr lang="en-US" dirty="0">
                <a:latin typeface="Helvetica Neue Thin" panose="020B0403020202020204" pitchFamily="34" charset="0"/>
                <a:ea typeface="Helvetica Neue Thin" panose="020B0403020202020204" pitchFamily="34" charset="0"/>
              </a:rPr>
              <a:t>71% of the time equalizes</a:t>
            </a:r>
            <a:r>
              <a:rPr lang="en-US" dirty="0">
                <a:latin typeface="Cambria Math" panose="02040503050406030204" pitchFamily="18" charset="0"/>
                <a:ea typeface="Cambria Math" panose="02040503050406030204" pitchFamily="18" charset="0"/>
              </a:rPr>
              <a:t> t </a:t>
            </a:r>
            <a:r>
              <a:rPr lang="en-US" dirty="0">
                <a:latin typeface="Helvetica Neue Thin" panose="020B0403020202020204" pitchFamily="34" charset="0"/>
                <a:ea typeface="Helvetica Neue Thin" panose="020B0403020202020204" pitchFamily="34" charset="0"/>
              </a:rPr>
              <a:t>and </a:t>
            </a:r>
            <a:r>
              <a:rPr lang="en-US" dirty="0">
                <a:latin typeface="Cambria Math" panose="02040503050406030204" pitchFamily="18" charset="0"/>
                <a:ea typeface="Cambria Math" panose="02040503050406030204" pitchFamily="18" charset="0"/>
              </a:rPr>
              <a:t>t4</a:t>
            </a:r>
            <a:r>
              <a:rPr lang="en-US" dirty="0">
                <a:latin typeface="Helvetica Neue Thin" panose="020B0403020202020204" pitchFamily="34" charset="0"/>
                <a:ea typeface="Helvetica Neue Thin" panose="020B0403020202020204" pitchFamily="34" charset="0"/>
              </a:rPr>
              <a:t>	</a:t>
            </a:r>
          </a:p>
          <a:p>
            <a:r>
              <a:rPr lang="en-US" dirty="0">
                <a:latin typeface="Helvetica Neue Thin" panose="020B0403020202020204" pitchFamily="34" charset="0"/>
                <a:ea typeface="Helvetica Neue Thin" panose="020B0403020202020204" pitchFamily="34" charset="0"/>
              </a:rPr>
              <a:t>		</a:t>
            </a:r>
          </a:p>
        </p:txBody>
      </p:sp>
      <p:sp>
        <p:nvSpPr>
          <p:cNvPr id="9" name="TextBox 8">
            <a:extLst>
              <a:ext uri="{FF2B5EF4-FFF2-40B4-BE49-F238E27FC236}">
                <a16:creationId xmlns:a16="http://schemas.microsoft.com/office/drawing/2014/main" id="{AF215E85-4B33-6D3D-695D-AF8FE4A7BBD9}"/>
              </a:ext>
            </a:extLst>
          </p:cNvPr>
          <p:cNvSpPr txBox="1"/>
          <p:nvPr/>
        </p:nvSpPr>
        <p:spPr>
          <a:xfrm>
            <a:off x="188891" y="124945"/>
            <a:ext cx="9624580"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cs typeface="Helvetica Neue" panose="02000503000000020004" pitchFamily="2" charset="0"/>
              </a:rPr>
              <a:t>Proposition 1: Target the desired transition specifically </a:t>
            </a:r>
          </a:p>
        </p:txBody>
      </p:sp>
      <p:sp>
        <p:nvSpPr>
          <p:cNvPr id="6" name="Slide Number Placeholder 5">
            <a:extLst>
              <a:ext uri="{FF2B5EF4-FFF2-40B4-BE49-F238E27FC236}">
                <a16:creationId xmlns:a16="http://schemas.microsoft.com/office/drawing/2014/main" id="{18B9B651-AFA8-2FC5-BADC-65B9C568FFEC}"/>
              </a:ext>
            </a:extLst>
          </p:cNvPr>
          <p:cNvSpPr>
            <a:spLocks noGrp="1"/>
          </p:cNvSpPr>
          <p:nvPr>
            <p:ph type="sldNum" sz="quarter" idx="12"/>
          </p:nvPr>
        </p:nvSpPr>
        <p:spPr/>
        <p:txBody>
          <a:bodyPr/>
          <a:lstStyle/>
          <a:p>
            <a:fld id="{4A936E34-E911-F947-B710-F12161D09F63}" type="slidenum">
              <a:rPr lang="en-FR" smtClean="0"/>
              <a:t>6</a:t>
            </a:fld>
            <a:endParaRPr lang="en-FR"/>
          </a:p>
        </p:txBody>
      </p:sp>
    </p:spTree>
    <p:extLst>
      <p:ext uri="{BB962C8B-B14F-4D97-AF65-F5344CB8AC3E}">
        <p14:creationId xmlns:p14="http://schemas.microsoft.com/office/powerpoint/2010/main" val="57590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3813483" cy="769441"/>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visual version</a:t>
            </a:r>
          </a:p>
          <a:p>
            <a:endParaRPr lang="en-FR" sz="2000" dirty="0">
              <a:latin typeface="Helvetica Neue Thin" panose="020B0403020202020204" pitchFamily="34" charset="0"/>
              <a:ea typeface="Helvetica Neue Thin" panose="020B0403020202020204" pitchFamily="34" charset="0"/>
            </a:endParaRPr>
          </a:p>
        </p:txBody>
      </p:sp>
      <p:grpSp>
        <p:nvGrpSpPr>
          <p:cNvPr id="10" name="Group 9">
            <a:extLst>
              <a:ext uri="{FF2B5EF4-FFF2-40B4-BE49-F238E27FC236}">
                <a16:creationId xmlns:a16="http://schemas.microsoft.com/office/drawing/2014/main" id="{25889F34-0566-A387-C2E9-80CFA956D8D8}"/>
              </a:ext>
            </a:extLst>
          </p:cNvPr>
          <p:cNvGrpSpPr/>
          <p:nvPr/>
        </p:nvGrpSpPr>
        <p:grpSpPr>
          <a:xfrm>
            <a:off x="2395435" y="709562"/>
            <a:ext cx="834604" cy="834604"/>
            <a:chOff x="5123645" y="775255"/>
            <a:chExt cx="834604" cy="834604"/>
          </a:xfrm>
        </p:grpSpPr>
        <p:sp>
          <p:nvSpPr>
            <p:cNvPr id="7" name="Oval 6">
              <a:extLst>
                <a:ext uri="{FF2B5EF4-FFF2-40B4-BE49-F238E27FC236}">
                  <a16:creationId xmlns:a16="http://schemas.microsoft.com/office/drawing/2014/main" id="{47882622-4974-969F-6DC2-F44DB606CF42}"/>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 name="TextBox 7">
              <a:extLst>
                <a:ext uri="{FF2B5EF4-FFF2-40B4-BE49-F238E27FC236}">
                  <a16:creationId xmlns:a16="http://schemas.microsoft.com/office/drawing/2014/main" id="{2335EEF6-52E1-CAC9-4C88-0DAA0774E778}"/>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S1</a:t>
              </a:r>
            </a:p>
          </p:txBody>
        </p:sp>
      </p:grpSp>
      <p:grpSp>
        <p:nvGrpSpPr>
          <p:cNvPr id="14" name="Group 13">
            <a:extLst>
              <a:ext uri="{FF2B5EF4-FFF2-40B4-BE49-F238E27FC236}">
                <a16:creationId xmlns:a16="http://schemas.microsoft.com/office/drawing/2014/main" id="{475CF420-0859-8408-69E0-6A505DBDB545}"/>
              </a:ext>
            </a:extLst>
          </p:cNvPr>
          <p:cNvGrpSpPr/>
          <p:nvPr/>
        </p:nvGrpSpPr>
        <p:grpSpPr>
          <a:xfrm>
            <a:off x="540888" y="1753772"/>
            <a:ext cx="528034" cy="528034"/>
            <a:chOff x="5123645" y="775255"/>
            <a:chExt cx="834604" cy="834604"/>
          </a:xfrm>
        </p:grpSpPr>
        <p:sp>
          <p:nvSpPr>
            <p:cNvPr id="15" name="Oval 14">
              <a:extLst>
                <a:ext uri="{FF2B5EF4-FFF2-40B4-BE49-F238E27FC236}">
                  <a16:creationId xmlns:a16="http://schemas.microsoft.com/office/drawing/2014/main" id="{7018628F-F05A-56DC-0179-945DF6C8869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16" name="TextBox 15">
              <a:extLst>
                <a:ext uri="{FF2B5EF4-FFF2-40B4-BE49-F238E27FC236}">
                  <a16:creationId xmlns:a16="http://schemas.microsoft.com/office/drawing/2014/main" id="{840D7490-EA33-97A5-47C9-374D48655B9C}"/>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18" name="Group 17">
            <a:extLst>
              <a:ext uri="{FF2B5EF4-FFF2-40B4-BE49-F238E27FC236}">
                <a16:creationId xmlns:a16="http://schemas.microsoft.com/office/drawing/2014/main" id="{088B267A-41FF-B8DD-B863-55A427EEE9B6}"/>
              </a:ext>
            </a:extLst>
          </p:cNvPr>
          <p:cNvGrpSpPr/>
          <p:nvPr/>
        </p:nvGrpSpPr>
        <p:grpSpPr>
          <a:xfrm>
            <a:off x="2446025" y="2735981"/>
            <a:ext cx="528034" cy="528034"/>
            <a:chOff x="5123645" y="775255"/>
            <a:chExt cx="834604" cy="834604"/>
          </a:xfrm>
        </p:grpSpPr>
        <p:sp>
          <p:nvSpPr>
            <p:cNvPr id="19" name="Oval 18">
              <a:extLst>
                <a:ext uri="{FF2B5EF4-FFF2-40B4-BE49-F238E27FC236}">
                  <a16:creationId xmlns:a16="http://schemas.microsoft.com/office/drawing/2014/main" id="{3DE7D724-52DD-1FC6-B12E-1A0C96108EE2}"/>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0" name="TextBox 19">
              <a:extLst>
                <a:ext uri="{FF2B5EF4-FFF2-40B4-BE49-F238E27FC236}">
                  <a16:creationId xmlns:a16="http://schemas.microsoft.com/office/drawing/2014/main" id="{0628332E-FE57-BCE1-C331-06ED89DC3CF4}"/>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1" name="Group 20">
            <a:extLst>
              <a:ext uri="{FF2B5EF4-FFF2-40B4-BE49-F238E27FC236}">
                <a16:creationId xmlns:a16="http://schemas.microsoft.com/office/drawing/2014/main" id="{F5DD1490-89D0-0BE0-D18B-1631D1012A6A}"/>
              </a:ext>
            </a:extLst>
          </p:cNvPr>
          <p:cNvGrpSpPr/>
          <p:nvPr/>
        </p:nvGrpSpPr>
        <p:grpSpPr>
          <a:xfrm>
            <a:off x="3475258" y="2695315"/>
            <a:ext cx="528034" cy="528034"/>
            <a:chOff x="5123645" y="775255"/>
            <a:chExt cx="834604" cy="834604"/>
          </a:xfrm>
        </p:grpSpPr>
        <p:sp>
          <p:nvSpPr>
            <p:cNvPr id="22" name="Oval 21">
              <a:extLst>
                <a:ext uri="{FF2B5EF4-FFF2-40B4-BE49-F238E27FC236}">
                  <a16:creationId xmlns:a16="http://schemas.microsoft.com/office/drawing/2014/main" id="{6F1D7257-C806-F280-3D2A-1C7A9F5CBC50}"/>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3" name="TextBox 22">
              <a:extLst>
                <a:ext uri="{FF2B5EF4-FFF2-40B4-BE49-F238E27FC236}">
                  <a16:creationId xmlns:a16="http://schemas.microsoft.com/office/drawing/2014/main" id="{579BFBE7-9D84-1480-D042-D97A4A5F15BD}"/>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ps3</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4" name="Group 23">
            <a:extLst>
              <a:ext uri="{FF2B5EF4-FFF2-40B4-BE49-F238E27FC236}">
                <a16:creationId xmlns:a16="http://schemas.microsoft.com/office/drawing/2014/main" id="{0245C3FB-89B0-C72A-BB97-5980BFA50037}"/>
              </a:ext>
            </a:extLst>
          </p:cNvPr>
          <p:cNvGrpSpPr/>
          <p:nvPr/>
        </p:nvGrpSpPr>
        <p:grpSpPr>
          <a:xfrm>
            <a:off x="4370736" y="2654185"/>
            <a:ext cx="528034" cy="528034"/>
            <a:chOff x="5123645" y="775255"/>
            <a:chExt cx="834604" cy="834604"/>
          </a:xfrm>
        </p:grpSpPr>
        <p:sp>
          <p:nvSpPr>
            <p:cNvPr id="25" name="Oval 24">
              <a:extLst>
                <a:ext uri="{FF2B5EF4-FFF2-40B4-BE49-F238E27FC236}">
                  <a16:creationId xmlns:a16="http://schemas.microsoft.com/office/drawing/2014/main" id="{8C31863F-70BE-729F-2929-61FB21A86EF9}"/>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6" name="TextBox 25">
              <a:extLst>
                <a:ext uri="{FF2B5EF4-FFF2-40B4-BE49-F238E27FC236}">
                  <a16:creationId xmlns:a16="http://schemas.microsoft.com/office/drawing/2014/main" id="{B9452BEE-BB79-B6D3-1915-77B035834D1A}"/>
                </a:ext>
              </a:extLst>
            </p:cNvPr>
            <p:cNvSpPr txBox="1"/>
            <p:nvPr/>
          </p:nvSpPr>
          <p:spPr>
            <a:xfrm>
              <a:off x="5188923" y="1038668"/>
              <a:ext cx="704044" cy="4013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ps4</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27" name="Group 26">
            <a:extLst>
              <a:ext uri="{FF2B5EF4-FFF2-40B4-BE49-F238E27FC236}">
                <a16:creationId xmlns:a16="http://schemas.microsoft.com/office/drawing/2014/main" id="{CCBB508B-0E24-577E-0F45-2F76098D795A}"/>
              </a:ext>
            </a:extLst>
          </p:cNvPr>
          <p:cNvGrpSpPr/>
          <p:nvPr/>
        </p:nvGrpSpPr>
        <p:grpSpPr>
          <a:xfrm>
            <a:off x="1110222" y="2236884"/>
            <a:ext cx="834604" cy="834604"/>
            <a:chOff x="5123645" y="775255"/>
            <a:chExt cx="834604" cy="834604"/>
          </a:xfrm>
        </p:grpSpPr>
        <p:sp>
          <p:nvSpPr>
            <p:cNvPr id="28" name="Oval 27">
              <a:extLst>
                <a:ext uri="{FF2B5EF4-FFF2-40B4-BE49-F238E27FC236}">
                  <a16:creationId xmlns:a16="http://schemas.microsoft.com/office/drawing/2014/main" id="{C28F4B52-78CA-4692-D8F2-B266A059AE50}"/>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29" name="TextBox 28">
              <a:extLst>
                <a:ext uri="{FF2B5EF4-FFF2-40B4-BE49-F238E27FC236}">
                  <a16:creationId xmlns:a16="http://schemas.microsoft.com/office/drawing/2014/main" id="{6E3ABC1E-18AF-DFE4-A3EC-53D6D0BD3447}"/>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S2</a:t>
              </a:r>
            </a:p>
          </p:txBody>
        </p:sp>
      </p:grpSp>
      <p:cxnSp>
        <p:nvCxnSpPr>
          <p:cNvPr id="31" name="Straight Arrow Connector 30">
            <a:extLst>
              <a:ext uri="{FF2B5EF4-FFF2-40B4-BE49-F238E27FC236}">
                <a16:creationId xmlns:a16="http://schemas.microsoft.com/office/drawing/2014/main" id="{9B5DF124-0C91-241F-FAA9-634D020B92EA}"/>
              </a:ext>
            </a:extLst>
          </p:cNvPr>
          <p:cNvCxnSpPr>
            <a:cxnSpLocks/>
            <a:stCxn id="7" idx="2"/>
            <a:endCxn id="15" idx="6"/>
          </p:cNvCxnSpPr>
          <p:nvPr/>
        </p:nvCxnSpPr>
        <p:spPr>
          <a:xfrm flipH="1">
            <a:off x="1068922" y="1126864"/>
            <a:ext cx="1326513" cy="89092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CA67215-5B81-2D94-972C-879F79430AC9}"/>
              </a:ext>
            </a:extLst>
          </p:cNvPr>
          <p:cNvCxnSpPr>
            <a:cxnSpLocks/>
            <a:stCxn id="7" idx="6"/>
            <a:endCxn id="25" idx="1"/>
          </p:cNvCxnSpPr>
          <p:nvPr/>
        </p:nvCxnSpPr>
        <p:spPr>
          <a:xfrm>
            <a:off x="3230039" y="1126864"/>
            <a:ext cx="1218026" cy="160465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9FBBB4E-0F22-386E-3B46-B14891828D7D}"/>
              </a:ext>
            </a:extLst>
          </p:cNvPr>
          <p:cNvCxnSpPr>
            <a:cxnSpLocks/>
            <a:stCxn id="7" idx="5"/>
            <a:endCxn id="22" idx="1"/>
          </p:cNvCxnSpPr>
          <p:nvPr/>
        </p:nvCxnSpPr>
        <p:spPr>
          <a:xfrm>
            <a:off x="3107814" y="1421941"/>
            <a:ext cx="444773" cy="135070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B3E0286-CC98-BF95-1BF9-CE9E7D767E39}"/>
              </a:ext>
            </a:extLst>
          </p:cNvPr>
          <p:cNvCxnSpPr>
            <a:cxnSpLocks/>
            <a:stCxn id="7" idx="4"/>
            <a:endCxn id="19" idx="0"/>
          </p:cNvCxnSpPr>
          <p:nvPr/>
        </p:nvCxnSpPr>
        <p:spPr>
          <a:xfrm flipH="1">
            <a:off x="2710042" y="1544166"/>
            <a:ext cx="102695" cy="1191815"/>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7764AE-7738-72C0-62F8-21E7921A084F}"/>
              </a:ext>
            </a:extLst>
          </p:cNvPr>
          <p:cNvCxnSpPr>
            <a:cxnSpLocks/>
            <a:stCxn id="7" idx="3"/>
            <a:endCxn id="28" idx="7"/>
          </p:cNvCxnSpPr>
          <p:nvPr/>
        </p:nvCxnSpPr>
        <p:spPr>
          <a:xfrm flipH="1">
            <a:off x="1822601" y="1421941"/>
            <a:ext cx="695059" cy="937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2AFED908-3443-3268-2A8D-942AB0D9A3B2}"/>
              </a:ext>
            </a:extLst>
          </p:cNvPr>
          <p:cNvGrpSpPr/>
          <p:nvPr/>
        </p:nvGrpSpPr>
        <p:grpSpPr>
          <a:xfrm>
            <a:off x="54154" y="3267641"/>
            <a:ext cx="528034" cy="528034"/>
            <a:chOff x="5123645" y="775255"/>
            <a:chExt cx="834604" cy="834604"/>
          </a:xfrm>
        </p:grpSpPr>
        <p:sp>
          <p:nvSpPr>
            <p:cNvPr id="51" name="Oval 50">
              <a:extLst>
                <a:ext uri="{FF2B5EF4-FFF2-40B4-BE49-F238E27FC236}">
                  <a16:creationId xmlns:a16="http://schemas.microsoft.com/office/drawing/2014/main" id="{239B09DF-E952-4C82-8C17-36B1E5A5683D}"/>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2" name="TextBox 51">
              <a:extLst>
                <a:ext uri="{FF2B5EF4-FFF2-40B4-BE49-F238E27FC236}">
                  <a16:creationId xmlns:a16="http://schemas.microsoft.com/office/drawing/2014/main" id="{E1B125C3-68F4-401D-9B86-98DEC40CF47B}"/>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ps1</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3" name="Group 52">
            <a:extLst>
              <a:ext uri="{FF2B5EF4-FFF2-40B4-BE49-F238E27FC236}">
                <a16:creationId xmlns:a16="http://schemas.microsoft.com/office/drawing/2014/main" id="{25359947-47D2-867E-F2BB-4BCD6DBC6C5A}"/>
              </a:ext>
            </a:extLst>
          </p:cNvPr>
          <p:cNvGrpSpPr/>
          <p:nvPr/>
        </p:nvGrpSpPr>
        <p:grpSpPr>
          <a:xfrm>
            <a:off x="788308" y="3584683"/>
            <a:ext cx="528034" cy="528034"/>
            <a:chOff x="5123645" y="775255"/>
            <a:chExt cx="834604" cy="834604"/>
          </a:xfrm>
        </p:grpSpPr>
        <p:sp>
          <p:nvSpPr>
            <p:cNvPr id="54" name="Oval 53">
              <a:extLst>
                <a:ext uri="{FF2B5EF4-FFF2-40B4-BE49-F238E27FC236}">
                  <a16:creationId xmlns:a16="http://schemas.microsoft.com/office/drawing/2014/main" id="{AB15F093-9B67-0521-0762-7996129DA736}"/>
                </a:ext>
              </a:extLst>
            </p:cNvPr>
            <p:cNvSpPr/>
            <p:nvPr/>
          </p:nvSpPr>
          <p:spPr>
            <a:xfrm>
              <a:off x="5123645" y="775255"/>
              <a:ext cx="834604" cy="83460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55" name="TextBox 54">
              <a:extLst>
                <a:ext uri="{FF2B5EF4-FFF2-40B4-BE49-F238E27FC236}">
                  <a16:creationId xmlns:a16="http://schemas.microsoft.com/office/drawing/2014/main" id="{E3FBA3D5-3436-39A6-4ECD-EA4E4BAAE958}"/>
                </a:ext>
              </a:extLst>
            </p:cNvPr>
            <p:cNvSpPr txBox="1"/>
            <p:nvPr/>
          </p:nvSpPr>
          <p:spPr>
            <a:xfrm>
              <a:off x="5188923" y="1038668"/>
              <a:ext cx="704044" cy="38917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000" dirty="0">
                  <a:latin typeface="Helvetica Neue Thin" panose="020B0403020202020204" pitchFamily="34" charset="0"/>
                  <a:ea typeface="Helvetica Neue Thin" panose="020B0403020202020204" pitchFamily="34" charset="0"/>
                  <a:cs typeface="CMU Serif Roman" panose="02000603000000000000" pitchFamily="2" charset="0"/>
                </a:rPr>
                <a:t>ps2</a:t>
              </a:r>
              <a:endParaRPr lang="en-GB" sz="1400" dirty="0">
                <a:latin typeface="Helvetica Neue Thin" panose="020B0403020202020204" pitchFamily="34" charset="0"/>
                <a:ea typeface="Helvetica Neue Thin" panose="020B0403020202020204" pitchFamily="34" charset="0"/>
                <a:cs typeface="CMU Serif Roman" panose="02000603000000000000" pitchFamily="2" charset="0"/>
              </a:endParaRPr>
            </a:p>
          </p:txBody>
        </p:sp>
      </p:grpSp>
      <p:grpSp>
        <p:nvGrpSpPr>
          <p:cNvPr id="59" name="Group 58">
            <a:extLst>
              <a:ext uri="{FF2B5EF4-FFF2-40B4-BE49-F238E27FC236}">
                <a16:creationId xmlns:a16="http://schemas.microsoft.com/office/drawing/2014/main" id="{37F043F5-36FA-CAE1-FAB3-8937B6A7A6D6}"/>
              </a:ext>
            </a:extLst>
          </p:cNvPr>
          <p:cNvGrpSpPr/>
          <p:nvPr/>
        </p:nvGrpSpPr>
        <p:grpSpPr>
          <a:xfrm>
            <a:off x="1678330" y="3531658"/>
            <a:ext cx="834604" cy="834604"/>
            <a:chOff x="5123645" y="775255"/>
            <a:chExt cx="834604" cy="834604"/>
          </a:xfrm>
        </p:grpSpPr>
        <p:sp>
          <p:nvSpPr>
            <p:cNvPr id="60" name="Oval 59">
              <a:extLst>
                <a:ext uri="{FF2B5EF4-FFF2-40B4-BE49-F238E27FC236}">
                  <a16:creationId xmlns:a16="http://schemas.microsoft.com/office/drawing/2014/main" id="{6F7D5ACF-06F4-A6E5-3CFB-B158471F72E3}"/>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61" name="TextBox 60">
              <a:extLst>
                <a:ext uri="{FF2B5EF4-FFF2-40B4-BE49-F238E27FC236}">
                  <a16:creationId xmlns:a16="http://schemas.microsoft.com/office/drawing/2014/main" id="{E14811CC-2E37-E96C-E11C-4E19CA69581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S3</a:t>
              </a:r>
            </a:p>
          </p:txBody>
        </p:sp>
      </p:grpSp>
      <p:cxnSp>
        <p:nvCxnSpPr>
          <p:cNvPr id="62" name="Straight Arrow Connector 61">
            <a:extLst>
              <a:ext uri="{FF2B5EF4-FFF2-40B4-BE49-F238E27FC236}">
                <a16:creationId xmlns:a16="http://schemas.microsoft.com/office/drawing/2014/main" id="{4480E9EF-3FD4-FE21-5279-A130A79833CD}"/>
              </a:ext>
            </a:extLst>
          </p:cNvPr>
          <p:cNvCxnSpPr>
            <a:cxnSpLocks/>
            <a:stCxn id="28" idx="2"/>
            <a:endCxn id="51" idx="7"/>
          </p:cNvCxnSpPr>
          <p:nvPr/>
        </p:nvCxnSpPr>
        <p:spPr>
          <a:xfrm flipH="1">
            <a:off x="504859" y="2654186"/>
            <a:ext cx="605363" cy="690784"/>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9877B0-685E-2B20-F607-6972C22A344E}"/>
              </a:ext>
            </a:extLst>
          </p:cNvPr>
          <p:cNvCxnSpPr>
            <a:cxnSpLocks/>
            <a:stCxn id="28" idx="3"/>
            <a:endCxn id="54" idx="0"/>
          </p:cNvCxnSpPr>
          <p:nvPr/>
        </p:nvCxnSpPr>
        <p:spPr>
          <a:xfrm flipH="1">
            <a:off x="1052325" y="2949263"/>
            <a:ext cx="180122" cy="6354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9428CBE-6ABA-2619-717F-3CF61A637AFF}"/>
              </a:ext>
            </a:extLst>
          </p:cNvPr>
          <p:cNvCxnSpPr>
            <a:cxnSpLocks/>
            <a:stCxn id="28" idx="5"/>
            <a:endCxn id="60" idx="0"/>
          </p:cNvCxnSpPr>
          <p:nvPr/>
        </p:nvCxnSpPr>
        <p:spPr>
          <a:xfrm>
            <a:off x="1822601" y="2949263"/>
            <a:ext cx="273031" cy="582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Right Brace 72">
            <a:extLst>
              <a:ext uri="{FF2B5EF4-FFF2-40B4-BE49-F238E27FC236}">
                <a16:creationId xmlns:a16="http://schemas.microsoft.com/office/drawing/2014/main" id="{663DCC34-7D7B-81DD-24DA-44A9C14239B6}"/>
              </a:ext>
            </a:extLst>
          </p:cNvPr>
          <p:cNvSpPr/>
          <p:nvPr/>
        </p:nvSpPr>
        <p:spPr>
          <a:xfrm>
            <a:off x="4857468" y="709562"/>
            <a:ext cx="1948066" cy="3085509"/>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74" name="TextBox 73">
            <a:extLst>
              <a:ext uri="{FF2B5EF4-FFF2-40B4-BE49-F238E27FC236}">
                <a16:creationId xmlns:a16="http://schemas.microsoft.com/office/drawing/2014/main" id="{92B71B37-4D90-DEC9-BAED-B2DA73B6A05B}"/>
              </a:ext>
            </a:extLst>
          </p:cNvPr>
          <p:cNvSpPr txBox="1"/>
          <p:nvPr/>
        </p:nvSpPr>
        <p:spPr>
          <a:xfrm>
            <a:off x="6822854" y="1415380"/>
            <a:ext cx="5273692" cy="224676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a:t>
            </a:r>
            <a:r>
              <a:rPr lang="en-GB" sz="2000" dirty="0">
                <a:latin typeface="Helvetica Neue Thin" panose="020B0403020202020204" pitchFamily="34" charset="0"/>
                <a:ea typeface="Helvetica Neue Thin" panose="020B0403020202020204" pitchFamily="34" charset="0"/>
              </a:rPr>
              <a:t> probability </a:t>
            </a:r>
            <a:r>
              <a:rPr lang="en-GB" sz="2000" dirty="0">
                <a:latin typeface="Cambria Math" panose="02040503050406030204" pitchFamily="18" charset="0"/>
                <a:ea typeface="Cambria Math" panose="02040503050406030204" pitchFamily="18" charset="0"/>
              </a:rPr>
              <a:t>p</a:t>
            </a:r>
            <a:r>
              <a:rPr lang="en-GB" sz="2000" dirty="0">
                <a:latin typeface="Helvetica Neue Thin" panose="020B0403020202020204" pitchFamily="34" charset="0"/>
                <a:ea typeface="Helvetica Neue Thin" panose="020B0403020202020204" pitchFamily="34" charset="0"/>
              </a:rPr>
              <a:t>:</a:t>
            </a:r>
            <a:endParaRPr lang="en-FR" sz="2000" dirty="0">
              <a:latin typeface="Helvetica Neue Thin" panose="020B0403020202020204" pitchFamily="34" charset="0"/>
              <a:ea typeface="Helvetica Neue Thin" panose="020B0403020202020204" pitchFamily="34" charset="0"/>
            </a:endParaRPr>
          </a:p>
          <a:p>
            <a:r>
              <a:rPr lang="en-FR" sz="2000" dirty="0">
                <a:latin typeface="Helvetica Neue Thin" panose="020B0403020202020204" pitchFamily="34" charset="0"/>
                <a:ea typeface="Helvetica Neue Thin" panose="020B0403020202020204" pitchFamily="34" charset="0"/>
              </a:rPr>
              <a:t>The system weighs each state resulting from a possible transition. It picks the transition leading to the state with the biggest weight, i.e. the closest to chosen transition </a:t>
            </a:r>
            <a:r>
              <a:rPr lang="en-FR" sz="2000" b="1" dirty="0">
                <a:latin typeface="HELVETICA NEUE THIN" panose="020B0403020202020204" pitchFamily="34" charset="0"/>
                <a:ea typeface="HELVETICA NEUE THIN" panose="020B0403020202020204" pitchFamily="34" charset="0"/>
              </a:rPr>
              <a:t>T</a:t>
            </a:r>
          </a:p>
          <a:p>
            <a:r>
              <a:rPr lang="en-FR" sz="2000" dirty="0">
                <a:latin typeface="Helvetica Neue Thin" panose="020B0403020202020204" pitchFamily="34" charset="0"/>
                <a:ea typeface="Helvetica Neue Thin" panose="020B0403020202020204" pitchFamily="34" charset="0"/>
              </a:rPr>
              <a:t>(if multiple states have the same weight, the system picks uniformely from those)</a:t>
            </a:r>
          </a:p>
        </p:txBody>
      </p:sp>
      <p:cxnSp>
        <p:nvCxnSpPr>
          <p:cNvPr id="75" name="Straight Arrow Connector 74">
            <a:extLst>
              <a:ext uri="{FF2B5EF4-FFF2-40B4-BE49-F238E27FC236}">
                <a16:creationId xmlns:a16="http://schemas.microsoft.com/office/drawing/2014/main" id="{19D79626-61D5-E9DC-29A5-539A96C90338}"/>
              </a:ext>
            </a:extLst>
          </p:cNvPr>
          <p:cNvCxnSpPr>
            <a:cxnSpLocks/>
            <a:stCxn id="60" idx="3"/>
          </p:cNvCxnSpPr>
          <p:nvPr/>
        </p:nvCxnSpPr>
        <p:spPr>
          <a:xfrm flipH="1">
            <a:off x="1383253" y="4244037"/>
            <a:ext cx="417302" cy="704620"/>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7D6F73-9DE0-D639-B890-4B2430DB33F8}"/>
              </a:ext>
            </a:extLst>
          </p:cNvPr>
          <p:cNvCxnSpPr>
            <a:cxnSpLocks/>
            <a:stCxn id="60" idx="4"/>
          </p:cNvCxnSpPr>
          <p:nvPr/>
        </p:nvCxnSpPr>
        <p:spPr>
          <a:xfrm>
            <a:off x="2095632" y="4366262"/>
            <a:ext cx="0" cy="700413"/>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AAE626-2BFC-C4D8-0147-BACE82C809CE}"/>
              </a:ext>
            </a:extLst>
          </p:cNvPr>
          <p:cNvCxnSpPr>
            <a:cxnSpLocks/>
            <a:stCxn id="60" idx="5"/>
            <a:endCxn id="85" idx="1"/>
          </p:cNvCxnSpPr>
          <p:nvPr/>
        </p:nvCxnSpPr>
        <p:spPr>
          <a:xfrm>
            <a:off x="2390709" y="4244037"/>
            <a:ext cx="218841" cy="47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61302927-30DA-E320-B499-68FA4B6B80DF}"/>
              </a:ext>
            </a:extLst>
          </p:cNvPr>
          <p:cNvGrpSpPr/>
          <p:nvPr/>
        </p:nvGrpSpPr>
        <p:grpSpPr>
          <a:xfrm>
            <a:off x="2487325" y="4596347"/>
            <a:ext cx="834604" cy="834604"/>
            <a:chOff x="5123645" y="775255"/>
            <a:chExt cx="834604" cy="834604"/>
          </a:xfrm>
        </p:grpSpPr>
        <p:sp>
          <p:nvSpPr>
            <p:cNvPr id="85" name="Oval 84">
              <a:extLst>
                <a:ext uri="{FF2B5EF4-FFF2-40B4-BE49-F238E27FC236}">
                  <a16:creationId xmlns:a16="http://schemas.microsoft.com/office/drawing/2014/main" id="{2956066E-E439-8A77-DD72-11740E300474}"/>
                </a:ext>
              </a:extLst>
            </p:cNvPr>
            <p:cNvSpPr/>
            <p:nvPr/>
          </p:nvSpPr>
          <p:spPr>
            <a:xfrm>
              <a:off x="5123645" y="775255"/>
              <a:ext cx="834604" cy="834604"/>
            </a:xfrm>
            <a:prstGeom prst="ellipse">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86" name="TextBox 85">
              <a:extLst>
                <a:ext uri="{FF2B5EF4-FFF2-40B4-BE49-F238E27FC236}">
                  <a16:creationId xmlns:a16="http://schemas.microsoft.com/office/drawing/2014/main" id="{F7CE44B7-5626-F510-888A-0565998AFB8A}"/>
                </a:ext>
              </a:extLst>
            </p:cNvPr>
            <p:cNvSpPr txBox="1"/>
            <p:nvPr/>
          </p:nvSpPr>
          <p:spPr>
            <a:xfrm>
              <a:off x="5188924" y="1038668"/>
              <a:ext cx="704045"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400" dirty="0">
                  <a:latin typeface="Helvetica Neue Thin" panose="020B0403020202020204" pitchFamily="34" charset="0"/>
                  <a:ea typeface="Helvetica Neue Thin" panose="020B0403020202020204" pitchFamily="34" charset="0"/>
                  <a:cs typeface="CMU Serif Roman" panose="02000603000000000000" pitchFamily="2" charset="0"/>
                </a:rPr>
                <a:t>S4</a:t>
              </a:r>
            </a:p>
          </p:txBody>
        </p:sp>
      </p:grpSp>
      <p:cxnSp>
        <p:nvCxnSpPr>
          <p:cNvPr id="90" name="Straight Arrow Connector 89">
            <a:extLst>
              <a:ext uri="{FF2B5EF4-FFF2-40B4-BE49-F238E27FC236}">
                <a16:creationId xmlns:a16="http://schemas.microsoft.com/office/drawing/2014/main" id="{94B8A59B-8F14-5A9E-E1F9-1401E1B5298F}"/>
              </a:ext>
            </a:extLst>
          </p:cNvPr>
          <p:cNvCxnSpPr>
            <a:cxnSpLocks/>
            <a:stCxn id="85" idx="3"/>
          </p:cNvCxnSpPr>
          <p:nvPr/>
        </p:nvCxnSpPr>
        <p:spPr>
          <a:xfrm flipH="1">
            <a:off x="2291478" y="5308726"/>
            <a:ext cx="318072" cy="865279"/>
          </a:xfrm>
          <a:prstGeom prst="straightConnector1">
            <a:avLst/>
          </a:prstGeom>
          <a:ln>
            <a:solidFill>
              <a:schemeClr val="tx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CCF16B8-EC45-CF8A-2C78-BAC9FD649466}"/>
              </a:ext>
            </a:extLst>
          </p:cNvPr>
          <p:cNvCxnSpPr>
            <a:cxnSpLocks/>
            <a:stCxn id="85" idx="5"/>
          </p:cNvCxnSpPr>
          <p:nvPr/>
        </p:nvCxnSpPr>
        <p:spPr>
          <a:xfrm>
            <a:off x="3199704" y="5308726"/>
            <a:ext cx="316854" cy="865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ight Brace 94">
            <a:extLst>
              <a:ext uri="{FF2B5EF4-FFF2-40B4-BE49-F238E27FC236}">
                <a16:creationId xmlns:a16="http://schemas.microsoft.com/office/drawing/2014/main" id="{084D0070-56BA-D23A-4774-E126578C9DFF}"/>
              </a:ext>
            </a:extLst>
          </p:cNvPr>
          <p:cNvSpPr/>
          <p:nvPr/>
        </p:nvSpPr>
        <p:spPr>
          <a:xfrm>
            <a:off x="3830885" y="3508347"/>
            <a:ext cx="1324148" cy="2880620"/>
          </a:xfrm>
          <a:prstGeom prst="rightBrace">
            <a:avLst>
              <a:gd name="adj1" fmla="val 25262"/>
              <a:gd name="adj2" fmla="val 5123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FR">
              <a:latin typeface="Helvetica Neue Thin" panose="020B0403020202020204" pitchFamily="34" charset="0"/>
              <a:ea typeface="Helvetica Neue Thin" panose="020B0403020202020204" pitchFamily="34" charset="0"/>
            </a:endParaRPr>
          </a:p>
        </p:txBody>
      </p:sp>
      <p:sp>
        <p:nvSpPr>
          <p:cNvPr id="96" name="TextBox 95">
            <a:extLst>
              <a:ext uri="{FF2B5EF4-FFF2-40B4-BE49-F238E27FC236}">
                <a16:creationId xmlns:a16="http://schemas.microsoft.com/office/drawing/2014/main" id="{0D688157-5553-FF7F-63B7-217CD729A951}"/>
              </a:ext>
            </a:extLst>
          </p:cNvPr>
          <p:cNvSpPr txBox="1"/>
          <p:nvPr/>
        </p:nvSpPr>
        <p:spPr>
          <a:xfrm>
            <a:off x="5268864" y="4351929"/>
            <a:ext cx="5273692" cy="1323439"/>
          </a:xfrm>
          <a:prstGeom prst="rect">
            <a:avLst/>
          </a:prstGeom>
          <a:noFill/>
        </p:spPr>
        <p:txBody>
          <a:bodyPr wrap="square" rtlCol="0">
            <a:spAutoFit/>
          </a:bodyPr>
          <a:lstStyle/>
          <a:p>
            <a:r>
              <a:rPr lang="en-FR" sz="2000" dirty="0">
                <a:latin typeface="Helvetica Neue Thin" panose="020B0403020202020204" pitchFamily="34" charset="0"/>
                <a:ea typeface="Helvetica Neue Thin" panose="020B0403020202020204" pitchFamily="34" charset="0"/>
              </a:rPr>
              <a:t>With probability 1-</a:t>
            </a:r>
            <a:r>
              <a:rPr lang="en-FR" sz="2000" dirty="0">
                <a:latin typeface="Cambria Math" panose="02040503050406030204" pitchFamily="18" charset="0"/>
                <a:ea typeface="Cambria Math" panose="02040503050406030204" pitchFamily="18" charset="0"/>
              </a:rPr>
              <a:t>p</a:t>
            </a:r>
            <a:r>
              <a:rPr lang="en-FR" sz="2000" dirty="0">
                <a:latin typeface="Helvetica Neue Thin" panose="020B0403020202020204" pitchFamily="34" charset="0"/>
                <a:ea typeface="Helvetica Neue Thin" panose="020B0403020202020204" pitchFamily="34" charset="0"/>
              </a:rPr>
              <a:t>:</a:t>
            </a:r>
          </a:p>
          <a:p>
            <a:r>
              <a:rPr lang="en-FR" sz="2000" dirty="0">
                <a:latin typeface="Helvetica Neue Thin" panose="020B0403020202020204" pitchFamily="34" charset="0"/>
                <a:ea typeface="Helvetica Neue Thin" panose="020B0403020202020204" pitchFamily="34" charset="0"/>
              </a:rPr>
              <a:t>The system randomly picks from all of the possible transitions without considering what happens after taking that transition</a:t>
            </a:r>
          </a:p>
        </p:txBody>
      </p:sp>
      <p:sp>
        <p:nvSpPr>
          <p:cNvPr id="2" name="Slide Number Placeholder 1">
            <a:extLst>
              <a:ext uri="{FF2B5EF4-FFF2-40B4-BE49-F238E27FC236}">
                <a16:creationId xmlns:a16="http://schemas.microsoft.com/office/drawing/2014/main" id="{D63B7E06-58BF-7D2E-6674-64F9732BA535}"/>
              </a:ext>
            </a:extLst>
          </p:cNvPr>
          <p:cNvSpPr>
            <a:spLocks noGrp="1"/>
          </p:cNvSpPr>
          <p:nvPr>
            <p:ph type="sldNum" sz="quarter" idx="12"/>
          </p:nvPr>
        </p:nvSpPr>
        <p:spPr/>
        <p:txBody>
          <a:bodyPr/>
          <a:lstStyle/>
          <a:p>
            <a:fld id="{4A936E34-E911-F947-B710-F12161D09F63}" type="slidenum">
              <a:rPr lang="en-FR" smtClean="0"/>
              <a:t>7</a:t>
            </a:fld>
            <a:endParaRPr lang="en-FR"/>
          </a:p>
        </p:txBody>
      </p:sp>
    </p:spTree>
    <p:extLst>
      <p:ext uri="{BB962C8B-B14F-4D97-AF65-F5344CB8AC3E}">
        <p14:creationId xmlns:p14="http://schemas.microsoft.com/office/powerpoint/2010/main" val="100293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215E85-4B33-6D3D-695D-AF8FE4A7BBD9}"/>
              </a:ext>
            </a:extLst>
          </p:cNvPr>
          <p:cNvSpPr txBox="1"/>
          <p:nvPr/>
        </p:nvSpPr>
        <p:spPr>
          <a:xfrm>
            <a:off x="188891" y="124945"/>
            <a:ext cx="5162598" cy="461665"/>
          </a:xfrm>
          <a:prstGeom prst="rect">
            <a:avLst/>
          </a:prstGeom>
          <a:noFill/>
        </p:spPr>
        <p:txBody>
          <a:bodyPr wrap="square" rtlCol="0">
            <a:spAutoFit/>
          </a:bodyPr>
          <a:lstStyle/>
          <a:p>
            <a:r>
              <a:rPr lang="en-US" sz="2400" dirty="0">
                <a:latin typeface="Helvetica Neue Thin" panose="020B0403020202020204" pitchFamily="34" charset="0"/>
                <a:ea typeface="Helvetica Neue Thin" panose="020B0403020202020204" pitchFamily="34" charset="0"/>
              </a:rPr>
              <a:t>Proposition 1: weights &amp; probabilities </a:t>
            </a:r>
            <a:endParaRPr lang="en-FR" sz="2000" dirty="0">
              <a:latin typeface="Helvetica Neue Thin" panose="020B0403020202020204" pitchFamily="34" charset="0"/>
              <a:ea typeface="Helvetica Neue Thin" panose="020B0403020202020204" pitchFamily="34" charset="0"/>
            </a:endParaRPr>
          </a:p>
        </p:txBody>
      </p:sp>
      <p:sp>
        <p:nvSpPr>
          <p:cNvPr id="2" name="TextBox 1">
            <a:extLst>
              <a:ext uri="{FF2B5EF4-FFF2-40B4-BE49-F238E27FC236}">
                <a16:creationId xmlns:a16="http://schemas.microsoft.com/office/drawing/2014/main" id="{6C2B10C5-9FBB-B160-EF82-2177DA7A747F}"/>
              </a:ext>
            </a:extLst>
          </p:cNvPr>
          <p:cNvSpPr txBox="1"/>
          <p:nvPr/>
        </p:nvSpPr>
        <p:spPr>
          <a:xfrm>
            <a:off x="188890" y="876951"/>
            <a:ext cx="11638349" cy="2031325"/>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Weights are calculated </a:t>
            </a:r>
            <a:r>
              <a:rPr lang="en-FR" dirty="0">
                <a:solidFill>
                  <a:srgbClr val="0432FF"/>
                </a:solidFill>
                <a:latin typeface="Helvetica Neue Thin" panose="020B0403020202020204" pitchFamily="34" charset="0"/>
                <a:ea typeface="Helvetica Neue Thin" panose="020B0403020202020204" pitchFamily="34" charset="0"/>
              </a:rPr>
              <a:t>according to the targeted state and the current state. </a:t>
            </a:r>
          </a:p>
          <a:p>
            <a:r>
              <a:rPr lang="en-FR" dirty="0">
                <a:latin typeface="Helvetica Neue Thin" panose="020B0403020202020204" pitchFamily="34" charset="0"/>
                <a:ea typeface="Helvetica Neue Thin" panose="020B0403020202020204" pitchFamily="34" charset="0"/>
              </a:rPr>
              <a:t>Approching the state: +1</a:t>
            </a:r>
          </a:p>
          <a:p>
            <a:r>
              <a:rPr lang="en-FR" dirty="0">
                <a:latin typeface="Helvetica Neue Thin" panose="020B0403020202020204" pitchFamily="34" charset="0"/>
                <a:ea typeface="Helvetica Neue Thin" panose="020B0403020202020204" pitchFamily="34" charset="0"/>
              </a:rPr>
              <a:t>Distancing from the state: -1</a:t>
            </a:r>
          </a:p>
          <a:p>
            <a:r>
              <a:rPr lang="en-FR" dirty="0">
                <a:latin typeface="Helvetica Neue Thin" panose="020B0403020202020204" pitchFamily="34" charset="0"/>
                <a:ea typeface="Helvetica Neue Thin" panose="020B0403020202020204" pitchFamily="34" charset="0"/>
              </a:rPr>
              <a:t>Neither : 0 </a:t>
            </a:r>
          </a:p>
          <a:p>
            <a:r>
              <a:rPr lang="en-FR" dirty="0">
                <a:latin typeface="Helvetica Neue Thin" panose="020B0403020202020204" pitchFamily="34" charset="0"/>
                <a:ea typeface="Helvetica Neue Thin" panose="020B0403020202020204" pitchFamily="34" charset="0"/>
              </a:rPr>
              <a:t>This means that weights can be negative, if your current state matches one of the litterals of the target state, and your potential state changes that value (meaning takes you farther away)</a:t>
            </a:r>
          </a:p>
          <a:p>
            <a:r>
              <a:rPr lang="en-FR" dirty="0">
                <a:solidFill>
                  <a:srgbClr val="00B050"/>
                </a:solidFill>
                <a:latin typeface="Helvetica Neue Thin" panose="020B0403020202020204" pitchFamily="34" charset="0"/>
                <a:ea typeface="Helvetica Neue Thin" panose="020B0403020202020204" pitchFamily="34" charset="0"/>
              </a:rPr>
              <a:t>Examples </a:t>
            </a:r>
          </a:p>
        </p:txBody>
      </p:sp>
      <p:sp>
        <p:nvSpPr>
          <p:cNvPr id="3" name="TextBox 2">
            <a:extLst>
              <a:ext uri="{FF2B5EF4-FFF2-40B4-BE49-F238E27FC236}">
                <a16:creationId xmlns:a16="http://schemas.microsoft.com/office/drawing/2014/main" id="{268A0800-C9E7-BE3F-FA01-6F9F91A70C59}"/>
              </a:ext>
            </a:extLst>
          </p:cNvPr>
          <p:cNvSpPr txBox="1"/>
          <p:nvPr/>
        </p:nvSpPr>
        <p:spPr>
          <a:xfrm>
            <a:off x="3862466"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 </a:t>
            </a:r>
            <a:r>
              <a:rPr lang="en-FR" dirty="0">
                <a:latin typeface="Cambria Math" panose="02040503050406030204" pitchFamily="18" charset="0"/>
                <a:ea typeface="Cambria Math" panose="02040503050406030204" pitchFamily="18" charset="0"/>
              </a:rPr>
              <a:t>X = A &amp;&amp; Y = B </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B &amp;&amp; Y = B</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4" name="TextBox 3">
            <a:extLst>
              <a:ext uri="{FF2B5EF4-FFF2-40B4-BE49-F238E27FC236}">
                <a16:creationId xmlns:a16="http://schemas.microsoft.com/office/drawing/2014/main" id="{2ED361C0-884F-6ED0-6B1E-D50D6CB6A092}"/>
              </a:ext>
            </a:extLst>
          </p:cNvPr>
          <p:cNvSpPr txBox="1"/>
          <p:nvPr/>
        </p:nvSpPr>
        <p:spPr>
          <a:xfrm>
            <a:off x="364761" y="2828835"/>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 </a:t>
            </a:r>
            <a:r>
              <a:rPr lang="en-FR" dirty="0">
                <a:latin typeface="Cambria Math" panose="02040503050406030204" pitchFamily="18" charset="0"/>
                <a:ea typeface="Cambria Math" panose="02040503050406030204" pitchFamily="18" charset="0"/>
              </a:rPr>
              <a:t>X = A &amp;&amp; Y = C</a:t>
            </a:r>
          </a:p>
          <a:p>
            <a:r>
              <a:rPr lang="en-FR" dirty="0">
                <a:latin typeface="Helvetica Neue Thin" panose="020B0403020202020204" pitchFamily="34" charset="0"/>
                <a:ea typeface="Helvetica Neue Thin" panose="020B0403020202020204" pitchFamily="34" charset="0"/>
              </a:rPr>
              <a:t>Potenial: </a:t>
            </a:r>
            <a:r>
              <a:rPr lang="en-FR" dirty="0">
                <a:latin typeface="Cambria Math" panose="02040503050406030204" pitchFamily="18" charset="0"/>
                <a:ea typeface="Cambria Math" panose="02040503050406030204" pitchFamily="18" charset="0"/>
              </a:rPr>
              <a:t>X = A&amp;&amp; Y= C</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1</a:t>
            </a:r>
          </a:p>
        </p:txBody>
      </p:sp>
      <p:sp>
        <p:nvSpPr>
          <p:cNvPr id="5" name="TextBox 4">
            <a:extLst>
              <a:ext uri="{FF2B5EF4-FFF2-40B4-BE49-F238E27FC236}">
                <a16:creationId xmlns:a16="http://schemas.microsoft.com/office/drawing/2014/main" id="{83B84A8D-95FC-6251-998F-869C19620580}"/>
              </a:ext>
            </a:extLst>
          </p:cNvPr>
          <p:cNvSpPr txBox="1"/>
          <p:nvPr/>
        </p:nvSpPr>
        <p:spPr>
          <a:xfrm>
            <a:off x="7536042" y="2828834"/>
            <a:ext cx="3497705" cy="1200329"/>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Current:</a:t>
            </a:r>
            <a:r>
              <a:rPr lang="en-FR" dirty="0"/>
              <a:t> </a:t>
            </a:r>
            <a:r>
              <a:rPr lang="en-FR" dirty="0">
                <a:latin typeface="Cambria Math" panose="02040503050406030204" pitchFamily="18" charset="0"/>
                <a:ea typeface="Cambria Math" panose="02040503050406030204" pitchFamily="18" charset="0"/>
              </a:rPr>
              <a:t>X = A &amp;&amp; Y = B</a:t>
            </a:r>
          </a:p>
          <a:p>
            <a:r>
              <a:rPr lang="en-FR" dirty="0">
                <a:latin typeface="Helvetica Neue Thin" panose="020B0403020202020204" pitchFamily="34" charset="0"/>
                <a:ea typeface="Helvetica Neue Thin" panose="020B0403020202020204" pitchFamily="34" charset="0"/>
              </a:rPr>
              <a:t>Target:</a:t>
            </a:r>
            <a:r>
              <a:rPr lang="en-FR" dirty="0"/>
              <a:t> </a:t>
            </a:r>
            <a:r>
              <a:rPr lang="en-FR" dirty="0">
                <a:latin typeface="Cambria Math" panose="02040503050406030204" pitchFamily="18" charset="0"/>
                <a:ea typeface="Cambria Math" panose="02040503050406030204" pitchFamily="18" charset="0"/>
              </a:rPr>
              <a:t>X = C &amp;&amp; Y = D</a:t>
            </a:r>
          </a:p>
          <a:p>
            <a:r>
              <a:rPr lang="en-FR" dirty="0">
                <a:latin typeface="Helvetica Neue Thin" panose="020B0403020202020204" pitchFamily="34" charset="0"/>
                <a:ea typeface="Helvetica Neue Thin" panose="020B0403020202020204" pitchFamily="34" charset="0"/>
              </a:rPr>
              <a:t>Potenial:</a:t>
            </a:r>
            <a:r>
              <a:rPr lang="en-FR" dirty="0"/>
              <a:t> </a:t>
            </a:r>
            <a:r>
              <a:rPr lang="en-FR" dirty="0">
                <a:latin typeface="Cambria Math" panose="02040503050406030204" pitchFamily="18" charset="0"/>
                <a:ea typeface="Cambria Math" panose="02040503050406030204" pitchFamily="18" charset="0"/>
              </a:rPr>
              <a:t>X = B &amp;&amp; Y = A</a:t>
            </a:r>
          </a:p>
          <a:p>
            <a:r>
              <a:rPr lang="en-FR" dirty="0">
                <a:latin typeface="Helvetica Neue Thin" panose="020B0403020202020204" pitchFamily="34" charset="0"/>
                <a:ea typeface="Helvetica Neue Thin" panose="020B0403020202020204" pitchFamily="34" charset="0"/>
              </a:rPr>
              <a:t>Weight:</a:t>
            </a:r>
            <a:r>
              <a:rPr lang="en-FR" dirty="0"/>
              <a:t> </a:t>
            </a:r>
            <a:r>
              <a:rPr lang="en-FR" dirty="0">
                <a:latin typeface="Cambria Math" panose="02040503050406030204" pitchFamily="18" charset="0"/>
                <a:ea typeface="Cambria Math" panose="02040503050406030204" pitchFamily="18" charset="0"/>
              </a:rPr>
              <a:t>0</a:t>
            </a:r>
          </a:p>
        </p:txBody>
      </p:sp>
      <p:sp>
        <p:nvSpPr>
          <p:cNvPr id="6" name="TextBox 5">
            <a:extLst>
              <a:ext uri="{FF2B5EF4-FFF2-40B4-BE49-F238E27FC236}">
                <a16:creationId xmlns:a16="http://schemas.microsoft.com/office/drawing/2014/main" id="{C4B81EB9-DF3B-3805-83A9-59A72A2DA961}"/>
              </a:ext>
            </a:extLst>
          </p:cNvPr>
          <p:cNvSpPr txBox="1"/>
          <p:nvPr/>
        </p:nvSpPr>
        <p:spPr>
          <a:xfrm>
            <a:off x="188889" y="4252237"/>
            <a:ext cx="11638349" cy="369332"/>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Weighing states in this way means you always need the </a:t>
            </a:r>
            <a:r>
              <a:rPr lang="en-FR" dirty="0">
                <a:solidFill>
                  <a:srgbClr val="0432FF"/>
                </a:solidFill>
                <a:latin typeface="Helvetica Neue Thin" panose="020B0403020202020204" pitchFamily="34" charset="0"/>
                <a:ea typeface="Helvetica Neue Thin" panose="020B0403020202020204" pitchFamily="34" charset="0"/>
              </a:rPr>
              <a:t>current state</a:t>
            </a:r>
            <a:r>
              <a:rPr lang="en-FR" dirty="0">
                <a:latin typeface="Helvetica Neue Thin" panose="020B0403020202020204" pitchFamily="34" charset="0"/>
                <a:ea typeface="Helvetica Neue Thin" panose="020B0403020202020204" pitchFamily="34" charset="0"/>
              </a:rPr>
              <a:t>, the </a:t>
            </a:r>
            <a:r>
              <a:rPr lang="en-FR" dirty="0">
                <a:solidFill>
                  <a:srgbClr val="0432FF"/>
                </a:solidFill>
                <a:latin typeface="Helvetica Neue Thin" panose="020B0403020202020204" pitchFamily="34" charset="0"/>
                <a:ea typeface="Helvetica Neue Thin" panose="020B0403020202020204" pitchFamily="34" charset="0"/>
              </a:rPr>
              <a:t>potential state</a:t>
            </a:r>
            <a:r>
              <a:rPr lang="en-FR" dirty="0">
                <a:latin typeface="Helvetica Neue Thin" panose="020B0403020202020204" pitchFamily="34" charset="0"/>
                <a:ea typeface="Helvetica Neue Thin" panose="020B0403020202020204" pitchFamily="34" charset="0"/>
              </a:rPr>
              <a:t>, and the </a:t>
            </a:r>
            <a:r>
              <a:rPr lang="en-FR" dirty="0">
                <a:solidFill>
                  <a:srgbClr val="0432FF"/>
                </a:solidFill>
                <a:latin typeface="Helvetica Neue Thin" panose="020B0403020202020204" pitchFamily="34" charset="0"/>
                <a:ea typeface="Helvetica Neue Thin" panose="020B0403020202020204" pitchFamily="34" charset="0"/>
              </a:rPr>
              <a:t>target state</a:t>
            </a:r>
            <a:r>
              <a:rPr lang="en-FR" dirty="0">
                <a:latin typeface="Helvetica Neue Thin" panose="020B0403020202020204" pitchFamily="34" charset="0"/>
                <a:ea typeface="Helvetica Neue Thin" panose="020B0403020202020204" pitchFamily="34" charset="0"/>
              </a:rPr>
              <a:t>.</a:t>
            </a:r>
          </a:p>
        </p:txBody>
      </p:sp>
      <p:sp>
        <p:nvSpPr>
          <p:cNvPr id="11" name="TextBox 10">
            <a:extLst>
              <a:ext uri="{FF2B5EF4-FFF2-40B4-BE49-F238E27FC236}">
                <a16:creationId xmlns:a16="http://schemas.microsoft.com/office/drawing/2014/main" id="{1DBD9F0E-85F4-05C9-C492-EE59ECCD59EC}"/>
              </a:ext>
            </a:extLst>
          </p:cNvPr>
          <p:cNvSpPr txBox="1"/>
          <p:nvPr/>
        </p:nvSpPr>
        <p:spPr>
          <a:xfrm>
            <a:off x="188888" y="4860159"/>
            <a:ext cx="11638349" cy="1477328"/>
          </a:xfrm>
          <a:prstGeom prst="rect">
            <a:avLst/>
          </a:prstGeom>
          <a:noFill/>
        </p:spPr>
        <p:txBody>
          <a:bodyPr wrap="square" rtlCol="0">
            <a:spAutoFit/>
          </a:bodyPr>
          <a:lstStyle/>
          <a:p>
            <a:r>
              <a:rPr lang="en-FR" dirty="0">
                <a:latin typeface="Helvetica Neue Thin" panose="020B0403020202020204" pitchFamily="34" charset="0"/>
                <a:ea typeface="Helvetica Neue Thin" panose="020B0403020202020204" pitchFamily="34" charset="0"/>
              </a:rPr>
              <a:t>The probability is a guess- you have to try various probabilities and see what happens.</a:t>
            </a:r>
          </a:p>
          <a:p>
            <a:endParaRPr lang="en-FR" dirty="0">
              <a:latin typeface="Helvetica Neue Thin" panose="020B0403020202020204" pitchFamily="34" charset="0"/>
              <a:ea typeface="Helvetica Neue Thin" panose="020B0403020202020204" pitchFamily="34" charset="0"/>
            </a:endParaRPr>
          </a:p>
          <a:p>
            <a:endParaRPr lang="en-FR" dirty="0">
              <a:latin typeface="Helvetica Neue Thin" panose="020B0403020202020204" pitchFamily="34" charset="0"/>
              <a:ea typeface="Helvetica Neue Thin" panose="020B0403020202020204" pitchFamily="34" charset="0"/>
            </a:endParaRPr>
          </a:p>
          <a:p>
            <a:r>
              <a:rPr lang="en-FR" dirty="0">
                <a:latin typeface="Helvetica Neue Thin" panose="020B0403020202020204" pitchFamily="34" charset="0"/>
                <a:ea typeface="Helvetica Neue Thin" panose="020B0403020202020204" pitchFamily="34" charset="0"/>
              </a:rPr>
              <a:t> </a:t>
            </a:r>
          </a:p>
          <a:p>
            <a:r>
              <a:rPr lang="en-FR" dirty="0">
                <a:latin typeface="Helvetica Neue Thin" panose="020B0403020202020204" pitchFamily="34" charset="0"/>
                <a:ea typeface="Helvetica Neue Thin" panose="020B0403020202020204" pitchFamily="34" charset="0"/>
              </a:rPr>
              <a:t>The 71% in the running example was a lucky (educated) guess.</a:t>
            </a:r>
          </a:p>
        </p:txBody>
      </p:sp>
      <p:sp>
        <p:nvSpPr>
          <p:cNvPr id="8" name="Slide Number Placeholder 7">
            <a:extLst>
              <a:ext uri="{FF2B5EF4-FFF2-40B4-BE49-F238E27FC236}">
                <a16:creationId xmlns:a16="http://schemas.microsoft.com/office/drawing/2014/main" id="{0464A853-0083-427D-626B-CEC60007D8F6}"/>
              </a:ext>
            </a:extLst>
          </p:cNvPr>
          <p:cNvSpPr>
            <a:spLocks noGrp="1"/>
          </p:cNvSpPr>
          <p:nvPr>
            <p:ph type="sldNum" sz="quarter" idx="12"/>
          </p:nvPr>
        </p:nvSpPr>
        <p:spPr/>
        <p:txBody>
          <a:bodyPr/>
          <a:lstStyle/>
          <a:p>
            <a:fld id="{4A936E34-E911-F947-B710-F12161D09F63}" type="slidenum">
              <a:rPr lang="en-FR" smtClean="0"/>
              <a:t>8</a:t>
            </a:fld>
            <a:endParaRPr lang="en-FR"/>
          </a:p>
        </p:txBody>
      </p:sp>
    </p:spTree>
    <p:extLst>
      <p:ext uri="{BB962C8B-B14F-4D97-AF65-F5344CB8AC3E}">
        <p14:creationId xmlns:p14="http://schemas.microsoft.com/office/powerpoint/2010/main" val="349271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33F3-E651-2D7E-61AE-1FAC8B490A65}"/>
              </a:ext>
            </a:extLst>
          </p:cNvPr>
          <p:cNvSpPr>
            <a:spLocks noGrp="1"/>
          </p:cNvSpPr>
          <p:nvPr>
            <p:ph type="title"/>
          </p:nvPr>
        </p:nvSpPr>
        <p:spPr>
          <a:xfrm>
            <a:off x="0" y="2766218"/>
            <a:ext cx="12191999" cy="1325563"/>
          </a:xfrm>
        </p:spPr>
        <p:txBody>
          <a:bodyPr/>
          <a:lstStyle/>
          <a:p>
            <a:pPr algn="ctr"/>
            <a:r>
              <a:rPr lang="en-FR" dirty="0">
                <a:latin typeface="Helvetica Neue Thin" panose="020B0403020202020204" pitchFamily="34" charset="0"/>
                <a:ea typeface="Helvetica Neue Thin" panose="020B0403020202020204" pitchFamily="34" charset="0"/>
              </a:rPr>
              <a:t>Generalizing the idea</a:t>
            </a:r>
          </a:p>
        </p:txBody>
      </p:sp>
      <p:sp>
        <p:nvSpPr>
          <p:cNvPr id="3" name="Slide Number Placeholder 2">
            <a:extLst>
              <a:ext uri="{FF2B5EF4-FFF2-40B4-BE49-F238E27FC236}">
                <a16:creationId xmlns:a16="http://schemas.microsoft.com/office/drawing/2014/main" id="{6D4CDCBB-0273-AC7F-F9BF-21AFCCA050F8}"/>
              </a:ext>
            </a:extLst>
          </p:cNvPr>
          <p:cNvSpPr>
            <a:spLocks noGrp="1"/>
          </p:cNvSpPr>
          <p:nvPr>
            <p:ph type="sldNum" sz="quarter" idx="12"/>
          </p:nvPr>
        </p:nvSpPr>
        <p:spPr/>
        <p:txBody>
          <a:bodyPr/>
          <a:lstStyle/>
          <a:p>
            <a:fld id="{4A936E34-E911-F947-B710-F12161D09F63}" type="slidenum">
              <a:rPr lang="en-FR" smtClean="0"/>
              <a:t>9</a:t>
            </a:fld>
            <a:endParaRPr lang="en-FR"/>
          </a:p>
        </p:txBody>
      </p:sp>
    </p:spTree>
    <p:extLst>
      <p:ext uri="{BB962C8B-B14F-4D97-AF65-F5344CB8AC3E}">
        <p14:creationId xmlns:p14="http://schemas.microsoft.com/office/powerpoint/2010/main" val="21526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14584</TotalTime>
  <Words>4905</Words>
  <Application>Microsoft Macintosh PowerPoint</Application>
  <PresentationFormat>Widescreen</PresentationFormat>
  <Paragraphs>536</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Abadi Extra Light</vt:lpstr>
      <vt:lpstr>Arial</vt:lpstr>
      <vt:lpstr>Calibri</vt:lpstr>
      <vt:lpstr>Calibri Light</vt:lpstr>
      <vt:lpstr>Cambria Math</vt:lpstr>
      <vt:lpstr>Helvetica Neue Light</vt:lpstr>
      <vt:lpstr>Helvetica Neue Thin</vt:lpstr>
      <vt:lpstr>Helvetica Neue Thin</vt:lpstr>
      <vt:lpstr>Office Theme</vt:lpstr>
      <vt:lpstr>Problem</vt:lpstr>
      <vt:lpstr>PowerPoint Presentation</vt:lpstr>
      <vt:lpstr>Quick overview of proposed solution</vt:lpstr>
      <vt:lpstr>PowerPoint Presentation</vt:lpstr>
      <vt:lpstr>First idea [before generalized solution]</vt:lpstr>
      <vt:lpstr>PowerPoint Presentation</vt:lpstr>
      <vt:lpstr>PowerPoint Presentation</vt:lpstr>
      <vt:lpstr>PowerPoint Presentation</vt:lpstr>
      <vt:lpstr>Generalizing the idea</vt:lpstr>
      <vt:lpstr>PowerPoint Presentation</vt:lpstr>
      <vt:lpstr>Proposed solution steps</vt:lpstr>
      <vt:lpstr>PowerPoint Presentation</vt:lpstr>
      <vt:lpstr>PowerPoint Presentation</vt:lpstr>
      <vt:lpstr>PowerPoint Presentation</vt:lpstr>
      <vt:lpstr>PowerPoint Presentation</vt:lpstr>
      <vt:lpstr>More detailed explanations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method with various Cubicle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Alexandrina K</dc:creator>
  <cp:lastModifiedBy>Alexandrina K</cp:lastModifiedBy>
  <cp:revision>93</cp:revision>
  <dcterms:created xsi:type="dcterms:W3CDTF">2023-03-06T08:56:36Z</dcterms:created>
  <dcterms:modified xsi:type="dcterms:W3CDTF">2023-03-28T08:58:54Z</dcterms:modified>
</cp:coreProperties>
</file>