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58" r:id="rId5"/>
    <p:sldId id="273" r:id="rId6"/>
    <p:sldId id="261" r:id="rId7"/>
    <p:sldId id="264" r:id="rId8"/>
    <p:sldId id="262" r:id="rId9"/>
    <p:sldId id="263" r:id="rId10"/>
    <p:sldId id="265" r:id="rId11"/>
    <p:sldId id="274" r:id="rId12"/>
    <p:sldId id="266" r:id="rId13"/>
    <p:sldId id="276" r:id="rId14"/>
    <p:sldId id="275" r:id="rId15"/>
    <p:sldId id="27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55548595" name="Aldrin 2601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306" y="90"/>
      </p:cViewPr>
      <p:guideLst>
        <p:guide orient="horz" pos="2168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34085214_Approaches_for_Curation_of_Open_Educational_Resources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s://www.cardiff.ac.uk/__data/assets/pdf_file/0007/1409452/Best-Practice-in-Online-Content-Curat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searchgate.net/publication/229051785_Learning_roadmap_studio_new_approaches_and_strategies_for_efficient_learning_and_training_processes" TargetMode="External"/><Relationship Id="rId5" Type="http://schemas.openxmlformats.org/officeDocument/2006/relationships/hyperlink" Target="https://www.tandfonline.com/doi/abs/10.1080/15391523.2020.1728447" TargetMode="External"/><Relationship Id="rId4" Type="http://schemas.microsoft.com/office/2007/relationships/hdphoto" Target="../media/hdphoto3.wdp"/><Relationship Id="rId9" Type="http://schemas.openxmlformats.org/officeDocument/2006/relationships/hyperlink" Target="https://pmc.ncbi.nlm.nih.gov/articles/PMC11235115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-635"/>
            <a:ext cx="12191365" cy="685863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95" y="175895"/>
            <a:ext cx="8706485" cy="11150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82905" y="1518285"/>
            <a:ext cx="11423650" cy="786765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 algn="ctr">
              <a:buSzPct val="25000"/>
            </a:pPr>
            <a:r>
              <a:rPr lang="en-US" altLang="en-IN" sz="36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UniGuide – A Tuition for Collegian</a:t>
            </a:r>
            <a:endParaRPr lang="en-US" altLang="en-IN" sz="3600" b="1" u="sng" dirty="0">
              <a:solidFill>
                <a:srgbClr val="C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997249" y="2305050"/>
            <a:ext cx="60960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First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Submitted by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Group: Y1-2024-25-G189</a:t>
            </a:r>
          </a:p>
        </p:txBody>
      </p:sp>
      <p:graphicFrame>
        <p:nvGraphicFramePr>
          <p:cNvPr id="1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27650"/>
              </p:ext>
            </p:extLst>
          </p:nvPr>
        </p:nvGraphicFramePr>
        <p:xfrm>
          <a:off x="2997249" y="358003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2401350016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 Ghosh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2401350018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Subhrajeet 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2401350007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Harsh Panchal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2401350014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Manju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192405" y="5692775"/>
            <a:ext cx="6096000" cy="628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>
              <a:buSzPct val="25000"/>
            </a:pPr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Industry Mentor: Ms. Shayani Sharma</a:t>
            </a:r>
            <a:endParaRPr lang="en-IN" sz="1800" b="1" u="sng" dirty="0">
              <a:solidFill>
                <a:schemeClr val="accent2">
                  <a:lumMod val="75000"/>
                </a:schemeClr>
              </a:solidFill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lvl="0">
              <a:buSzPct val="25000"/>
            </a:pPr>
            <a:r>
              <a:rPr lang="en-IN" b="1" u="sng" dirty="0">
                <a:solidFill>
                  <a:schemeClr val="accent2">
                    <a:lumMod val="75000"/>
                  </a:schemeClr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Faculty Mentor: Dr. Surabhi Shanker</a:t>
            </a:r>
            <a:endParaRPr lang="en-IN" b="1" u="sng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3E96-168D-EBAB-3D25-DCE4DB932E55}"/>
              </a:ext>
            </a:extLst>
          </p:cNvPr>
          <p:cNvSpPr txBox="1"/>
          <p:nvPr/>
        </p:nvSpPr>
        <p:spPr>
          <a:xfrm>
            <a:off x="0" y="6638167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BA36A-9B0D-A01D-EFE2-0556ECDCDB91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048113"/>
            <a:ext cx="12208510" cy="1333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79705" y="241935"/>
            <a:ext cx="896747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u="sng" kern="100" dirty="0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Expected Results &amp; Impact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5294434"/>
              </p:ext>
            </p:extLst>
          </p:nvPr>
        </p:nvGraphicFramePr>
        <p:xfrm>
          <a:off x="520700" y="1118235"/>
          <a:ext cx="11018520" cy="553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Scraping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The web scraping feature will automatically gather updated, relevant resources, providing students with efficient, personalized learning materials tailored to courses.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Web scraping saves time by automating resource gathering.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 reading and filtering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The PDF reading and filtering feature will enable students to quickly access relevant content, saving time and enhancing the learning experience.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With easy-to-navigate resources and efficient filtering, students will experience less stress in finding and processing course material.</a:t>
                      </a:r>
                      <a:endParaRPr lang="en-US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Tracking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Students will track their learning progress, ensuring consistent study habits and goal achievement.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Enhances motivation and improves time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8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 Specific Roadmaps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Students will follow a clear, structured path, improving learning efficiency and mastery of course concepts.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Enhanced student engagement and personalized learning experiences tailored to specific fields.</a:t>
                      </a:r>
                      <a:endParaRPr lang="en-US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Suggestion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Students receive relevant project suggestions that align with their learning goals and interests.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Enhances practical learning and boosts creativity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Suggestion Box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Users can submit feedback to improve resource recommendations and roadmaps for better learning experiences.</a:t>
                      </a:r>
                      <a:endParaRPr lang="en-U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Enhances user engagement, ensuring continuous platform improvement based on student needs and preferences.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890F8C-974D-4B52-3E65-AE12490EA022}"/>
              </a:ext>
            </a:extLst>
          </p:cNvPr>
          <p:cNvSpPr txBox="1"/>
          <p:nvPr/>
        </p:nvSpPr>
        <p:spPr>
          <a:xfrm>
            <a:off x="0" y="6672407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311C0-819C-C08B-BDA6-AF61BF6FCEBD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C1A82790-D436-E8D9-70A4-1BF48C8E2EB9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85305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A46C6384-FF48-B9C7-5CCA-BB9219E7EC15}"/>
              </a:ext>
            </a:extLst>
          </p:cNvPr>
          <p:cNvSpPr txBox="1"/>
          <p:nvPr/>
        </p:nvSpPr>
        <p:spPr>
          <a:xfrm>
            <a:off x="0" y="273996"/>
            <a:ext cx="896747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u="sng" kern="100" dirty="0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Challenges and Limitation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BFB62CF-A7AD-A0F6-596A-78A3F976DF08}"/>
              </a:ext>
            </a:extLst>
          </p:cNvPr>
          <p:cNvSpPr txBox="1"/>
          <p:nvPr/>
        </p:nvSpPr>
        <p:spPr>
          <a:xfrm>
            <a:off x="0" y="3192131"/>
            <a:ext cx="896747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u="sng" kern="100" dirty="0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 Prospects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21703B-083D-CF2C-D504-B0DE9A922D27}"/>
              </a:ext>
            </a:extLst>
          </p:cNvPr>
          <p:cNvSpPr txBox="1"/>
          <p:nvPr/>
        </p:nvSpPr>
        <p:spPr>
          <a:xfrm>
            <a:off x="392428" y="1104823"/>
            <a:ext cx="10832465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Restricted field experience due to the absence of practical, hands-on learning components.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Copyright eligibility limiting access to some valuable educational resources.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lack of knowledge in certain specialized and niche academic courses.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3416B6D-A537-E10B-DF91-E72973909A0B}"/>
              </a:ext>
            </a:extLst>
          </p:cNvPr>
          <p:cNvSpPr txBox="1"/>
          <p:nvPr/>
        </p:nvSpPr>
        <p:spPr>
          <a:xfrm>
            <a:off x="392429" y="4170990"/>
            <a:ext cx="10832465" cy="2441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 users to contribute to and refine educational resources.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Foster a collaborative learning environment where students and educators share insights and study materials.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advanced features such as interactive tutorials, user-generated course roadmaps, and industry-specific knowledge-sharing forums.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global participation, creating a rich and diverse repository of study materials tailored to various academic disciplines.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7A938-F21F-783A-A6BA-65F55DB0A1DF}"/>
              </a:ext>
            </a:extLst>
          </p:cNvPr>
          <p:cNvSpPr txBox="1"/>
          <p:nvPr/>
        </p:nvSpPr>
        <p:spPr>
          <a:xfrm>
            <a:off x="87682" y="6719500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FA975-9920-62FE-C4C6-740073FDA6E0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6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853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048113"/>
            <a:ext cx="12208510" cy="1333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61290" y="315595"/>
            <a:ext cx="75355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IN" sz="40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14" t="1834" b="2160"/>
          <a:stretch>
            <a:fillRect/>
          </a:stretch>
        </p:blipFill>
        <p:spPr>
          <a:xfrm>
            <a:off x="5850044" y="2544310"/>
            <a:ext cx="6079066" cy="412438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18185" y="1637665"/>
            <a:ext cx="10772140" cy="29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https://www.tandfonline.com/doi/abs/10.1080/15391523.2020.1728447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https://www.researchgate.net/publication/229051785_Learning_roadmap_studio_new_approaches_and_strategies_for_efficient_learning_and_training_processes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https://www.cardiff.ac.uk/__data/assets/pdf_file/0007/1409452/Best-Practice-in-Online-Content-Curation.pdf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https://www.researchgate.net/publication/334085214_Approaches_for_Curation_of_Open_Educational_Resources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https://pmc.ncbi.nlm.nih.gov/articles/PMC11235115/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148B3-5131-AC36-2942-F7F706580569}"/>
              </a:ext>
            </a:extLst>
          </p:cNvPr>
          <p:cNvSpPr txBox="1"/>
          <p:nvPr/>
        </p:nvSpPr>
        <p:spPr>
          <a:xfrm>
            <a:off x="0" y="6668694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1ED48-95AD-78F0-F81C-33D5AF545B98}"/>
              </a:ext>
            </a:extLst>
          </p:cNvPr>
          <p:cNvSpPr txBox="1"/>
          <p:nvPr/>
        </p:nvSpPr>
        <p:spPr>
          <a:xfrm>
            <a:off x="11490325" y="6694036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7AAA874-E58C-36E3-74A8-763AE2E68412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-27305"/>
            <a:ext cx="12191365" cy="68853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662A56-712D-FBAF-33E1-7DF346CD8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31"/>
          <a:stretch/>
        </p:blipFill>
        <p:spPr>
          <a:xfrm>
            <a:off x="0" y="721290"/>
            <a:ext cx="12192000" cy="6183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94458B4B-0A5D-2AA1-CE8E-D54FAB249281}"/>
              </a:ext>
            </a:extLst>
          </p:cNvPr>
          <p:cNvSpPr txBox="1"/>
          <p:nvPr/>
        </p:nvSpPr>
        <p:spPr>
          <a:xfrm>
            <a:off x="0" y="19545"/>
            <a:ext cx="75355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kern="1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UI Design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IN" sz="4000" b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7542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04DDB-CCA5-8DCF-6869-D323078E8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595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AAAD9-3502-1BFC-989F-9E1FC134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1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05"/>
            <a:ext cx="12191365" cy="6885305"/>
          </a:xfrm>
          <a:prstGeom prst="rect">
            <a:avLst/>
          </a:prstGeom>
        </p:spPr>
      </p:pic>
      <p:pic>
        <p:nvPicPr>
          <p:cNvPr id="2" name="Picture 2" descr="Thank You Images - Free Download on Freepik">
            <a:extLst>
              <a:ext uri="{FF2B5EF4-FFF2-40B4-BE49-F238E27FC236}">
                <a16:creationId xmlns:a16="http://schemas.microsoft.com/office/drawing/2014/main" id="{72FDF7F8-0977-E9D5-C319-9EE75316A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738" y="1564481"/>
            <a:ext cx="5264524" cy="37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0"/>
            <a:ext cx="12192635" cy="6885940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0" y="1030968"/>
            <a:ext cx="12208510" cy="3048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6995" y="216535"/>
            <a:ext cx="8649970" cy="7194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u="sng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266825" y="1296670"/>
            <a:ext cx="9119235" cy="5106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improves the resource pooling and management of study materials for collegians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uses features like Web Scraping, PDF reading and filtering, Progress Tracking, Field Specific Roadmaps, Project Suggestion, and Suggestion Box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940" y="2163445"/>
            <a:ext cx="6229350" cy="2581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4E6B6F-1756-E652-5DF9-803131C92706}"/>
              </a:ext>
            </a:extLst>
          </p:cNvPr>
          <p:cNvSpPr txBox="1"/>
          <p:nvPr/>
        </p:nvSpPr>
        <p:spPr>
          <a:xfrm>
            <a:off x="0" y="6681714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CE9D8-42D2-4CD5-9DE3-FB01E5CA90B1}"/>
              </a:ext>
            </a:extLst>
          </p:cNvPr>
          <p:cNvSpPr txBox="1"/>
          <p:nvPr/>
        </p:nvSpPr>
        <p:spPr>
          <a:xfrm>
            <a:off x="11373633" y="6681714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-27305"/>
            <a:ext cx="12191365" cy="6885305"/>
          </a:xfrm>
        </p:spPr>
      </p:pic>
      <p:cxnSp>
        <p:nvCxnSpPr>
          <p:cNvPr id="8" name="Straight Connector 7"/>
          <p:cNvCxnSpPr/>
          <p:nvPr/>
        </p:nvCxnSpPr>
        <p:spPr>
          <a:xfrm flipV="1">
            <a:off x="0" y="1026523"/>
            <a:ext cx="12178665" cy="349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29565" y="283845"/>
            <a:ext cx="7276465" cy="660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sz="4000" b="1" u="sng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the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31" y="1410045"/>
            <a:ext cx="5348934" cy="5059812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57968" y="1213573"/>
            <a:ext cx="9925904" cy="4357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2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students struggle to find reliable, structured learning resources, as useful materials are spread across various platforms.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clear roadmap, students face difficulties in organizing their study materials and following an efficient learning path.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compiling quality resources from different online sources is time-consuming and overwhelming for students.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unorganized resources and no guidance, students may miss important concepts or fail to optimize their study sessions.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ECD75-9DF8-2237-BA6C-46D99C448663}"/>
              </a:ext>
            </a:extLst>
          </p:cNvPr>
          <p:cNvSpPr txBox="1"/>
          <p:nvPr/>
        </p:nvSpPr>
        <p:spPr>
          <a:xfrm>
            <a:off x="0" y="6648744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6A1BF-96FB-FC56-1EA3-8C7718BDB7CD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4870" cy="6885305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0" y="1028428"/>
            <a:ext cx="12309475" cy="3302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44145" y="259080"/>
            <a:ext cx="5911850" cy="620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u="sng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8" t="3140" r="1490" b="3497"/>
          <a:stretch>
            <a:fillRect/>
          </a:stretch>
        </p:blipFill>
        <p:spPr>
          <a:xfrm>
            <a:off x="6055995" y="3295651"/>
            <a:ext cx="6253480" cy="342499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44145" y="1284890"/>
            <a:ext cx="8164283" cy="531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2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students struggle to find organized, reliable learning resources online. Information is scattered across platforms, making it difficult to follow a clear, structured learning path, hindering efficient academic progress.</a:t>
            </a:r>
            <a:endParaRPr lang="en-US" alt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students struggle to find reliable resources.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educational content is scattered and unorganized.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200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structured learning paths for courses.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200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face difficulty navigating multiple learning platforms.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quality of resources hinders learning progress.</a:t>
            </a:r>
            <a:endParaRPr lang="en-US" altLang="en-US" sz="2000" b="1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297C0-B1D5-E3BB-827D-F06D431FEE6E}"/>
              </a:ext>
            </a:extLst>
          </p:cNvPr>
          <p:cNvSpPr txBox="1"/>
          <p:nvPr/>
        </p:nvSpPr>
        <p:spPr>
          <a:xfrm>
            <a:off x="0" y="6668532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26700-33C9-DAF9-E8DB-D6DB390D1F54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4870" cy="6885305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0" y="1028428"/>
            <a:ext cx="12309475" cy="3302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44145" y="259080"/>
            <a:ext cx="5911850" cy="620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u="sng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" t="2401" r="1708" b="3502"/>
          <a:stretch>
            <a:fillRect/>
          </a:stretch>
        </p:blipFill>
        <p:spPr>
          <a:xfrm>
            <a:off x="6818586" y="2570931"/>
            <a:ext cx="5265684" cy="397964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4635" y="1313815"/>
            <a:ext cx="7580827" cy="3357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waste time searching for relevant materials.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personalized recommendations for individual learning needs.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tracking academic progress and achievements.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resources lack course-specific relevance and clarity.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platforms don't offer comprehensive learning roadmaps.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82D2E-0851-E0F4-C484-D7E3414B3804}"/>
              </a:ext>
            </a:extLst>
          </p:cNvPr>
          <p:cNvSpPr txBox="1"/>
          <p:nvPr/>
        </p:nvSpPr>
        <p:spPr>
          <a:xfrm>
            <a:off x="0" y="6682782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A239A-3EFB-ECC0-C35B-1A082AFBEF4E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653"/>
            <a:ext cx="12192000" cy="6885305"/>
          </a:xfrm>
        </p:spPr>
      </p:pic>
      <p:cxnSp>
        <p:nvCxnSpPr>
          <p:cNvPr id="7" name="Straight Connector 6"/>
          <p:cNvCxnSpPr/>
          <p:nvPr/>
        </p:nvCxnSpPr>
        <p:spPr>
          <a:xfrm flipV="1">
            <a:off x="0" y="1048113"/>
            <a:ext cx="12225020" cy="1333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86995" y="300990"/>
            <a:ext cx="5711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678093"/>
            <a:ext cx="6502399" cy="4330843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68947" y="1467979"/>
            <a:ext cx="11254105" cy="47510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Curate High-Quality Resources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Aggregate and organize reliable, relevant educational materials from diverse online platforms to provide a centralized resource library for students.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Structured Roadmaps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course-specific roadmaps to guide students through their academic journey, ensuring efficient and targeted learning for each subject.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Experience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features like progress tracking and personalized recommendations to tailor content and study paths according to individual student needs.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Engagement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an interactive platform with features like feedback suggestions, enabling continuous improvement based on user input to better meet students' academic requirements.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28BBB-70DB-13FD-DDC2-9B78D348DBB1}"/>
              </a:ext>
            </a:extLst>
          </p:cNvPr>
          <p:cNvSpPr txBox="1"/>
          <p:nvPr/>
        </p:nvSpPr>
        <p:spPr>
          <a:xfrm>
            <a:off x="0" y="6659419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811DA-DF68-89C7-18FE-BADD22B77CD0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224"/>
            <a:ext cx="12192000" cy="68853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056368"/>
            <a:ext cx="12200255" cy="508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233680" y="359410"/>
            <a:ext cx="633031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u="sng" kern="100" dirty="0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Timeline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6" name="Picture 5" descr="WhatsApp Image 2025-02-03 at 21.45.20_cdf78065"/>
          <p:cNvPicPr>
            <a:picLocks noChangeAspect="1"/>
          </p:cNvPicPr>
          <p:nvPr/>
        </p:nvPicPr>
        <p:blipFill>
          <a:blip r:embed="rId3"/>
          <a:srcRect l="618" t="5221" r="2298" b="17892"/>
          <a:stretch>
            <a:fillRect/>
          </a:stretch>
        </p:blipFill>
        <p:spPr>
          <a:xfrm>
            <a:off x="1489075" y="1290955"/>
            <a:ext cx="8727440" cy="22256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01041" y="4206875"/>
            <a:ext cx="11461315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1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(Mid-January to February)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Research, analysis, and initial planning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2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(February to March)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Finalize strategy, Data Collection, start designing, and begin content creation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3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(March to April)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Complete Creation, testing and debugging, and Shadow Deployment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4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(April – )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Deployment, User reviews and Updating product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AC609-1658-44E5-BF96-E3B7FBCE6E35}"/>
              </a:ext>
            </a:extLst>
          </p:cNvPr>
          <p:cNvSpPr txBox="1"/>
          <p:nvPr/>
        </p:nvSpPr>
        <p:spPr>
          <a:xfrm>
            <a:off x="-8255" y="6648449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555CC-AE2C-21D4-5657-367DEBDDB7EB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05"/>
            <a:ext cx="12242165" cy="68853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0" y="1048113"/>
            <a:ext cx="12242165" cy="1333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87325" y="309245"/>
            <a:ext cx="1090295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4000" b="1" u="sng" kern="100" dirty="0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Methodology, Tools, and Techniques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2430" y="1376045"/>
            <a:ext cx="108324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Iterative Development: Continuous updates and feature enhancements.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User-Centric Design: Prioritizing user experience and feedback.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Modular Development: Breaking the project into small, manageable modules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graphicFrame>
        <p:nvGraphicFramePr>
          <p:cNvPr id="11" name="Table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9330557"/>
              </p:ext>
            </p:extLst>
          </p:nvPr>
        </p:nvGraphicFramePr>
        <p:xfrm>
          <a:off x="1127760" y="2437130"/>
          <a:ext cx="9502140" cy="417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 React.js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building a dynamic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Node.js, 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server framework to handle request,routes &amp; API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NoSQL(MongoDB)/SQL (MySQL)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handling complex, dynamic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UI/UX &amp;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Figma,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BootStrap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designing UI/UX webiste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Development &amp;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RESTful API</a:t>
                      </a:r>
                    </a:p>
                    <a:p>
                      <a:pPr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Webservice that allows different components (frontend, backend and third party services)to communicate efficiently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AD3407-B96F-9859-3181-FF7F65CEC215}"/>
              </a:ext>
            </a:extLst>
          </p:cNvPr>
          <p:cNvSpPr txBox="1"/>
          <p:nvPr/>
        </p:nvSpPr>
        <p:spPr>
          <a:xfrm>
            <a:off x="0" y="6624635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65C58-ECDB-2CFB-3D47-48D67109ECAD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365" cy="68853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061448"/>
            <a:ext cx="12200255" cy="317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83185" y="327660"/>
            <a:ext cx="835596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IN" sz="4000" b="1" u="sng" dirty="0"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Flowchart</a:t>
            </a:r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IN" sz="4000" b="1" u="sng" dirty="0">
              <a:solidFill>
                <a:schemeClr val="accent5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A403F-A8A0-F934-A1B8-0A56338B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1" y="1173707"/>
            <a:ext cx="10849971" cy="53534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BD19AF-E606-4C2B-306E-4A4EB0BCB50A}"/>
              </a:ext>
            </a:extLst>
          </p:cNvPr>
          <p:cNvSpPr txBox="1"/>
          <p:nvPr/>
        </p:nvSpPr>
        <p:spPr>
          <a:xfrm>
            <a:off x="0" y="6668393"/>
            <a:ext cx="2262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Y1-2024-25-G189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04F0E-44D4-FCDD-D5E3-FF93AACA5F51}"/>
              </a:ext>
            </a:extLst>
          </p:cNvPr>
          <p:cNvSpPr txBox="1"/>
          <p:nvPr/>
        </p:nvSpPr>
        <p:spPr>
          <a:xfrm>
            <a:off x="11361107" y="6658382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ENSI152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48*309"/>
  <p:tag name="TABLE_ENDDRAG_RECT" val="88*191*748*3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7*422"/>
  <p:tag name="TABLE_ENDDRAG_RECT" val="41*88*867*422"/>
</p:tagLst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1018</Words>
  <Application>Microsoft Office PowerPoint</Application>
  <PresentationFormat>Widescreen</PresentationFormat>
  <Paragraphs>165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Business Cooperate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Adit Ghosh</cp:lastModifiedBy>
  <cp:revision>23</cp:revision>
  <dcterms:created xsi:type="dcterms:W3CDTF">2025-01-30T17:26:00Z</dcterms:created>
  <dcterms:modified xsi:type="dcterms:W3CDTF">2025-02-11T16:05:59Z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0E4DF4C746B6405D8FF14EEA3E924221_12</vt:lpwstr>
  </property>
  <property fmtid="{D5CDD505-2E9C-101B-9397-08002B2CF9AE}" pid="3" name="KSOProductBuildVer">
    <vt:lpwstr>1033-12.2.0.19805</vt:lpwstr>
  </property>
</Properties>
</file>