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Impact" pitchFamily="34" charset="0"/>
      <p:regular r:id="rId12"/>
    </p:embeddedFont>
    <p:embeddedFont>
      <p:font typeface="Rockwell" pitchFamily="18" charset="0"/>
      <p:regular r:id="rId13"/>
      <p:bold r:id="rId14"/>
      <p:italic r:id="rId15"/>
      <p:boldItalic r:id="rId16"/>
    </p:embeddedFon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3" d="100"/>
          <a:sy n="113" d="100"/>
        </p:scale>
        <p:origin x="-562"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c8524d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8cc8524d8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c8524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8cc8524d8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e7fda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0e7fda7e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0e7fda7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90e7fda7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0e7fda7e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0e7fda7e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c8524d8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8cc8524d8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674EA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66"/>
        <p:cNvGrpSpPr/>
        <p:nvPr/>
      </p:nvGrpSpPr>
      <p:grpSpPr>
        <a:xfrm>
          <a:off x="0" y="0"/>
          <a:ext cx="0" cy="0"/>
          <a:chOff x="0" y="0"/>
          <a:chExt cx="0" cy="0"/>
        </a:xfrm>
      </p:grpSpPr>
      <p:sp>
        <p:nvSpPr>
          <p:cNvPr id="67" name="Google Shape;67;p13"/>
          <p:cNvSpPr/>
          <p:nvPr/>
        </p:nvSpPr>
        <p:spPr>
          <a:xfrm>
            <a:off x="-1558216" y="0"/>
            <a:ext cx="7636800" cy="5143500"/>
          </a:xfrm>
          <a:prstGeom prst="roundRect">
            <a:avLst>
              <a:gd name="adj" fmla="val 16667"/>
            </a:avLst>
          </a:prstGeom>
          <a:solidFill>
            <a:srgbClr val="EFEFEF"/>
          </a:solidFill>
          <a:ln w="9525" cap="flat" cmpd="sng">
            <a:solidFill>
              <a:srgbClr val="D9D9D9"/>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rPr>
              <a:t>	</a:t>
            </a:r>
            <a:endParaRPr>
              <a:solidFill>
                <a:srgbClr val="434343"/>
              </a:solidFill>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457200" algn="l" rtl="0">
              <a:lnSpc>
                <a:spcPct val="100000"/>
              </a:lnSpc>
              <a:spcBef>
                <a:spcPts val="0"/>
              </a:spcBef>
              <a:spcAft>
                <a:spcPts val="0"/>
              </a:spcAft>
              <a:buClr>
                <a:srgbClr val="000000"/>
              </a:buClr>
              <a:buSzPts val="1400"/>
              <a:buFont typeface="Arial"/>
              <a:buNone/>
            </a:pPr>
            <a:endParaRPr lang="en" dirty="0">
              <a:solidFill>
                <a:srgbClr val="434343"/>
              </a:solidFill>
              <a:latin typeface="Impact"/>
              <a:ea typeface="Impact"/>
              <a:cs typeface="Impact"/>
              <a:sym typeface="Impact"/>
            </a:endParaRPr>
          </a:p>
          <a:p>
            <a:pPr marL="0" marR="0" lvl="0" indent="457200" algn="l" rtl="0">
              <a:lnSpc>
                <a:spcPct val="100000"/>
              </a:lnSpc>
              <a:spcBef>
                <a:spcPts val="0"/>
              </a:spcBef>
              <a:spcAft>
                <a:spcPts val="0"/>
              </a:spcAft>
              <a:buClr>
                <a:srgbClr val="000000"/>
              </a:buClr>
              <a:buSzPts val="1400"/>
              <a:buFont typeface="Arial"/>
              <a:buNone/>
            </a:pPr>
            <a:endParaRPr lang="en" dirty="0">
              <a:solidFill>
                <a:srgbClr val="434343"/>
              </a:solidFill>
              <a:latin typeface="Impact"/>
              <a:ea typeface="Impact"/>
              <a:cs typeface="Impact"/>
              <a:sym typeface="Impact"/>
            </a:endParaRPr>
          </a:p>
          <a:p>
            <a:pPr marL="0" marR="0" lvl="0" indent="457200" algn="ctr" rtl="0">
              <a:lnSpc>
                <a:spcPct val="100000"/>
              </a:lnSpc>
              <a:spcBef>
                <a:spcPts val="0"/>
              </a:spcBef>
              <a:spcAft>
                <a:spcPts val="0"/>
              </a:spcAft>
              <a:buClr>
                <a:srgbClr val="000000"/>
              </a:buClr>
              <a:buSzPts val="1400"/>
              <a:buFont typeface="Arial"/>
              <a:buNone/>
            </a:pPr>
            <a:endParaRPr lang="en" dirty="0">
              <a:solidFill>
                <a:srgbClr val="434343"/>
              </a:solidFill>
              <a:latin typeface="Impact"/>
              <a:ea typeface="Impact"/>
              <a:cs typeface="Impact"/>
              <a:sym typeface="Impact"/>
            </a:endParaRPr>
          </a:p>
          <a:p>
            <a:pPr marL="0" marR="0" lvl="0" indent="45720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Project Name : GitConnect</a:t>
            </a:r>
            <a:endParaRPr>
              <a:solidFill>
                <a:srgbClr val="434343"/>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1400"/>
              <a:buFont typeface="Arial"/>
              <a:buNone/>
            </a:pPr>
            <a:r>
              <a:rPr lang="en" dirty="0">
                <a:latin typeface="Impact"/>
                <a:ea typeface="Impact"/>
                <a:cs typeface="Impact"/>
                <a:sym typeface="Impact"/>
              </a:rPr>
              <a:t>			</a:t>
            </a:r>
            <a:endParaRPr>
              <a:latin typeface="Impact"/>
              <a:ea typeface="Impact"/>
              <a:cs typeface="Impact"/>
              <a:sym typeface="Impact"/>
            </a:endParaRP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Team Members:</a:t>
            </a:r>
          </a:p>
          <a:p>
            <a:pPr algn="ctr">
              <a:buSzPts val="1400"/>
            </a:pPr>
            <a:r>
              <a:rPr lang="en" dirty="0">
                <a:solidFill>
                  <a:srgbClr val="434343"/>
                </a:solidFill>
                <a:latin typeface="Impact"/>
                <a:ea typeface="Impact"/>
                <a:cs typeface="Impact"/>
                <a:sym typeface="Impact"/>
              </a:rPr>
              <a:t>HARSH PANDYA</a:t>
            </a: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PARI NIMAVAT</a:t>
            </a: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PURVESH PATEL</a:t>
            </a: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UMANG PATEL</a:t>
            </a: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p:txBody>
      </p:sp>
      <p:pic>
        <p:nvPicPr>
          <p:cNvPr id="68" name="Google Shape;68;p13"/>
          <p:cNvPicPr preferRelativeResize="0"/>
          <p:nvPr/>
        </p:nvPicPr>
        <p:blipFill rotWithShape="1">
          <a:blip r:embed="rId3">
            <a:alphaModFix/>
          </a:blip>
          <a:srcRect/>
          <a:stretch/>
        </p:blipFill>
        <p:spPr>
          <a:xfrm>
            <a:off x="-192348" y="380425"/>
            <a:ext cx="4634374" cy="2415574"/>
          </a:xfrm>
          <a:prstGeom prst="rect">
            <a:avLst/>
          </a:prstGeom>
          <a:noFill/>
          <a:ln>
            <a:noFill/>
          </a:ln>
        </p:spPr>
      </p:pic>
      <p:pic>
        <p:nvPicPr>
          <p:cNvPr id="69" name="Google Shape;69;p13"/>
          <p:cNvPicPr preferRelativeResize="0"/>
          <p:nvPr/>
        </p:nvPicPr>
        <p:blipFill>
          <a:blip r:embed="rId4">
            <a:alphaModFix/>
          </a:blip>
          <a:stretch>
            <a:fillRect/>
          </a:stretch>
        </p:blipFill>
        <p:spPr>
          <a:xfrm>
            <a:off x="4442020" y="277395"/>
            <a:ext cx="1820500" cy="423775"/>
          </a:xfrm>
          <a:prstGeom prst="rect">
            <a:avLst/>
          </a:prstGeom>
          <a:noFill/>
          <a:ln w="9525" cap="flat" cmpd="sng">
            <a:solidFill>
              <a:srgbClr val="D9D9D9"/>
            </a:solidFill>
            <a:prstDash val="solid"/>
            <a:round/>
            <a:headEnd type="none" w="sm" len="sm"/>
            <a:tailEnd type="none" w="sm" len="sm"/>
          </a:ln>
          <a:effectLst>
            <a:outerShdw blurRad="57150" dist="19050" dir="5400000" algn="bl" rotWithShape="0">
              <a:srgbClr val="000000">
                <a:alpha val="498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dirty="0">
                <a:solidFill>
                  <a:srgbClr val="EFEFEF"/>
                </a:solidFill>
                <a:latin typeface="Rockwell"/>
                <a:ea typeface="Rockwell"/>
                <a:cs typeface="Rockwell"/>
                <a:sym typeface="Rockwell"/>
              </a:rPr>
              <a:t>Introduction </a:t>
            </a:r>
            <a:endParaRPr sz="2600">
              <a:solidFill>
                <a:srgbClr val="EFEFEF"/>
              </a:solidFill>
              <a:latin typeface="Rockwell"/>
              <a:ea typeface="Rockwell"/>
              <a:cs typeface="Rockwell"/>
              <a:sym typeface="Rockwell"/>
            </a:endParaRPr>
          </a:p>
        </p:txBody>
      </p:sp>
      <p:pic>
        <p:nvPicPr>
          <p:cNvPr id="75" name="Google Shape;75;p14"/>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76" name="Google Shape;76;p14"/>
          <p:cNvSpPr txBox="1"/>
          <p:nvPr/>
        </p:nvSpPr>
        <p:spPr>
          <a:xfrm>
            <a:off x="0" y="1875692"/>
            <a:ext cx="8921262" cy="2872154"/>
          </a:xfrm>
          <a:prstGeom prst="rect">
            <a:avLst/>
          </a:prstGeom>
          <a:noFill/>
          <a:ln>
            <a:noFill/>
          </a:ln>
        </p:spPr>
        <p:txBody>
          <a:bodyPr spcFirstLastPara="1" wrap="square" lIns="91425" tIns="91425" rIns="91425" bIns="91425" anchor="t" anchorCtr="0">
            <a:noAutofit/>
          </a:bodyPr>
          <a:lstStyle/>
          <a:p>
            <a:pPr marL="457200" lvl="0" indent="-330200" algn="just">
              <a:buSzPts val="1600"/>
              <a:buFont typeface="Times New Roman"/>
              <a:buChar char="●"/>
            </a:pPr>
            <a:r>
              <a:rPr lang="en-US" sz="1600" dirty="0">
                <a:latin typeface="Times New Roman"/>
                <a:ea typeface="Times New Roman"/>
                <a:cs typeface="Times New Roman"/>
                <a:sym typeface="Times New Roman"/>
              </a:rPr>
              <a:t>In today’s world, it is very difficult to connect and find developers who can work with us to make an idea into reality. In the same way, it's equally difficult to find the projects on which we can contribute to using our skills.</a:t>
            </a:r>
          </a:p>
          <a:p>
            <a:pPr marL="457200" lvl="0" indent="-330200" algn="just">
              <a:buSzPts val="1600"/>
              <a:buFont typeface="Times New Roman"/>
              <a:buChar char="●"/>
            </a:pPr>
            <a:endParaRPr lang="en-US" sz="1600" dirty="0">
              <a:latin typeface="Times New Roman"/>
              <a:ea typeface="Times New Roman"/>
              <a:cs typeface="Times New Roman"/>
              <a:sym typeface="Times New Roman"/>
            </a:endParaRPr>
          </a:p>
          <a:p>
            <a:pPr marL="457200" lvl="0" indent="-330200" algn="just">
              <a:buSzPts val="1600"/>
              <a:buFont typeface="Times New Roman"/>
              <a:buChar char="●"/>
            </a:pPr>
            <a:r>
              <a:rPr lang="en-US" sz="1600" dirty="0">
                <a:latin typeface="Times New Roman"/>
                <a:ea typeface="Times New Roman"/>
                <a:cs typeface="Times New Roman"/>
                <a:sym typeface="Times New Roman"/>
              </a:rPr>
              <a:t>There should be a platform for developers where they can share the ideas and find other developers to work on that idea as a team.</a:t>
            </a:r>
          </a:p>
          <a:p>
            <a:pPr marL="457200" lvl="0" indent="-330200" algn="just">
              <a:buSzPts val="1600"/>
            </a:pPr>
            <a:endParaRPr lang="en-US" sz="1600" dirty="0">
              <a:latin typeface="Times New Roman"/>
              <a:ea typeface="Times New Roman"/>
              <a:cs typeface="Times New Roman"/>
              <a:sym typeface="Times New Roman"/>
            </a:endParaRPr>
          </a:p>
          <a:p>
            <a:pPr marL="457200" lvl="0" indent="-330200" algn="just">
              <a:buSzPts val="1600"/>
              <a:buFont typeface="Times New Roman"/>
              <a:buChar char="●"/>
            </a:pPr>
            <a:r>
              <a:rPr lang="en-IN" sz="1600" dirty="0">
                <a:latin typeface="Times New Roman"/>
                <a:ea typeface="Times New Roman"/>
                <a:cs typeface="Times New Roman"/>
                <a:sym typeface="Times New Roman"/>
              </a:rPr>
              <a:t>So here Solution to this problem Our idea of </a:t>
            </a:r>
            <a:r>
              <a:rPr lang="en-IN" sz="1600" dirty="0" err="1">
                <a:latin typeface="Times New Roman"/>
                <a:ea typeface="Times New Roman"/>
                <a:cs typeface="Times New Roman"/>
                <a:sym typeface="Times New Roman"/>
              </a:rPr>
              <a:t>Atmanirbhar</a:t>
            </a:r>
            <a:r>
              <a:rPr lang="en-IN" sz="1600" dirty="0">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bharat</a:t>
            </a:r>
            <a:r>
              <a:rPr lang="en-IN" sz="1600" dirty="0">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Gitconnect.We</a:t>
            </a:r>
            <a:r>
              <a:rPr lang="en-IN" sz="1600" dirty="0">
                <a:latin typeface="Times New Roman"/>
                <a:ea typeface="Times New Roman"/>
                <a:cs typeface="Times New Roman"/>
                <a:sym typeface="Times New Roman"/>
              </a:rPr>
              <a:t> providing platform for them to </a:t>
            </a:r>
            <a:r>
              <a:rPr lang="en-IN" sz="1600" b="1" dirty="0">
                <a:latin typeface="Times New Roman"/>
                <a:ea typeface="Times New Roman"/>
                <a:cs typeface="Times New Roman"/>
                <a:sym typeface="Times New Roman"/>
              </a:rPr>
              <a:t>connect</a:t>
            </a:r>
            <a:r>
              <a:rPr lang="en-IN" sz="1600" dirty="0">
                <a:latin typeface="Times New Roman"/>
                <a:ea typeface="Times New Roman"/>
                <a:cs typeface="Times New Roman"/>
                <a:sym typeface="Times New Roman"/>
              </a:rPr>
              <a:t> and </a:t>
            </a:r>
            <a:r>
              <a:rPr lang="en-IN" sz="1600" b="1" dirty="0">
                <a:latin typeface="Times New Roman"/>
                <a:ea typeface="Times New Roman"/>
                <a:cs typeface="Times New Roman"/>
                <a:sym typeface="Times New Roman"/>
              </a:rPr>
              <a:t>explore</a:t>
            </a:r>
            <a:r>
              <a:rPr lang="en-IN" sz="1600" dirty="0">
                <a:latin typeface="Times New Roman"/>
                <a:ea typeface="Times New Roman"/>
                <a:cs typeface="Times New Roman"/>
                <a:sym typeface="Times New Roman"/>
              </a:rPr>
              <a:t>.</a:t>
            </a:r>
            <a:endParaRPr lang="en-US" sz="1600" dirty="0">
              <a:latin typeface="Times New Roman"/>
              <a:ea typeface="Times New Roman"/>
              <a:cs typeface="Times New Roman"/>
              <a:sym typeface="Times New Roman"/>
            </a:endParaRPr>
          </a:p>
          <a:p>
            <a:pPr marL="457200" lvl="0" indent="-330200" algn="just">
              <a:buSzPts val="1600"/>
            </a:pPr>
            <a:endParaRPr lang="en-US" sz="2400" dirty="0">
              <a:latin typeface="Times New Roman"/>
              <a:ea typeface="Times New Roman"/>
              <a:cs typeface="Times New Roman"/>
              <a:sym typeface="Times New Roman"/>
            </a:endParaRPr>
          </a:p>
          <a:p>
            <a:pPr marL="0" lvl="0" indent="0" algn="l" rtl="0">
              <a:spcBef>
                <a:spcPts val="0"/>
              </a:spcBef>
              <a:spcAft>
                <a:spcPts val="0"/>
              </a:spcAft>
              <a:buClr>
                <a:srgbClr val="000000"/>
              </a:buClr>
              <a:buSzPts val="3200"/>
              <a:buFont typeface="Arial"/>
              <a:buNone/>
            </a:pP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 of your techstack</a:t>
            </a:r>
            <a:endParaRPr sz="2600">
              <a:solidFill>
                <a:srgbClr val="EFEFEF"/>
              </a:solidFill>
              <a:latin typeface="Rockwell"/>
              <a:ea typeface="Rockwell"/>
              <a:cs typeface="Rockwell"/>
              <a:sym typeface="Rockwell"/>
            </a:endParaRPr>
          </a:p>
          <a:p>
            <a:pPr marL="0" lvl="0" indent="0" algn="l" rtl="0">
              <a:lnSpc>
                <a:spcPct val="100000"/>
              </a:lnSpc>
              <a:spcBef>
                <a:spcPts val="0"/>
              </a:spcBef>
              <a:spcAft>
                <a:spcPts val="0"/>
              </a:spcAft>
              <a:buSzPts val="3200"/>
              <a:buNone/>
            </a:pPr>
            <a:endParaRPr sz="2600">
              <a:solidFill>
                <a:srgbClr val="EFEFEF"/>
              </a:solidFill>
              <a:latin typeface="Rockwell"/>
              <a:ea typeface="Rockwell"/>
              <a:cs typeface="Rockwell"/>
              <a:sym typeface="Rockwell"/>
            </a:endParaRPr>
          </a:p>
        </p:txBody>
      </p:sp>
      <p:pic>
        <p:nvPicPr>
          <p:cNvPr id="82" name="Google Shape;82;p15"/>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83" name="Google Shape;83;p15"/>
          <p:cNvSpPr txBox="1"/>
          <p:nvPr/>
        </p:nvSpPr>
        <p:spPr>
          <a:xfrm>
            <a:off x="0" y="1896034"/>
            <a:ext cx="9144000" cy="3045759"/>
          </a:xfrm>
          <a:prstGeom prst="rect">
            <a:avLst/>
          </a:prstGeom>
          <a:noFill/>
          <a:ln>
            <a:noFill/>
          </a:ln>
        </p:spPr>
        <p:txBody>
          <a:bodyPr spcFirstLastPara="1" wrap="square" lIns="91425" tIns="91425" rIns="91425" bIns="91425" anchor="t" anchorCtr="0">
            <a:noAutofit/>
          </a:bodyPr>
          <a:lstStyle/>
          <a:p>
            <a:pPr lvl="0" algn="just">
              <a:buSzPts val="1800"/>
            </a:pPr>
            <a:r>
              <a:rPr lang="en-US" sz="1600" dirty="0" smtClean="0">
                <a:latin typeface="Times New Roman" pitchFamily="18" charset="0"/>
                <a:ea typeface="Times New Roman"/>
                <a:cs typeface="Times New Roman" pitchFamily="18" charset="0"/>
                <a:sym typeface="Times New Roman"/>
              </a:rPr>
              <a:t>The </a:t>
            </a:r>
            <a:r>
              <a:rPr lang="en-US" sz="1600" dirty="0">
                <a:latin typeface="Times New Roman" pitchFamily="18" charset="0"/>
                <a:ea typeface="Times New Roman"/>
                <a:cs typeface="Times New Roman" pitchFamily="18" charset="0"/>
                <a:sym typeface="Times New Roman"/>
              </a:rPr>
              <a:t>secure and innovative approach to make website which is user friendly and easy to handle and maintained .We have used</a:t>
            </a:r>
            <a:endParaRPr lang="en-US" sz="1600" dirty="0">
              <a:latin typeface="Times New Roman" pitchFamily="18" charset="0"/>
              <a:cs typeface="Times New Roman" pitchFamily="18" charset="0"/>
            </a:endParaRPr>
          </a:p>
          <a:p>
            <a:pPr lvl="0" algn="just">
              <a:buSzPts val="1800"/>
            </a:pPr>
            <a:r>
              <a:rPr lang="en-US" sz="1600" dirty="0">
                <a:latin typeface="Times New Roman" pitchFamily="18" charset="0"/>
                <a:ea typeface="Times New Roman"/>
                <a:cs typeface="Times New Roman" pitchFamily="18" charset="0"/>
                <a:sym typeface="Times New Roman"/>
              </a:rPr>
              <a:t> </a:t>
            </a:r>
            <a:endParaRPr lang="en-US" sz="1600" dirty="0">
              <a:latin typeface="Times New Roman" pitchFamily="18" charset="0"/>
              <a:cs typeface="Times New Roman" pitchFamily="18" charset="0"/>
            </a:endParaRPr>
          </a:p>
          <a:p>
            <a:pPr marL="457200" lvl="0" indent="-342900">
              <a:buSzPts val="1800"/>
              <a:buFont typeface="Times New Roman"/>
              <a:buChar char="●"/>
            </a:pPr>
            <a:r>
              <a:rPr lang="en-US" sz="1600" dirty="0">
                <a:latin typeface="Times New Roman" pitchFamily="18" charset="0"/>
                <a:ea typeface="Times New Roman"/>
                <a:cs typeface="Times New Roman" pitchFamily="18" charset="0"/>
                <a:sym typeface="Times New Roman"/>
              </a:rPr>
              <a:t>Frontend : React </a:t>
            </a:r>
            <a:r>
              <a:rPr lang="en-US" sz="1600" dirty="0" smtClean="0">
                <a:latin typeface="Times New Roman" pitchFamily="18" charset="0"/>
                <a:ea typeface="Times New Roman"/>
                <a:cs typeface="Times New Roman" pitchFamily="18" charset="0"/>
                <a:sym typeface="Times New Roman"/>
              </a:rPr>
              <a:t>Js:</a:t>
            </a:r>
            <a:r>
              <a:rPr lang="en-US" sz="1600" dirty="0" smtClean="0">
                <a:latin typeface="Times New Roman" pitchFamily="18" charset="0"/>
                <a:ea typeface="Roboto"/>
                <a:cs typeface="Times New Roman" pitchFamily="18" charset="0"/>
                <a:sym typeface="Roboto"/>
              </a:rPr>
              <a:t> </a:t>
            </a:r>
            <a:r>
              <a:rPr lang="en-US" sz="1600" dirty="0" err="1" smtClean="0">
                <a:latin typeface="Times New Roman" pitchFamily="18" charset="0"/>
                <a:ea typeface="Roboto"/>
                <a:cs typeface="Times New Roman" pitchFamily="18" charset="0"/>
                <a:sym typeface="Roboto"/>
              </a:rPr>
              <a:t>ReactJs</a:t>
            </a:r>
            <a:r>
              <a:rPr lang="en-US" sz="1600" dirty="0" smtClean="0">
                <a:latin typeface="Times New Roman" pitchFamily="18" charset="0"/>
                <a:ea typeface="Roboto"/>
                <a:cs typeface="Times New Roman" pitchFamily="18" charset="0"/>
                <a:sym typeface="Roboto"/>
              </a:rPr>
              <a:t> is used to develop front-end website for user </a:t>
            </a:r>
            <a:r>
              <a:rPr lang="en-US" sz="1600" dirty="0" smtClean="0">
                <a:latin typeface="Times New Roman" pitchFamily="18" charset="0"/>
                <a:ea typeface="Roboto"/>
                <a:cs typeface="Times New Roman" pitchFamily="18" charset="0"/>
                <a:sym typeface="Roboto"/>
              </a:rPr>
              <a:t>Interaction adding all the </a:t>
            </a:r>
            <a:r>
              <a:rPr lang="en-US" sz="1600" dirty="0" err="1" smtClean="0">
                <a:latin typeface="Times New Roman" pitchFamily="18" charset="0"/>
                <a:ea typeface="Roboto"/>
                <a:cs typeface="Times New Roman" pitchFamily="18" charset="0"/>
                <a:sym typeface="Roboto"/>
              </a:rPr>
              <a:t>css</a:t>
            </a:r>
            <a:r>
              <a:rPr lang="en-US" sz="1600" dirty="0" smtClean="0">
                <a:latin typeface="Times New Roman" pitchFamily="18" charset="0"/>
                <a:ea typeface="Roboto"/>
                <a:cs typeface="Times New Roman" pitchFamily="18" charset="0"/>
                <a:sym typeface="Roboto"/>
              </a:rPr>
              <a:t> and better user experience. </a:t>
            </a:r>
            <a:r>
              <a:rPr lang="en-US" sz="1600" dirty="0" smtClean="0">
                <a:latin typeface="Times New Roman" pitchFamily="18" charset="0"/>
                <a:ea typeface="Roboto"/>
                <a:cs typeface="Times New Roman" pitchFamily="18" charset="0"/>
                <a:sym typeface="Roboto"/>
              </a:rPr>
              <a:t>All </a:t>
            </a:r>
            <a:r>
              <a:rPr lang="en-US" sz="1600" dirty="0" err="1" smtClean="0">
                <a:latin typeface="Times New Roman" pitchFamily="18" charset="0"/>
                <a:ea typeface="Roboto"/>
                <a:cs typeface="Times New Roman" pitchFamily="18" charset="0"/>
                <a:sym typeface="Roboto"/>
              </a:rPr>
              <a:t>webpages</a:t>
            </a:r>
            <a:r>
              <a:rPr lang="en-US" sz="1600" dirty="0" smtClean="0">
                <a:latin typeface="Times New Roman" pitchFamily="18" charset="0"/>
                <a:ea typeface="Roboto"/>
                <a:cs typeface="Times New Roman" pitchFamily="18" charset="0"/>
                <a:sym typeface="Roboto"/>
              </a:rPr>
              <a:t> render by React development server running on specific port. </a:t>
            </a:r>
            <a:endParaRPr lang="en-US" sz="1600" dirty="0">
              <a:latin typeface="Times New Roman" pitchFamily="18" charset="0"/>
              <a:ea typeface="Times New Roman"/>
              <a:cs typeface="Times New Roman" pitchFamily="18" charset="0"/>
              <a:sym typeface="Times New Roman"/>
            </a:endParaRPr>
          </a:p>
          <a:p>
            <a:pPr lvl="0"/>
            <a:endParaRPr lang="en-US" sz="1600" dirty="0">
              <a:latin typeface="Times New Roman" pitchFamily="18" charset="0"/>
              <a:ea typeface="Times New Roman"/>
              <a:cs typeface="Times New Roman" pitchFamily="18" charset="0"/>
              <a:sym typeface="Times New Roman"/>
            </a:endParaRPr>
          </a:p>
          <a:p>
            <a:pPr marL="457200" indent="-342900">
              <a:buSzPts val="1800"/>
              <a:buFont typeface="Times New Roman"/>
              <a:buChar char="●"/>
            </a:pPr>
            <a:r>
              <a:rPr lang="en-US" sz="1600" dirty="0">
                <a:latin typeface="Times New Roman" pitchFamily="18" charset="0"/>
                <a:ea typeface="Times New Roman"/>
                <a:cs typeface="Times New Roman" pitchFamily="18" charset="0"/>
                <a:sym typeface="Times New Roman"/>
              </a:rPr>
              <a:t>Backend : Node </a:t>
            </a:r>
            <a:r>
              <a:rPr lang="en-US" sz="1600" dirty="0" err="1" smtClean="0">
                <a:latin typeface="Times New Roman" pitchFamily="18" charset="0"/>
                <a:ea typeface="Times New Roman"/>
                <a:cs typeface="Times New Roman" pitchFamily="18" charset="0"/>
                <a:sym typeface="Times New Roman"/>
              </a:rPr>
              <a:t>js:</a:t>
            </a:r>
            <a:r>
              <a:rPr lang="en-US" sz="1600" dirty="0" err="1" smtClean="0">
                <a:latin typeface="Times New Roman" pitchFamily="18" charset="0"/>
                <a:ea typeface="Roboto"/>
                <a:cs typeface="Times New Roman" pitchFamily="18" charset="0"/>
                <a:sym typeface="Roboto"/>
              </a:rPr>
              <a:t>NodeJS</a:t>
            </a:r>
            <a:r>
              <a:rPr lang="en-US" sz="1600" dirty="0" smtClean="0">
                <a:latin typeface="Times New Roman" pitchFamily="18" charset="0"/>
                <a:ea typeface="Roboto"/>
                <a:cs typeface="Times New Roman" pitchFamily="18" charset="0"/>
                <a:sym typeface="Roboto"/>
              </a:rPr>
              <a:t> </a:t>
            </a:r>
            <a:r>
              <a:rPr lang="en-US" sz="1600" dirty="0" smtClean="0">
                <a:latin typeface="Times New Roman" pitchFamily="18" charset="0"/>
                <a:ea typeface="Roboto"/>
                <a:cs typeface="Times New Roman" pitchFamily="18" charset="0"/>
                <a:sym typeface="Roboto"/>
              </a:rPr>
              <a:t>is used as back-end server to handle client requests and give appropriate response to client based on request. </a:t>
            </a:r>
            <a:r>
              <a:rPr lang="en-US" sz="1600" dirty="0" err="1" smtClean="0">
                <a:latin typeface="Times New Roman" pitchFamily="18" charset="0"/>
                <a:ea typeface="Roboto"/>
                <a:cs typeface="Times New Roman" pitchFamily="18" charset="0"/>
                <a:sym typeface="Roboto"/>
              </a:rPr>
              <a:t>NodeJS</a:t>
            </a:r>
            <a:r>
              <a:rPr lang="en-US" sz="1600" dirty="0" smtClean="0">
                <a:latin typeface="Times New Roman" pitchFamily="18" charset="0"/>
                <a:ea typeface="Roboto"/>
                <a:cs typeface="Times New Roman" pitchFamily="18" charset="0"/>
                <a:sym typeface="Roboto"/>
              </a:rPr>
              <a:t> server run on different </a:t>
            </a:r>
            <a:r>
              <a:rPr lang="en-US" sz="1600" dirty="0" smtClean="0">
                <a:latin typeface="Times New Roman" pitchFamily="18" charset="0"/>
                <a:ea typeface="Roboto"/>
                <a:cs typeface="Times New Roman" pitchFamily="18" charset="0"/>
                <a:sym typeface="Roboto"/>
              </a:rPr>
              <a:t>port and </a:t>
            </a:r>
            <a:r>
              <a:rPr lang="en-US" sz="1600" dirty="0" err="1" smtClean="0">
                <a:latin typeface="Times New Roman" pitchFamily="18" charset="0"/>
                <a:ea typeface="Roboto"/>
                <a:cs typeface="Times New Roman" pitchFamily="18" charset="0"/>
                <a:sym typeface="Roboto"/>
              </a:rPr>
              <a:t>ReactJS</a:t>
            </a:r>
            <a:r>
              <a:rPr lang="en-US" sz="1600" dirty="0" smtClean="0">
                <a:latin typeface="Times New Roman" pitchFamily="18" charset="0"/>
                <a:ea typeface="Roboto"/>
                <a:cs typeface="Times New Roman" pitchFamily="18" charset="0"/>
                <a:sym typeface="Roboto"/>
              </a:rPr>
              <a:t> </a:t>
            </a:r>
            <a:r>
              <a:rPr lang="en-US" sz="1600" dirty="0" smtClean="0">
                <a:latin typeface="Times New Roman" pitchFamily="18" charset="0"/>
                <a:ea typeface="Roboto"/>
                <a:cs typeface="Times New Roman" pitchFamily="18" charset="0"/>
                <a:sym typeface="Roboto"/>
              </a:rPr>
              <a:t>developed on other server</a:t>
            </a:r>
            <a:r>
              <a:rPr lang="en-US" sz="1600" dirty="0" smtClean="0">
                <a:latin typeface="Times New Roman" pitchFamily="18" charset="0"/>
                <a:ea typeface="Roboto"/>
                <a:cs typeface="Times New Roman" pitchFamily="18" charset="0"/>
                <a:sym typeface="Roboto"/>
              </a:rPr>
              <a:t>.</a:t>
            </a:r>
          </a:p>
          <a:p>
            <a:pPr lvl="0"/>
            <a:endParaRPr lang="en-US" sz="1600" dirty="0">
              <a:latin typeface="Times New Roman" pitchFamily="18" charset="0"/>
              <a:ea typeface="Times New Roman"/>
              <a:cs typeface="Times New Roman" pitchFamily="18" charset="0"/>
              <a:sym typeface="Times New Roman"/>
            </a:endParaRPr>
          </a:p>
          <a:p>
            <a:pPr marL="457200" lvl="0" indent="-342900">
              <a:buSzPts val="1800"/>
              <a:buFont typeface="Times New Roman"/>
              <a:buChar char="●"/>
            </a:pPr>
            <a:r>
              <a:rPr lang="en-US" sz="1600" dirty="0">
                <a:latin typeface="Times New Roman" pitchFamily="18" charset="0"/>
                <a:ea typeface="Times New Roman"/>
                <a:cs typeface="Times New Roman" pitchFamily="18" charset="0"/>
                <a:sym typeface="Times New Roman"/>
              </a:rPr>
              <a:t>Database : </a:t>
            </a:r>
            <a:r>
              <a:rPr lang="en-US" sz="1600" dirty="0" err="1" smtClean="0">
                <a:latin typeface="Times New Roman" pitchFamily="18" charset="0"/>
                <a:ea typeface="Times New Roman"/>
                <a:cs typeface="Times New Roman" pitchFamily="18" charset="0"/>
                <a:sym typeface="Times New Roman"/>
              </a:rPr>
              <a:t>MongoDB</a:t>
            </a:r>
            <a:r>
              <a:rPr lang="en-US" sz="1600" dirty="0" smtClean="0">
                <a:latin typeface="Times New Roman" pitchFamily="18" charset="0"/>
                <a:ea typeface="Times New Roman"/>
                <a:cs typeface="Times New Roman" pitchFamily="18" charset="0"/>
                <a:sym typeface="Times New Roman"/>
              </a:rPr>
              <a:t>:</a:t>
            </a:r>
            <a:r>
              <a:rPr lang="en-US" sz="1600" dirty="0" smtClean="0">
                <a:latin typeface="Times New Roman" pitchFamily="18" charset="0"/>
                <a:ea typeface="Roboto"/>
                <a:cs typeface="Times New Roman" pitchFamily="18" charset="0"/>
                <a:sym typeface="Roboto"/>
              </a:rPr>
              <a:t> </a:t>
            </a:r>
            <a:r>
              <a:rPr lang="en-US" sz="1600" dirty="0" err="1" smtClean="0">
                <a:latin typeface="Times New Roman" pitchFamily="18" charset="0"/>
                <a:ea typeface="Roboto"/>
                <a:cs typeface="Times New Roman" pitchFamily="18" charset="0"/>
                <a:sym typeface="Roboto"/>
              </a:rPr>
              <a:t>MongoDB</a:t>
            </a:r>
            <a:r>
              <a:rPr lang="en-US" sz="1600" dirty="0" smtClean="0">
                <a:latin typeface="Times New Roman" pitchFamily="18" charset="0"/>
                <a:ea typeface="Roboto"/>
                <a:cs typeface="Times New Roman" pitchFamily="18" charset="0"/>
                <a:sym typeface="Roboto"/>
              </a:rPr>
              <a:t> </a:t>
            </a:r>
            <a:r>
              <a:rPr lang="en-US" sz="1600" dirty="0" smtClean="0">
                <a:latin typeface="Times New Roman" pitchFamily="18" charset="0"/>
                <a:ea typeface="Roboto"/>
                <a:cs typeface="Times New Roman" pitchFamily="18" charset="0"/>
                <a:sym typeface="Roboto"/>
              </a:rPr>
              <a:t>is used for storing user data in JSON object type</a:t>
            </a:r>
            <a:r>
              <a:rPr lang="en-US" sz="1600" dirty="0" smtClean="0">
                <a:latin typeface="Times New Roman" pitchFamily="18" charset="0"/>
                <a:ea typeface="Roboto"/>
                <a:cs typeface="Times New Roman" pitchFamily="18" charset="0"/>
                <a:sym typeface="Roboto"/>
              </a:rPr>
              <a:t>.</a:t>
            </a:r>
            <a:endParaRPr lang="en-US" sz="1600" dirty="0" smtClean="0">
              <a:latin typeface="Times New Roman" pitchFamily="18" charset="0"/>
              <a:ea typeface="Times New Roman"/>
              <a:cs typeface="Times New Roman"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714758" y="5094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a:t>
            </a:r>
            <a:endParaRPr sz="2600">
              <a:solidFill>
                <a:srgbClr val="EFEFEF"/>
              </a:solidFill>
              <a:latin typeface="Rockwell"/>
              <a:ea typeface="Rockwell"/>
              <a:cs typeface="Rockwell"/>
              <a:sym typeface="Rockwell"/>
            </a:endParaRPr>
          </a:p>
        </p:txBody>
      </p:sp>
      <p:pic>
        <p:nvPicPr>
          <p:cNvPr id="89" name="Google Shape;89;p16"/>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90" name="Google Shape;90;p16"/>
          <p:cNvSpPr txBox="1"/>
          <p:nvPr/>
        </p:nvSpPr>
        <p:spPr>
          <a:xfrm>
            <a:off x="0" y="1761565"/>
            <a:ext cx="9043147" cy="2869710"/>
          </a:xfrm>
          <a:prstGeom prst="rect">
            <a:avLst/>
          </a:prstGeom>
          <a:noFill/>
          <a:ln>
            <a:noFill/>
          </a:ln>
        </p:spPr>
        <p:txBody>
          <a:bodyPr spcFirstLastPara="1" wrap="square" lIns="91425" tIns="91425" rIns="91425" bIns="91425" anchor="t" anchorCtr="0">
            <a:noAutofit/>
          </a:bodyPr>
          <a:lstStyle/>
          <a:p>
            <a:pPr fontAlgn="base"/>
            <a:r>
              <a:rPr lang="en" sz="1600" dirty="0">
                <a:latin typeface="Times New Roman" pitchFamily="18" charset="0"/>
                <a:ea typeface="Roboto"/>
                <a:cs typeface="Times New Roman" pitchFamily="18" charset="0"/>
                <a:sym typeface="Roboto"/>
              </a:rPr>
              <a:t>Explanation of the Development of the solution to the problem statement. As well as any changes from the original development plan. </a:t>
            </a:r>
            <a:r>
              <a:rPr lang="en-US" sz="1600" dirty="0">
                <a:latin typeface="Times New Roman" pitchFamily="18" charset="0"/>
                <a:cs typeface="Times New Roman" pitchFamily="18" charset="0"/>
              </a:rPr>
              <a:t>From the above-defined problem statement, we are proposing a web-based solution where a different developer can share project definition and also can be a collaborator in a different project.</a:t>
            </a:r>
          </a:p>
          <a:p>
            <a:pPr fontAlgn="base"/>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We are proposing a Web App solution where the developers can share their project definition and find different developers who would like to collaborate in that project.</a:t>
            </a:r>
          </a:p>
          <a:p>
            <a:pPr fontAlgn="base"/>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 owner of the project can set the number of developers and skills needed and can choose from the list of interested developers, who have sent their invitation for collaboration and can start working as a team. </a:t>
            </a:r>
          </a:p>
          <a:p>
            <a:pPr fontAlgn="base"/>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 collaborator can gain a new skill set and a team experience besides this they can ask the owner to provide endorsement for their work. </a:t>
            </a:r>
          </a:p>
          <a:p>
            <a:pPr marL="0" lvl="0" indent="0" algn="l" rtl="0">
              <a:spcBef>
                <a:spcPts val="0"/>
              </a:spcBef>
              <a:spcAft>
                <a:spcPts val="0"/>
              </a:spcAft>
              <a:buClr>
                <a:srgbClr val="000000"/>
              </a:buClr>
              <a:buSzPts val="3200"/>
              <a:buFont typeface="Arial"/>
              <a:buNone/>
            </a:pP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Working</a:t>
            </a:r>
            <a:endParaRPr sz="2600">
              <a:solidFill>
                <a:srgbClr val="EFEFEF"/>
              </a:solidFill>
              <a:latin typeface="Rockwell"/>
              <a:ea typeface="Rockwell"/>
              <a:cs typeface="Rockwell"/>
              <a:sym typeface="Rockwell"/>
            </a:endParaRPr>
          </a:p>
        </p:txBody>
      </p:sp>
      <p:pic>
        <p:nvPicPr>
          <p:cNvPr id="96" name="Google Shape;96;p17"/>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97" name="Google Shape;97;p17"/>
          <p:cNvSpPr txBox="1"/>
          <p:nvPr/>
        </p:nvSpPr>
        <p:spPr>
          <a:xfrm>
            <a:off x="94129" y="1862418"/>
            <a:ext cx="8575546" cy="2828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200"/>
              <a:buFont typeface="Arial"/>
              <a:buNone/>
            </a:pPr>
            <a:r>
              <a:rPr lang="en-US" sz="1600" dirty="0">
                <a:latin typeface="Roboto"/>
                <a:ea typeface="Roboto"/>
                <a:cs typeface="Roboto"/>
                <a:sym typeface="Roboto"/>
              </a:rPr>
              <a:t>It starts by creating a profile on our website. After that, you can search projects according to your interests and request to collaborate. Also, you can post your idea and other developers can contribute. </a:t>
            </a:r>
            <a:r>
              <a:rPr lang="en-US" sz="1600" dirty="0" smtClean="0">
                <a:latin typeface="Roboto"/>
                <a:ea typeface="Roboto"/>
                <a:cs typeface="Roboto"/>
                <a:sym typeface="Roboto"/>
              </a:rPr>
              <a:t>Some screenshots of </a:t>
            </a:r>
            <a:r>
              <a:rPr lang="en-US" sz="1600" smtClean="0">
                <a:latin typeface="Roboto"/>
                <a:ea typeface="Roboto"/>
                <a:cs typeface="Roboto"/>
                <a:sym typeface="Roboto"/>
              </a:rPr>
              <a:t>website:s</a:t>
            </a:r>
            <a:endParaRPr lang="en-US" sz="1600" dirty="0" smtClean="0">
              <a:latin typeface="Roboto"/>
              <a:ea typeface="Roboto"/>
              <a:cs typeface="Roboto"/>
              <a:sym typeface="Roboto"/>
            </a:endParaRPr>
          </a:p>
          <a:p>
            <a:pPr marL="0" lvl="0" indent="0" algn="l" rtl="0">
              <a:spcBef>
                <a:spcPts val="0"/>
              </a:spcBef>
              <a:spcAft>
                <a:spcPts val="0"/>
              </a:spcAft>
              <a:buClr>
                <a:srgbClr val="000000"/>
              </a:buClr>
              <a:buSzPts val="3200"/>
              <a:buFont typeface="Arial"/>
              <a:buNone/>
            </a:pPr>
            <a:endParaRPr sz="1600" dirty="0">
              <a:latin typeface="Roboto"/>
              <a:ea typeface="Roboto"/>
              <a:cs typeface="Roboto"/>
              <a:sym typeface="Roboto"/>
            </a:endParaRPr>
          </a:p>
        </p:txBody>
      </p:sp>
      <p:pic>
        <p:nvPicPr>
          <p:cNvPr id="3" name="Picture 2">
            <a:extLst>
              <a:ext uri="{FF2B5EF4-FFF2-40B4-BE49-F238E27FC236}">
                <a16:creationId xmlns:a16="http://schemas.microsoft.com/office/drawing/2014/main" xmlns="" id="{3CF25998-4762-4455-9052-3922965314D0}"/>
              </a:ext>
            </a:extLst>
          </p:cNvPr>
          <p:cNvPicPr>
            <a:picLocks noChangeAspect="1"/>
          </p:cNvPicPr>
          <p:nvPr/>
        </p:nvPicPr>
        <p:blipFill>
          <a:blip r:embed="rId4"/>
          <a:stretch>
            <a:fillRect/>
          </a:stretch>
        </p:blipFill>
        <p:spPr>
          <a:xfrm>
            <a:off x="6394076" y="3045758"/>
            <a:ext cx="2541495" cy="2010336"/>
          </a:xfrm>
          <a:prstGeom prst="rect">
            <a:avLst/>
          </a:prstGeom>
        </p:spPr>
      </p:pic>
      <p:pic>
        <p:nvPicPr>
          <p:cNvPr id="5" name="Picture 4">
            <a:extLst>
              <a:ext uri="{FF2B5EF4-FFF2-40B4-BE49-F238E27FC236}">
                <a16:creationId xmlns:a16="http://schemas.microsoft.com/office/drawing/2014/main" xmlns="" id="{65787495-42A0-43B0-BF0C-C046A5D0C9F9}"/>
              </a:ext>
            </a:extLst>
          </p:cNvPr>
          <p:cNvPicPr>
            <a:picLocks noChangeAspect="1"/>
          </p:cNvPicPr>
          <p:nvPr/>
        </p:nvPicPr>
        <p:blipFill>
          <a:blip r:embed="rId5"/>
          <a:stretch>
            <a:fillRect/>
          </a:stretch>
        </p:blipFill>
        <p:spPr>
          <a:xfrm>
            <a:off x="282389" y="3027218"/>
            <a:ext cx="2723030" cy="2116282"/>
          </a:xfrm>
          <a:prstGeom prst="rect">
            <a:avLst/>
          </a:prstGeom>
        </p:spPr>
      </p:pic>
      <p:pic>
        <p:nvPicPr>
          <p:cNvPr id="9" name="Picture 8" descr="af1299d5-74ac-4f01-a093-55eb4bd70f94.jfif"/>
          <p:cNvPicPr>
            <a:picLocks noChangeAspect="1"/>
          </p:cNvPicPr>
          <p:nvPr/>
        </p:nvPicPr>
        <p:blipFill>
          <a:blip r:embed="rId6"/>
          <a:srcRect l="-426" t="1543" b="3704"/>
          <a:stretch>
            <a:fillRect/>
          </a:stretch>
        </p:blipFill>
        <p:spPr>
          <a:xfrm>
            <a:off x="3059207" y="2998694"/>
            <a:ext cx="3166782" cy="2144806"/>
          </a:xfrm>
          <a:prstGeom prst="rect">
            <a:avLst/>
          </a:prstGeom>
        </p:spPr>
      </p:pic>
      <p:sp>
        <p:nvSpPr>
          <p:cNvPr id="10" name="TextBox 9"/>
          <p:cNvSpPr txBox="1"/>
          <p:nvPr/>
        </p:nvSpPr>
        <p:spPr>
          <a:xfrm>
            <a:off x="161365" y="2756647"/>
            <a:ext cx="1196789" cy="338554"/>
          </a:xfrm>
          <a:prstGeom prst="rect">
            <a:avLst/>
          </a:prstGeom>
          <a:noFill/>
        </p:spPr>
        <p:txBody>
          <a:bodyPr wrap="square" rtlCol="0">
            <a:spAutoFit/>
          </a:bodyPr>
          <a:lstStyle/>
          <a:p>
            <a:r>
              <a:rPr lang="en-IN" b="1" dirty="0" smtClean="0">
                <a:solidFill>
                  <a:schemeClr val="bg2">
                    <a:lumMod val="75000"/>
                  </a:schemeClr>
                </a:solidFill>
                <a:latin typeface="Times New Roman" pitchFamily="18" charset="0"/>
                <a:cs typeface="Times New Roman" pitchFamily="18" charset="0"/>
              </a:rPr>
              <a:t>HOME</a:t>
            </a:r>
            <a:r>
              <a:rPr lang="en-IN" sz="1600" b="1" dirty="0" smtClean="0">
                <a:solidFill>
                  <a:schemeClr val="bg2">
                    <a:lumMod val="75000"/>
                  </a:schemeClr>
                </a:solidFill>
                <a:latin typeface="Times New Roman" pitchFamily="18" charset="0"/>
                <a:cs typeface="Times New Roman" pitchFamily="18" charset="0"/>
              </a:rPr>
              <a:t>:</a:t>
            </a:r>
            <a:endParaRPr lang="en-US" sz="1600" b="1" dirty="0">
              <a:solidFill>
                <a:schemeClr val="bg2">
                  <a:lumMod val="75000"/>
                </a:schemeClr>
              </a:solidFill>
              <a:latin typeface="Times New Roman" pitchFamily="18" charset="0"/>
              <a:cs typeface="Times New Roman" pitchFamily="18" charset="0"/>
            </a:endParaRPr>
          </a:p>
        </p:txBody>
      </p:sp>
      <p:sp>
        <p:nvSpPr>
          <p:cNvPr id="11" name="TextBox 10"/>
          <p:cNvSpPr txBox="1"/>
          <p:nvPr/>
        </p:nvSpPr>
        <p:spPr>
          <a:xfrm>
            <a:off x="3052482" y="2763371"/>
            <a:ext cx="1230406" cy="307777"/>
          </a:xfrm>
          <a:prstGeom prst="rect">
            <a:avLst/>
          </a:prstGeom>
          <a:noFill/>
        </p:spPr>
        <p:txBody>
          <a:bodyPr wrap="square" rtlCol="0">
            <a:spAutoFit/>
          </a:bodyPr>
          <a:lstStyle/>
          <a:p>
            <a:r>
              <a:rPr lang="en-IN" b="1" dirty="0" smtClean="0">
                <a:latin typeface="Times New Roman" pitchFamily="18" charset="0"/>
                <a:cs typeface="Times New Roman" pitchFamily="18" charset="0"/>
              </a:rPr>
              <a:t>PROFILE:</a:t>
            </a:r>
            <a:endParaRPr lang="en-US" b="1" dirty="0">
              <a:latin typeface="Times New Roman" pitchFamily="18" charset="0"/>
              <a:cs typeface="Times New Roman" pitchFamily="18" charset="0"/>
            </a:endParaRPr>
          </a:p>
        </p:txBody>
      </p:sp>
      <p:sp>
        <p:nvSpPr>
          <p:cNvPr id="12" name="TextBox 11"/>
          <p:cNvSpPr txBox="1"/>
          <p:nvPr/>
        </p:nvSpPr>
        <p:spPr>
          <a:xfrm>
            <a:off x="6367182" y="2796988"/>
            <a:ext cx="1506696" cy="307777"/>
          </a:xfrm>
          <a:prstGeom prst="rect">
            <a:avLst/>
          </a:prstGeom>
          <a:noFill/>
        </p:spPr>
        <p:txBody>
          <a:bodyPr wrap="square" rtlCol="0">
            <a:spAutoFit/>
          </a:bodyPr>
          <a:lstStyle/>
          <a:p>
            <a:r>
              <a:rPr lang="en-IN" b="1" dirty="0" smtClean="0">
                <a:latin typeface="Times New Roman" pitchFamily="18" charset="0"/>
                <a:cs typeface="Times New Roman" pitchFamily="18" charset="0"/>
              </a:rPr>
              <a:t>DASHBOARD:</a:t>
            </a:r>
            <a:endParaRPr lang="en-US"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Future scope </a:t>
            </a:r>
            <a:endParaRPr sz="2600">
              <a:solidFill>
                <a:srgbClr val="EFEFEF"/>
              </a:solidFill>
              <a:latin typeface="Rockwell"/>
              <a:ea typeface="Rockwell"/>
              <a:cs typeface="Rockwell"/>
              <a:sym typeface="Rockwell"/>
            </a:endParaRPr>
          </a:p>
        </p:txBody>
      </p:sp>
      <p:pic>
        <p:nvPicPr>
          <p:cNvPr id="103" name="Google Shape;103;p18"/>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04" name="Google Shape;104;p18"/>
          <p:cNvSpPr txBox="1"/>
          <p:nvPr/>
        </p:nvSpPr>
        <p:spPr>
          <a:xfrm>
            <a:off x="0" y="1721224"/>
            <a:ext cx="8996082" cy="32205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latin typeface="Times New Roman" pitchFamily="18" charset="0"/>
              <a:ea typeface="Roboto"/>
              <a:cs typeface="Times New Roman" pitchFamily="18" charset="0"/>
              <a:sym typeface="Roboto"/>
            </a:endParaRPr>
          </a:p>
          <a:p>
            <a:pPr marL="0" lvl="0" indent="0" algn="l" rtl="0">
              <a:spcBef>
                <a:spcPts val="0"/>
              </a:spcBef>
              <a:spcAft>
                <a:spcPts val="0"/>
              </a:spcAft>
              <a:buNone/>
            </a:pPr>
            <a:r>
              <a:rPr lang="en-US" sz="1600" dirty="0">
                <a:latin typeface="Times New Roman" pitchFamily="18" charset="0"/>
                <a:ea typeface="Roboto"/>
                <a:cs typeface="Times New Roman" pitchFamily="18" charset="0"/>
                <a:sym typeface="Roboto"/>
              </a:rPr>
              <a:t>T</a:t>
            </a:r>
            <a:r>
              <a:rPr lang="en" sz="1600" dirty="0">
                <a:latin typeface="Times New Roman" pitchFamily="18" charset="0"/>
                <a:ea typeface="Roboto"/>
                <a:cs typeface="Times New Roman" pitchFamily="18" charset="0"/>
                <a:sym typeface="Roboto"/>
              </a:rPr>
              <a:t>he future scope of our project plan for atmanirbhar bharat its persistent as the ideas of great minds are immortal.</a:t>
            </a:r>
          </a:p>
          <a:p>
            <a:pPr marL="0" lvl="0" indent="0" algn="l" rtl="0">
              <a:spcBef>
                <a:spcPts val="0"/>
              </a:spcBef>
              <a:spcAft>
                <a:spcPts val="0"/>
              </a:spcAft>
              <a:buNone/>
            </a:pPr>
            <a:endParaRPr lang="en" sz="1600" dirty="0">
              <a:latin typeface="Times New Roman" pitchFamily="18" charset="0"/>
              <a:ea typeface="Roboto"/>
              <a:cs typeface="Times New Roman" pitchFamily="18" charset="0"/>
              <a:sym typeface="Roboto"/>
            </a:endParaRPr>
          </a:p>
          <a:p>
            <a:pPr marL="0" lvl="0" indent="0" algn="l" rtl="0">
              <a:spcBef>
                <a:spcPts val="0"/>
              </a:spcBef>
              <a:spcAft>
                <a:spcPts val="0"/>
              </a:spcAft>
              <a:buNone/>
            </a:pPr>
            <a:r>
              <a:rPr lang="en" sz="1600" dirty="0">
                <a:latin typeface="Times New Roman" pitchFamily="18" charset="0"/>
                <a:ea typeface="Roboto"/>
                <a:cs typeface="Times New Roman" pitchFamily="18" charset="0"/>
                <a:sym typeface="Roboto"/>
              </a:rPr>
              <a:t>The youth of atmanirbhar bharat always seek for ideas,connect to world and to explore there interest hence this platform will always be there constant companion.</a:t>
            </a:r>
          </a:p>
          <a:p>
            <a:pPr marL="0" lvl="0" indent="0" algn="l" rtl="0">
              <a:spcBef>
                <a:spcPts val="0"/>
              </a:spcBef>
              <a:spcAft>
                <a:spcPts val="0"/>
              </a:spcAft>
              <a:buNone/>
            </a:pPr>
            <a:endParaRPr lang="en" sz="1600" dirty="0">
              <a:latin typeface="Times New Roman" pitchFamily="18" charset="0"/>
              <a:ea typeface="Roboto"/>
              <a:cs typeface="Times New Roman" pitchFamily="18" charset="0"/>
              <a:sym typeface="Roboto"/>
            </a:endParaRPr>
          </a:p>
          <a:p>
            <a:pPr lvl="0"/>
            <a:r>
              <a:rPr lang="en" sz="1600" dirty="0">
                <a:latin typeface="Times New Roman" pitchFamily="18" charset="0"/>
                <a:ea typeface="Roboto"/>
                <a:cs typeface="Times New Roman" pitchFamily="18" charset="0"/>
                <a:sym typeface="Roboto"/>
              </a:rPr>
              <a:t>As we talk of scalability,we can add numerous recommendations features based on the skills and the interest of the users or trending problem statments.</a:t>
            </a:r>
          </a:p>
          <a:p>
            <a:pPr lvl="0"/>
            <a:endParaRPr lang="en" sz="1600" dirty="0">
              <a:latin typeface="Times New Roman" pitchFamily="18" charset="0"/>
              <a:ea typeface="Roboto"/>
              <a:cs typeface="Times New Roman" pitchFamily="18" charset="0"/>
              <a:sym typeface="Roboto"/>
            </a:endParaRPr>
          </a:p>
          <a:p>
            <a:pPr lvl="0"/>
            <a:r>
              <a:rPr lang="en" sz="1600" dirty="0">
                <a:latin typeface="Times New Roman" pitchFamily="18" charset="0"/>
                <a:ea typeface="Roboto"/>
                <a:cs typeface="Times New Roman" pitchFamily="18" charset="0"/>
                <a:sym typeface="Roboto"/>
              </a:rPr>
              <a:t>This platform not only useful for the users but somehow have positive impact on gover</a:t>
            </a:r>
            <a:r>
              <a:rPr lang="en-US" sz="1600" dirty="0">
                <a:latin typeface="Times New Roman" pitchFamily="18" charset="0"/>
                <a:ea typeface="Roboto"/>
                <a:cs typeface="Times New Roman" pitchFamily="18" charset="0"/>
                <a:sym typeface="Roboto"/>
              </a:rPr>
              <a:t>n</a:t>
            </a:r>
            <a:r>
              <a:rPr lang="en" sz="1600" dirty="0">
                <a:latin typeface="Times New Roman" pitchFamily="18" charset="0"/>
                <a:ea typeface="Roboto"/>
                <a:cs typeface="Times New Roman" pitchFamily="18" charset="0"/>
                <a:sym typeface="Roboto"/>
              </a:rPr>
              <a:t>ment of india also to explore great people’s ideas and connect to users having extraordinary skills of problem solving to make india a great success as atmanirbhar bharat.</a:t>
            </a:r>
          </a:p>
          <a:p>
            <a:pPr marL="0" lvl="0" indent="0" algn="l" rtl="0">
              <a:spcBef>
                <a:spcPts val="0"/>
              </a:spcBef>
              <a:spcAft>
                <a:spcPts val="0"/>
              </a:spcAft>
              <a:buNone/>
            </a:pPr>
            <a:endParaRPr lang="en" dirty="0">
              <a:latin typeface="Roboto"/>
              <a:ea typeface="Roboto"/>
              <a:cs typeface="Roboto"/>
              <a:sym typeface="Roboto"/>
            </a:endParaRPr>
          </a:p>
          <a:p>
            <a:pPr marL="0" lvl="0" indent="0" algn="l" rtl="0">
              <a:spcBef>
                <a:spcPts val="0"/>
              </a:spcBef>
              <a:spcAft>
                <a:spcPts val="0"/>
              </a:spcAft>
              <a:buNone/>
            </a:pPr>
            <a:endParaRPr lang="en" dirty="0">
              <a:latin typeface="Roboto"/>
              <a:ea typeface="Roboto"/>
              <a:cs typeface="Roboto"/>
              <a:sym typeface="Roboto"/>
            </a:endParaRPr>
          </a:p>
          <a:p>
            <a:pPr marL="0" lvl="0" indent="0" algn="l" rtl="0">
              <a:spcBef>
                <a:spcPts val="0"/>
              </a:spcBef>
              <a:spcAft>
                <a:spcPts val="0"/>
              </a:spcAft>
              <a:buNone/>
            </a:pPr>
            <a:endParaRPr lang="en"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dirty="0">
                <a:solidFill>
                  <a:srgbClr val="EFEFEF"/>
                </a:solidFill>
                <a:latin typeface="Rockwell"/>
                <a:ea typeface="Rockwell"/>
                <a:cs typeface="Rockwell"/>
                <a:sym typeface="Rockwell"/>
              </a:rPr>
              <a:t>Market Viability</a:t>
            </a:r>
            <a:endParaRPr sz="2600">
              <a:solidFill>
                <a:srgbClr val="EFEFEF"/>
              </a:solidFill>
              <a:latin typeface="Rockwell"/>
              <a:ea typeface="Rockwell"/>
              <a:cs typeface="Rockwell"/>
              <a:sym typeface="Rockwell"/>
            </a:endParaRPr>
          </a:p>
        </p:txBody>
      </p:sp>
      <p:pic>
        <p:nvPicPr>
          <p:cNvPr id="110" name="Google Shape;110;p19"/>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11" name="Google Shape;111;p19"/>
          <p:cNvSpPr txBox="1"/>
          <p:nvPr/>
        </p:nvSpPr>
        <p:spPr>
          <a:xfrm>
            <a:off x="0" y="1741394"/>
            <a:ext cx="9016253" cy="3281082"/>
          </a:xfrm>
          <a:prstGeom prst="rect">
            <a:avLst/>
          </a:prstGeom>
          <a:noFill/>
          <a:ln>
            <a:noFill/>
          </a:ln>
        </p:spPr>
        <p:txBody>
          <a:bodyPr spcFirstLastPara="1" wrap="square" lIns="91425" tIns="91425" rIns="91425" bIns="91425" anchor="t" anchorCtr="0">
            <a:noAutofit/>
          </a:bodyPr>
          <a:lstStyle/>
          <a:p>
            <a:r>
              <a:rPr lang="en-US" sz="1600" dirty="0">
                <a:latin typeface="Times New Roman" pitchFamily="18" charset="0"/>
                <a:cs typeface="Times New Roman" pitchFamily="18" charset="0"/>
              </a:rPr>
              <a:t>We would like to mention famous saying “Great minds discuss </a:t>
            </a:r>
            <a:r>
              <a:rPr lang="en-US" sz="1600" dirty="0" err="1">
                <a:latin typeface="Times New Roman" pitchFamily="18" charset="0"/>
                <a:cs typeface="Times New Roman" pitchFamily="18" charset="0"/>
              </a:rPr>
              <a:t>ideas”so</a:t>
            </a:r>
            <a:r>
              <a:rPr lang="en-US" sz="1600" dirty="0">
                <a:latin typeface="Times New Roman" pitchFamily="18" charset="0"/>
                <a:cs typeface="Times New Roman" pitchFamily="18" charset="0"/>
              </a:rPr>
              <a:t> giving a platform to this great minds we are here to connect you and share your great ideas and Explore the most realistic problem.</a:t>
            </a:r>
          </a:p>
          <a:p>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Users will experience a new world of problem and projects to explore and lot of people to interact and connect easily on this platform.</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In addition, the developers who have ideas and want to work with people who </a:t>
            </a:r>
            <a:r>
              <a:rPr lang="en-IN" sz="1600" dirty="0" err="1">
                <a:latin typeface="Times New Roman" pitchFamily="18" charset="0"/>
                <a:cs typeface="Times New Roman" pitchFamily="18" charset="0"/>
              </a:rPr>
              <a:t>hav</a:t>
            </a:r>
            <a:r>
              <a:rPr lang="en-IN" sz="1600" dirty="0">
                <a:latin typeface="Times New Roman" pitchFamily="18" charset="0"/>
                <a:cs typeface="Times New Roman" pitchFamily="18" charset="0"/>
              </a:rPr>
              <a:t> problem solving skills connect on </a:t>
            </a:r>
            <a:r>
              <a:rPr lang="en-IN" sz="1600" dirty="0" err="1">
                <a:latin typeface="Times New Roman" pitchFamily="18" charset="0"/>
                <a:cs typeface="Times New Roman" pitchFamily="18" charset="0"/>
              </a:rPr>
              <a:t>gitConnect</a:t>
            </a:r>
            <a:r>
              <a:rPr lang="en-IN" sz="1600" dirty="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Giving youth a push to explore new ideas gives new direction of thinking and it will give a whole new dimension to there life these will lead to another success of </a:t>
            </a:r>
            <a:r>
              <a:rPr lang="en-IN" sz="1600" dirty="0" err="1">
                <a:latin typeface="Times New Roman" pitchFamily="18" charset="0"/>
                <a:cs typeface="Times New Roman" pitchFamily="18" charset="0"/>
              </a:rPr>
              <a:t>atmanirbhar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bharat</a:t>
            </a:r>
            <a:r>
              <a:rPr lang="en-IN" sz="1600" dirty="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Here we are for all this users- connect with people and explore at </a:t>
            </a:r>
            <a:r>
              <a:rPr lang="en-IN" sz="1600" dirty="0" err="1">
                <a:latin typeface="Times New Roman" pitchFamily="18" charset="0"/>
                <a:cs typeface="Times New Roman" pitchFamily="18" charset="0"/>
              </a:rPr>
              <a:t>gitConnect</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How our “app” makes India Atmanirbhar</a:t>
            </a:r>
            <a:endParaRPr sz="2600" u="sng">
              <a:solidFill>
                <a:srgbClr val="EFEFEF"/>
              </a:solidFill>
              <a:latin typeface="Rockwell"/>
              <a:ea typeface="Rockwell"/>
              <a:cs typeface="Rockwell"/>
              <a:sym typeface="Rockwell"/>
            </a:endParaRPr>
          </a:p>
        </p:txBody>
      </p:sp>
      <p:pic>
        <p:nvPicPr>
          <p:cNvPr id="117" name="Google Shape;117;p20"/>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4" name="TextBox 3"/>
          <p:cNvSpPr txBox="1"/>
          <p:nvPr/>
        </p:nvSpPr>
        <p:spPr>
          <a:xfrm>
            <a:off x="107576" y="1775013"/>
            <a:ext cx="8572298" cy="3724096"/>
          </a:xfrm>
          <a:prstGeom prst="rect">
            <a:avLst/>
          </a:prstGeom>
          <a:noFill/>
        </p:spPr>
        <p:txBody>
          <a:bodyPr wrap="square" rtlCol="0">
            <a:spAutoFit/>
          </a:bodyPr>
          <a:lstStyle/>
          <a:p>
            <a:pPr marL="457200" lvl="0" indent="-342900" algn="just">
              <a:buSzPts val="1800"/>
              <a:buFont typeface="Times New Roman"/>
              <a:buChar char="●"/>
            </a:pPr>
            <a:r>
              <a:rPr lang="en-US" sz="1600" dirty="0">
                <a:latin typeface="Times New Roman"/>
                <a:ea typeface="Times New Roman"/>
                <a:cs typeface="Times New Roman"/>
                <a:sym typeface="Times New Roman"/>
              </a:rPr>
              <a:t>In this situation also India is</a:t>
            </a:r>
            <a:r>
              <a:rPr lang="en-US" sz="1600" dirty="0"/>
              <a:t> </a:t>
            </a:r>
            <a:r>
              <a:rPr lang="en-US" sz="1600" dirty="0">
                <a:latin typeface="Times New Roman" pitchFamily="18" charset="0"/>
                <a:cs typeface="Times New Roman" pitchFamily="18" charset="0"/>
              </a:rPr>
              <a:t>inevitable</a:t>
            </a:r>
            <a:r>
              <a:rPr lang="en-US" sz="1600" dirty="0"/>
              <a:t> </a:t>
            </a:r>
            <a:r>
              <a:rPr lang="en-US" sz="1600" dirty="0">
                <a:latin typeface="Times New Roman"/>
                <a:ea typeface="Times New Roman"/>
                <a:cs typeface="Times New Roman"/>
                <a:sym typeface="Times New Roman"/>
              </a:rPr>
              <a:t>and the idea of </a:t>
            </a:r>
            <a:r>
              <a:rPr lang="en-US" sz="1600" dirty="0" err="1">
                <a:latin typeface="Times New Roman"/>
                <a:ea typeface="Times New Roman"/>
                <a:cs typeface="Times New Roman"/>
                <a:sym typeface="Times New Roman"/>
              </a:rPr>
              <a:t>Atmanirbhar</a:t>
            </a:r>
            <a:r>
              <a:rPr lang="en-US" sz="1600" dirty="0">
                <a:latin typeface="Times New Roman"/>
                <a:ea typeface="Times New Roman"/>
                <a:cs typeface="Times New Roman"/>
                <a:sym typeface="Times New Roman"/>
              </a:rPr>
              <a:t> India given by our prime minister, we contribute our small idea but </a:t>
            </a:r>
            <a:r>
              <a:rPr lang="en-US" sz="1600" dirty="0">
                <a:latin typeface="Times New Roman" pitchFamily="18" charset="0"/>
                <a:cs typeface="Times New Roman" pitchFamily="18" charset="0"/>
              </a:rPr>
              <a:t>perceivable one</a:t>
            </a:r>
            <a:r>
              <a:rPr lang="en-US" sz="1600" dirty="0">
                <a:latin typeface="Times New Roman"/>
                <a:ea typeface="Times New Roman"/>
                <a:cs typeface="Times New Roman"/>
                <a:sym typeface="Times New Roman"/>
              </a:rPr>
              <a:t> to make </a:t>
            </a:r>
            <a:r>
              <a:rPr lang="en-US" sz="1600" dirty="0" err="1">
                <a:latin typeface="Times New Roman"/>
                <a:ea typeface="Times New Roman"/>
                <a:cs typeface="Times New Roman"/>
                <a:sym typeface="Times New Roman"/>
              </a:rPr>
              <a:t>Atmanirbhar</a:t>
            </a:r>
            <a:r>
              <a:rPr lang="en-US" sz="1600" dirty="0">
                <a:latin typeface="Times New Roman"/>
                <a:ea typeface="Times New Roman"/>
                <a:cs typeface="Times New Roman"/>
                <a:sym typeface="Times New Roman"/>
              </a:rPr>
              <a:t> Bharat a great success. </a:t>
            </a:r>
          </a:p>
          <a:p>
            <a:pPr marL="457200" lvl="0" indent="-342900" algn="just">
              <a:buSzPts val="1800"/>
              <a:buFont typeface="Times New Roman"/>
              <a:buChar char="●"/>
            </a:pPr>
            <a:r>
              <a:rPr lang="en-US" sz="1600" dirty="0">
                <a:latin typeface="Times New Roman"/>
                <a:ea typeface="Times New Roman"/>
                <a:cs typeface="Times New Roman"/>
                <a:sym typeface="Times New Roman"/>
              </a:rPr>
              <a:t>We have millions of developers and students who can come together to resolve a lot of problem statement revolving all over India and as</a:t>
            </a:r>
            <a:r>
              <a:rPr lang="en-US" sz="1600" dirty="0">
                <a:latin typeface="Times New Roman" pitchFamily="18" charset="0"/>
                <a:ea typeface="Times New Roman"/>
                <a:cs typeface="Times New Roman" pitchFamily="18" charset="0"/>
                <a:sym typeface="Times New Roman"/>
              </a:rPr>
              <a:t> </a:t>
            </a:r>
            <a:r>
              <a:rPr lang="en-US" sz="1600" dirty="0">
                <a:latin typeface="Times New Roman" pitchFamily="18" charset="0"/>
                <a:cs typeface="Times New Roman" pitchFamily="18" charset="0"/>
              </a:rPr>
              <a:t>self-reliant policy doesn’t mean  cutting off from rest of the world hence we </a:t>
            </a:r>
            <a:r>
              <a:rPr lang="en-US" sz="1600" i="1" dirty="0">
                <a:latin typeface="Times New Roman" pitchFamily="18" charset="0"/>
                <a:cs typeface="Times New Roman" pitchFamily="18" charset="0"/>
              </a:rPr>
              <a:t>connect</a:t>
            </a:r>
            <a:r>
              <a:rPr lang="en-US" sz="1600" dirty="0">
                <a:latin typeface="Times New Roman" pitchFamily="18" charset="0"/>
                <a:cs typeface="Times New Roman" pitchFamily="18" charset="0"/>
              </a:rPr>
              <a:t> all over world users</a:t>
            </a:r>
            <a:r>
              <a:rPr lang="en-US" sz="1600" dirty="0">
                <a:latin typeface="Times New Roman" pitchFamily="18" charset="0"/>
                <a:ea typeface="Times New Roman"/>
                <a:cs typeface="Times New Roman" pitchFamily="18" charset="0"/>
                <a:sym typeface="Times New Roman"/>
              </a:rPr>
              <a:t>.</a:t>
            </a:r>
          </a:p>
          <a:p>
            <a:pPr marL="457200" lvl="0" indent="-342900" algn="just">
              <a:buSzPts val="1800"/>
              <a:buFont typeface="Times New Roman"/>
              <a:buChar char="●"/>
            </a:pPr>
            <a:r>
              <a:rPr lang="en-US" sz="1600" dirty="0">
                <a:latin typeface="Times New Roman"/>
                <a:ea typeface="Times New Roman"/>
                <a:cs typeface="Times New Roman"/>
                <a:sym typeface="Times New Roman"/>
              </a:rPr>
              <a:t>This is one cross-platform where the developer and users come under the same umbrella to share and work different project that is developed across different platform and can enhance there skills. </a:t>
            </a:r>
          </a:p>
          <a:p>
            <a:pPr marL="457200" lvl="0" indent="-342900" algn="just">
              <a:buSzPts val="1800"/>
              <a:buFont typeface="Times New Roman"/>
              <a:buChar char="●"/>
            </a:pPr>
            <a:r>
              <a:rPr lang="en-US" sz="1600" dirty="0">
                <a:latin typeface="Times New Roman"/>
                <a:ea typeface="Times New Roman"/>
                <a:cs typeface="Times New Roman"/>
                <a:sym typeface="Times New Roman"/>
              </a:rPr>
              <a:t>This is </a:t>
            </a:r>
            <a:r>
              <a:rPr lang="en-US" sz="1600" dirty="0">
                <a:latin typeface="Times New Roman" pitchFamily="18" charset="0"/>
                <a:cs typeface="Times New Roman" pitchFamily="18" charset="0"/>
              </a:rPr>
              <a:t>propitious</a:t>
            </a:r>
            <a:r>
              <a:rPr lang="en-US" sz="1600" dirty="0">
                <a:latin typeface="Times New Roman"/>
                <a:ea typeface="Times New Roman"/>
                <a:cs typeface="Times New Roman"/>
                <a:sym typeface="Times New Roman"/>
              </a:rPr>
              <a:t> for both of the users to connect easily through our website and to work on a common platform and give there contribution to make </a:t>
            </a:r>
            <a:r>
              <a:rPr lang="en-US" sz="1600" dirty="0" err="1">
                <a:latin typeface="Times New Roman"/>
                <a:ea typeface="Times New Roman"/>
                <a:cs typeface="Times New Roman"/>
                <a:sym typeface="Times New Roman"/>
              </a:rPr>
              <a:t>Atmanirbhar</a:t>
            </a:r>
            <a:r>
              <a:rPr lang="en-US" sz="1600" dirty="0">
                <a:latin typeface="Times New Roman"/>
                <a:ea typeface="Times New Roman"/>
                <a:cs typeface="Times New Roman"/>
                <a:sym typeface="Times New Roman"/>
              </a:rPr>
              <a:t> Bharat accomplishment.</a:t>
            </a:r>
          </a:p>
          <a:p>
            <a:pPr marL="457200" lvl="0" indent="-342900" algn="just">
              <a:buSzPts val="1800"/>
              <a:buFont typeface="Times New Roman"/>
              <a:buChar char="●"/>
            </a:pPr>
            <a:r>
              <a:rPr lang="en-IN" sz="1600" dirty="0">
                <a:latin typeface="Times New Roman"/>
                <a:ea typeface="Times New Roman"/>
                <a:cs typeface="Times New Roman"/>
                <a:sym typeface="Times New Roman"/>
              </a:rPr>
              <a:t>To make </a:t>
            </a:r>
            <a:r>
              <a:rPr lang="en-IN" sz="1600" dirty="0" err="1">
                <a:latin typeface="Times New Roman"/>
                <a:ea typeface="Times New Roman"/>
                <a:cs typeface="Times New Roman"/>
                <a:sym typeface="Times New Roman"/>
              </a:rPr>
              <a:t>Atmanirbhar</a:t>
            </a:r>
            <a:r>
              <a:rPr lang="en-IN" sz="1600" dirty="0">
                <a:latin typeface="Times New Roman"/>
                <a:ea typeface="Times New Roman"/>
                <a:cs typeface="Times New Roman"/>
                <a:sym typeface="Times New Roman"/>
              </a:rPr>
              <a:t> Bharat win one have to learn </a:t>
            </a:r>
            <a:r>
              <a:rPr lang="en-IN" sz="1600" i="1" dirty="0">
                <a:latin typeface="Times New Roman"/>
                <a:ea typeface="Times New Roman"/>
                <a:cs typeface="Times New Roman"/>
                <a:sym typeface="Times New Roman"/>
              </a:rPr>
              <a:t>teamwork</a:t>
            </a:r>
            <a:r>
              <a:rPr lang="en-IN" sz="1600" dirty="0">
                <a:latin typeface="Times New Roman"/>
                <a:ea typeface="Times New Roman"/>
                <a:cs typeface="Times New Roman"/>
                <a:sym typeface="Times New Roman"/>
              </a:rPr>
              <a:t> with </a:t>
            </a:r>
            <a:r>
              <a:rPr lang="en-IN" sz="1600" i="1" dirty="0">
                <a:latin typeface="Times New Roman"/>
                <a:ea typeface="Times New Roman"/>
                <a:cs typeface="Times New Roman"/>
                <a:sym typeface="Times New Roman"/>
              </a:rPr>
              <a:t>social distancing </a:t>
            </a:r>
            <a:r>
              <a:rPr lang="en-IN" sz="1600" dirty="0">
                <a:latin typeface="Times New Roman"/>
                <a:ea typeface="Times New Roman"/>
                <a:cs typeface="Times New Roman"/>
                <a:sym typeface="Times New Roman"/>
              </a:rPr>
              <a:t>our website undoubtly gives surety of both the terms with having fruitful outcomes for self reliant India.</a:t>
            </a:r>
            <a:endParaRPr lang="en-US" sz="1600" dirty="0">
              <a:latin typeface="Times New Roman"/>
              <a:ea typeface="Times New Roman"/>
              <a:cs typeface="Times New Roman"/>
              <a:sym typeface="Times New Roman"/>
            </a:endParaRPr>
          </a:p>
          <a:p>
            <a:pPr marL="457200" lvl="0" indent="-342900" algn="just">
              <a:buSzPts val="1800"/>
              <a:buFont typeface="Times New Roman"/>
              <a:buChar char="●"/>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67334" y="1432112"/>
            <a:ext cx="6515101" cy="261531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4400" b="1" dirty="0">
                <a:solidFill>
                  <a:schemeClr val="lt2"/>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sz="4400" b="1">
              <a:solidFill>
                <a:schemeClr val="lt2"/>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590</Words>
  <Application>Microsoft Office PowerPoint</Application>
  <PresentationFormat>On-screen Show (16:9)</PresentationFormat>
  <Paragraphs>76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Impact</vt:lpstr>
      <vt:lpstr>Rockwell</vt:lpstr>
      <vt:lpstr>Roboto</vt:lpstr>
      <vt:lpstr>Times New Roman</vt:lpstr>
      <vt:lpstr>Material</vt:lpstr>
      <vt:lpstr>Slide 1</vt:lpstr>
      <vt:lpstr>Introduction </vt:lpstr>
      <vt:lpstr>Development of your techstack </vt:lpstr>
      <vt:lpstr>Development</vt:lpstr>
      <vt:lpstr>Working</vt:lpstr>
      <vt:lpstr>Future scope </vt:lpstr>
      <vt:lpstr>Market Viability</vt:lpstr>
      <vt:lpstr>How our “app” makes India Atmanirbhar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Umang Patel</dc:creator>
  <cp:lastModifiedBy>Admin</cp:lastModifiedBy>
  <cp:revision>31</cp:revision>
  <dcterms:modified xsi:type="dcterms:W3CDTF">2020-08-18T16:49:29Z</dcterms:modified>
</cp:coreProperties>
</file>