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6" r:id="rId6"/>
    <p:sldId id="262" r:id="rId7"/>
    <p:sldId id="267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121" autoAdjust="0"/>
  </p:normalViewPr>
  <p:slideViewPr>
    <p:cSldViewPr>
      <p:cViewPr>
        <p:scale>
          <a:sx n="100" d="100"/>
          <a:sy n="100" d="100"/>
        </p:scale>
        <p:origin x="-194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bsattler\Desktop\Burndown%20chart%202.xlsx" TargetMode="External"/><Relationship Id="rId1" Type="http://schemas.openxmlformats.org/officeDocument/2006/relationships/image" Target="../media/image1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Work</c:v>
                </c:pt>
              </c:strCache>
            </c:strRef>
          </c:tx>
          <c:marker>
            <c:symbol val="none"/>
          </c:marker>
          <c:cat>
            <c:numRef>
              <c:f>Sheet1!$A$2:$A$18</c:f>
              <c:numCache>
                <c:formatCode>m/d/yyyy;@</c:formatCode>
                <c:ptCount val="17"/>
                <c:pt idx="0">
                  <c:v>40721</c:v>
                </c:pt>
                <c:pt idx="1">
                  <c:v>40722</c:v>
                </c:pt>
                <c:pt idx="2">
                  <c:v>40723</c:v>
                </c:pt>
                <c:pt idx="3">
                  <c:v>40724</c:v>
                </c:pt>
                <c:pt idx="4">
                  <c:v>40725</c:v>
                </c:pt>
                <c:pt idx="5">
                  <c:v>40726</c:v>
                </c:pt>
                <c:pt idx="6">
                  <c:v>40727</c:v>
                </c:pt>
                <c:pt idx="7">
                  <c:v>40728</c:v>
                </c:pt>
                <c:pt idx="8">
                  <c:v>40729</c:v>
                </c:pt>
                <c:pt idx="9">
                  <c:v>40730</c:v>
                </c:pt>
                <c:pt idx="10">
                  <c:v>40731</c:v>
                </c:pt>
                <c:pt idx="11">
                  <c:v>40732</c:v>
                </c:pt>
                <c:pt idx="12">
                  <c:v>40733</c:v>
                </c:pt>
                <c:pt idx="13">
                  <c:v>40734</c:v>
                </c:pt>
                <c:pt idx="14">
                  <c:v>40735</c:v>
                </c:pt>
                <c:pt idx="15">
                  <c:v>40736</c:v>
                </c:pt>
                <c:pt idx="16">
                  <c:v>40737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110</c:v>
                </c:pt>
                <c:pt idx="1">
                  <c:v>103.125</c:v>
                </c:pt>
                <c:pt idx="2">
                  <c:v>96.25</c:v>
                </c:pt>
                <c:pt idx="3">
                  <c:v>89.375</c:v>
                </c:pt>
                <c:pt idx="4">
                  <c:v>82.5</c:v>
                </c:pt>
                <c:pt idx="5">
                  <c:v>75.625</c:v>
                </c:pt>
                <c:pt idx="6">
                  <c:v>68.75</c:v>
                </c:pt>
                <c:pt idx="7">
                  <c:v>61.875</c:v>
                </c:pt>
                <c:pt idx="8">
                  <c:v>55</c:v>
                </c:pt>
                <c:pt idx="9">
                  <c:v>48.125</c:v>
                </c:pt>
                <c:pt idx="10">
                  <c:v>41.25</c:v>
                </c:pt>
                <c:pt idx="11">
                  <c:v>34.375</c:v>
                </c:pt>
                <c:pt idx="12">
                  <c:v>27.5</c:v>
                </c:pt>
                <c:pt idx="13">
                  <c:v>20.625</c:v>
                </c:pt>
                <c:pt idx="14">
                  <c:v>13.75</c:v>
                </c:pt>
                <c:pt idx="15">
                  <c:v>6.875</c:v>
                </c:pt>
                <c:pt idx="1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 Progress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Sheet1!$A$2:$A$18</c:f>
              <c:numCache>
                <c:formatCode>m/d/yyyy;@</c:formatCode>
                <c:ptCount val="17"/>
                <c:pt idx="0">
                  <c:v>40721</c:v>
                </c:pt>
                <c:pt idx="1">
                  <c:v>40722</c:v>
                </c:pt>
                <c:pt idx="2">
                  <c:v>40723</c:v>
                </c:pt>
                <c:pt idx="3">
                  <c:v>40724</c:v>
                </c:pt>
                <c:pt idx="4">
                  <c:v>40725</c:v>
                </c:pt>
                <c:pt idx="5">
                  <c:v>40726</c:v>
                </c:pt>
                <c:pt idx="6">
                  <c:v>40727</c:v>
                </c:pt>
                <c:pt idx="7">
                  <c:v>40728</c:v>
                </c:pt>
                <c:pt idx="8">
                  <c:v>40729</c:v>
                </c:pt>
                <c:pt idx="9">
                  <c:v>40730</c:v>
                </c:pt>
                <c:pt idx="10">
                  <c:v>40731</c:v>
                </c:pt>
                <c:pt idx="11">
                  <c:v>40732</c:v>
                </c:pt>
                <c:pt idx="12">
                  <c:v>40733</c:v>
                </c:pt>
                <c:pt idx="13">
                  <c:v>40734</c:v>
                </c:pt>
                <c:pt idx="14">
                  <c:v>40735</c:v>
                </c:pt>
                <c:pt idx="15">
                  <c:v>40736</c:v>
                </c:pt>
                <c:pt idx="16">
                  <c:v>40737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110</c:v>
                </c:pt>
                <c:pt idx="1">
                  <c:v>105.5</c:v>
                </c:pt>
                <c:pt idx="2">
                  <c:v>96.41</c:v>
                </c:pt>
                <c:pt idx="3">
                  <c:v>87.32</c:v>
                </c:pt>
                <c:pt idx="4">
                  <c:v>82.78</c:v>
                </c:pt>
                <c:pt idx="5">
                  <c:v>82.78</c:v>
                </c:pt>
                <c:pt idx="6">
                  <c:v>73.69</c:v>
                </c:pt>
                <c:pt idx="7">
                  <c:v>64.599999999999994</c:v>
                </c:pt>
                <c:pt idx="8">
                  <c:v>55.51</c:v>
                </c:pt>
                <c:pt idx="9">
                  <c:v>53.42</c:v>
                </c:pt>
                <c:pt idx="10">
                  <c:v>52.33</c:v>
                </c:pt>
                <c:pt idx="11">
                  <c:v>51.79</c:v>
                </c:pt>
                <c:pt idx="12">
                  <c:v>48.25</c:v>
                </c:pt>
                <c:pt idx="13">
                  <c:v>33.71</c:v>
                </c:pt>
                <c:pt idx="14">
                  <c:v>19.170000000000002</c:v>
                </c:pt>
                <c:pt idx="15">
                  <c:v>13</c:v>
                </c:pt>
                <c:pt idx="16">
                  <c:v>3.91</c:v>
                </c:pt>
              </c:numCache>
            </c:numRef>
          </c:val>
        </c:ser>
        <c:marker val="1"/>
        <c:axId val="81022336"/>
        <c:axId val="82455168"/>
      </c:lineChart>
      <c:dateAx>
        <c:axId val="81022336"/>
        <c:scaling>
          <c:orientation val="minMax"/>
        </c:scaling>
        <c:axPos val="b"/>
        <c:numFmt formatCode="m/d/yyyy;@" sourceLinked="1"/>
        <c:tickLblPos val="nextTo"/>
        <c:crossAx val="82455168"/>
        <c:crosses val="autoZero"/>
        <c:auto val="1"/>
        <c:lblOffset val="100"/>
      </c:dateAx>
      <c:valAx>
        <c:axId val="82455168"/>
        <c:scaling>
          <c:orientation val="minMax"/>
        </c:scaling>
        <c:axPos val="l"/>
        <c:majorGridlines/>
        <c:numFmt formatCode="General" sourceLinked="1"/>
        <c:tickLblPos val="nextTo"/>
        <c:crossAx val="81022336"/>
        <c:crosses val="autoZero"/>
        <c:crossBetween val="between"/>
      </c:valAx>
    </c:plotArea>
    <c:plotVisOnly val="1"/>
  </c:chart>
  <c:spPr>
    <a:blipFill>
      <a:blip xmlns:r="http://schemas.openxmlformats.org/officeDocument/2006/relationships" r:embed="rId1"/>
      <a:tile tx="0" ty="0" sx="100000" sy="100000" flip="none" algn="tl"/>
    </a:blipFill>
    <a:effectLst>
      <a:outerShdw blurRad="50800" dist="38100" dir="2700000" algn="tl" rotWithShape="0">
        <a:prstClr val="black">
          <a:alpha val="40000"/>
        </a:prstClr>
      </a:outerShdw>
    </a:effectLst>
  </c:sp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A203-E691-4FA5-BC17-0696C6E78AF0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AAABF-F841-44CA-A899-C279CE710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AAABF-F841-44CA-A899-C279CE7101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DD4C-55B6-41AB-8B6B-A1F6E4A5C9CA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19EA-254B-4C57-A002-C5A8C17B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lectronic-mis/w/lis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3400" y="1600200"/>
            <a:ext cx="1066800" cy="2743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914400" cy="11249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Trusted Client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3124200"/>
            <a:ext cx="914400" cy="11249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</a:t>
            </a:r>
            <a:r>
              <a:rPr lang="en-US" sz="1200" b="1" dirty="0" smtClean="0"/>
              <a:t>ntrusted Client</a:t>
            </a:r>
            <a:endParaRPr lang="en-US" sz="1200" b="1" dirty="0"/>
          </a:p>
        </p:txBody>
      </p:sp>
      <p:sp>
        <p:nvSpPr>
          <p:cNvPr id="6" name="Right Arrow 5"/>
          <p:cNvSpPr/>
          <p:nvPr/>
        </p:nvSpPr>
        <p:spPr>
          <a:xfrm>
            <a:off x="1676400" y="1981200"/>
            <a:ext cx="2117558" cy="7279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GET [</a:t>
            </a:r>
            <a:r>
              <a:rPr lang="en-US" sz="1200" b="1" dirty="0" smtClean="0"/>
              <a:t>USER,md5(PASS)]</a:t>
            </a:r>
            <a:endParaRPr lang="en-US" sz="1200" b="1" dirty="0"/>
          </a:p>
        </p:txBody>
      </p:sp>
      <p:sp>
        <p:nvSpPr>
          <p:cNvPr id="7" name="Right Arrow 6"/>
          <p:cNvSpPr/>
          <p:nvPr/>
        </p:nvSpPr>
        <p:spPr>
          <a:xfrm>
            <a:off x="1676400" y="3352800"/>
            <a:ext cx="2117558" cy="7279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GET [USER,md5(PASS)]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3886200" y="1752600"/>
            <a:ext cx="1295400" cy="2514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Authenticate.php</a:t>
            </a:r>
          </a:p>
          <a:p>
            <a:pPr algn="ctr"/>
            <a:r>
              <a:rPr lang="en-US" sz="1200" b="1" dirty="0" smtClean="0"/>
              <a:t> Web Service</a:t>
            </a:r>
            <a:endParaRPr lang="en-US" sz="1200" b="1" dirty="0"/>
          </a:p>
        </p:txBody>
      </p:sp>
      <p:sp>
        <p:nvSpPr>
          <p:cNvPr id="10" name="Right Arrow 9"/>
          <p:cNvSpPr/>
          <p:nvPr/>
        </p:nvSpPr>
        <p:spPr>
          <a:xfrm>
            <a:off x="5334000" y="2286000"/>
            <a:ext cx="1676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Query Database</a:t>
            </a:r>
            <a:endParaRPr lang="en-US" sz="1200" b="1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7239000" y="2133600"/>
            <a:ext cx="1143000" cy="1676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ySQL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 flipH="1">
            <a:off x="5334000" y="3200400"/>
            <a:ext cx="1676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Exists?</a:t>
            </a:r>
            <a:endParaRPr lang="en-US" sz="1200" b="1" dirty="0"/>
          </a:p>
        </p:txBody>
      </p:sp>
      <p:sp>
        <p:nvSpPr>
          <p:cNvPr id="14" name="Curved Up Arrow 13"/>
          <p:cNvSpPr/>
          <p:nvPr/>
        </p:nvSpPr>
        <p:spPr>
          <a:xfrm flipH="1">
            <a:off x="533400" y="4495800"/>
            <a:ext cx="4267200" cy="1828800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679077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RESTful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Authentication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1600" y="44958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itchFamily="34" charset="0"/>
              </a:rPr>
              <a:t>Result XML</a:t>
            </a:r>
          </a:p>
          <a:p>
            <a:pPr algn="ctr"/>
            <a:r>
              <a:rPr lang="en-US" b="1" dirty="0" err="1" smtClean="0">
                <a:latin typeface="Arial Narrow" pitchFamily="34" charset="0"/>
              </a:rPr>
              <a:t>Authkey</a:t>
            </a:r>
            <a:endParaRPr lang="en-US" b="1" dirty="0" smtClean="0">
              <a:latin typeface="Arial Narrow" pitchFamily="34" charset="0"/>
            </a:endParaRPr>
          </a:p>
          <a:p>
            <a:pPr algn="ctr"/>
            <a:r>
              <a:rPr lang="en-US" b="1" dirty="0" smtClean="0">
                <a:latin typeface="Arial Narrow" pitchFamily="34" charset="0"/>
              </a:rPr>
              <a:t>Md5(user.md5(pass).</a:t>
            </a:r>
            <a:r>
              <a:rPr lang="en-US" b="1" dirty="0" err="1" smtClean="0">
                <a:latin typeface="Arial Narrow" pitchFamily="34" charset="0"/>
              </a:rPr>
              <a:t>ctrlsalt</a:t>
            </a:r>
            <a:r>
              <a:rPr lang="en-US" b="1" dirty="0" smtClean="0">
                <a:latin typeface="Arial Narrow" pitchFamily="34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81000" y="1524000"/>
            <a:ext cx="1066800" cy="2743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950495" cy="11249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Trusted Client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3048000"/>
            <a:ext cx="950495" cy="11249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</a:t>
            </a:r>
            <a:r>
              <a:rPr lang="en-US" sz="1200" b="1" dirty="0" smtClean="0"/>
              <a:t>ntrusted Client</a:t>
            </a:r>
            <a:endParaRPr lang="en-US" sz="1200" b="1" dirty="0"/>
          </a:p>
        </p:txBody>
      </p:sp>
      <p:sp>
        <p:nvSpPr>
          <p:cNvPr id="6" name="Right Arrow 5"/>
          <p:cNvSpPr/>
          <p:nvPr/>
        </p:nvSpPr>
        <p:spPr>
          <a:xfrm>
            <a:off x="1524000" y="1981200"/>
            <a:ext cx="2117558" cy="7279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GET method, </a:t>
            </a:r>
            <a:r>
              <a:rPr lang="en-US" sz="1200" b="1" dirty="0" err="1" smtClean="0"/>
              <a:t>saltedkey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params</a:t>
            </a:r>
            <a:r>
              <a:rPr lang="en-US" sz="1200" b="1" dirty="0" smtClean="0"/>
              <a:t>, hashed request </a:t>
            </a:r>
            <a:endParaRPr lang="en-US" sz="1200" b="1" dirty="0"/>
          </a:p>
        </p:txBody>
      </p:sp>
      <p:sp>
        <p:nvSpPr>
          <p:cNvPr id="7" name="Right Arrow 6"/>
          <p:cNvSpPr/>
          <p:nvPr/>
        </p:nvSpPr>
        <p:spPr>
          <a:xfrm>
            <a:off x="1524000" y="3352800"/>
            <a:ext cx="2117558" cy="72791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GET method, key, </a:t>
            </a:r>
            <a:r>
              <a:rPr lang="en-US" sz="1200" b="1" dirty="0" err="1" smtClean="0"/>
              <a:t>params</a:t>
            </a:r>
            <a:r>
              <a:rPr lang="en-US" sz="1200" b="1" dirty="0" smtClean="0"/>
              <a:t>, hashed request 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3733800" y="2209800"/>
            <a:ext cx="5105400" cy="2057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Curved Up Arrow 13"/>
          <p:cNvSpPr/>
          <p:nvPr/>
        </p:nvSpPr>
        <p:spPr>
          <a:xfrm flipH="1">
            <a:off x="762000" y="4343400"/>
            <a:ext cx="5760720" cy="1463040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</a:rPr>
              <a:t>Result XML</a:t>
            </a:r>
            <a:endParaRPr lang="en-US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15767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RESTful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query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1676400"/>
            <a:ext cx="51054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</a:t>
            </a:r>
            <a:r>
              <a:rPr lang="en-US" sz="1600" b="1" dirty="0" smtClean="0"/>
              <a:t>uery.php </a:t>
            </a:r>
          </a:p>
          <a:p>
            <a:pPr algn="ctr"/>
            <a:r>
              <a:rPr lang="en-US" sz="1200" b="1" dirty="0" smtClean="0"/>
              <a:t>web service</a:t>
            </a:r>
            <a:endParaRPr lang="en-US" sz="1200" b="1" dirty="0"/>
          </a:p>
        </p:txBody>
      </p:sp>
      <p:sp>
        <p:nvSpPr>
          <p:cNvPr id="19" name="Down Arrow Callout 18"/>
          <p:cNvSpPr/>
          <p:nvPr/>
        </p:nvSpPr>
        <p:spPr>
          <a:xfrm>
            <a:off x="3810000" y="2286000"/>
            <a:ext cx="4953000" cy="457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</a:t>
            </a:r>
            <a:r>
              <a:rPr lang="en-US" sz="1200" b="1" dirty="0" smtClean="0"/>
              <a:t>ompare request </a:t>
            </a:r>
            <a:r>
              <a:rPr lang="en-US" sz="1200" b="1" dirty="0" err="1" smtClean="0"/>
              <a:t>vs</a:t>
            </a:r>
            <a:r>
              <a:rPr lang="en-US" sz="1200" b="1" dirty="0" smtClean="0"/>
              <a:t> hash</a:t>
            </a:r>
            <a:endParaRPr lang="en-US" sz="1200" b="1" dirty="0"/>
          </a:p>
        </p:txBody>
      </p:sp>
      <p:sp>
        <p:nvSpPr>
          <p:cNvPr id="21" name="Down Arrow Callout 20"/>
          <p:cNvSpPr/>
          <p:nvPr/>
        </p:nvSpPr>
        <p:spPr>
          <a:xfrm>
            <a:off x="3810000" y="2743200"/>
            <a:ext cx="4953000" cy="457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get user validate key get user privileges</a:t>
            </a:r>
            <a:endParaRPr lang="en-US" sz="1200" b="1" dirty="0"/>
          </a:p>
        </p:txBody>
      </p:sp>
      <p:sp>
        <p:nvSpPr>
          <p:cNvPr id="23" name="Down Arrow Callout 22"/>
          <p:cNvSpPr/>
          <p:nvPr/>
        </p:nvSpPr>
        <p:spPr>
          <a:xfrm>
            <a:off x="3810000" y="3200400"/>
            <a:ext cx="2438400" cy="457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Check trusted method</a:t>
            </a:r>
            <a:endParaRPr lang="en-US" sz="1200" b="1" dirty="0"/>
          </a:p>
        </p:txBody>
      </p:sp>
      <p:sp>
        <p:nvSpPr>
          <p:cNvPr id="24" name="Down Arrow Callout 23"/>
          <p:cNvSpPr/>
          <p:nvPr/>
        </p:nvSpPr>
        <p:spPr>
          <a:xfrm>
            <a:off x="6324600" y="3200400"/>
            <a:ext cx="2438400" cy="457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Check </a:t>
            </a:r>
            <a:r>
              <a:rPr lang="en-US" sz="1200" b="1" dirty="0" err="1" smtClean="0"/>
              <a:t>untrusted</a:t>
            </a:r>
            <a:r>
              <a:rPr lang="en-US" sz="1200" b="1" dirty="0" smtClean="0"/>
              <a:t> method</a:t>
            </a:r>
            <a:endParaRPr lang="en-US" sz="1200" b="1" dirty="0"/>
          </a:p>
        </p:txBody>
      </p:sp>
      <p:sp>
        <p:nvSpPr>
          <p:cNvPr id="25" name="Down Arrow Callout 24"/>
          <p:cNvSpPr/>
          <p:nvPr/>
        </p:nvSpPr>
        <p:spPr>
          <a:xfrm>
            <a:off x="3810000" y="3657600"/>
            <a:ext cx="2438400" cy="457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 trusted operation</a:t>
            </a:r>
            <a:endParaRPr lang="en-US" sz="1200" b="1" dirty="0"/>
          </a:p>
        </p:txBody>
      </p:sp>
      <p:sp>
        <p:nvSpPr>
          <p:cNvPr id="26" name="Down Arrow Callout 25"/>
          <p:cNvSpPr/>
          <p:nvPr/>
        </p:nvSpPr>
        <p:spPr>
          <a:xfrm>
            <a:off x="6324600" y="3657600"/>
            <a:ext cx="2438400" cy="457200"/>
          </a:xfrm>
          <a:prstGeom prst="down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 </a:t>
            </a:r>
            <a:r>
              <a:rPr lang="en-US" sz="1200" b="1" dirty="0" err="1" smtClean="0"/>
              <a:t>untrusted</a:t>
            </a:r>
            <a:r>
              <a:rPr lang="en-US" sz="1200" b="1" dirty="0" smtClean="0"/>
              <a:t> operation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76400" y="1143000"/>
            <a:ext cx="5562600" cy="2971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4343400"/>
            <a:ext cx="5562600" cy="243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76400" y="4191000"/>
            <a:ext cx="1295400" cy="15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Untrusted Space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1676400" y="990600"/>
            <a:ext cx="1295400" cy="152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T</a:t>
            </a:r>
            <a:r>
              <a:rPr lang="en-US" sz="1200" b="1" dirty="0" smtClean="0"/>
              <a:t>rusted </a:t>
            </a:r>
            <a:r>
              <a:rPr lang="en-US" sz="1200" b="1" dirty="0" smtClean="0"/>
              <a:t>Space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632654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Usecase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Timeblock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2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304800" y="2209800"/>
            <a:ext cx="304800" cy="304800"/>
          </a:xfrm>
          <a:prstGeom prst="smileyFac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4"/>
          </p:cNvCxnSpPr>
          <p:nvPr/>
        </p:nvCxnSpPr>
        <p:spPr>
          <a:xfrm rot="5400000">
            <a:off x="304800" y="2667000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66700" y="2857500"/>
            <a:ext cx="228600" cy="152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419100" y="2857500"/>
            <a:ext cx="228600" cy="152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" y="2590800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1981200" y="1219200"/>
            <a:ext cx="1371600" cy="457200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add patient</a:t>
            </a:r>
            <a:endParaRPr lang="en-US" sz="1200" b="1" dirty="0"/>
          </a:p>
        </p:txBody>
      </p:sp>
      <p:sp>
        <p:nvSpPr>
          <p:cNvPr id="34" name="Oval 33"/>
          <p:cNvSpPr/>
          <p:nvPr/>
        </p:nvSpPr>
        <p:spPr>
          <a:xfrm>
            <a:off x="1981200" y="19050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Delete Patient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1981200" y="5334000"/>
            <a:ext cx="14478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View user information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1981200" y="5943600"/>
            <a:ext cx="14478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View Patient Information</a:t>
            </a:r>
            <a:endParaRPr 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1981200" y="4724400"/>
            <a:ext cx="14478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Login/logout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5486400" y="46482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Post to action log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" y="3048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Trusted </a:t>
            </a:r>
            <a:r>
              <a:rPr lang="en-US" sz="1200" b="1" dirty="0" smtClean="0"/>
              <a:t>Client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6200" y="5257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Untrusted Client</a:t>
            </a:r>
            <a:endParaRPr lang="en-US" sz="1200" b="1" dirty="0"/>
          </a:p>
        </p:txBody>
      </p:sp>
      <p:cxnSp>
        <p:nvCxnSpPr>
          <p:cNvPr id="75" name="Straight Connector 74"/>
          <p:cNvCxnSpPr>
            <a:stCxn id="15" idx="6"/>
            <a:endCxn id="40" idx="2"/>
          </p:cNvCxnSpPr>
          <p:nvPr/>
        </p:nvCxnSpPr>
        <p:spPr>
          <a:xfrm>
            <a:off x="609600" y="2362200"/>
            <a:ext cx="137160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5" idx="6"/>
            <a:endCxn id="35" idx="2"/>
          </p:cNvCxnSpPr>
          <p:nvPr/>
        </p:nvCxnSpPr>
        <p:spPr>
          <a:xfrm>
            <a:off x="609600" y="2362200"/>
            <a:ext cx="1371600" cy="3200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5" idx="6"/>
            <a:endCxn id="38" idx="2"/>
          </p:cNvCxnSpPr>
          <p:nvPr/>
        </p:nvCxnSpPr>
        <p:spPr>
          <a:xfrm>
            <a:off x="609600" y="2362200"/>
            <a:ext cx="1371600" cy="381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5" idx="6"/>
            <a:endCxn id="51" idx="2"/>
          </p:cNvCxnSpPr>
          <p:nvPr/>
        </p:nvCxnSpPr>
        <p:spPr>
          <a:xfrm>
            <a:off x="609600" y="2362200"/>
            <a:ext cx="1295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5" idx="6"/>
            <a:endCxn id="33" idx="2"/>
          </p:cNvCxnSpPr>
          <p:nvPr/>
        </p:nvCxnSpPr>
        <p:spPr>
          <a:xfrm flipV="1">
            <a:off x="609600" y="1447800"/>
            <a:ext cx="137160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26" idx="6"/>
            <a:endCxn id="40" idx="2"/>
          </p:cNvCxnSpPr>
          <p:nvPr/>
        </p:nvCxnSpPr>
        <p:spPr>
          <a:xfrm>
            <a:off x="685800" y="4572000"/>
            <a:ext cx="12954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6" idx="6"/>
            <a:endCxn id="35" idx="2"/>
          </p:cNvCxnSpPr>
          <p:nvPr/>
        </p:nvCxnSpPr>
        <p:spPr>
          <a:xfrm>
            <a:off x="685800" y="4572000"/>
            <a:ext cx="1295400" cy="99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26" idx="6"/>
            <a:endCxn id="38" idx="2"/>
          </p:cNvCxnSpPr>
          <p:nvPr/>
        </p:nvCxnSpPr>
        <p:spPr>
          <a:xfrm>
            <a:off x="685800" y="4572000"/>
            <a:ext cx="129540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31" idx="2"/>
            <a:endCxn id="41" idx="6"/>
          </p:cNvCxnSpPr>
          <p:nvPr/>
        </p:nvCxnSpPr>
        <p:spPr>
          <a:xfrm rot="10800000" flipV="1">
            <a:off x="6858000" y="3276600"/>
            <a:ext cx="137160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772400" y="3962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WebService</a:t>
            </a:r>
            <a:r>
              <a:rPr lang="en-US" sz="1200" b="1" dirty="0" smtClean="0"/>
              <a:t> </a:t>
            </a:r>
            <a:r>
              <a:rPr lang="en-US" sz="1200" b="1" dirty="0" smtClean="0"/>
              <a:t>(REST)</a:t>
            </a:r>
            <a:endParaRPr lang="en-US" sz="1200" b="1" dirty="0"/>
          </a:p>
        </p:txBody>
      </p:sp>
      <p:sp>
        <p:nvSpPr>
          <p:cNvPr id="141" name="Oval 140"/>
          <p:cNvSpPr/>
          <p:nvPr/>
        </p:nvSpPr>
        <p:spPr>
          <a:xfrm>
            <a:off x="5562600" y="15240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SQL INSERT</a:t>
            </a:r>
            <a:endParaRPr lang="en-US" sz="1400" b="1" dirty="0"/>
          </a:p>
        </p:txBody>
      </p:sp>
      <p:sp>
        <p:nvSpPr>
          <p:cNvPr id="142" name="Oval 141"/>
          <p:cNvSpPr/>
          <p:nvPr/>
        </p:nvSpPr>
        <p:spPr>
          <a:xfrm>
            <a:off x="5562600" y="21336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SQL DELETE</a:t>
            </a:r>
            <a:endParaRPr lang="en-US" sz="1400" b="1" dirty="0"/>
          </a:p>
        </p:txBody>
      </p:sp>
      <p:sp>
        <p:nvSpPr>
          <p:cNvPr id="143" name="Oval 142"/>
          <p:cNvSpPr/>
          <p:nvPr/>
        </p:nvSpPr>
        <p:spPr>
          <a:xfrm>
            <a:off x="5562600" y="26670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SQL UPDATE</a:t>
            </a:r>
            <a:endParaRPr lang="en-US" sz="1400" b="1" dirty="0"/>
          </a:p>
        </p:txBody>
      </p:sp>
      <p:cxnSp>
        <p:nvCxnSpPr>
          <p:cNvPr id="145" name="Straight Connector 144"/>
          <p:cNvCxnSpPr>
            <a:stCxn id="131" idx="2"/>
            <a:endCxn id="141" idx="6"/>
          </p:cNvCxnSpPr>
          <p:nvPr/>
        </p:nvCxnSpPr>
        <p:spPr>
          <a:xfrm rot="10800000">
            <a:off x="6934200" y="1752600"/>
            <a:ext cx="1295400" cy="152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1" idx="2"/>
            <a:endCxn id="142" idx="6"/>
          </p:cNvCxnSpPr>
          <p:nvPr/>
        </p:nvCxnSpPr>
        <p:spPr>
          <a:xfrm rot="10800000">
            <a:off x="6934200" y="2362200"/>
            <a:ext cx="129540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31" idx="2"/>
            <a:endCxn id="143" idx="6"/>
          </p:cNvCxnSpPr>
          <p:nvPr/>
        </p:nvCxnSpPr>
        <p:spPr>
          <a:xfrm rot="10800000">
            <a:off x="6934200" y="2895600"/>
            <a:ext cx="12954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05000" y="27432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Patient</a:t>
            </a:r>
            <a:endParaRPr lang="en-US" sz="1200" b="1" dirty="0"/>
          </a:p>
        </p:txBody>
      </p:sp>
      <p:cxnSp>
        <p:nvCxnSpPr>
          <p:cNvPr id="53" name="Straight Connector 52"/>
          <p:cNvCxnSpPr>
            <a:stCxn id="15" idx="6"/>
            <a:endCxn id="34" idx="2"/>
          </p:cNvCxnSpPr>
          <p:nvPr/>
        </p:nvCxnSpPr>
        <p:spPr>
          <a:xfrm flipV="1">
            <a:off x="609600" y="2133600"/>
            <a:ext cx="137160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981200" y="35052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Lock/unlock User</a:t>
            </a:r>
            <a:endParaRPr lang="en-US" sz="1200" b="1" dirty="0"/>
          </a:p>
        </p:txBody>
      </p:sp>
      <p:cxnSp>
        <p:nvCxnSpPr>
          <p:cNvPr id="64" name="Straight Connector 63"/>
          <p:cNvCxnSpPr>
            <a:stCxn id="15" idx="6"/>
            <a:endCxn id="63" idx="2"/>
          </p:cNvCxnSpPr>
          <p:nvPr/>
        </p:nvCxnSpPr>
        <p:spPr>
          <a:xfrm>
            <a:off x="609600" y="2362200"/>
            <a:ext cx="137160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581400" y="4724400"/>
            <a:ext cx="13716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View Visit Information</a:t>
            </a:r>
            <a:endParaRPr lang="en-US" sz="1200" b="1" dirty="0"/>
          </a:p>
        </p:txBody>
      </p:sp>
      <p:sp>
        <p:nvSpPr>
          <p:cNvPr id="93" name="Oval 92"/>
          <p:cNvSpPr/>
          <p:nvPr/>
        </p:nvSpPr>
        <p:spPr>
          <a:xfrm>
            <a:off x="3657600" y="1524000"/>
            <a:ext cx="16002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Create New Appointment</a:t>
            </a:r>
            <a:endParaRPr lang="en-US" sz="1200" b="1" dirty="0"/>
          </a:p>
        </p:txBody>
      </p:sp>
      <p:sp>
        <p:nvSpPr>
          <p:cNvPr id="94" name="Oval 93"/>
          <p:cNvSpPr/>
          <p:nvPr/>
        </p:nvSpPr>
        <p:spPr>
          <a:xfrm>
            <a:off x="3657600" y="2362200"/>
            <a:ext cx="1600200" cy="533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Delete Appointment</a:t>
            </a:r>
            <a:endParaRPr lang="en-US" sz="1200" b="1" dirty="0"/>
          </a:p>
        </p:txBody>
      </p:sp>
      <p:cxnSp>
        <p:nvCxnSpPr>
          <p:cNvPr id="99" name="Elbow Connector 98"/>
          <p:cNvCxnSpPr>
            <a:stCxn id="93" idx="2"/>
            <a:endCxn id="15" idx="0"/>
          </p:cNvCxnSpPr>
          <p:nvPr/>
        </p:nvCxnSpPr>
        <p:spPr>
          <a:xfrm rot="10800000" flipV="1">
            <a:off x="457200" y="1828800"/>
            <a:ext cx="3200400" cy="3810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4" idx="2"/>
            <a:endCxn id="15" idx="6"/>
          </p:cNvCxnSpPr>
          <p:nvPr/>
        </p:nvCxnSpPr>
        <p:spPr>
          <a:xfrm rot="10800000">
            <a:off x="609600" y="2362200"/>
            <a:ext cx="3048000" cy="266700"/>
          </a:xfrm>
          <a:prstGeom prst="bentConnector3">
            <a:avLst>
              <a:gd name="adj1" fmla="val 5028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Smiley Face 125"/>
          <p:cNvSpPr/>
          <p:nvPr/>
        </p:nvSpPr>
        <p:spPr>
          <a:xfrm>
            <a:off x="381000" y="4419600"/>
            <a:ext cx="304800" cy="304800"/>
          </a:xfrm>
          <a:prstGeom prst="smileyFac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6" idx="4"/>
          </p:cNvCxnSpPr>
          <p:nvPr/>
        </p:nvCxnSpPr>
        <p:spPr>
          <a:xfrm rot="5400000">
            <a:off x="381000" y="4876800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342900" y="5067300"/>
            <a:ext cx="228600" cy="152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9" name="Straight Connector 128"/>
          <p:cNvCxnSpPr/>
          <p:nvPr/>
        </p:nvCxnSpPr>
        <p:spPr>
          <a:xfrm rot="16200000" flipH="1">
            <a:off x="495300" y="5067300"/>
            <a:ext cx="228600" cy="152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81000" y="4800600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1" name="Smiley Face 130"/>
          <p:cNvSpPr/>
          <p:nvPr/>
        </p:nvSpPr>
        <p:spPr>
          <a:xfrm>
            <a:off x="8229600" y="3124200"/>
            <a:ext cx="304800" cy="304800"/>
          </a:xfrm>
          <a:prstGeom prst="smileyFac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>
            <a:stCxn id="131" idx="4"/>
          </p:cNvCxnSpPr>
          <p:nvPr/>
        </p:nvCxnSpPr>
        <p:spPr>
          <a:xfrm rot="5400000">
            <a:off x="8229600" y="3581400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8191500" y="3771900"/>
            <a:ext cx="228600" cy="152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8343900" y="3771900"/>
            <a:ext cx="228600" cy="152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229600" y="3505200"/>
            <a:ext cx="304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1" name="Elbow Connector 170"/>
          <p:cNvCxnSpPr>
            <a:stCxn id="92" idx="0"/>
            <a:endCxn id="126" idx="6"/>
          </p:cNvCxnSpPr>
          <p:nvPr/>
        </p:nvCxnSpPr>
        <p:spPr>
          <a:xfrm rot="16200000" flipV="1">
            <a:off x="2400300" y="2857500"/>
            <a:ext cx="152400" cy="35814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6917343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Pert Chart: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Timeblock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2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9600" y="31242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700" dirty="0"/>
          </a:p>
        </p:txBody>
      </p:sp>
      <p:cxnSp>
        <p:nvCxnSpPr>
          <p:cNvPr id="39" name="Straight Arrow Connector 38"/>
          <p:cNvCxnSpPr>
            <a:stCxn id="37" idx="6"/>
            <a:endCxn id="33" idx="2"/>
          </p:cNvCxnSpPr>
          <p:nvPr/>
        </p:nvCxnSpPr>
        <p:spPr>
          <a:xfrm>
            <a:off x="1447800" y="3505200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6670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Refactor Database</a:t>
            </a:r>
          </a:p>
          <a:p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76600" y="18288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700" dirty="0"/>
          </a:p>
        </p:txBody>
      </p:sp>
      <p:sp>
        <p:nvSpPr>
          <p:cNvPr id="25" name="Oval 24"/>
          <p:cNvSpPr/>
          <p:nvPr/>
        </p:nvSpPr>
        <p:spPr>
          <a:xfrm>
            <a:off x="8077200" y="43434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700" dirty="0"/>
          </a:p>
        </p:txBody>
      </p:sp>
      <p:sp>
        <p:nvSpPr>
          <p:cNvPr id="26" name="Oval 25"/>
          <p:cNvSpPr/>
          <p:nvPr/>
        </p:nvSpPr>
        <p:spPr>
          <a:xfrm>
            <a:off x="5181600" y="31242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 smtClean="0"/>
          </a:p>
        </p:txBody>
      </p:sp>
      <p:sp>
        <p:nvSpPr>
          <p:cNvPr id="28" name="Oval 27"/>
          <p:cNvSpPr/>
          <p:nvPr/>
        </p:nvSpPr>
        <p:spPr>
          <a:xfrm>
            <a:off x="3810000" y="31242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700" b="1" dirty="0"/>
          </a:p>
        </p:txBody>
      </p:sp>
      <p:sp>
        <p:nvSpPr>
          <p:cNvPr id="30" name="Oval 29"/>
          <p:cNvSpPr/>
          <p:nvPr/>
        </p:nvSpPr>
        <p:spPr>
          <a:xfrm>
            <a:off x="3276600" y="44196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2209800" y="31242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700" dirty="0"/>
          </a:p>
        </p:txBody>
      </p:sp>
      <p:cxnSp>
        <p:nvCxnSpPr>
          <p:cNvPr id="46" name="Straight Arrow Connector 45"/>
          <p:cNvCxnSpPr>
            <a:stCxn id="33" idx="0"/>
            <a:endCxn id="24" idx="3"/>
          </p:cNvCxnSpPr>
          <p:nvPr/>
        </p:nvCxnSpPr>
        <p:spPr>
          <a:xfrm rot="5400000" flipH="1" flipV="1">
            <a:off x="2691630" y="2416478"/>
            <a:ext cx="644992" cy="770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4"/>
            <a:endCxn id="30" idx="1"/>
          </p:cNvCxnSpPr>
          <p:nvPr/>
        </p:nvCxnSpPr>
        <p:spPr>
          <a:xfrm rot="16200000" flipH="1">
            <a:off x="2691630" y="3823470"/>
            <a:ext cx="644992" cy="770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4" idx="6"/>
            <a:endCxn id="25" idx="2"/>
          </p:cNvCxnSpPr>
          <p:nvPr/>
        </p:nvCxnSpPr>
        <p:spPr>
          <a:xfrm>
            <a:off x="7391400" y="4724400"/>
            <a:ext cx="685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8" idx="6"/>
            <a:endCxn id="26" idx="2"/>
          </p:cNvCxnSpPr>
          <p:nvPr/>
        </p:nvCxnSpPr>
        <p:spPr>
          <a:xfrm>
            <a:off x="4648200" y="3505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3" idx="6"/>
            <a:endCxn id="28" idx="2"/>
          </p:cNvCxnSpPr>
          <p:nvPr/>
        </p:nvCxnSpPr>
        <p:spPr>
          <a:xfrm>
            <a:off x="3048000" y="3505200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553200" y="19812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700" dirty="0"/>
          </a:p>
        </p:txBody>
      </p:sp>
      <p:sp>
        <p:nvSpPr>
          <p:cNvPr id="164" name="Oval 163"/>
          <p:cNvSpPr/>
          <p:nvPr/>
        </p:nvSpPr>
        <p:spPr>
          <a:xfrm>
            <a:off x="6553200" y="43434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700" dirty="0"/>
          </a:p>
        </p:txBody>
      </p:sp>
      <p:cxnSp>
        <p:nvCxnSpPr>
          <p:cNvPr id="165" name="Straight Arrow Connector 164"/>
          <p:cNvCxnSpPr>
            <a:stCxn id="26" idx="0"/>
            <a:endCxn id="163" idx="2"/>
          </p:cNvCxnSpPr>
          <p:nvPr/>
        </p:nvCxnSpPr>
        <p:spPr>
          <a:xfrm rot="5400000" flipH="1" flipV="1">
            <a:off x="5695950" y="2266950"/>
            <a:ext cx="7620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26" idx="6"/>
            <a:endCxn id="184" idx="2"/>
          </p:cNvCxnSpPr>
          <p:nvPr/>
        </p:nvCxnSpPr>
        <p:spPr>
          <a:xfrm>
            <a:off x="6019800" y="3505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6" idx="4"/>
            <a:endCxn id="164" idx="2"/>
          </p:cNvCxnSpPr>
          <p:nvPr/>
        </p:nvCxnSpPr>
        <p:spPr>
          <a:xfrm rot="16200000" flipH="1">
            <a:off x="5657850" y="3829050"/>
            <a:ext cx="838200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6553200" y="31242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 smtClean="0"/>
          </a:p>
        </p:txBody>
      </p:sp>
      <p:sp>
        <p:nvSpPr>
          <p:cNvPr id="185" name="Oval 184"/>
          <p:cNvSpPr/>
          <p:nvPr/>
        </p:nvSpPr>
        <p:spPr>
          <a:xfrm>
            <a:off x="8077200" y="5638800"/>
            <a:ext cx="838200" cy="762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11</a:t>
            </a:r>
          </a:p>
        </p:txBody>
      </p:sp>
      <p:cxnSp>
        <p:nvCxnSpPr>
          <p:cNvPr id="293" name="Shape 292"/>
          <p:cNvCxnSpPr>
            <a:stCxn id="37" idx="4"/>
            <a:endCxn id="185" idx="2"/>
          </p:cNvCxnSpPr>
          <p:nvPr/>
        </p:nvCxnSpPr>
        <p:spPr>
          <a:xfrm rot="16200000" flipH="1">
            <a:off x="3486150" y="1428750"/>
            <a:ext cx="2133600" cy="7048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1905000" y="2895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REST </a:t>
            </a:r>
            <a:r>
              <a:rPr lang="en-US" sz="1200" b="1" dirty="0" smtClean="0"/>
              <a:t>Auth</a:t>
            </a:r>
            <a:endParaRPr lang="en-US" sz="1200" b="1" dirty="0"/>
          </a:p>
        </p:txBody>
      </p:sp>
      <p:sp>
        <p:nvSpPr>
          <p:cNvPr id="326" name="TextBox 325"/>
          <p:cNvSpPr txBox="1"/>
          <p:nvPr/>
        </p:nvSpPr>
        <p:spPr>
          <a:xfrm>
            <a:off x="3733800" y="2895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REST Query</a:t>
            </a:r>
            <a:endParaRPr lang="en-US" sz="1200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2971800" y="1524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Rest Action Log</a:t>
            </a:r>
            <a:endParaRPr lang="en-US" sz="1200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3276600" y="4114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Untrusted Client</a:t>
            </a:r>
            <a:endParaRPr lang="en-US" sz="1200" b="1" dirty="0"/>
          </a:p>
        </p:txBody>
      </p:sp>
      <p:sp>
        <p:nvSpPr>
          <p:cNvPr id="329" name="TextBox 328"/>
          <p:cNvSpPr txBox="1"/>
          <p:nvPr/>
        </p:nvSpPr>
        <p:spPr>
          <a:xfrm>
            <a:off x="4953000" y="2895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Screens</a:t>
            </a:r>
            <a:endParaRPr lang="en-US" sz="1200" b="1" dirty="0"/>
          </a:p>
        </p:txBody>
      </p:sp>
      <p:sp>
        <p:nvSpPr>
          <p:cNvPr id="330" name="TextBox 329"/>
          <p:cNvSpPr txBox="1"/>
          <p:nvPr/>
        </p:nvSpPr>
        <p:spPr>
          <a:xfrm>
            <a:off x="6553200" y="17526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Patient Edit</a:t>
            </a:r>
            <a:endParaRPr lang="en-US" sz="1200" b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6553200" y="2895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Dr/Nurse Edit</a:t>
            </a:r>
            <a:endParaRPr lang="en-US" sz="1200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6629400" y="4114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Admin Edit</a:t>
            </a:r>
            <a:endParaRPr lang="en-US" sz="1200" b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8001000" y="4114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Lock/Unlock</a:t>
            </a:r>
            <a:endParaRPr lang="en-US" sz="1200" b="1" dirty="0"/>
          </a:p>
        </p:txBody>
      </p:sp>
      <p:sp>
        <p:nvSpPr>
          <p:cNvPr id="334" name="TextBox 333"/>
          <p:cNvSpPr txBox="1"/>
          <p:nvPr/>
        </p:nvSpPr>
        <p:spPr>
          <a:xfrm>
            <a:off x="8001000" y="5410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“The Bible”</a:t>
            </a:r>
            <a:endParaRPr lang="en-US" sz="1200" b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1524000" y="3505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hrs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048000" y="3505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en-US" sz="1200" dirty="0" smtClean="0"/>
              <a:t>0 hrs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4648200" y="3505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r>
              <a:rPr lang="en-US" sz="1200" dirty="0" smtClean="0"/>
              <a:t>0 hrs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 rot="19105342">
            <a:off x="2596321" y="247866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hrs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 rot="19105342">
            <a:off x="5568122" y="255486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hrs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 rot="2386580">
            <a:off x="2523846" y="414972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hrs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 rot="2386580">
            <a:off x="5495646" y="422592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hrs</a:t>
            </a:r>
            <a:endParaRPr lang="en-US" sz="1200" dirty="0"/>
          </a:p>
        </p:txBody>
      </p:sp>
      <p:sp>
        <p:nvSpPr>
          <p:cNvPr id="343" name="TextBox 342"/>
          <p:cNvSpPr txBox="1"/>
          <p:nvPr/>
        </p:nvSpPr>
        <p:spPr>
          <a:xfrm>
            <a:off x="6019800" y="3505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hrs</a:t>
            </a:r>
            <a:endParaRPr lang="en-US" sz="1200" dirty="0"/>
          </a:p>
        </p:txBody>
      </p:sp>
      <p:sp>
        <p:nvSpPr>
          <p:cNvPr id="344" name="TextBox 343"/>
          <p:cNvSpPr txBox="1"/>
          <p:nvPr/>
        </p:nvSpPr>
        <p:spPr>
          <a:xfrm>
            <a:off x="7391400" y="47244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hrs</a:t>
            </a:r>
            <a:endParaRPr lang="en-US" sz="1200" dirty="0"/>
          </a:p>
        </p:txBody>
      </p:sp>
      <p:sp>
        <p:nvSpPr>
          <p:cNvPr id="345" name="TextBox 344"/>
          <p:cNvSpPr txBox="1"/>
          <p:nvPr/>
        </p:nvSpPr>
        <p:spPr>
          <a:xfrm>
            <a:off x="3810000" y="6019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 hrs</a:t>
            </a:r>
            <a:endParaRPr lang="en-US" sz="1200" dirty="0"/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0" y="3505200"/>
            <a:ext cx="609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0" y="3505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 hrs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71800" y="5486400"/>
            <a:ext cx="3429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EMIS Wiki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5639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“The Bible”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5146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Wiki</a:t>
            </a:r>
          </a:p>
          <a:p>
            <a:endParaRPr lang="en-US" b="1" dirty="0" smtClean="0"/>
          </a:p>
          <a:p>
            <a:r>
              <a:rPr lang="en-US" b="1" dirty="0" smtClean="0"/>
              <a:t>A manual containing the standards for each element pertaining to the Emergency Medical Information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507568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Burn down Chart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22" name="Chart 21"/>
          <p:cNvGraphicFramePr/>
          <p:nvPr/>
        </p:nvGraphicFramePr>
        <p:xfrm>
          <a:off x="152400" y="1066800"/>
          <a:ext cx="8676011" cy="5204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4284634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Diagram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58765" y="0"/>
            <a:ext cx="3999813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Timeblock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2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1676400"/>
            <a:ext cx="7458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tx2">
                <a:lumMod val="20000"/>
                <a:lumOff val="80000"/>
              </a:schemeClr>
            </a:gs>
            <a:gs pos="100000">
              <a:schemeClr val="bg1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58765" y="0"/>
            <a:ext cx="3999813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Timeblock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2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227</Words>
  <Application>Microsoft Office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elcucuy</dc:creator>
  <cp:lastModifiedBy>bsattler</cp:lastModifiedBy>
  <cp:revision>100</cp:revision>
  <dcterms:created xsi:type="dcterms:W3CDTF">2011-07-07T09:24:50Z</dcterms:created>
  <dcterms:modified xsi:type="dcterms:W3CDTF">2011-07-13T09:41:40Z</dcterms:modified>
</cp:coreProperties>
</file>