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3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470025"/>
          </a:xfrm>
          <a:custGeom>
            <a:avLst/>
            <a:gdLst/>
            <a:ahLst/>
            <a:cxnLst/>
            <a:rect l="l" t="t" r="r" b="b"/>
            <a:pathLst>
              <a:path w="9144000" h="1470025">
                <a:moveTo>
                  <a:pt x="9144000" y="0"/>
                </a:moveTo>
                <a:lnTo>
                  <a:pt x="0" y="0"/>
                </a:lnTo>
                <a:lnTo>
                  <a:pt x="0" y="1470025"/>
                </a:lnTo>
                <a:lnTo>
                  <a:pt x="9144000" y="1470025"/>
                </a:lnTo>
                <a:lnTo>
                  <a:pt x="9144000" y="0"/>
                </a:lnTo>
                <a:close/>
              </a:path>
            </a:pathLst>
          </a:custGeom>
          <a:solidFill>
            <a:srgbClr val="B9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470025"/>
          </a:xfrm>
          <a:custGeom>
            <a:avLst/>
            <a:gdLst/>
            <a:ahLst/>
            <a:cxnLst/>
            <a:rect l="l" t="t" r="r" b="b"/>
            <a:pathLst>
              <a:path w="9144000" h="1470025">
                <a:moveTo>
                  <a:pt x="0" y="0"/>
                </a:moveTo>
                <a:lnTo>
                  <a:pt x="9144000" y="0"/>
                </a:lnTo>
                <a:lnTo>
                  <a:pt x="9144000" y="1470025"/>
                </a:lnTo>
                <a:lnTo>
                  <a:pt x="0" y="1470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5B3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2837" y="348995"/>
            <a:ext cx="43783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3" y="1695195"/>
            <a:ext cx="8102592" cy="301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536" y="609600"/>
            <a:ext cx="6657340" cy="11304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22935" marR="5080" indent="-610870" algn="ctr">
              <a:lnSpc>
                <a:spcPts val="4300"/>
              </a:lnSpc>
              <a:spcBef>
                <a:spcPts val="215"/>
              </a:spcBef>
            </a:pPr>
            <a:r>
              <a:rPr lang="es-ES" sz="36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Análisis y diseño de algoritmos:</a:t>
            </a:r>
            <a:br>
              <a:rPr lang="es-ES" sz="3600" spc="-5" dirty="0">
                <a:solidFill>
                  <a:srgbClr val="000000"/>
                </a:solidFill>
                <a:latin typeface="Microsoft Sans Serif"/>
                <a:cs typeface="Microsoft Sans Serif"/>
              </a:rPr>
            </a:br>
            <a:r>
              <a:rPr lang="es-ES" sz="36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Complejidad algorítmica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691" y="4313428"/>
            <a:ext cx="6463030" cy="775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4310" marR="1459230" algn="ctr">
              <a:lnSpc>
                <a:spcPct val="113599"/>
              </a:lnSpc>
              <a:spcBef>
                <a:spcPts val="100"/>
              </a:spcBef>
            </a:pPr>
            <a:r>
              <a:rPr lang="en-US" sz="2200" spc="5" dirty="0">
                <a:solidFill>
                  <a:srgbClr val="888888"/>
                </a:solidFill>
                <a:latin typeface="Calibri"/>
                <a:cs typeface="Calibri"/>
              </a:rPr>
              <a:t>Juan Camilo David D</a:t>
            </a:r>
            <a:r>
              <a:rPr lang="es-ES" sz="2200" spc="5" dirty="0" err="1">
                <a:solidFill>
                  <a:srgbClr val="888888"/>
                </a:solidFill>
                <a:latin typeface="Calibri"/>
                <a:cs typeface="Calibri"/>
              </a:rPr>
              <a:t>íaz</a:t>
            </a:r>
            <a:endParaRPr lang="en-US" sz="2200" spc="5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464310" marR="1459230" algn="ctr">
              <a:lnSpc>
                <a:spcPct val="113599"/>
              </a:lnSpc>
              <a:spcBef>
                <a:spcPts val="100"/>
              </a:spcBef>
            </a:pPr>
            <a:r>
              <a:rPr sz="2200" spc="10" dirty="0">
                <a:solidFill>
                  <a:srgbClr val="888888"/>
                </a:solidFill>
                <a:latin typeface="Calibri"/>
                <a:cs typeface="Calibri"/>
              </a:rPr>
              <a:t>202</a:t>
            </a:r>
            <a:r>
              <a:rPr lang="en-US" sz="2200" spc="1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296" y="2207455"/>
            <a:ext cx="2017406" cy="16665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078" y="457200"/>
            <a:ext cx="18097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5" dirty="0"/>
              <a:t>Agenda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8104" y="2558890"/>
            <a:ext cx="5727697" cy="17402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Introducción GIT.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Git </a:t>
            </a:r>
            <a:r>
              <a:rPr lang="es-ES" sz="3200" spc="-5" dirty="0" err="1">
                <a:solidFill>
                  <a:srgbClr val="888888"/>
                </a:solidFill>
                <a:latin typeface="Calibri"/>
                <a:cs typeface="Calibri"/>
              </a:rPr>
              <a:t>Bash</a:t>
            </a: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Comandos básicos.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57200"/>
            <a:ext cx="57911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Resultado de aprendizaje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097" y="1981200"/>
            <a:ext cx="783780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Identifico los componentes estructurales y dinámicos del dominio del problema, considerando la infraestructura tecnológica requerida y las restricciones asociadas, como insumo para el diseño de una solución.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999" y="228600"/>
            <a:ext cx="533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Algoritmos recursivos</a:t>
            </a: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D13D0F-4A85-3419-49F8-BD22A03C0C36}"/>
              </a:ext>
            </a:extLst>
          </p:cNvPr>
          <p:cNvSpPr txBox="1"/>
          <p:nvPr/>
        </p:nvSpPr>
        <p:spPr>
          <a:xfrm>
            <a:off x="708513" y="2590800"/>
            <a:ext cx="77269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3200" dirty="0"/>
              <a:t>La recursividad intuitiva.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dirty="0"/>
              <a:t>Mentalidad matemática.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dirty="0"/>
              <a:t>Curva de aprendizaje.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dirty="0"/>
              <a:t>Desbordamiento.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1233" y="381000"/>
            <a:ext cx="14015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Stack</a:t>
            </a:r>
            <a:endParaRPr lang="es-ES" dirty="0"/>
          </a:p>
        </p:txBody>
      </p:sp>
      <p:pic>
        <p:nvPicPr>
          <p:cNvPr id="5" name="Picture 4" descr="Estructura de datos de pila en C ++ con ilustración - Otro">
            <a:extLst>
              <a:ext uri="{FF2B5EF4-FFF2-40B4-BE49-F238E27FC236}">
                <a16:creationId xmlns:a16="http://schemas.microsoft.com/office/drawing/2014/main" id="{7DB5A07D-D543-6A8D-ACD6-4CB1C2D35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43" y="2438400"/>
            <a:ext cx="4467304" cy="290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E8262AF-B460-35D0-C81E-46F641B90DCB}"/>
              </a:ext>
            </a:extLst>
          </p:cNvPr>
          <p:cNvSpPr txBox="1"/>
          <p:nvPr/>
        </p:nvSpPr>
        <p:spPr>
          <a:xfrm>
            <a:off x="1295400" y="6096000"/>
            <a:ext cx="103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https://encrypted-tbn0.gstatic.com/images?q=tbn:ANd9GcQhYxtck3qElaNzGKyDIF89wHSMMQNWUO_uqQ&amp;usqp=CAU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49149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s-ES" spc="-5" dirty="0"/>
              <a:t>Ejemplo de recursividad</a:t>
            </a: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AE12D6-370B-3C95-1B26-89DA4398B2FC}"/>
              </a:ext>
            </a:extLst>
          </p:cNvPr>
          <p:cNvSpPr txBox="1"/>
          <p:nvPr/>
        </p:nvSpPr>
        <p:spPr>
          <a:xfrm>
            <a:off x="2114550" y="3581400"/>
            <a:ext cx="4914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https://pythontutor.com/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8898" y="381000"/>
            <a:ext cx="26262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Conclusión</a:t>
            </a: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F76AC9-9EC8-EBDE-755E-8F5DAF54F843}"/>
              </a:ext>
            </a:extLst>
          </p:cNvPr>
          <p:cNvSpPr txBox="1"/>
          <p:nvPr/>
        </p:nvSpPr>
        <p:spPr>
          <a:xfrm>
            <a:off x="228600" y="1981200"/>
            <a:ext cx="8458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600" dirty="0">
                <a:solidFill>
                  <a:srgbClr val="374151"/>
                </a:solidFill>
                <a:latin typeface="Söhne"/>
              </a:rPr>
              <a:t>Los dos algoritmos tienen como resultado el mismo, pero la </a:t>
            </a:r>
            <a:r>
              <a:rPr lang="es-ES" sz="3600" b="1" dirty="0">
                <a:solidFill>
                  <a:srgbClr val="374151"/>
                </a:solidFill>
                <a:latin typeface="Söhne"/>
              </a:rPr>
              <a:t>forma recursiva emplea mayor cantidad de memoria </a:t>
            </a:r>
            <a:r>
              <a:rPr lang="es-ES" sz="3600" dirty="0">
                <a:solidFill>
                  <a:srgbClr val="374151"/>
                </a:solidFill>
                <a:latin typeface="Söhne"/>
              </a:rPr>
              <a:t>(el paso del parámetro es por valor) y además existe el coste añadido de las sucesivas llamadas, las cuales conllevan un determinado tiempo de procesador.</a:t>
            </a:r>
            <a:endParaRPr lang="en-US" sz="36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6856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728" y="359705"/>
            <a:ext cx="369054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Próxima Sesión</a:t>
            </a:r>
            <a:endParaRPr spc="-5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0F1B32-C21E-9FBB-5AD0-8221EE37B56F}"/>
              </a:ext>
            </a:extLst>
          </p:cNvPr>
          <p:cNvSpPr txBox="1"/>
          <p:nvPr/>
        </p:nvSpPr>
        <p:spPr>
          <a:xfrm>
            <a:off x="457199" y="1905000"/>
            <a:ext cx="8229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Notación asintótica: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s-ES" sz="3200" dirty="0"/>
              <a:t>BIG O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s-ES" sz="3200" dirty="0"/>
              <a:t>BIG OMEGA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s-ES" sz="3200" dirty="0"/>
              <a:t>THETA</a:t>
            </a:r>
          </a:p>
        </p:txBody>
      </p:sp>
    </p:spTree>
    <p:extLst>
      <p:ext uri="{BB962C8B-B14F-4D97-AF65-F5344CB8AC3E}">
        <p14:creationId xmlns:p14="http://schemas.microsoft.com/office/powerpoint/2010/main" val="237677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350" y="381000"/>
            <a:ext cx="30422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Referencias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33B7D7-3AB5-7AAD-96B3-F17A598CC995}"/>
              </a:ext>
            </a:extLst>
          </p:cNvPr>
          <p:cNvSpPr txBox="1"/>
          <p:nvPr/>
        </p:nvSpPr>
        <p:spPr>
          <a:xfrm>
            <a:off x="457200" y="2742335"/>
            <a:ext cx="8382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1800" dirty="0">
                <a:cs typeface="Calibri" panose="020F0502020204030204" pitchFamily="34" charset="0"/>
              </a:rPr>
              <a:t>T. H. </a:t>
            </a:r>
            <a:r>
              <a:rPr lang="en-US" altLang="en-US" sz="1800" dirty="0" err="1">
                <a:cs typeface="Calibri" panose="020F0502020204030204" pitchFamily="34" charset="0"/>
              </a:rPr>
              <a:t>Cormen</a:t>
            </a:r>
            <a:r>
              <a:rPr lang="en-US" altLang="en-US" sz="1800" dirty="0">
                <a:cs typeface="Calibri" panose="020F0502020204030204" pitchFamily="34" charset="0"/>
              </a:rPr>
              <a:t>, C. E. </a:t>
            </a:r>
            <a:r>
              <a:rPr lang="en-US" altLang="en-US" sz="1800" dirty="0" err="1">
                <a:cs typeface="Calibri" panose="020F0502020204030204" pitchFamily="34" charset="0"/>
              </a:rPr>
              <a:t>Leiserson</a:t>
            </a:r>
            <a:r>
              <a:rPr lang="en-US" altLang="en-US" sz="1800" dirty="0">
                <a:cs typeface="Calibri" panose="020F0502020204030204" pitchFamily="34" charset="0"/>
              </a:rPr>
              <a:t>, R. L. Rivest, and C. Stein, Introduction to Algorithms, Third Edition, 3rd ed. The MIT Press, 2009.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203</Words>
  <Application>Microsoft Office PowerPoint</Application>
  <PresentationFormat>Presentación en pantalla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MT</vt:lpstr>
      <vt:lpstr>Calibri</vt:lpstr>
      <vt:lpstr>Microsoft Sans Serif</vt:lpstr>
      <vt:lpstr>Söhne</vt:lpstr>
      <vt:lpstr>Office Theme</vt:lpstr>
      <vt:lpstr>Análisis y diseño de algoritmos: Complejidad algorítmica</vt:lpstr>
      <vt:lpstr>Agenda</vt:lpstr>
      <vt:lpstr>Resultado de aprendizaje</vt:lpstr>
      <vt:lpstr>Algoritmos recursivos</vt:lpstr>
      <vt:lpstr>Stack</vt:lpstr>
      <vt:lpstr>Ejemplo de recursividad</vt:lpstr>
      <vt:lpstr>Conclusión</vt:lpstr>
      <vt:lpstr>Próxima Sesión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algoritmos</dc:title>
  <cp:lastModifiedBy>JUAN CAMILO DAVID DIAZ</cp:lastModifiedBy>
  <cp:revision>22</cp:revision>
  <dcterms:created xsi:type="dcterms:W3CDTF">2023-02-10T19:02:00Z</dcterms:created>
  <dcterms:modified xsi:type="dcterms:W3CDTF">2023-07-28T16:40:54Z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LastSaved">
    <vt:filetime>2023-02-10T00:00:00Z</vt:filetime>
  </property>
</Properties>
</file>