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9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0867-8193-4C3B-B465-B8C58C3F418F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253E-EE56-494D-86E5-F4CE8102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3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0867-8193-4C3B-B465-B8C58C3F418F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253E-EE56-494D-86E5-F4CE8102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3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0867-8193-4C3B-B465-B8C58C3F418F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253E-EE56-494D-86E5-F4CE8102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8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0867-8193-4C3B-B465-B8C58C3F418F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253E-EE56-494D-86E5-F4CE8102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5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0867-8193-4C3B-B465-B8C58C3F418F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253E-EE56-494D-86E5-F4CE8102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4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0867-8193-4C3B-B465-B8C58C3F418F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253E-EE56-494D-86E5-F4CE8102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0867-8193-4C3B-B465-B8C58C3F418F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253E-EE56-494D-86E5-F4CE8102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7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0867-8193-4C3B-B465-B8C58C3F418F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253E-EE56-494D-86E5-F4CE8102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9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0867-8193-4C3B-B465-B8C58C3F418F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253E-EE56-494D-86E5-F4CE8102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7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0867-8193-4C3B-B465-B8C58C3F418F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253E-EE56-494D-86E5-F4CE8102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1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0867-8193-4C3B-B465-B8C58C3F418F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253E-EE56-494D-86E5-F4CE8102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7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20867-8193-4C3B-B465-B8C58C3F418F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0253E-EE56-494D-86E5-F4CE8102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0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10"/>
          <p:cNvSpPr txBox="1">
            <a:spLocks/>
          </p:cNvSpPr>
          <p:nvPr/>
        </p:nvSpPr>
        <p:spPr>
          <a:xfrm>
            <a:off x="538347" y="60740"/>
            <a:ext cx="11349000" cy="64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PT Sans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 Sans"/>
                <a:sym typeface="PT Sans"/>
              </a:rPr>
              <a:t>Latent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 Sans"/>
                <a:sym typeface="PT Sans"/>
              </a:rPr>
              <a:t>Dirichlet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 Sans"/>
                <a:sym typeface="PT Sans"/>
              </a:rPr>
              <a:t> Allocation (LDA)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T Sans"/>
              <a:sym typeface="PT Sans"/>
            </a:endParaRPr>
          </a:p>
        </p:txBody>
      </p:sp>
      <p:sp>
        <p:nvSpPr>
          <p:cNvPr id="7" name="Shape 411"/>
          <p:cNvSpPr txBox="1">
            <a:spLocks/>
          </p:cNvSpPr>
          <p:nvPr/>
        </p:nvSpPr>
        <p:spPr>
          <a:xfrm>
            <a:off x="538350" y="1153550"/>
            <a:ext cx="11349000" cy="538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742950" marR="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ct val="100000"/>
              <a:buFont typeface="PT Sans"/>
              <a:buChar char="–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143000" marR="0" lvl="2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600200" marR="0" lvl="3" indent="-1270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342900" marR="0" lvl="0" indent="-215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4E84C4"/>
              </a:buClr>
              <a:buSzPct val="100000"/>
              <a:buFont typeface="Noto Sans Symbols"/>
              <a:buNone/>
              <a:tabLst/>
              <a:defRPr/>
            </a:pPr>
            <a:r>
              <a:rPr kumimoji="0" lang="en-US" sz="27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PT Sans"/>
              </a:rPr>
              <a:t>LDA</a:t>
            </a:r>
            <a:r>
              <a:rPr kumimoji="0" 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PT Sans"/>
              </a:rPr>
              <a:t>: a method to find latent variables (topics) in a large set of observable variables (words in a corpus). </a:t>
            </a:r>
            <a:r>
              <a:rPr kumimoji="0" 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Arial"/>
                <a:cs typeface="Arial"/>
                <a:sym typeface="Arial"/>
              </a:rPr>
              <a:t>LDA represents documents as </a:t>
            </a:r>
            <a:r>
              <a:rPr kumimoji="0" lang="en-US" sz="27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Arial"/>
                <a:cs typeface="Arial"/>
                <a:sym typeface="Arial"/>
              </a:rPr>
              <a:t>mixtures of topics</a:t>
            </a:r>
            <a:r>
              <a:rPr kumimoji="0" 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Arial"/>
                <a:cs typeface="Arial"/>
                <a:sym typeface="Arial"/>
              </a:rPr>
              <a:t> that spit out words with certain probabilities.</a:t>
            </a:r>
          </a:p>
          <a:p>
            <a:pPr marL="914400" marR="0" lvl="0" indent="-4064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Noto Sans Symbols"/>
              <a:buChar char="▪"/>
              <a:tabLst/>
              <a:defRPr/>
            </a:pPr>
            <a:r>
              <a:rPr kumimoji="0" lang="en-US" sz="27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PT Sans"/>
              </a:rPr>
              <a:t>topics:</a:t>
            </a:r>
            <a:r>
              <a:rPr kumimoji="0" 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PT Sans"/>
              </a:rPr>
              <a:t> viewed as probability distributions of words found “near” each other and the probability of those words to be in a given “topic”</a:t>
            </a:r>
          </a:p>
          <a:p>
            <a:pPr marL="914400" marR="0" lvl="0" indent="-4064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Noto Sans Symbols"/>
              <a:buChar char="▪"/>
              <a:tabLst/>
              <a:defRPr/>
            </a:pPr>
            <a:r>
              <a:rPr kumimoji="0" lang="en-US" sz="27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PT Sans"/>
              </a:rPr>
              <a:t>words:</a:t>
            </a:r>
            <a:r>
              <a:rPr kumimoji="0" 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PT Sans"/>
              </a:rPr>
              <a:t> assigned probabilities that they appear within a given topic</a:t>
            </a:r>
          </a:p>
          <a:p>
            <a:pPr marL="914400" marR="0" lvl="0" indent="-4064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Noto Sans Symbols"/>
              <a:buChar char="▪"/>
              <a:tabLst/>
              <a:defRPr/>
            </a:pPr>
            <a:r>
              <a:rPr kumimoji="0" lang="en-US" sz="27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PT Sans"/>
              </a:rPr>
              <a:t>documents:</a:t>
            </a:r>
            <a:r>
              <a:rPr kumimoji="0" 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PT Sans"/>
              </a:rPr>
              <a:t> viewed as probability distributions of topics</a:t>
            </a:r>
          </a:p>
          <a:p>
            <a:pPr marL="1371600" marR="0" lvl="1" indent="-4064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PT Sans"/>
              <a:buChar char="–"/>
              <a:tabLst/>
              <a:defRPr/>
            </a:pPr>
            <a:r>
              <a:rPr kumimoji="0" 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PT Sans"/>
              </a:rPr>
              <a:t>by reading the words and comparing to the topic distributions</a:t>
            </a:r>
          </a:p>
          <a:p>
            <a:pPr marL="1371600" marR="0" lvl="1" indent="-4064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PT Sans"/>
              <a:buChar char="–"/>
              <a:tabLst/>
              <a:defRPr/>
            </a:pPr>
            <a:r>
              <a:rPr kumimoji="0" 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PT Sans"/>
              </a:rPr>
              <a:t>we can also assign a single topic to each document based on the most represented topic</a:t>
            </a:r>
            <a:endParaRPr kumimoji="0" lang="en-US" sz="2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5589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18"/>
          <p:cNvSpPr txBox="1">
            <a:spLocks noGrp="1"/>
          </p:cNvSpPr>
          <p:nvPr>
            <p:ph type="title"/>
          </p:nvPr>
        </p:nvSpPr>
        <p:spPr>
          <a:xfrm>
            <a:off x="538347" y="60740"/>
            <a:ext cx="11349000" cy="64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Font typeface="PT Sans"/>
            </a:pPr>
            <a:r>
              <a:rPr lang="en-US" sz="2800" kern="0" dirty="0">
                <a:solidFill>
                  <a:srgbClr val="FFFFFF"/>
                </a:solidFill>
                <a:latin typeface="PT Sans"/>
                <a:ea typeface="PT Sans"/>
                <a:cs typeface="PT Sans"/>
              </a:rPr>
              <a:t>LDA: A </a:t>
            </a:r>
            <a:r>
              <a:rPr lang="en-US" sz="2800" kern="0" dirty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very</a:t>
            </a:r>
            <a:r>
              <a:rPr lang="en-US" sz="2800" kern="0" dirty="0">
                <a:solidFill>
                  <a:srgbClr val="FFFFFF"/>
                </a:solidFill>
                <a:latin typeface="PT Sans"/>
                <a:ea typeface="PT Sans"/>
                <a:cs typeface="PT Sans"/>
              </a:rPr>
              <a:t> simple example</a:t>
            </a:r>
          </a:p>
        </p:txBody>
      </p:sp>
      <p:sp>
        <p:nvSpPr>
          <p:cNvPr id="8" name="Shape 419"/>
          <p:cNvSpPr txBox="1">
            <a:spLocks noGrp="1"/>
          </p:cNvSpPr>
          <p:nvPr>
            <p:ph type="body" idx="1"/>
          </p:nvPr>
        </p:nvSpPr>
        <p:spPr>
          <a:xfrm>
            <a:off x="233548" y="1001150"/>
            <a:ext cx="5263500" cy="45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u="sng" dirty="0"/>
              <a:t>Consider these 5 “documents”:</a:t>
            </a:r>
          </a:p>
          <a:p>
            <a:pPr marL="457200" lvl="0" indent="-228600" rtl="0">
              <a:lnSpc>
                <a:spcPct val="100000"/>
              </a:lnSpc>
              <a:spcBef>
                <a:spcPts val="1100"/>
              </a:spcBef>
              <a:spcAft>
                <a:spcPts val="1600"/>
              </a:spcAft>
              <a:buClr>
                <a:srgbClr val="000305"/>
              </a:buClr>
              <a:buFont typeface="Arial"/>
            </a:pPr>
            <a:r>
              <a:rPr lang="en-US" sz="2000" dirty="0">
                <a:solidFill>
                  <a:srgbClr val="00030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 like to eat broccoli and bananas.</a:t>
            </a:r>
          </a:p>
          <a:p>
            <a:pPr marL="457200" lvl="0" indent="-228600" rtl="0">
              <a:lnSpc>
                <a:spcPct val="100000"/>
              </a:lnSpc>
              <a:spcBef>
                <a:spcPts val="1100"/>
              </a:spcBef>
              <a:spcAft>
                <a:spcPts val="1600"/>
              </a:spcAft>
              <a:buClr>
                <a:srgbClr val="000305"/>
              </a:buClr>
              <a:buFont typeface="Arial"/>
            </a:pPr>
            <a:r>
              <a:rPr lang="en-US" sz="2000" dirty="0">
                <a:solidFill>
                  <a:srgbClr val="00030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 ate a banana and spinach smoothie for breakfast.</a:t>
            </a:r>
          </a:p>
          <a:p>
            <a:pPr marL="457200" lvl="0" indent="-228600" rtl="0">
              <a:lnSpc>
                <a:spcPct val="100000"/>
              </a:lnSpc>
              <a:spcBef>
                <a:spcPts val="1100"/>
              </a:spcBef>
              <a:spcAft>
                <a:spcPts val="1600"/>
              </a:spcAft>
              <a:buClr>
                <a:srgbClr val="000305"/>
              </a:buClr>
              <a:buFont typeface="Arial"/>
            </a:pPr>
            <a:r>
              <a:rPr lang="en-US" sz="2000" dirty="0">
                <a:solidFill>
                  <a:srgbClr val="00030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Chinchillas and kittens are cute.</a:t>
            </a:r>
          </a:p>
          <a:p>
            <a:pPr marL="457200" lvl="0" indent="-228600" rtl="0">
              <a:lnSpc>
                <a:spcPct val="100000"/>
              </a:lnSpc>
              <a:spcBef>
                <a:spcPts val="1100"/>
              </a:spcBef>
              <a:spcAft>
                <a:spcPts val="1600"/>
              </a:spcAft>
              <a:buClr>
                <a:srgbClr val="000305"/>
              </a:buClr>
              <a:buFont typeface="Arial"/>
            </a:pPr>
            <a:r>
              <a:rPr lang="en-US" sz="2000" dirty="0">
                <a:solidFill>
                  <a:srgbClr val="00030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My sister adopted a kitten yesterday.</a:t>
            </a:r>
          </a:p>
          <a:p>
            <a:pPr marL="457200" lvl="0" indent="-228600" rtl="0">
              <a:lnSpc>
                <a:spcPct val="100000"/>
              </a:lnSpc>
              <a:spcBef>
                <a:spcPts val="1100"/>
              </a:spcBef>
              <a:spcAft>
                <a:spcPts val="1600"/>
              </a:spcAft>
              <a:buClr>
                <a:srgbClr val="000305"/>
              </a:buClr>
              <a:buFont typeface="Arial"/>
            </a:pPr>
            <a:r>
              <a:rPr lang="en-US" sz="2000" dirty="0">
                <a:solidFill>
                  <a:srgbClr val="00030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Look at this cute hamster munching on a piece of broccoli.</a:t>
            </a:r>
          </a:p>
        </p:txBody>
      </p:sp>
      <p:sp>
        <p:nvSpPr>
          <p:cNvPr id="9" name="Shape 421"/>
          <p:cNvSpPr txBox="1">
            <a:spLocks noGrp="1"/>
          </p:cNvSpPr>
          <p:nvPr>
            <p:ph type="body" idx="1"/>
          </p:nvPr>
        </p:nvSpPr>
        <p:spPr>
          <a:xfrm>
            <a:off x="5497049" y="1001150"/>
            <a:ext cx="6152400" cy="45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u="sng" dirty="0"/>
              <a:t>If asked for 2 topics, LDA might produce:</a:t>
            </a:r>
          </a:p>
          <a:p>
            <a:pPr marL="457200" lvl="0" indent="-228600" rtl="0">
              <a:lnSpc>
                <a:spcPct val="100000"/>
              </a:lnSpc>
              <a:spcBef>
                <a:spcPts val="1100"/>
              </a:spcBef>
              <a:spcAft>
                <a:spcPts val="1600"/>
              </a:spcAft>
              <a:buClr>
                <a:srgbClr val="000305"/>
              </a:buClr>
              <a:buFont typeface="Arial"/>
            </a:pPr>
            <a:r>
              <a:rPr lang="en-US" sz="2000" b="1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Sentences 1 and 2</a:t>
            </a:r>
            <a:r>
              <a:rPr lang="en-US" sz="2000" dirty="0">
                <a:solidFill>
                  <a:srgbClr val="00030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100% Topic A</a:t>
            </a:r>
          </a:p>
          <a:p>
            <a:pPr marL="457200" lvl="0" indent="-228600" rtl="0">
              <a:lnSpc>
                <a:spcPct val="100000"/>
              </a:lnSpc>
              <a:spcBef>
                <a:spcPts val="1100"/>
              </a:spcBef>
              <a:spcAft>
                <a:spcPts val="1600"/>
              </a:spcAft>
              <a:buClr>
                <a:srgbClr val="000305"/>
              </a:buClr>
              <a:buFont typeface="Arial"/>
            </a:pPr>
            <a:r>
              <a:rPr lang="en-US" sz="2000" b="1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Sentences 3 and 4</a:t>
            </a:r>
            <a:r>
              <a:rPr lang="en-US" sz="2000" dirty="0">
                <a:solidFill>
                  <a:srgbClr val="00030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100% Topic B</a:t>
            </a:r>
          </a:p>
          <a:p>
            <a:pPr marL="457200" lvl="0" indent="-228600" rtl="0">
              <a:lnSpc>
                <a:spcPct val="100000"/>
              </a:lnSpc>
              <a:spcBef>
                <a:spcPts val="1100"/>
              </a:spcBef>
              <a:spcAft>
                <a:spcPts val="1600"/>
              </a:spcAft>
              <a:buClr>
                <a:srgbClr val="000305"/>
              </a:buClr>
              <a:buFont typeface="Arial"/>
            </a:pPr>
            <a:r>
              <a:rPr lang="en-US" sz="2000" b="1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Sentence 5</a:t>
            </a:r>
            <a:r>
              <a:rPr lang="en-US" sz="2000" dirty="0">
                <a:solidFill>
                  <a:srgbClr val="00030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60% Topic A, 40% Topic B</a:t>
            </a:r>
          </a:p>
          <a:p>
            <a:pPr marL="457200" lvl="0" indent="-228600" rtl="0">
              <a:lnSpc>
                <a:spcPct val="100000"/>
              </a:lnSpc>
              <a:spcBef>
                <a:spcPts val="1100"/>
              </a:spcBef>
              <a:spcAft>
                <a:spcPts val="1600"/>
              </a:spcAft>
              <a:buClr>
                <a:srgbClr val="000305"/>
              </a:buClr>
              <a:buFont typeface="Arial"/>
            </a:pPr>
            <a:r>
              <a:rPr lang="en-US" sz="2000" b="1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Topic A</a:t>
            </a:r>
            <a:r>
              <a:rPr lang="en-US" sz="2000" dirty="0">
                <a:solidFill>
                  <a:srgbClr val="00030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30% broccoli, 15% bananas, 10% breakfast, 10% munching, … (at which point, you could interpret topic A to be about food)</a:t>
            </a:r>
          </a:p>
          <a:p>
            <a:pPr marL="457200" lvl="0" indent="-228600" rtl="0">
              <a:lnSpc>
                <a:spcPct val="100000"/>
              </a:lnSpc>
              <a:spcBef>
                <a:spcPts val="1100"/>
              </a:spcBef>
              <a:spcAft>
                <a:spcPts val="1600"/>
              </a:spcAft>
              <a:buClr>
                <a:srgbClr val="000305"/>
              </a:buClr>
              <a:buFont typeface="Arial"/>
            </a:pPr>
            <a:r>
              <a:rPr lang="en-US" sz="2000" b="1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Topic B</a:t>
            </a:r>
            <a:r>
              <a:rPr lang="en-US" sz="2000" dirty="0">
                <a:solidFill>
                  <a:srgbClr val="00030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20% chinchillas, 20% kittens, 20% cute, 15% hamster, … (at which point, you could interpret topic B to be about cute animals)</a:t>
            </a:r>
          </a:p>
        </p:txBody>
      </p:sp>
      <p:sp>
        <p:nvSpPr>
          <p:cNvPr id="10" name="Shape 422"/>
          <p:cNvSpPr txBox="1"/>
          <p:nvPr/>
        </p:nvSpPr>
        <p:spPr>
          <a:xfrm>
            <a:off x="2289050" y="5741200"/>
            <a:ext cx="8817300" cy="102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 i="1" dirty="0"/>
              <a:t>Note: in order to do this, LDA assumes prior probability distribution and then iteratively generates topics using a bag-of-words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67600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428"/>
          <p:cNvSpPr txBox="1">
            <a:spLocks noGrp="1"/>
          </p:cNvSpPr>
          <p:nvPr>
            <p:ph type="title"/>
          </p:nvPr>
        </p:nvSpPr>
        <p:spPr>
          <a:xfrm>
            <a:off x="538347" y="60740"/>
            <a:ext cx="11349000" cy="642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91425" rIns="91425" bIns="91425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Font typeface="PT Sans"/>
            </a:pPr>
            <a:r>
              <a:rPr lang="en-US" sz="2800" kern="0">
                <a:solidFill>
                  <a:srgbClr val="FFFFFF"/>
                </a:solidFill>
                <a:latin typeface="PT Sans"/>
                <a:ea typeface="PT Sans"/>
                <a:cs typeface="PT Sans"/>
              </a:rPr>
              <a:t>Topics are just probability distributions</a:t>
            </a:r>
          </a:p>
        </p:txBody>
      </p:sp>
      <p:pic>
        <p:nvPicPr>
          <p:cNvPr id="13" name="Shape 4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2" y="2036652"/>
            <a:ext cx="11847924" cy="368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431"/>
          <p:cNvSpPr txBox="1">
            <a:spLocks/>
          </p:cNvSpPr>
          <p:nvPr/>
        </p:nvSpPr>
        <p:spPr>
          <a:xfrm>
            <a:off x="538347" y="924945"/>
            <a:ext cx="11349000" cy="4526100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smtClean="0"/>
              <a:t>Probabilities:</a:t>
            </a:r>
            <a:r>
              <a:rPr lang="en-US" sz="2400" smtClean="0"/>
              <a:t> of words within topics</a:t>
            </a:r>
          </a:p>
          <a:p>
            <a:pPr marL="457200" indent="-381000">
              <a:spcBef>
                <a:spcPts val="0"/>
              </a:spcBef>
              <a:buSzPct val="100000"/>
            </a:pPr>
            <a:r>
              <a:rPr lang="en-US" smtClean="0"/>
              <a:t>this is what it looks like in the Yelp dataset</a:t>
            </a:r>
            <a:r>
              <a:rPr lang="en-US" sz="2400" smtClean="0"/>
              <a:t>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4294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327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Noto Sans Symbols</vt:lpstr>
      <vt:lpstr>PT Sans</vt:lpstr>
      <vt:lpstr>Office Theme</vt:lpstr>
      <vt:lpstr>PowerPoint Presentation</vt:lpstr>
      <vt:lpstr>LDA: A very simple example</vt:lpstr>
      <vt:lpstr>Topics are just probability distributions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Guillermo Rangel</dc:creator>
  <cp:lastModifiedBy>Guillermo Rangel</cp:lastModifiedBy>
  <cp:revision>2</cp:revision>
  <dcterms:created xsi:type="dcterms:W3CDTF">2017-09-14T18:57:46Z</dcterms:created>
  <dcterms:modified xsi:type="dcterms:W3CDTF">2017-09-14T18:59:35Z</dcterms:modified>
</cp:coreProperties>
</file>