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Proxima Nova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69de7e9b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169de7e9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ac06cd96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ac06cd96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d63bf7f0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d63bf7f0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to try out aspects of the pifos from sivaraman paper so we can compare against them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ac06cd96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1ac06cd96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 determine its position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169de7e9b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169de7e9b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1a974840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1a974840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1a9748407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1a9748407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1a9748407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1a9748407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1a9748407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1a9748407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1a9748407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1a9748407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ac06cd96d_3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ac06cd96d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1a9748407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1a9748407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1a9748407c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1a9748407c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169de7e9b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169de7e9b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a9748407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a9748407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ac06cd96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ac06cd96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ac06cd96d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ac06cd96d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ac06cd96d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ac06cd96d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ac06cd96d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ac06cd96d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ac06cd96d_3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ac06cd96d_3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69de7e9b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69de7e9b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Pifo trees allow programmable packet scheduling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ac06cd96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1ac06cd96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10" Type="http://schemas.openxmlformats.org/officeDocument/2006/relationships/image" Target="../media/image3.png"/><Relationship Id="rId9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11.png"/><Relationship Id="rId8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2.jpg"/><Relationship Id="rId5" Type="http://schemas.openxmlformats.org/officeDocument/2006/relationships/image" Target="../media/image11.png"/><Relationship Id="rId6" Type="http://schemas.openxmlformats.org/officeDocument/2006/relationships/image" Target="../media/image3.png"/><Relationship Id="rId7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Programmable Packet Scheduling</a:t>
            </a:r>
            <a:endParaRPr sz="43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Akash, Cassandra, </a:t>
            </a:r>
            <a:r>
              <a:rPr lang="en" sz="2000"/>
              <a:t>Kabir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Policies people are interested in</a:t>
            </a:r>
            <a:endParaRPr/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729450" y="18502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Not all hierarchical policy compositions make sense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WFQ and Strict are popular</a:t>
            </a:r>
            <a:endParaRPr/>
          </a:p>
        </p:txBody>
      </p:sp>
      <p:pic>
        <p:nvPicPr>
          <p:cNvPr id="206" name="Google Shape;2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850" y="2003850"/>
            <a:ext cx="3407999" cy="270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2"/>
          <p:cNvSpPr txBox="1"/>
          <p:nvPr/>
        </p:nvSpPr>
        <p:spPr>
          <a:xfrm>
            <a:off x="5174625" y="4703625"/>
            <a:ext cx="3150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Loom paper (Stephens et. al)</a:t>
            </a:r>
            <a:endParaRPr sz="1200">
              <a:solidFill>
                <a:schemeClr val="accent1"/>
              </a:solidFill>
            </a:endParaRPr>
          </a:p>
        </p:txBody>
      </p:sp>
      <p:pic>
        <p:nvPicPr>
          <p:cNvPr id="208" name="Google Shape;20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074" y="2427900"/>
            <a:ext cx="3555276" cy="222390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2"/>
          <p:cNvSpPr txBox="1"/>
          <p:nvPr/>
        </p:nvSpPr>
        <p:spPr>
          <a:xfrm>
            <a:off x="759925" y="4568875"/>
            <a:ext cx="3219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</a:rPr>
              <a:t>Zhang </a:t>
            </a:r>
            <a:r>
              <a:rPr lang="en" sz="1200">
                <a:solidFill>
                  <a:schemeClr val="accent1"/>
                </a:solidFill>
              </a:rPr>
              <a:t>et. al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Sivaraman et. al PIFOs</a:t>
            </a:r>
            <a:endParaRPr sz="4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idea</a:t>
            </a:r>
            <a:endParaRPr/>
          </a:p>
        </p:txBody>
      </p:sp>
      <p:sp>
        <p:nvSpPr>
          <p:cNvPr id="220" name="Google Shape;220;p24"/>
          <p:cNvSpPr txBox="1"/>
          <p:nvPr>
            <p:ph idx="1" type="body"/>
          </p:nvPr>
        </p:nvSpPr>
        <p:spPr>
          <a:xfrm>
            <a:off x="727650" y="19027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Represent PIFOs as a block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Each block corresponds to a different level on the tree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Queues in a block share memory</a:t>
            </a:r>
            <a:endParaRPr/>
          </a:p>
        </p:txBody>
      </p:sp>
      <p:pic>
        <p:nvPicPr>
          <p:cNvPr id="221" name="Google Shape;2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625" y="2500375"/>
            <a:ext cx="4769726" cy="243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25" y="3434624"/>
            <a:ext cx="4053026" cy="125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"/>
          <p:cNvSpPr/>
          <p:nvPr/>
        </p:nvSpPr>
        <p:spPr>
          <a:xfrm>
            <a:off x="4337225" y="4448425"/>
            <a:ext cx="2743200" cy="63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4420625" y="4503975"/>
            <a:ext cx="24930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When B gets big, C conversely gets small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Implementation</a:t>
            </a:r>
            <a:endParaRPr/>
          </a:p>
        </p:txBody>
      </p:sp>
      <p:sp>
        <p:nvSpPr>
          <p:cNvPr id="230" name="Google Shape;230;p25"/>
          <p:cNvSpPr txBox="1"/>
          <p:nvPr>
            <p:ph idx="1" type="body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Enqueue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Incoming element is compared against all existing elements in parallel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Flow scheduler - makes it feasible to sort based on flows rather than individual packets</a:t>
            </a:r>
            <a:endParaRPr/>
          </a:p>
        </p:txBody>
      </p:sp>
      <p:pic>
        <p:nvPicPr>
          <p:cNvPr id="231" name="Google Shape;2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75" y="3247063"/>
            <a:ext cx="2175824" cy="13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0850" y="3073762"/>
            <a:ext cx="5487624" cy="17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ctrTitle"/>
          </p:nvPr>
        </p:nvSpPr>
        <p:spPr>
          <a:xfrm>
            <a:off x="727950" y="20901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Policy Classification</a:t>
            </a:r>
            <a:endParaRPr sz="4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idx="1" type="body"/>
          </p:nvPr>
        </p:nvSpPr>
        <p:spPr>
          <a:xfrm>
            <a:off x="729450" y="1799000"/>
            <a:ext cx="8288400" cy="29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Our project has looked at a variety of different policies, to determine </a:t>
            </a:r>
            <a:r>
              <a:rPr i="1"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which packet to pop next.</a:t>
            </a:r>
            <a:endParaRPr i="1"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First-In First-Out </a:t>
            </a:r>
            <a:r>
              <a:rPr i="1"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(Which packet was enqueued first?)</a:t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Earliest-Deadline First </a:t>
            </a:r>
            <a:r>
              <a:rPr i="1"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(Which packet needs to be processed first?)</a:t>
            </a:r>
            <a:endParaRPr i="1"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●"/>
            </a:pPr>
            <a:r>
              <a:rPr b="1"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Round-Robin </a:t>
            </a:r>
            <a:r>
              <a:rPr i="1"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(Switch out between a series of different </a:t>
            </a:r>
            <a:r>
              <a:rPr b="1" i="1"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flows</a:t>
            </a:r>
            <a:r>
              <a:rPr i="1"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i="1"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b="1"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Strict </a:t>
            </a:r>
            <a:r>
              <a:rPr i="1"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(Stick one one flow until it falls silent)</a:t>
            </a:r>
            <a:endParaRPr i="1"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And more!</a:t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3" name="Google Shape;24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Distinction Between Policies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"/>
          <p:cNvSpPr txBox="1"/>
          <p:nvPr>
            <p:ph type="title"/>
          </p:nvPr>
        </p:nvSpPr>
        <p:spPr>
          <a:xfrm>
            <a:off x="765775" y="1261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there’s a key distinction:</a:t>
            </a:r>
            <a:endParaRPr/>
          </a:p>
        </p:txBody>
      </p:sp>
      <p:sp>
        <p:nvSpPr>
          <p:cNvPr id="249" name="Google Shape;249;p28"/>
          <p:cNvSpPr txBox="1"/>
          <p:nvPr/>
        </p:nvSpPr>
        <p:spPr>
          <a:xfrm>
            <a:off x="802075" y="1796550"/>
            <a:ext cx="76161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A policy arbitrates between different </a:t>
            </a:r>
            <a:r>
              <a:rPr b="1" lang="en" sz="1700">
                <a:latin typeface="Proxima Nova"/>
                <a:ea typeface="Proxima Nova"/>
                <a:cs typeface="Proxima Nova"/>
                <a:sym typeface="Proxima Nova"/>
              </a:rPr>
              <a:t>classes 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(sources of packets). Hierarchical policies may in turn arbitrate between others.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Some policies (FIFO, EDF and others) want us to look at </a:t>
            </a:r>
            <a:r>
              <a:rPr i="1" lang="en" sz="1700">
                <a:latin typeface="Proxima Nova"/>
                <a:ea typeface="Proxima Nova"/>
                <a:cs typeface="Proxima Nova"/>
                <a:sym typeface="Proxima Nova"/>
              </a:rPr>
              <a:t>every packet within every class under it.</a:t>
            </a:r>
            <a:br>
              <a:rPr i="1" lang="en" sz="1700">
                <a:latin typeface="Proxima Nova"/>
                <a:ea typeface="Proxima Nova"/>
                <a:cs typeface="Proxima Nova"/>
                <a:sym typeface="Proxima Nova"/>
              </a:rPr>
            </a:b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Proxima Nova"/>
              <a:buChar char="●"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Some policies (Round Robin, Strict and others) instead want us only to consider what their immediate children say, and arbitrate between </a:t>
            </a:r>
            <a:r>
              <a:rPr b="1" lang="en" sz="1700">
                <a:latin typeface="Proxima Nova"/>
                <a:ea typeface="Proxima Nova"/>
                <a:cs typeface="Proxima Nova"/>
                <a:sym typeface="Proxima Nova"/>
              </a:rPr>
              <a:t>those candidates!</a:t>
            </a:r>
            <a:endParaRPr b="1" sz="1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To get a better understanding: 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Distinction Between Policies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/>
          <p:nvPr/>
        </p:nvSpPr>
        <p:spPr>
          <a:xfrm>
            <a:off x="1283350" y="1967825"/>
            <a:ext cx="11001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EDF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29"/>
          <p:cNvSpPr/>
          <p:nvPr/>
        </p:nvSpPr>
        <p:spPr>
          <a:xfrm>
            <a:off x="1283350" y="3449425"/>
            <a:ext cx="11001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29"/>
          <p:cNvSpPr/>
          <p:nvPr/>
        </p:nvSpPr>
        <p:spPr>
          <a:xfrm>
            <a:off x="6289413" y="960075"/>
            <a:ext cx="11001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8" name="Google Shape;258;p29"/>
          <p:cNvCxnSpPr>
            <a:stCxn id="255" idx="2"/>
            <a:endCxn id="256" idx="0"/>
          </p:cNvCxnSpPr>
          <p:nvPr/>
        </p:nvCxnSpPr>
        <p:spPr>
          <a:xfrm>
            <a:off x="1833400" y="2503025"/>
            <a:ext cx="0" cy="94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29"/>
          <p:cNvSpPr txBox="1"/>
          <p:nvPr/>
        </p:nvSpPr>
        <p:spPr>
          <a:xfrm>
            <a:off x="538550" y="4048200"/>
            <a:ext cx="3976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Set-To-Stream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Lato"/>
                <a:ea typeface="Lato"/>
                <a:cs typeface="Lato"/>
                <a:sym typeface="Lato"/>
              </a:rPr>
              <a:t>Here, every single packet within A is fair game.</a:t>
            </a:r>
            <a:endParaRPr i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5063338" y="2192425"/>
            <a:ext cx="11001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FIFO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29"/>
          <p:cNvSpPr/>
          <p:nvPr/>
        </p:nvSpPr>
        <p:spPr>
          <a:xfrm>
            <a:off x="7485113" y="2146575"/>
            <a:ext cx="11001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FIFO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2" name="Google Shape;262;p29"/>
          <p:cNvCxnSpPr>
            <a:stCxn id="257" idx="2"/>
            <a:endCxn id="260" idx="0"/>
          </p:cNvCxnSpPr>
          <p:nvPr/>
        </p:nvCxnSpPr>
        <p:spPr>
          <a:xfrm flipH="1">
            <a:off x="5613363" y="1495275"/>
            <a:ext cx="1226100" cy="6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9"/>
          <p:cNvCxnSpPr>
            <a:stCxn id="261" idx="0"/>
            <a:endCxn id="257" idx="2"/>
          </p:cNvCxnSpPr>
          <p:nvPr/>
        </p:nvCxnSpPr>
        <p:spPr>
          <a:xfrm rot="10800000">
            <a:off x="6839363" y="1495275"/>
            <a:ext cx="1195800" cy="65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29"/>
          <p:cNvSpPr txBox="1"/>
          <p:nvPr/>
        </p:nvSpPr>
        <p:spPr>
          <a:xfrm>
            <a:off x="4794675" y="4048200"/>
            <a:ext cx="4089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Stream-To-Stream</a:t>
            </a:r>
            <a:endParaRPr b="1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latin typeface="Lato"/>
                <a:ea typeface="Lato"/>
                <a:cs typeface="Lato"/>
                <a:sym typeface="Lato"/>
              </a:rPr>
              <a:t>Here, we need to respect what the FIFOs say before RR can decide which packet to pop.</a:t>
            </a:r>
            <a:endParaRPr i="1"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5063350" y="3220275"/>
            <a:ext cx="11001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6" name="Google Shape;266;p29"/>
          <p:cNvCxnSpPr>
            <a:stCxn id="260" idx="2"/>
            <a:endCxn id="265" idx="0"/>
          </p:cNvCxnSpPr>
          <p:nvPr/>
        </p:nvCxnSpPr>
        <p:spPr>
          <a:xfrm>
            <a:off x="5613388" y="2727625"/>
            <a:ext cx="0" cy="4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29"/>
          <p:cNvSpPr/>
          <p:nvPr/>
        </p:nvSpPr>
        <p:spPr>
          <a:xfrm>
            <a:off x="7485125" y="3220275"/>
            <a:ext cx="11001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8" name="Google Shape;268;p29"/>
          <p:cNvCxnSpPr>
            <a:endCxn id="267" idx="0"/>
          </p:cNvCxnSpPr>
          <p:nvPr/>
        </p:nvCxnSpPr>
        <p:spPr>
          <a:xfrm>
            <a:off x="8035175" y="2681775"/>
            <a:ext cx="0" cy="5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/>
        </p:nvSpPr>
        <p:spPr>
          <a:xfrm>
            <a:off x="1749600" y="4410450"/>
            <a:ext cx="5644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latin typeface="Lato"/>
                <a:ea typeface="Lato"/>
                <a:cs typeface="Lato"/>
                <a:sym typeface="Lato"/>
              </a:rPr>
              <a:t>Now, every packet in both A and B is fair </a:t>
            </a:r>
            <a:r>
              <a:rPr i="1" lang="en" sz="1700">
                <a:latin typeface="Lato"/>
                <a:ea typeface="Lato"/>
                <a:cs typeface="Lato"/>
                <a:sym typeface="Lato"/>
              </a:rPr>
              <a:t>game with each pop.</a:t>
            </a:r>
            <a:endParaRPr i="1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488825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 Operator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0"/>
          <p:cNvSpPr/>
          <p:nvPr/>
        </p:nvSpPr>
        <p:spPr>
          <a:xfrm>
            <a:off x="2979125" y="3690050"/>
            <a:ext cx="11001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3964775" y="1853850"/>
            <a:ext cx="11001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EDF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7" name="Google Shape;277;p30"/>
          <p:cNvCxnSpPr>
            <a:stCxn id="276" idx="2"/>
          </p:cNvCxnSpPr>
          <p:nvPr/>
        </p:nvCxnSpPr>
        <p:spPr>
          <a:xfrm>
            <a:off x="4514825" y="2389050"/>
            <a:ext cx="0" cy="47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30"/>
          <p:cNvSpPr/>
          <p:nvPr/>
        </p:nvSpPr>
        <p:spPr>
          <a:xfrm>
            <a:off x="3964775" y="2864550"/>
            <a:ext cx="11001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Union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9" name="Google Shape;279;p30"/>
          <p:cNvCxnSpPr>
            <a:stCxn id="278" idx="2"/>
            <a:endCxn id="275" idx="0"/>
          </p:cNvCxnSpPr>
          <p:nvPr/>
        </p:nvCxnSpPr>
        <p:spPr>
          <a:xfrm flipH="1">
            <a:off x="3529325" y="3399750"/>
            <a:ext cx="985500" cy="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30"/>
          <p:cNvSpPr/>
          <p:nvPr/>
        </p:nvSpPr>
        <p:spPr>
          <a:xfrm>
            <a:off x="5010825" y="3690050"/>
            <a:ext cx="11001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1" name="Google Shape;281;p30"/>
          <p:cNvCxnSpPr>
            <a:stCxn id="278" idx="2"/>
            <a:endCxn id="280" idx="0"/>
          </p:cNvCxnSpPr>
          <p:nvPr/>
        </p:nvCxnSpPr>
        <p:spPr>
          <a:xfrm>
            <a:off x="4514825" y="3399750"/>
            <a:ext cx="1046100" cy="2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30"/>
          <p:cNvSpPr txBox="1"/>
          <p:nvPr/>
        </p:nvSpPr>
        <p:spPr>
          <a:xfrm>
            <a:off x="577475" y="1971425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What happens if we want to have a </a:t>
            </a:r>
            <a:r>
              <a:rPr b="1" lang="en" sz="1600">
                <a:latin typeface="Lato"/>
                <a:ea typeface="Lato"/>
                <a:cs typeface="Lato"/>
                <a:sym typeface="Lato"/>
              </a:rPr>
              <a:t>set-to-stream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policy look at a bunch of classes?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idx="1" type="body"/>
          </p:nvPr>
        </p:nvSpPr>
        <p:spPr>
          <a:xfrm>
            <a:off x="664600" y="1907000"/>
            <a:ext cx="8640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 propose two classifications of policies:</a:t>
            </a:r>
            <a:endParaRPr sz="17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Set-To-Stream Transformers</a:t>
            </a:r>
            <a:endParaRPr b="1" sz="17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policy node has </a:t>
            </a:r>
            <a:r>
              <a:rPr b="1" lang="en" sz="17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exactly one child </a:t>
            </a:r>
            <a:r>
              <a:rPr lang="en" sz="17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– a </a:t>
            </a:r>
            <a:r>
              <a:rPr b="1" lang="en" sz="17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set</a:t>
            </a:r>
            <a:r>
              <a:rPr lang="en" sz="17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(class or union of classes).</a:t>
            </a:r>
            <a:endParaRPr sz="17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When popping, </a:t>
            </a:r>
            <a:r>
              <a:rPr i="1" lang="en" sz="17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all packets within this are considered.</a:t>
            </a:r>
            <a:endParaRPr b="1" i="1" sz="17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Stream-To-Stream Transformers</a:t>
            </a:r>
            <a:endParaRPr b="1" sz="17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policy node has as many children as it wants – </a:t>
            </a:r>
            <a:r>
              <a:rPr b="1" lang="en" sz="17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streams </a:t>
            </a:r>
            <a:r>
              <a:rPr lang="en" sz="17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(other policies).</a:t>
            </a:r>
            <a:endParaRPr sz="17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When popping, </a:t>
            </a:r>
            <a:r>
              <a:rPr i="1" lang="en" sz="17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only the pop candidates from each of its streams are considered.</a:t>
            </a:r>
            <a:endParaRPr sz="17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8" name="Google Shape;288;p31"/>
          <p:cNvSpPr txBox="1"/>
          <p:nvPr>
            <p:ph type="title"/>
          </p:nvPr>
        </p:nvSpPr>
        <p:spPr>
          <a:xfrm>
            <a:off x="614875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4092000" cy="30156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5143500" y="2491225"/>
            <a:ext cx="24912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WANT: </a:t>
            </a:r>
            <a:r>
              <a:rPr b="1"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Programmable 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473675" y="2491225"/>
            <a:ext cx="11454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and Fast!</a:t>
            </a:r>
            <a:endParaRPr b="1"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 txBox="1"/>
          <p:nvPr>
            <p:ph type="title"/>
          </p:nvPr>
        </p:nvSpPr>
        <p:spPr>
          <a:xfrm>
            <a:off x="844050" y="1204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Transformers As AST Nodes</a:t>
            </a:r>
            <a:endParaRPr/>
          </a:p>
        </p:txBody>
      </p:sp>
      <p:sp>
        <p:nvSpPr>
          <p:cNvPr id="294" name="Google Shape;294;p32"/>
          <p:cNvSpPr txBox="1"/>
          <p:nvPr/>
        </p:nvSpPr>
        <p:spPr>
          <a:xfrm>
            <a:off x="6591300" y="1830950"/>
            <a:ext cx="24954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Programs take on the form of </a:t>
            </a:r>
            <a:r>
              <a:rPr b="1" lang="en" sz="1500">
                <a:latin typeface="Lato"/>
                <a:ea typeface="Lato"/>
                <a:cs typeface="Lato"/>
                <a:sym typeface="Lato"/>
              </a:rPr>
              <a:t>streams</a:t>
            </a:r>
            <a:r>
              <a:rPr lang="en" sz="1500">
                <a:latin typeface="Lato"/>
                <a:ea typeface="Lato"/>
                <a:cs typeface="Lato"/>
                <a:sym typeface="Lato"/>
              </a:rPr>
              <a:t>.</a:t>
            </a:r>
            <a:br>
              <a:rPr lang="en" sz="1500">
                <a:latin typeface="Lato"/>
                <a:ea typeface="Lato"/>
                <a:cs typeface="Lato"/>
                <a:sym typeface="Lato"/>
              </a:rPr>
            </a:b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Classes (and unions of classes) join the hierarchy via Set-To-Stream transformers.</a:t>
            </a:r>
            <a:br>
              <a:rPr lang="en" sz="1500">
                <a:latin typeface="Lato"/>
                <a:ea typeface="Lato"/>
                <a:cs typeface="Lato"/>
                <a:sym typeface="Lato"/>
              </a:rPr>
            </a:b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We build more complex programs via Stream-To-Stream Transformers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5" name="Google Shape;29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250" y="1830950"/>
            <a:ext cx="5667049" cy="28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/>
          <p:nvPr>
            <p:ph type="title"/>
          </p:nvPr>
        </p:nvSpPr>
        <p:spPr>
          <a:xfrm>
            <a:off x="559825" y="1305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These Restrictions Into Semantics</a:t>
            </a:r>
            <a:endParaRPr/>
          </a:p>
        </p:txBody>
      </p:sp>
      <p:sp>
        <p:nvSpPr>
          <p:cNvPr id="301" name="Google Shape;301;p33"/>
          <p:cNvSpPr txBox="1"/>
          <p:nvPr>
            <p:ph idx="1" type="body"/>
          </p:nvPr>
        </p:nvSpPr>
        <p:spPr>
          <a:xfrm>
            <a:off x="559825" y="1929900"/>
            <a:ext cx="8286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To reason about these more </a:t>
            </a:r>
            <a:r>
              <a:rPr lang="en"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formally</a:t>
            </a:r>
            <a:r>
              <a:rPr lang="en"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 we can define operational semantics for </a:t>
            </a:r>
            <a:r>
              <a:rPr b="1" lang="en"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Rio programs </a:t>
            </a:r>
            <a:r>
              <a:rPr lang="en"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based on the types of policies they contain.</a:t>
            </a:r>
            <a:endParaRPr sz="1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 denote a concept of </a:t>
            </a:r>
            <a:r>
              <a:rPr b="1" lang="en"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state – </a:t>
            </a:r>
            <a:r>
              <a:rPr lang="en"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 set of PIFOs containing our </a:t>
            </a:r>
            <a:r>
              <a:rPr b="1" lang="en"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packets </a:t>
            </a:r>
            <a:r>
              <a:rPr lang="en"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and a </a:t>
            </a:r>
            <a:r>
              <a:rPr b="1" lang="en"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program</a:t>
            </a:r>
            <a:r>
              <a:rPr lang="en"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r>
              <a:rPr b="1" lang="en"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State </a:t>
            </a:r>
            <a:r>
              <a:rPr lang="en"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tuples are subject to the following operations:</a:t>
            </a:r>
            <a:endParaRPr sz="1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push : pkt *  queue *  state -&gt; state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Char char="●"/>
            </a:pPr>
            <a:r>
              <a:rPr b="1"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pop : state -&gt; pkt option * state</a:t>
            </a:r>
            <a:endParaRPr b="1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Pushing takes in a packet and specific queue, an existing state tuple, and accordingly updates the state.</a:t>
            </a:r>
            <a:endParaRPr sz="1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Popping takes in a state tuple, uses the program and semantics to determine the next packet to pop, and returns it along with the updated state.</a:t>
            </a:r>
            <a:endParaRPr sz="14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"/>
          <p:cNvSpPr txBox="1"/>
          <p:nvPr>
            <p:ph idx="1" type="body"/>
          </p:nvPr>
        </p:nvSpPr>
        <p:spPr>
          <a:xfrm>
            <a:off x="729450" y="17705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Compiled Rio Programs (PIFO Trees)</a:t>
            </a:r>
            <a:endParaRPr b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Compile policies to PIFO Trees</a:t>
            </a:r>
            <a:endParaRPr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The queues used in state tuples become the leaves of the resultant PIFO Tree</a:t>
            </a:r>
            <a:endParaRPr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Packets are popped using standard logic of PIFO Trees</a:t>
            </a:r>
            <a:endParaRPr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Semantically Evaluated Rio Programs</a:t>
            </a:r>
            <a:endParaRPr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Packets are directly popped based on the POP and PUSH rules of our operational semantics</a:t>
            </a:r>
            <a:endParaRPr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PIFO Trees play no role!</a:t>
            </a:r>
            <a:endParaRPr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Next goal: Show equality between the two!</a:t>
            </a:r>
            <a:endParaRPr i="1" sz="16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7" name="Google Shape;307;p34"/>
          <p:cNvSpPr txBox="1"/>
          <p:nvPr>
            <p:ph type="title"/>
          </p:nvPr>
        </p:nvSpPr>
        <p:spPr>
          <a:xfrm>
            <a:off x="729450" y="1235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Compilation Pipeline – PIFO Trees vs. Rio Programs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Work - Showing Equality Between </a:t>
            </a:r>
            <a:r>
              <a:rPr lang="en"/>
              <a:t>The Two</a:t>
            </a:r>
            <a:endParaRPr/>
          </a:p>
        </p:txBody>
      </p:sp>
      <p:sp>
        <p:nvSpPr>
          <p:cNvPr id="313" name="Google Shape;313;p35"/>
          <p:cNvSpPr txBox="1"/>
          <p:nvPr>
            <p:ph idx="1" type="body"/>
          </p:nvPr>
        </p:nvSpPr>
        <p:spPr>
          <a:xfrm>
            <a:off x="729450" y="2078875"/>
            <a:ext cx="7688700" cy="25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A big part of our work right now circulates around showing that </a:t>
            </a:r>
            <a:r>
              <a:rPr lang="en" sz="1700">
                <a:solidFill>
                  <a:srgbClr val="000000"/>
                </a:solidFill>
              </a:rPr>
              <a:t>compiled Rio programs are equivalent to how their semantics describe them.</a:t>
            </a:r>
            <a:br>
              <a:rPr lang="en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More formally – </a:t>
            </a:r>
            <a:r>
              <a:rPr b="1" lang="en" sz="1700">
                <a:solidFill>
                  <a:srgbClr val="000000"/>
                </a:solidFill>
              </a:rPr>
              <a:t>popping </a:t>
            </a:r>
            <a:r>
              <a:rPr lang="en" sz="1700">
                <a:solidFill>
                  <a:srgbClr val="000000"/>
                </a:solidFill>
              </a:rPr>
              <a:t>from any program should always give the same packet as popping from its corresponding PIFO Tree, once compiled.</a:t>
            </a:r>
            <a:br>
              <a:rPr lang="en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We are working on a  mechanized proof of equality for a subset of the language, using the Coq proof assistant.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8174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– PIFO Trees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225" y="1986475"/>
            <a:ext cx="5701524" cy="28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5058250" y="1657675"/>
            <a:ext cx="38457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Sivaraman’s "Programmable Packet Scheduling at Line Rate" @ SIGCOMM’16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3" name="Google Shape;103;p15"/>
          <p:cNvCxnSpPr/>
          <p:nvPr/>
        </p:nvCxnSpPr>
        <p:spPr>
          <a:xfrm flipH="1" rot="10800000">
            <a:off x="3088000" y="1174500"/>
            <a:ext cx="2112300" cy="2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5"/>
          <p:cNvSpPr txBox="1"/>
          <p:nvPr/>
        </p:nvSpPr>
        <p:spPr>
          <a:xfrm>
            <a:off x="5200300" y="975675"/>
            <a:ext cx="143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Priority Queue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r>
              <a:rPr lang="en"/>
              <a:t> – Tree to Tree (T2T) Compilation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4207774" cy="228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3444" y="2006250"/>
            <a:ext cx="3908156" cy="197531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/>
        </p:nvSpPr>
        <p:spPr>
          <a:xfrm>
            <a:off x="4572000" y="4137125"/>
            <a:ext cx="38457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Mohan's "Formal Abstractions for Packet Scheduling" @ OOPSLA’2023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Old Dream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475" y="1853850"/>
            <a:ext cx="2178599" cy="702150"/>
          </a:xfrm>
          <a:prstGeom prst="rect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0375" y="1853850"/>
            <a:ext cx="1486150" cy="70215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0475" y="3013325"/>
            <a:ext cx="2535574" cy="1250551"/>
          </a:xfrm>
          <a:prstGeom prst="rect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0363" y="3013325"/>
            <a:ext cx="2318873" cy="125055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122" name="Google Shape;122;p17"/>
          <p:cNvSpPr txBox="1"/>
          <p:nvPr/>
        </p:nvSpPr>
        <p:spPr>
          <a:xfrm>
            <a:off x="1657725" y="2491200"/>
            <a:ext cx="644100" cy="1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Rio</a:t>
            </a:r>
            <a:endParaRPr b="1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5044550" y="2491200"/>
            <a:ext cx="644100" cy="1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Rio++</a:t>
            </a:r>
            <a:endParaRPr b="1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25047" y="4009400"/>
            <a:ext cx="501000" cy="2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18222" y="4009400"/>
            <a:ext cx="501000" cy="25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74091" y="4567225"/>
            <a:ext cx="945746" cy="43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/>
        </p:nvSpPr>
        <p:spPr>
          <a:xfrm>
            <a:off x="2313125" y="4591925"/>
            <a:ext cx="72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FPGA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75629" y="4624900"/>
            <a:ext cx="945746" cy="43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5814663" y="4649600"/>
            <a:ext cx="72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FPGA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0" name="Google Shape;130;p17"/>
          <p:cNvCxnSpPr/>
          <p:nvPr/>
        </p:nvCxnSpPr>
        <p:spPr>
          <a:xfrm>
            <a:off x="3201699" y="2214400"/>
            <a:ext cx="11082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3602913" y="3552150"/>
            <a:ext cx="7206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2" name="Google Shape;132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1074" y="2066075"/>
            <a:ext cx="596775" cy="58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10661" y="1850314"/>
            <a:ext cx="769975" cy="101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17"/>
          <p:cNvCxnSpPr>
            <a:stCxn id="122" idx="2"/>
          </p:cNvCxnSpPr>
          <p:nvPr/>
        </p:nvCxnSpPr>
        <p:spPr>
          <a:xfrm>
            <a:off x="1979775" y="2652300"/>
            <a:ext cx="9300" cy="24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7"/>
          <p:cNvCxnSpPr/>
          <p:nvPr/>
        </p:nvCxnSpPr>
        <p:spPr>
          <a:xfrm>
            <a:off x="5504350" y="2661513"/>
            <a:ext cx="9300" cy="24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7"/>
          <p:cNvCxnSpPr/>
          <p:nvPr/>
        </p:nvCxnSpPr>
        <p:spPr>
          <a:xfrm>
            <a:off x="1979775" y="4292400"/>
            <a:ext cx="9300" cy="24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7"/>
          <p:cNvCxnSpPr/>
          <p:nvPr/>
        </p:nvCxnSpPr>
        <p:spPr>
          <a:xfrm>
            <a:off x="5361950" y="4321238"/>
            <a:ext cx="9300" cy="24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7"/>
          <p:cNvCxnSpPr/>
          <p:nvPr/>
        </p:nvCxnSpPr>
        <p:spPr>
          <a:xfrm flipH="1" rot="10800000">
            <a:off x="341000" y="1420775"/>
            <a:ext cx="6507600" cy="339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7"/>
          <p:cNvCxnSpPr/>
          <p:nvPr/>
        </p:nvCxnSpPr>
        <p:spPr>
          <a:xfrm>
            <a:off x="388375" y="1420850"/>
            <a:ext cx="6621300" cy="3571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7"/>
          <p:cNvSpPr txBox="1"/>
          <p:nvPr/>
        </p:nvSpPr>
        <p:spPr>
          <a:xfrm>
            <a:off x="3505300" y="1901200"/>
            <a:ext cx="50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T2T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3712713" y="3237650"/>
            <a:ext cx="50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T2T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7217975" y="1703950"/>
            <a:ext cx="1676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7009675" y="2008050"/>
            <a:ext cx="2007900" cy="12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Partial FPGA programming? Nope.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New bitstream = full cost, every time :(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New Dream – Checkpoints 1 &amp; 2</a:t>
            </a:r>
            <a:endParaRPr/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50" y="2159221"/>
            <a:ext cx="2146817" cy="690593"/>
          </a:xfrm>
          <a:prstGeom prst="rect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0" name="Google Shape;15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4089" y="2328202"/>
            <a:ext cx="1606167" cy="5672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18"/>
          <p:cNvCxnSpPr/>
          <p:nvPr/>
        </p:nvCxnSpPr>
        <p:spPr>
          <a:xfrm>
            <a:off x="2562878" y="2607824"/>
            <a:ext cx="872100" cy="7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2" name="Google Shape;15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7659" y="2159221"/>
            <a:ext cx="602286" cy="25208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 txBox="1"/>
          <p:nvPr/>
        </p:nvSpPr>
        <p:spPr>
          <a:xfrm>
            <a:off x="7445541" y="2394453"/>
            <a:ext cx="9726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95959"/>
                </a:solidFill>
              </a:rPr>
              <a:t>FPGA</a:t>
            </a:r>
            <a:endParaRPr b="1" sz="2000">
              <a:solidFill>
                <a:srgbClr val="595959"/>
              </a:solidFill>
            </a:endParaRPr>
          </a:p>
        </p:txBody>
      </p:sp>
      <p:cxnSp>
        <p:nvCxnSpPr>
          <p:cNvPr id="154" name="Google Shape;154;p18"/>
          <p:cNvCxnSpPr/>
          <p:nvPr/>
        </p:nvCxnSpPr>
        <p:spPr>
          <a:xfrm>
            <a:off x="5315101" y="2607824"/>
            <a:ext cx="872100" cy="78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8"/>
          <p:cNvSpPr/>
          <p:nvPr/>
        </p:nvSpPr>
        <p:spPr>
          <a:xfrm>
            <a:off x="6749150" y="1853850"/>
            <a:ext cx="414900" cy="384300"/>
          </a:xfrm>
          <a:prstGeom prst="ellipse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1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156" name="Google Shape;156;p18"/>
          <p:cNvCxnSpPr/>
          <p:nvPr/>
        </p:nvCxnSpPr>
        <p:spPr>
          <a:xfrm>
            <a:off x="3399348" y="4389822"/>
            <a:ext cx="836400" cy="6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7" name="Google Shape;15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5137" y="4141475"/>
            <a:ext cx="1540746" cy="5037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18"/>
          <p:cNvCxnSpPr/>
          <p:nvPr/>
        </p:nvCxnSpPr>
        <p:spPr>
          <a:xfrm>
            <a:off x="6373425" y="4389833"/>
            <a:ext cx="836400" cy="6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18"/>
          <p:cNvSpPr txBox="1"/>
          <p:nvPr/>
        </p:nvSpPr>
        <p:spPr>
          <a:xfrm>
            <a:off x="8211008" y="4200292"/>
            <a:ext cx="9330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95959"/>
                </a:solidFill>
              </a:rPr>
              <a:t>FPGA</a:t>
            </a:r>
            <a:endParaRPr b="1" sz="2000">
              <a:solidFill>
                <a:srgbClr val="595959"/>
              </a:solidFill>
            </a:endParaRPr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1605" y="3969874"/>
            <a:ext cx="577754" cy="223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826" y="3155201"/>
            <a:ext cx="2059377" cy="613300"/>
          </a:xfrm>
          <a:prstGeom prst="rect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2" name="Google Shape;16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22050" y="3823555"/>
            <a:ext cx="933041" cy="11395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18"/>
          <p:cNvCxnSpPr/>
          <p:nvPr/>
        </p:nvCxnSpPr>
        <p:spPr>
          <a:xfrm>
            <a:off x="6494078" y="3507049"/>
            <a:ext cx="1109700" cy="6354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18"/>
          <p:cNvSpPr/>
          <p:nvPr/>
        </p:nvSpPr>
        <p:spPr>
          <a:xfrm>
            <a:off x="8020040" y="3768511"/>
            <a:ext cx="398100" cy="3411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285F4"/>
                </a:solidFill>
              </a:rPr>
              <a:t>2</a:t>
            </a:r>
            <a:endParaRPr b="1">
              <a:solidFill>
                <a:srgbClr val="4285F4"/>
              </a:solidFill>
            </a:endParaRPr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3416" y="2394575"/>
            <a:ext cx="945746" cy="4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37541" y="4210888"/>
            <a:ext cx="945746" cy="4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Towards Checkpoint 1 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2000"/>
              <a:t>Hierarchical policies networking folks care about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2000"/>
              <a:t>Sivaraman’s PIFO implementation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2000"/>
              <a:t>Operational semantics for Rio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 rotWithShape="1">
          <a:blip r:embed="rId3">
            <a:alphaModFix/>
          </a:blip>
          <a:srcRect b="0" l="1234" r="0" t="0"/>
          <a:stretch/>
        </p:blipFill>
        <p:spPr>
          <a:xfrm>
            <a:off x="556350" y="1997300"/>
            <a:ext cx="4524026" cy="2031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0"/>
          <p:cNvCxnSpPr/>
          <p:nvPr/>
        </p:nvCxnSpPr>
        <p:spPr>
          <a:xfrm flipH="1">
            <a:off x="5643100" y="2327625"/>
            <a:ext cx="669900" cy="658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0"/>
          <p:cNvCxnSpPr/>
          <p:nvPr/>
        </p:nvCxnSpPr>
        <p:spPr>
          <a:xfrm flipH="1">
            <a:off x="6273625" y="2350350"/>
            <a:ext cx="14100" cy="74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0"/>
          <p:cNvCxnSpPr/>
          <p:nvPr/>
        </p:nvCxnSpPr>
        <p:spPr>
          <a:xfrm>
            <a:off x="6310250" y="2350350"/>
            <a:ext cx="1627200" cy="1720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0"/>
          <p:cNvCxnSpPr/>
          <p:nvPr/>
        </p:nvCxnSpPr>
        <p:spPr>
          <a:xfrm flipH="1">
            <a:off x="6089350" y="3017850"/>
            <a:ext cx="857400" cy="104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0"/>
          <p:cNvCxnSpPr/>
          <p:nvPr/>
        </p:nvCxnSpPr>
        <p:spPr>
          <a:xfrm flipH="1">
            <a:off x="7166425" y="3580550"/>
            <a:ext cx="324600" cy="54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0"/>
          <p:cNvCxnSpPr/>
          <p:nvPr/>
        </p:nvCxnSpPr>
        <p:spPr>
          <a:xfrm>
            <a:off x="6466150" y="3580550"/>
            <a:ext cx="408000" cy="475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0"/>
          <p:cNvSpPr txBox="1"/>
          <p:nvPr/>
        </p:nvSpPr>
        <p:spPr>
          <a:xfrm>
            <a:off x="5979175" y="1932800"/>
            <a:ext cx="301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strict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5408313" y="2986125"/>
            <a:ext cx="3531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6089375" y="3075000"/>
            <a:ext cx="4383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6994275" y="2788350"/>
            <a:ext cx="3531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6493600" y="3351050"/>
            <a:ext cx="3531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7395875" y="3234950"/>
            <a:ext cx="169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strict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5833175" y="4026700"/>
            <a:ext cx="5841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CU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6528450" y="4008850"/>
            <a:ext cx="5268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CV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7036675" y="4070850"/>
            <a:ext cx="5841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CW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7828850" y="4026700"/>
            <a:ext cx="5268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CX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conserving vs. non-work conserving policies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Work conserving - round robin, strict, weighted fair queueing (WFQ), FIFO order/FCFS,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Non-work conserving - leaky bucket filter, rate controlled static priority, etc.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