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388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38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41ea81b84_3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41ea81b84_3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5c5b7730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5c5b7730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5c5b7730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5c5b7730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5c5b7730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5c5b7730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5c5b7730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5c5b7730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11.jp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hyperlink" Target="https://github.com/cucapra/packet-scheduling/discussions/13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cucapra/packet-scheduling/issues/51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89475"/>
            <a:ext cx="8520600" cy="54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Rio: DSL for programmable </a:t>
            </a:r>
            <a:r>
              <a:rPr lang="en" sz="3200"/>
              <a:t>packet </a:t>
            </a:r>
            <a:r>
              <a:rPr lang="en" sz="3200"/>
              <a:t>scheduling</a:t>
            </a:r>
            <a:endParaRPr sz="32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00" y="1367250"/>
            <a:ext cx="2195025" cy="707450"/>
          </a:xfrm>
          <a:prstGeom prst="rect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7241" y="1540356"/>
            <a:ext cx="1642233" cy="5810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>
            <a:off x="2712875" y="1826803"/>
            <a:ext cx="891600" cy="8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0682" y="1367250"/>
            <a:ext cx="615810" cy="25824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6535925" y="1608275"/>
            <a:ext cx="9945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FPGA</a:t>
            </a:r>
            <a:endParaRPr b="1" sz="2000">
              <a:solidFill>
                <a:schemeClr val="dk2"/>
              </a:solidFill>
            </a:endParaRPr>
          </a:p>
        </p:txBody>
      </p:sp>
      <p:cxnSp>
        <p:nvCxnSpPr>
          <p:cNvPr id="60" name="Google Shape;60;p13"/>
          <p:cNvCxnSpPr/>
          <p:nvPr/>
        </p:nvCxnSpPr>
        <p:spPr>
          <a:xfrm>
            <a:off x="5526900" y="1826803"/>
            <a:ext cx="891600" cy="8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3"/>
          <p:cNvCxnSpPr/>
          <p:nvPr/>
        </p:nvCxnSpPr>
        <p:spPr>
          <a:xfrm>
            <a:off x="3002225" y="3975816"/>
            <a:ext cx="891600" cy="8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8216" y="3689344"/>
            <a:ext cx="1642233" cy="5810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3"/>
          <p:cNvCxnSpPr/>
          <p:nvPr/>
        </p:nvCxnSpPr>
        <p:spPr>
          <a:xfrm>
            <a:off x="6172200" y="3975828"/>
            <a:ext cx="891600" cy="81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3"/>
          <p:cNvSpPr txBox="1"/>
          <p:nvPr/>
        </p:nvSpPr>
        <p:spPr>
          <a:xfrm>
            <a:off x="7356975" y="3757263"/>
            <a:ext cx="9945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</a:rPr>
              <a:t>FPGA</a:t>
            </a:r>
            <a:endParaRPr b="1" sz="2000">
              <a:solidFill>
                <a:schemeClr val="dk2"/>
              </a:solidFill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5170" y="3491400"/>
            <a:ext cx="615810" cy="25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825" y="2551662"/>
            <a:ext cx="2195025" cy="707450"/>
          </a:xfrm>
          <a:prstGeom prst="rect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0793" y="3322619"/>
            <a:ext cx="994500" cy="13145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3"/>
          <p:cNvCxnSpPr/>
          <p:nvPr/>
        </p:nvCxnSpPr>
        <p:spPr>
          <a:xfrm>
            <a:off x="6300800" y="2957525"/>
            <a:ext cx="1182900" cy="7329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3"/>
          <p:cNvSpPr/>
          <p:nvPr/>
        </p:nvSpPr>
        <p:spPr>
          <a:xfrm>
            <a:off x="6993150" y="1054425"/>
            <a:ext cx="424200" cy="393600"/>
          </a:xfrm>
          <a:prstGeom prst="ellipse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1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7927275" y="3259125"/>
            <a:ext cx="424200" cy="3936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2</a:t>
            </a:r>
            <a:endParaRPr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30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Rio Snippets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21800"/>
            <a:ext cx="2735825" cy="966275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550" y="2571750"/>
            <a:ext cx="4857524" cy="211115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6320" y="876275"/>
            <a:ext cx="1847850" cy="1457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4"/>
          <p:cNvCxnSpPr/>
          <p:nvPr/>
        </p:nvCxnSpPr>
        <p:spPr>
          <a:xfrm>
            <a:off x="3690450" y="1671650"/>
            <a:ext cx="2816400" cy="1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pic>
        <p:nvPicPr>
          <p:cNvPr id="80" name="Google Shape;8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26326" y="2694098"/>
            <a:ext cx="2164025" cy="2185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4"/>
          <p:cNvCxnSpPr/>
          <p:nvPr/>
        </p:nvCxnSpPr>
        <p:spPr>
          <a:xfrm>
            <a:off x="5323525" y="3896200"/>
            <a:ext cx="938700" cy="1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25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Semantics – non-hierarchical setting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176" y="828275"/>
            <a:ext cx="6053650" cy="39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3998200" y="4681800"/>
            <a:ext cx="91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glossary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27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Semantics – hierarchical setting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1468075" y="1801275"/>
            <a:ext cx="59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583075" y="1343150"/>
            <a:ext cx="751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Given a policy P and DSL programs R1, R2, … , Rn, what is this?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250" y="2044325"/>
            <a:ext cx="3116950" cy="252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25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Strategy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583075" y="1009950"/>
            <a:ext cx="751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Let’s consider n = 3 for instance.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325" y="1762188"/>
            <a:ext cx="2979688" cy="230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008600" y="1651275"/>
            <a:ext cx="4716600" cy="25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Suppose we encounter a </a:t>
            </a:r>
            <a:r>
              <a:rPr i="1" lang="en" sz="1800">
                <a:solidFill>
                  <a:schemeClr val="dk2"/>
                </a:solidFill>
              </a:rPr>
              <a:t>pkt</a:t>
            </a:r>
            <a:r>
              <a:rPr lang="en" sz="1800">
                <a:solidFill>
                  <a:schemeClr val="dk2"/>
                </a:solidFill>
              </a:rPr>
              <a:t>, how do we push to our PIFO tree?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>
                <a:solidFill>
                  <a:schemeClr val="dk2"/>
                </a:solidFill>
              </a:rPr>
              <a:t>Flow inference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lphaLcPeriod"/>
            </a:pPr>
            <a:r>
              <a:rPr lang="en" sz="1500">
                <a:solidFill>
                  <a:schemeClr val="dk2"/>
                </a:solidFill>
              </a:rPr>
              <a:t>This determines which subtree </a:t>
            </a:r>
            <a:r>
              <a:rPr i="1" lang="en" sz="1500">
                <a:solidFill>
                  <a:schemeClr val="dk2"/>
                </a:solidFill>
              </a:rPr>
              <a:t>pkt</a:t>
            </a:r>
            <a:r>
              <a:rPr lang="en" sz="1500">
                <a:solidFill>
                  <a:schemeClr val="dk2"/>
                </a:solidFill>
              </a:rPr>
              <a:t>’s class is in. Let’s say it’s the </a:t>
            </a:r>
            <a:r>
              <a:rPr i="1" lang="en" sz="1500">
                <a:solidFill>
                  <a:schemeClr val="dk2"/>
                </a:solidFill>
              </a:rPr>
              <a:t>i</a:t>
            </a:r>
            <a:r>
              <a:rPr lang="en" sz="1500">
                <a:solidFill>
                  <a:schemeClr val="dk2"/>
                </a:solidFill>
              </a:rPr>
              <a:t>th subtree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>
                <a:solidFill>
                  <a:schemeClr val="dk2"/>
                </a:solidFill>
              </a:rPr>
              <a:t>Push i to the root </a:t>
            </a:r>
            <a:r>
              <a:rPr lang="en" sz="1500">
                <a:solidFill>
                  <a:schemeClr val="dk2"/>
                </a:solidFill>
              </a:rPr>
              <a:t>with</a:t>
            </a:r>
            <a:r>
              <a:rPr lang="en" sz="1500">
                <a:solidFill>
                  <a:schemeClr val="dk2"/>
                </a:solidFill>
              </a:rPr>
              <a:t> rank </a:t>
            </a:r>
            <a:r>
              <a:rPr i="1" lang="en" sz="1500">
                <a:solidFill>
                  <a:schemeClr val="dk2"/>
                </a:solidFill>
              </a:rPr>
              <a:t>r</a:t>
            </a:r>
            <a:r>
              <a:rPr lang="en" sz="1500">
                <a:solidFill>
                  <a:schemeClr val="dk2"/>
                </a:solidFill>
              </a:rPr>
              <a:t> as though each </a:t>
            </a:r>
            <a:r>
              <a:rPr i="1" lang="en" sz="1500">
                <a:solidFill>
                  <a:schemeClr val="dk2"/>
                </a:solidFill>
              </a:rPr>
              <a:t>R1</a:t>
            </a:r>
            <a:r>
              <a:rPr lang="en" sz="1500">
                <a:solidFill>
                  <a:schemeClr val="dk2"/>
                </a:solidFill>
              </a:rPr>
              <a:t>, </a:t>
            </a:r>
            <a:r>
              <a:rPr i="1" lang="en" sz="1500">
                <a:solidFill>
                  <a:schemeClr val="dk2"/>
                </a:solidFill>
              </a:rPr>
              <a:t>R2</a:t>
            </a:r>
            <a:r>
              <a:rPr lang="en" sz="1500">
                <a:solidFill>
                  <a:schemeClr val="dk2"/>
                </a:solidFill>
              </a:rPr>
              <a:t>, </a:t>
            </a:r>
            <a:r>
              <a:rPr i="1" lang="en" sz="1500">
                <a:solidFill>
                  <a:schemeClr val="dk2"/>
                </a:solidFill>
              </a:rPr>
              <a:t>R3</a:t>
            </a:r>
            <a:r>
              <a:rPr lang="en" sz="1500">
                <a:solidFill>
                  <a:schemeClr val="dk2"/>
                </a:solidFill>
              </a:rPr>
              <a:t> are all classes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>
                <a:solidFill>
                  <a:schemeClr val="dk2"/>
                </a:solidFill>
              </a:rPr>
              <a:t>Recursively push to </a:t>
            </a:r>
            <a:r>
              <a:rPr i="1" lang="en" sz="1500">
                <a:solidFill>
                  <a:schemeClr val="dk2"/>
                </a:solidFill>
              </a:rPr>
              <a:t>pkt</a:t>
            </a:r>
            <a:r>
              <a:rPr lang="en" sz="1500">
                <a:solidFill>
                  <a:schemeClr val="dk2"/>
                </a:solidFill>
              </a:rPr>
              <a:t> to </a:t>
            </a:r>
            <a:r>
              <a:rPr i="1" lang="en" sz="1500">
                <a:solidFill>
                  <a:schemeClr val="dk2"/>
                </a:solidFill>
              </a:rPr>
              <a:t>Ri</a:t>
            </a:r>
            <a:endParaRPr i="1"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268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bit </a:t>
            </a:r>
            <a:r>
              <a:rPr lang="en" u="sng">
                <a:solidFill>
                  <a:schemeClr val="hlink"/>
                </a:solidFill>
                <a:hlinkClick r:id="rId3"/>
              </a:rPr>
              <a:t>broken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924000"/>
            <a:ext cx="641985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875" y="2346100"/>
            <a:ext cx="3057277" cy="26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4039825" y="2457225"/>
            <a:ext cx="4792500" cy="24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Suppose we encounter the following sequence of packets before any pops:  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# Notation: (X_i, j) is the ith packet from flow X, with slack j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(A_1, 1), (A_2, 2), (A_3, 3), (B_1, 1000), (C_1, 4)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Flushing then yields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</a:rPr>
              <a:t>A_1, B_1, A_2, C_1, A_3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