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Presentation </a:t>
            </a:r>
            <a:r>
              <a:rPr lang="en"/>
              <a:t>Split: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Kabir PS/Rio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Akash Semantics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Kabir PIFO Trees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Akash Enqueue-Dequeue Equivalence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26b2d9bd8_58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26b2d9bd8_58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26b2d9bd8_58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26b2d9bd8_58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4d920e8de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4d920e8de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4d920e8de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4d920e8de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4db323e83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4db323e83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4d920e8de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4d920e8de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d920e8deb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4d920e8deb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4d920e8deb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4d920e8deb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26b2d9bd8_58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26b2d9bd8_58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d920e8de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d920e8de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26b2d9bd8_5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26b2d9bd8_5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d920e8deb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d920e8deb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db323e8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db323e8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d920e8deb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d920e8deb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d920e8deb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d920e8deb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26b2d9bd8_58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26b2d9bd8_58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26b2d9bd8_58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26b2d9bd8_58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563075"/>
            <a:ext cx="76881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Rio – Programmable Packet Scheduling</a:t>
            </a:r>
            <a:endParaRPr sz="31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4245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Akash &amp; Kabir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Rio Controls</a:t>
            </a:r>
            <a:endParaRPr/>
          </a:p>
        </p:txBody>
      </p:sp>
      <p:pic>
        <p:nvPicPr>
          <p:cNvPr id="225" name="Google Shape;225;p22" title="sched_tra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51650"/>
            <a:ext cx="3315225" cy="11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 title="riotree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2150" y="1833850"/>
            <a:ext cx="1787199" cy="13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2"/>
          <p:cNvSpPr txBox="1"/>
          <p:nvPr/>
        </p:nvSpPr>
        <p:spPr>
          <a:xfrm>
            <a:off x="4662075" y="2232113"/>
            <a:ext cx="105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State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2"/>
          <p:cNvSpPr txBox="1"/>
          <p:nvPr/>
        </p:nvSpPr>
        <p:spPr>
          <a:xfrm>
            <a:off x="4164975" y="2232113"/>
            <a:ext cx="37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5841075" y="2232100"/>
            <a:ext cx="37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b="1" sz="2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1159900" y="3066675"/>
            <a:ext cx="209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Scheduling Transactions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22" title="ctrl_push_pop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9099" y="3647500"/>
            <a:ext cx="5925801" cy="11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Rio Programs to Controls</a:t>
            </a:r>
            <a:endParaRPr/>
          </a:p>
        </p:txBody>
      </p:sp>
      <p:sp>
        <p:nvSpPr>
          <p:cNvPr id="237" name="Google Shape;237;p23"/>
          <p:cNvSpPr txBox="1"/>
          <p:nvPr/>
        </p:nvSpPr>
        <p:spPr>
          <a:xfrm>
            <a:off x="1186275" y="1931650"/>
            <a:ext cx="12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Round-Robin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580000" y="2636975"/>
            <a:ext cx="78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FIFO[A]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2211150" y="2636975"/>
            <a:ext cx="78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FIFO[B]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0" name="Google Shape;240;p23"/>
          <p:cNvCxnSpPr>
            <a:stCxn id="237" idx="2"/>
            <a:endCxn id="238" idx="0"/>
          </p:cNvCxnSpPr>
          <p:nvPr/>
        </p:nvCxnSpPr>
        <p:spPr>
          <a:xfrm flipH="1">
            <a:off x="971475" y="2316550"/>
            <a:ext cx="82110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23"/>
          <p:cNvCxnSpPr>
            <a:stCxn id="237" idx="2"/>
            <a:endCxn id="239" idx="0"/>
          </p:cNvCxnSpPr>
          <p:nvPr/>
        </p:nvCxnSpPr>
        <p:spPr>
          <a:xfrm>
            <a:off x="1792575" y="2316550"/>
            <a:ext cx="81000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42" name="Google Shape;242;p23" title="green_check.p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275" y="3210900"/>
            <a:ext cx="1212600" cy="12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3"/>
          <p:cNvSpPr txBox="1"/>
          <p:nvPr/>
        </p:nvSpPr>
        <p:spPr>
          <a:xfrm>
            <a:off x="6404863" y="1900888"/>
            <a:ext cx="12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Round-Robin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6184563" y="2606213"/>
            <a:ext cx="396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baseline="-25000"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baseline="-25000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7429738" y="2606213"/>
            <a:ext cx="396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baseline="-25000"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baseline="-25000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6" name="Google Shape;246;p23"/>
          <p:cNvCxnSpPr>
            <a:stCxn id="243" idx="2"/>
            <a:endCxn id="244" idx="0"/>
          </p:cNvCxnSpPr>
          <p:nvPr/>
        </p:nvCxnSpPr>
        <p:spPr>
          <a:xfrm flipH="1">
            <a:off x="6382963" y="2285788"/>
            <a:ext cx="62820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3"/>
          <p:cNvCxnSpPr>
            <a:stCxn id="243" idx="2"/>
            <a:endCxn id="245" idx="0"/>
          </p:cNvCxnSpPr>
          <p:nvPr/>
        </p:nvCxnSpPr>
        <p:spPr>
          <a:xfrm>
            <a:off x="7011163" y="2285788"/>
            <a:ext cx="61710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3"/>
          <p:cNvSpPr txBox="1"/>
          <p:nvPr/>
        </p:nvSpPr>
        <p:spPr>
          <a:xfrm>
            <a:off x="6603263" y="3373038"/>
            <a:ext cx="12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5599975" y="4078375"/>
            <a:ext cx="121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Z</a:t>
            </a:r>
            <a:r>
              <a:rPr b="1" baseline="-25000"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pre-push, T1</a:t>
            </a:r>
            <a:endParaRPr b="1" baseline="-25000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7628276" y="4078375"/>
            <a:ext cx="110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Z</a:t>
            </a:r>
            <a:r>
              <a:rPr b="1" baseline="-25000"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pre-push, T2</a:t>
            </a:r>
            <a:endParaRPr b="1" baseline="-25000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1" name="Google Shape;251;p23"/>
          <p:cNvCxnSpPr>
            <a:stCxn id="248" idx="2"/>
            <a:endCxn id="249" idx="0"/>
          </p:cNvCxnSpPr>
          <p:nvPr/>
        </p:nvCxnSpPr>
        <p:spPr>
          <a:xfrm flipH="1">
            <a:off x="6206363" y="3757938"/>
            <a:ext cx="100320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3"/>
          <p:cNvCxnSpPr>
            <a:stCxn id="248" idx="2"/>
            <a:endCxn id="250" idx="0"/>
          </p:cNvCxnSpPr>
          <p:nvPr/>
        </p:nvCxnSpPr>
        <p:spPr>
          <a:xfrm>
            <a:off x="7209563" y="3757938"/>
            <a:ext cx="971400" cy="3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3"/>
          <p:cNvSpPr txBox="1"/>
          <p:nvPr/>
        </p:nvSpPr>
        <p:spPr>
          <a:xfrm>
            <a:off x="5599975" y="2348550"/>
            <a:ext cx="783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 =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3965500" y="4001575"/>
            <a:ext cx="150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Z</a:t>
            </a:r>
            <a:r>
              <a:rPr baseline="-25000" lang="en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pre-push, T </a:t>
            </a:r>
            <a:r>
              <a:rPr lang="en"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endParaRPr sz="2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2922813" y="2253550"/>
            <a:ext cx="783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 S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3426550" y="3205813"/>
            <a:ext cx="258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Rank children same way S would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7" name="Google Shape;257;p23"/>
          <p:cNvCxnSpPr>
            <a:stCxn id="256" idx="2"/>
          </p:cNvCxnSpPr>
          <p:nvPr/>
        </p:nvCxnSpPr>
        <p:spPr>
          <a:xfrm>
            <a:off x="4717750" y="3590713"/>
            <a:ext cx="2123100" cy="16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/>
          <p:nvPr>
            <p:ph type="ctrTitle"/>
          </p:nvPr>
        </p:nvSpPr>
        <p:spPr>
          <a:xfrm>
            <a:off x="727950" y="20099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PIFO Trees</a:t>
            </a: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>
            <p:ph type="title"/>
          </p:nvPr>
        </p:nvSpPr>
        <p:spPr>
          <a:xfrm>
            <a:off x="231775" y="648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PIFO Trees Recap</a:t>
            </a:r>
            <a:endParaRPr/>
          </a:p>
        </p:txBody>
      </p:sp>
      <p:pic>
        <p:nvPicPr>
          <p:cNvPr id="268" name="Google Shape;268;p25" title="Screenshot 2025-04-21 at 12.25.14 PM.png"/>
          <p:cNvPicPr preferRelativeResize="0"/>
          <p:nvPr/>
        </p:nvPicPr>
        <p:blipFill rotWithShape="1">
          <a:blip r:embed="rId3">
            <a:alphaModFix/>
          </a:blip>
          <a:srcRect b="23680" l="7702" r="6134" t="9349"/>
          <a:stretch/>
        </p:blipFill>
        <p:spPr>
          <a:xfrm>
            <a:off x="282276" y="1398676"/>
            <a:ext cx="5013054" cy="1173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9" name="Google Shape;269;p25"/>
          <p:cNvPicPr preferRelativeResize="0"/>
          <p:nvPr/>
        </p:nvPicPr>
        <p:blipFill rotWithShape="1">
          <a:blip r:embed="rId4">
            <a:alphaModFix/>
          </a:blip>
          <a:srcRect b="20292" l="0" r="0" t="8079"/>
          <a:stretch/>
        </p:blipFill>
        <p:spPr>
          <a:xfrm>
            <a:off x="231775" y="3801200"/>
            <a:ext cx="8839199" cy="784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0" name="Google Shape;2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775" y="2730400"/>
            <a:ext cx="8839201" cy="81786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1" name="Google Shape;271;p25"/>
          <p:cNvSpPr txBox="1"/>
          <p:nvPr/>
        </p:nvSpPr>
        <p:spPr>
          <a:xfrm>
            <a:off x="4295075" y="758475"/>
            <a:ext cx="486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PIFO Tree Recap</a:t>
            </a:r>
            <a:endParaRPr/>
          </a:p>
        </p:txBody>
      </p:sp>
      <p:sp>
        <p:nvSpPr>
          <p:cNvPr id="277" name="Google Shape;27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Currently</a:t>
            </a:r>
            <a:r>
              <a:rPr lang="en" sz="1400">
                <a:solidFill>
                  <a:srgbClr val="000000"/>
                </a:solidFill>
              </a:rPr>
              <a:t>, we have two strategies for implementing PIFO Trees on Hardware.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 sz="1400">
                <a:solidFill>
                  <a:srgbClr val="000000"/>
                </a:solidFill>
              </a:rPr>
              <a:t>Queues</a:t>
            </a:r>
            <a:r>
              <a:rPr lang="en" sz="1400">
                <a:solidFill>
                  <a:srgbClr val="000000"/>
                </a:solidFill>
              </a:rPr>
              <a:t>, which work well for policies like Round Robin, but fail on others.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 sz="1400">
                <a:solidFill>
                  <a:srgbClr val="000000"/>
                </a:solidFill>
              </a:rPr>
              <a:t>Binary Heaps</a:t>
            </a:r>
            <a:br>
              <a:rPr lang="en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We’ve made significant progress towards representing Round Robin policies on hardware!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Further work involves using our Binary Heaps to implement policies like Weighted-Fair Queueing.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83" name="Google Shape;28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Policies On Hardware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/>
          <p:nvPr>
            <p:ph type="ctrTitle"/>
          </p:nvPr>
        </p:nvSpPr>
        <p:spPr>
          <a:xfrm>
            <a:off x="727950" y="20099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Enqueue-Dequeue Side Equivalence</a:t>
            </a:r>
            <a:endParaRPr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</a:t>
            </a:r>
            <a:endParaRPr/>
          </a:p>
        </p:txBody>
      </p:sp>
      <p:sp>
        <p:nvSpPr>
          <p:cNvPr id="294" name="Google Shape;294;p29"/>
          <p:cNvSpPr txBox="1"/>
          <p:nvPr/>
        </p:nvSpPr>
        <p:spPr>
          <a:xfrm>
            <a:off x="367500" y="1853850"/>
            <a:ext cx="120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PIFO Control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29"/>
          <p:cNvSpPr txBox="1"/>
          <p:nvPr/>
        </p:nvSpPr>
        <p:spPr>
          <a:xfrm>
            <a:off x="2298300" y="1853850"/>
            <a:ext cx="120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Rio 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Control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6" name="Google Shape;296;p29" title="rio_z_pre_po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197517">
            <a:off x="4699906" y="1008178"/>
            <a:ext cx="2899314" cy="1259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9" title="pifo_z_post_pop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503536">
            <a:off x="6601950" y="2608800"/>
            <a:ext cx="2142525" cy="177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9" title="pifo_z_pre_push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936364">
            <a:off x="3960425" y="3038475"/>
            <a:ext cx="2420576" cy="150877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9"/>
          <p:cNvSpPr txBox="1"/>
          <p:nvPr/>
        </p:nvSpPr>
        <p:spPr>
          <a:xfrm>
            <a:off x="619950" y="2238750"/>
            <a:ext cx="69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aseline="-25000"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init</a:t>
            </a:r>
            <a:endParaRPr baseline="-25000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2550750" y="2238750"/>
            <a:ext cx="69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aseline="-25000"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init</a:t>
            </a:r>
            <a:endParaRPr baseline="-25000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619950" y="2848350"/>
            <a:ext cx="69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aseline="-25000"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2550750" y="2848350"/>
            <a:ext cx="69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aseline="-25000"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619950" y="3610350"/>
            <a:ext cx="69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aseline="-25000"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2550750" y="3610350"/>
            <a:ext cx="69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aseline="-25000"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29"/>
          <p:cNvSpPr txBox="1"/>
          <p:nvPr/>
        </p:nvSpPr>
        <p:spPr>
          <a:xfrm>
            <a:off x="619950" y="4372350"/>
            <a:ext cx="69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aseline="-25000"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29"/>
          <p:cNvSpPr txBox="1"/>
          <p:nvPr/>
        </p:nvSpPr>
        <p:spPr>
          <a:xfrm>
            <a:off x="2550750" y="4372350"/>
            <a:ext cx="69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aseline="-25000" lang="en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7" name="Google Shape;307;p29"/>
          <p:cNvCxnSpPr>
            <a:stCxn id="299" idx="3"/>
            <a:endCxn id="300" idx="1"/>
          </p:cNvCxnSpPr>
          <p:nvPr/>
        </p:nvCxnSpPr>
        <p:spPr>
          <a:xfrm>
            <a:off x="1315350" y="2461950"/>
            <a:ext cx="123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9"/>
          <p:cNvCxnSpPr>
            <a:stCxn id="301" idx="3"/>
            <a:endCxn id="302" idx="1"/>
          </p:cNvCxnSpPr>
          <p:nvPr/>
        </p:nvCxnSpPr>
        <p:spPr>
          <a:xfrm>
            <a:off x="1315350" y="3071550"/>
            <a:ext cx="123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9"/>
          <p:cNvCxnSpPr>
            <a:stCxn id="303" idx="3"/>
            <a:endCxn id="304" idx="1"/>
          </p:cNvCxnSpPr>
          <p:nvPr/>
        </p:nvCxnSpPr>
        <p:spPr>
          <a:xfrm>
            <a:off x="1315350" y="3833550"/>
            <a:ext cx="123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9"/>
          <p:cNvCxnSpPr>
            <a:stCxn id="305" idx="3"/>
            <a:endCxn id="306" idx="1"/>
          </p:cNvCxnSpPr>
          <p:nvPr/>
        </p:nvCxnSpPr>
        <p:spPr>
          <a:xfrm>
            <a:off x="1315350" y="4595550"/>
            <a:ext cx="123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9"/>
          <p:cNvCxnSpPr/>
          <p:nvPr/>
        </p:nvCxnSpPr>
        <p:spPr>
          <a:xfrm flipH="1">
            <a:off x="961950" y="2685150"/>
            <a:ext cx="57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9"/>
          <p:cNvCxnSpPr>
            <a:stCxn id="301" idx="2"/>
          </p:cNvCxnSpPr>
          <p:nvPr/>
        </p:nvCxnSpPr>
        <p:spPr>
          <a:xfrm flipH="1">
            <a:off x="961950" y="3294750"/>
            <a:ext cx="570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9"/>
          <p:cNvCxnSpPr/>
          <p:nvPr/>
        </p:nvCxnSpPr>
        <p:spPr>
          <a:xfrm flipH="1">
            <a:off x="961950" y="4056750"/>
            <a:ext cx="570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9"/>
          <p:cNvCxnSpPr/>
          <p:nvPr/>
        </p:nvCxnSpPr>
        <p:spPr>
          <a:xfrm flipH="1">
            <a:off x="2695500" y="2685150"/>
            <a:ext cx="57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9"/>
          <p:cNvCxnSpPr/>
          <p:nvPr/>
        </p:nvCxnSpPr>
        <p:spPr>
          <a:xfrm flipH="1">
            <a:off x="2695500" y="3294750"/>
            <a:ext cx="570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9"/>
          <p:cNvCxnSpPr/>
          <p:nvPr/>
        </p:nvCxnSpPr>
        <p:spPr>
          <a:xfrm flipH="1">
            <a:off x="2695500" y="4056750"/>
            <a:ext cx="5700" cy="3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29"/>
          <p:cNvSpPr txBox="1"/>
          <p:nvPr/>
        </p:nvSpPr>
        <p:spPr>
          <a:xfrm>
            <a:off x="447750" y="2656200"/>
            <a:ext cx="51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Push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29"/>
          <p:cNvSpPr txBox="1"/>
          <p:nvPr/>
        </p:nvSpPr>
        <p:spPr>
          <a:xfrm>
            <a:off x="2766150" y="2656200"/>
            <a:ext cx="51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Push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29"/>
          <p:cNvSpPr txBox="1"/>
          <p:nvPr/>
        </p:nvSpPr>
        <p:spPr>
          <a:xfrm>
            <a:off x="447750" y="3308850"/>
            <a:ext cx="51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Push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29"/>
          <p:cNvSpPr txBox="1"/>
          <p:nvPr/>
        </p:nvSpPr>
        <p:spPr>
          <a:xfrm>
            <a:off x="2766150" y="3308850"/>
            <a:ext cx="51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Push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29"/>
          <p:cNvSpPr txBox="1"/>
          <p:nvPr/>
        </p:nvSpPr>
        <p:spPr>
          <a:xfrm>
            <a:off x="528000" y="4070850"/>
            <a:ext cx="51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Pop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2695525" y="4070850"/>
            <a:ext cx="51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Pop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1260550" y="4070850"/>
            <a:ext cx="51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Pkt</a:t>
            </a:r>
            <a:r>
              <a:rPr baseline="-25000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2000950" y="4070850"/>
            <a:ext cx="51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Pkt</a:t>
            </a:r>
            <a:r>
              <a:rPr baseline="-25000"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aseline="-25000"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29"/>
          <p:cNvSpPr txBox="1"/>
          <p:nvPr/>
        </p:nvSpPr>
        <p:spPr>
          <a:xfrm>
            <a:off x="1692075" y="4055400"/>
            <a:ext cx="27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endParaRPr baseline="-2500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Simulator</a:t>
            </a:r>
            <a:endParaRPr/>
          </a:p>
        </p:txBody>
      </p:sp>
      <p:sp>
        <p:nvSpPr>
          <p:cNvPr id="331" name="Google Shape;331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DEMO time!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Policies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1828150" y="2006400"/>
            <a:ext cx="2148300" cy="113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Three Flow Round-Robin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1044975" y="2221475"/>
            <a:ext cx="783300" cy="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4"/>
          <p:cNvSpPr txBox="1"/>
          <p:nvPr/>
        </p:nvSpPr>
        <p:spPr>
          <a:xfrm>
            <a:off x="299375" y="2031950"/>
            <a:ext cx="78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aseline="-25000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  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aseline="-25000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  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aseline="-25000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1044975" y="2571188"/>
            <a:ext cx="783300" cy="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4"/>
          <p:cNvCxnSpPr/>
          <p:nvPr/>
        </p:nvCxnSpPr>
        <p:spPr>
          <a:xfrm>
            <a:off x="1044975" y="2920913"/>
            <a:ext cx="783300" cy="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4"/>
          <p:cNvCxnSpPr/>
          <p:nvPr/>
        </p:nvCxnSpPr>
        <p:spPr>
          <a:xfrm>
            <a:off x="3976450" y="2571188"/>
            <a:ext cx="783300" cy="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4"/>
          <p:cNvSpPr txBox="1"/>
          <p:nvPr/>
        </p:nvSpPr>
        <p:spPr>
          <a:xfrm>
            <a:off x="4759750" y="2379300"/>
            <a:ext cx="198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aseline="-25000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baseline="-25000"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rgbClr val="00F8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aseline="-25000" lang="en" sz="1300">
                <a:solidFill>
                  <a:srgbClr val="00F8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300">
                <a:solidFill>
                  <a:srgbClr val="00F8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aseline="-25000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B</a:t>
            </a:r>
            <a:r>
              <a:rPr baseline="-25000"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aseline="-25000" lang="en" sz="13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A</a:t>
            </a:r>
            <a:r>
              <a:rPr baseline="-25000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baseline="-25000"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rgbClr val="00F8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aseline="-25000" lang="en" sz="1300">
                <a:solidFill>
                  <a:srgbClr val="00F8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300">
              <a:solidFill>
                <a:srgbClr val="00F8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99375" y="2381900"/>
            <a:ext cx="78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baseline="-25000"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3  </a:t>
            </a:r>
            <a:r>
              <a:rPr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baseline="-25000"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2  </a:t>
            </a:r>
            <a:r>
              <a:rPr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baseline="-25000"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299375" y="2731850"/>
            <a:ext cx="78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F8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aseline="-25000" lang="en" sz="1300">
                <a:solidFill>
                  <a:srgbClr val="00F800"/>
                </a:solidFill>
                <a:latin typeface="Lato"/>
                <a:ea typeface="Lato"/>
                <a:cs typeface="Lato"/>
                <a:sym typeface="Lato"/>
              </a:rPr>
              <a:t>3  </a:t>
            </a:r>
            <a:r>
              <a:rPr lang="en" sz="1300">
                <a:solidFill>
                  <a:srgbClr val="00F8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aseline="-25000" lang="en" sz="1300">
                <a:solidFill>
                  <a:srgbClr val="00F800"/>
                </a:solidFill>
                <a:latin typeface="Lato"/>
                <a:ea typeface="Lato"/>
                <a:cs typeface="Lato"/>
                <a:sym typeface="Lato"/>
              </a:rPr>
              <a:t>2  </a:t>
            </a:r>
            <a:r>
              <a:rPr lang="en" sz="1300">
                <a:solidFill>
                  <a:srgbClr val="00F8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aseline="-25000" lang="en" sz="1300">
                <a:solidFill>
                  <a:srgbClr val="00F8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300">
              <a:solidFill>
                <a:srgbClr val="00F8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828150" y="3573675"/>
            <a:ext cx="2148300" cy="113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Two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Flow Strict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3" name="Google Shape;103;p14"/>
          <p:cNvCxnSpPr/>
          <p:nvPr/>
        </p:nvCxnSpPr>
        <p:spPr>
          <a:xfrm>
            <a:off x="1044975" y="3943100"/>
            <a:ext cx="783300" cy="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4"/>
          <p:cNvSpPr txBox="1"/>
          <p:nvPr/>
        </p:nvSpPr>
        <p:spPr>
          <a:xfrm>
            <a:off x="299375" y="3753575"/>
            <a:ext cx="78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aseline="-25000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  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aseline="-25000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  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aseline="-25000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" name="Google Shape;105;p14"/>
          <p:cNvCxnSpPr/>
          <p:nvPr/>
        </p:nvCxnSpPr>
        <p:spPr>
          <a:xfrm>
            <a:off x="1044850" y="4327763"/>
            <a:ext cx="783300" cy="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3976450" y="4138463"/>
            <a:ext cx="783300" cy="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4"/>
          <p:cNvSpPr txBox="1"/>
          <p:nvPr/>
        </p:nvSpPr>
        <p:spPr>
          <a:xfrm>
            <a:off x="4759750" y="3946575"/>
            <a:ext cx="198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aseline="-25000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A</a:t>
            </a:r>
            <a:r>
              <a:rPr baseline="-25000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A</a:t>
            </a:r>
            <a:r>
              <a:rPr baseline="-25000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baseline="-25000"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B</a:t>
            </a:r>
            <a:r>
              <a:rPr baseline="-25000"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B</a:t>
            </a:r>
            <a:r>
              <a:rPr baseline="-25000"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aseline="-25000"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299250" y="4138475"/>
            <a:ext cx="78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baseline="-25000"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3  </a:t>
            </a:r>
            <a:r>
              <a:rPr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baseline="-25000"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2  </a:t>
            </a:r>
            <a:r>
              <a:rPr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baseline="-25000" lang="en" sz="13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aseline="-25000" sz="13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</a:rPr>
              <a:t>Set-To-Stream Policies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</a:rPr>
              <a:t>Work with all packets and all classes.</a:t>
            </a:r>
            <a:endParaRPr i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First-In First-Out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Earliest-Deadline First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Shortest-Journey Next</a:t>
            </a:r>
            <a:endParaRPr b="1" sz="1400">
              <a:solidFill>
                <a:srgbClr val="000000"/>
              </a:solidFill>
            </a:endParaRPr>
          </a:p>
        </p:txBody>
      </p:sp>
      <p:sp>
        <p:nvSpPr>
          <p:cNvPr id="114" name="Google Shape;114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Policies</a:t>
            </a:r>
            <a:endParaRPr/>
          </a:p>
        </p:txBody>
      </p:sp>
      <p:sp>
        <p:nvSpPr>
          <p:cNvPr id="115" name="Google Shape;115;p15"/>
          <p:cNvSpPr txBox="1"/>
          <p:nvPr>
            <p:ph idx="1" type="body"/>
          </p:nvPr>
        </p:nvSpPr>
        <p:spPr>
          <a:xfrm>
            <a:off x="4572000" y="2078875"/>
            <a:ext cx="3979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Stream</a:t>
            </a:r>
            <a:r>
              <a:rPr b="1" lang="en">
                <a:solidFill>
                  <a:srgbClr val="000000"/>
                </a:solidFill>
              </a:rPr>
              <a:t>-To-Stream Policies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000000"/>
                </a:solidFill>
              </a:rPr>
              <a:t>Operate over certain flows depending on the policy.</a:t>
            </a:r>
            <a:endParaRPr i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Round-Robin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Strict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 sz="1400">
                <a:solidFill>
                  <a:srgbClr val="000000"/>
                </a:solidFill>
              </a:rPr>
              <a:t>Weighted-Fair Queueing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/>
        </p:nvSpPr>
        <p:spPr>
          <a:xfrm>
            <a:off x="3587000" y="2150225"/>
            <a:ext cx="12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Round-Robin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2418650" y="3118150"/>
            <a:ext cx="64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Strict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5197450" y="3118150"/>
            <a:ext cx="121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Round-Robin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603850" y="4029200"/>
            <a:ext cx="81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FIFO[A]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3066050" y="3990450"/>
            <a:ext cx="81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FIFO[B]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4382650" y="3990450"/>
            <a:ext cx="814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FIFO[C]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6410050" y="3990450"/>
            <a:ext cx="1130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FIFO[D∪E]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7" name="Google Shape;127;p16"/>
          <p:cNvCxnSpPr>
            <a:stCxn id="121" idx="2"/>
            <a:endCxn id="123" idx="0"/>
          </p:cNvCxnSpPr>
          <p:nvPr/>
        </p:nvCxnSpPr>
        <p:spPr>
          <a:xfrm flipH="1">
            <a:off x="2011250" y="3503050"/>
            <a:ext cx="731100" cy="52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6"/>
          <p:cNvCxnSpPr>
            <a:stCxn id="121" idx="2"/>
            <a:endCxn id="124" idx="0"/>
          </p:cNvCxnSpPr>
          <p:nvPr/>
        </p:nvCxnSpPr>
        <p:spPr>
          <a:xfrm>
            <a:off x="2742350" y="3503050"/>
            <a:ext cx="7311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6"/>
          <p:cNvCxnSpPr>
            <a:stCxn id="120" idx="2"/>
            <a:endCxn id="121" idx="0"/>
          </p:cNvCxnSpPr>
          <p:nvPr/>
        </p:nvCxnSpPr>
        <p:spPr>
          <a:xfrm flipH="1">
            <a:off x="2742500" y="2535125"/>
            <a:ext cx="145080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6"/>
          <p:cNvCxnSpPr>
            <a:stCxn id="120" idx="2"/>
            <a:endCxn id="122" idx="0"/>
          </p:cNvCxnSpPr>
          <p:nvPr/>
        </p:nvCxnSpPr>
        <p:spPr>
          <a:xfrm>
            <a:off x="4193300" y="2535125"/>
            <a:ext cx="1610400" cy="58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6"/>
          <p:cNvCxnSpPr>
            <a:stCxn id="122" idx="2"/>
            <a:endCxn id="125" idx="0"/>
          </p:cNvCxnSpPr>
          <p:nvPr/>
        </p:nvCxnSpPr>
        <p:spPr>
          <a:xfrm flipH="1">
            <a:off x="4790050" y="3503050"/>
            <a:ext cx="10137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6"/>
          <p:cNvCxnSpPr>
            <a:stCxn id="122" idx="2"/>
            <a:endCxn id="126" idx="0"/>
          </p:cNvCxnSpPr>
          <p:nvPr/>
        </p:nvCxnSpPr>
        <p:spPr>
          <a:xfrm>
            <a:off x="5803750" y="3503050"/>
            <a:ext cx="11715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Rio Syntax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4577550" y="1710800"/>
            <a:ext cx="458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3809925" y="868650"/>
            <a:ext cx="3902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Names for collections of packets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Partitions set of all packets: i.e.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each class is disjoint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every packet belongs to some class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1" name="Google Shape;141;p17" title="mix_5_class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75" y="2001850"/>
            <a:ext cx="4596226" cy="258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7"/>
          <p:cNvCxnSpPr/>
          <p:nvPr/>
        </p:nvCxnSpPr>
        <p:spPr>
          <a:xfrm flipH="1" rot="10800000">
            <a:off x="1553600" y="2339575"/>
            <a:ext cx="1683000" cy="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7"/>
          <p:cNvCxnSpPr/>
          <p:nvPr/>
        </p:nvCxnSpPr>
        <p:spPr>
          <a:xfrm flipH="1" rot="10800000">
            <a:off x="3338375" y="1405725"/>
            <a:ext cx="1119000" cy="7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4605300" y="32181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3893225" y="2912975"/>
            <a:ext cx="138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/>
          <p:nvPr/>
        </p:nvCxnSpPr>
        <p:spPr>
          <a:xfrm flipH="1" rot="10800000">
            <a:off x="3994950" y="2348950"/>
            <a:ext cx="1035600" cy="3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7"/>
          <p:cNvSpPr txBox="1"/>
          <p:nvPr/>
        </p:nvSpPr>
        <p:spPr>
          <a:xfrm>
            <a:off x="4605300" y="2182425"/>
            <a:ext cx="440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8" name="Google Shape;148;p17"/>
          <p:cNvCxnSpPr/>
          <p:nvPr/>
        </p:nvCxnSpPr>
        <p:spPr>
          <a:xfrm>
            <a:off x="3555725" y="3218150"/>
            <a:ext cx="582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7"/>
          <p:cNvCxnSpPr/>
          <p:nvPr/>
        </p:nvCxnSpPr>
        <p:spPr>
          <a:xfrm>
            <a:off x="1720050" y="3828500"/>
            <a:ext cx="222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7"/>
          <p:cNvSpPr txBox="1"/>
          <p:nvPr/>
        </p:nvSpPr>
        <p:spPr>
          <a:xfrm>
            <a:off x="4577550" y="2082375"/>
            <a:ext cx="405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Classes are sets (of packets)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We can take unions of sets to build larger sets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1" name="Google Shape;151;p17"/>
          <p:cNvCxnSpPr/>
          <p:nvPr/>
        </p:nvCxnSpPr>
        <p:spPr>
          <a:xfrm flipH="1" rot="10800000">
            <a:off x="4078175" y="2626450"/>
            <a:ext cx="109110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7"/>
          <p:cNvCxnSpPr/>
          <p:nvPr/>
        </p:nvCxnSpPr>
        <p:spPr>
          <a:xfrm flipH="1" rot="10800000">
            <a:off x="1997550" y="3213500"/>
            <a:ext cx="434700" cy="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7"/>
          <p:cNvSpPr txBox="1"/>
          <p:nvPr/>
        </p:nvSpPr>
        <p:spPr>
          <a:xfrm>
            <a:off x="4355675" y="3324950"/>
            <a:ext cx="4799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set2stream transformer: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gives order to an unordered set (turning it into a stream)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takes </a:t>
            </a:r>
            <a:r>
              <a:rPr i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one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set as input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4605300" y="4110050"/>
            <a:ext cx="2954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stream2stream transformer: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takes multiple</a:t>
            </a:r>
            <a:r>
              <a:rPr i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streams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as inputs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5" name="Google Shape;155;p17"/>
          <p:cNvCxnSpPr/>
          <p:nvPr/>
        </p:nvCxnSpPr>
        <p:spPr>
          <a:xfrm>
            <a:off x="1789325" y="3924950"/>
            <a:ext cx="2880600" cy="29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17"/>
          <p:cNvCxnSpPr/>
          <p:nvPr/>
        </p:nvCxnSpPr>
        <p:spPr>
          <a:xfrm>
            <a:off x="2265400" y="3282050"/>
            <a:ext cx="2127300" cy="1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7"/>
          <p:cNvCxnSpPr/>
          <p:nvPr/>
        </p:nvCxnSpPr>
        <p:spPr>
          <a:xfrm>
            <a:off x="693575" y="4503575"/>
            <a:ext cx="14427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7"/>
          <p:cNvSpPr txBox="1"/>
          <p:nvPr/>
        </p:nvSpPr>
        <p:spPr>
          <a:xfrm>
            <a:off x="2432250" y="4503575"/>
            <a:ext cx="250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Must return stream at the end!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9" name="Google Shape;159;p17"/>
          <p:cNvCxnSpPr/>
          <p:nvPr/>
        </p:nvCxnSpPr>
        <p:spPr>
          <a:xfrm>
            <a:off x="2247150" y="4420350"/>
            <a:ext cx="573300" cy="13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727950" y="20099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Rio </a:t>
            </a:r>
            <a:r>
              <a:rPr lang="en" sz="4000"/>
              <a:t>Semantics</a:t>
            </a:r>
            <a:endParaRPr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Rio Trees</a:t>
            </a:r>
            <a:endParaRPr/>
          </a:p>
        </p:txBody>
      </p:sp>
      <p:pic>
        <p:nvPicPr>
          <p:cNvPr id="170" name="Google Shape;170;p19" title="riotre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00" y="1853850"/>
            <a:ext cx="4206475" cy="28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 title="riotree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7150" y="1853850"/>
            <a:ext cx="2981000" cy="22527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19"/>
          <p:cNvCxnSpPr>
            <a:stCxn id="173" idx="2"/>
          </p:cNvCxnSpPr>
          <p:nvPr/>
        </p:nvCxnSpPr>
        <p:spPr>
          <a:xfrm flipH="1">
            <a:off x="4328975" y="2238750"/>
            <a:ext cx="554100" cy="173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19"/>
          <p:cNvSpPr txBox="1"/>
          <p:nvPr/>
        </p:nvSpPr>
        <p:spPr>
          <a:xfrm>
            <a:off x="3997325" y="1853850"/>
            <a:ext cx="1771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PIFO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holding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packets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5162525" y="4432125"/>
            <a:ext cx="60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5" name="Google Shape;175;p19"/>
          <p:cNvCxnSpPr>
            <a:stCxn id="174" idx="0"/>
          </p:cNvCxnSpPr>
          <p:nvPr/>
        </p:nvCxnSpPr>
        <p:spPr>
          <a:xfrm flipH="1" rot="10800000">
            <a:off x="5465675" y="4092225"/>
            <a:ext cx="227100" cy="33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Push to Rio Trees</a:t>
            </a:r>
            <a:endParaRPr/>
          </a:p>
        </p:txBody>
      </p:sp>
      <p:pic>
        <p:nvPicPr>
          <p:cNvPr id="181" name="Google Shape;181;p20" title="push_typ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450" y="1024975"/>
            <a:ext cx="3501700" cy="2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 title="riotree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400" y="1853850"/>
            <a:ext cx="4206475" cy="28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4423600" y="1740000"/>
            <a:ext cx="8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baseline="-25000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, rk</a:t>
            </a:r>
            <a:endParaRPr b="1" baseline="-25000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4" name="Google Shape;184;p20"/>
          <p:cNvCxnSpPr>
            <a:stCxn id="183" idx="1"/>
          </p:cNvCxnSpPr>
          <p:nvPr/>
        </p:nvCxnSpPr>
        <p:spPr>
          <a:xfrm flipH="1">
            <a:off x="2282800" y="1932450"/>
            <a:ext cx="2140800" cy="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0"/>
          <p:cNvSpPr txBox="1"/>
          <p:nvPr/>
        </p:nvSpPr>
        <p:spPr>
          <a:xfrm>
            <a:off x="795750" y="2064900"/>
            <a:ext cx="8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baseline="-25000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, rk</a:t>
            </a:r>
            <a:endParaRPr b="1" baseline="-25000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6" name="Google Shape;186;p20"/>
          <p:cNvCxnSpPr/>
          <p:nvPr/>
        </p:nvCxnSpPr>
        <p:spPr>
          <a:xfrm flipH="1">
            <a:off x="1278675" y="2140750"/>
            <a:ext cx="407400" cy="36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20"/>
          <p:cNvSpPr txBox="1"/>
          <p:nvPr/>
        </p:nvSpPr>
        <p:spPr>
          <a:xfrm>
            <a:off x="2871025" y="2064900"/>
            <a:ext cx="8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baseline="-25000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, rk</a:t>
            </a:r>
            <a:endParaRPr b="1" baseline="-25000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8" name="Google Shape;188;p20"/>
          <p:cNvCxnSpPr/>
          <p:nvPr/>
        </p:nvCxnSpPr>
        <p:spPr>
          <a:xfrm>
            <a:off x="2671200" y="2140750"/>
            <a:ext cx="350400" cy="36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0"/>
          <p:cNvSpPr txBox="1"/>
          <p:nvPr/>
        </p:nvSpPr>
        <p:spPr>
          <a:xfrm>
            <a:off x="1989988" y="3005625"/>
            <a:ext cx="8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baseline="-25000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, rk</a:t>
            </a:r>
            <a:endParaRPr b="1" baseline="-25000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327900" y="3456825"/>
            <a:ext cx="95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NOP!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 ≠ C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1" name="Google Shape;191;p20"/>
          <p:cNvCxnSpPr/>
          <p:nvPr/>
        </p:nvCxnSpPr>
        <p:spPr>
          <a:xfrm flipH="1">
            <a:off x="2306938" y="3193025"/>
            <a:ext cx="407400" cy="36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0"/>
          <p:cNvCxnSpPr/>
          <p:nvPr/>
        </p:nvCxnSpPr>
        <p:spPr>
          <a:xfrm>
            <a:off x="3637400" y="3135350"/>
            <a:ext cx="350400" cy="360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0"/>
          <p:cNvSpPr txBox="1"/>
          <p:nvPr/>
        </p:nvSpPr>
        <p:spPr>
          <a:xfrm>
            <a:off x="3847500" y="3005625"/>
            <a:ext cx="8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baseline="-25000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, rk</a:t>
            </a:r>
            <a:endParaRPr b="1" baseline="-25000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4" name="Google Shape;194;p20"/>
          <p:cNvCxnSpPr/>
          <p:nvPr/>
        </p:nvCxnSpPr>
        <p:spPr>
          <a:xfrm flipH="1">
            <a:off x="4565675" y="4177325"/>
            <a:ext cx="445200" cy="9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0"/>
          <p:cNvSpPr txBox="1"/>
          <p:nvPr/>
        </p:nvSpPr>
        <p:spPr>
          <a:xfrm>
            <a:off x="4652700" y="3841725"/>
            <a:ext cx="1911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push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baseline="-25000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with rank </a:t>
            </a:r>
            <a:r>
              <a:rPr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rk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1101750" y="4471200"/>
            <a:ext cx="95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NOP!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 ≠ C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Pop Rio Trees</a:t>
            </a:r>
            <a:endParaRPr/>
          </a:p>
        </p:txBody>
      </p:sp>
      <p:pic>
        <p:nvPicPr>
          <p:cNvPr id="202" name="Google Shape;202;p21" title="pop_typ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525" y="1024975"/>
            <a:ext cx="3761625" cy="29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1" title="riotree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400" y="1853850"/>
            <a:ext cx="4206475" cy="282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 title="ordtre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5200" y="1825538"/>
            <a:ext cx="3632950" cy="28776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1"/>
          <p:cNvCxnSpPr>
            <a:stCxn id="202" idx="2"/>
            <a:endCxn id="204" idx="0"/>
          </p:cNvCxnSpPr>
          <p:nvPr/>
        </p:nvCxnSpPr>
        <p:spPr>
          <a:xfrm flipH="1">
            <a:off x="6601537" y="1318650"/>
            <a:ext cx="280800" cy="507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1"/>
          <p:cNvSpPr txBox="1"/>
          <p:nvPr/>
        </p:nvSpPr>
        <p:spPr>
          <a:xfrm>
            <a:off x="6216125" y="3400825"/>
            <a:ext cx="28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21"/>
          <p:cNvSpPr txBox="1"/>
          <p:nvPr/>
        </p:nvSpPr>
        <p:spPr>
          <a:xfrm>
            <a:off x="7854975" y="3400825"/>
            <a:ext cx="28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21"/>
          <p:cNvSpPr txBox="1"/>
          <p:nvPr/>
        </p:nvSpPr>
        <p:spPr>
          <a:xfrm>
            <a:off x="5186100" y="2186850"/>
            <a:ext cx="28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1"/>
          <p:cNvSpPr txBox="1"/>
          <p:nvPr/>
        </p:nvSpPr>
        <p:spPr>
          <a:xfrm>
            <a:off x="6685638" y="2186850"/>
            <a:ext cx="28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0" name="Google Shape;210;p21"/>
          <p:cNvCxnSpPr/>
          <p:nvPr/>
        </p:nvCxnSpPr>
        <p:spPr>
          <a:xfrm flipH="1" rot="10800000">
            <a:off x="2240950" y="3254325"/>
            <a:ext cx="461700" cy="47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1"/>
          <p:cNvSpPr txBox="1"/>
          <p:nvPr/>
        </p:nvSpPr>
        <p:spPr>
          <a:xfrm>
            <a:off x="2102628" y="3184563"/>
            <a:ext cx="45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b="1" baseline="-25000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baseline="-25000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2" name="Google Shape;212;p21"/>
          <p:cNvCxnSpPr/>
          <p:nvPr/>
        </p:nvCxnSpPr>
        <p:spPr>
          <a:xfrm flipH="1" rot="10800000">
            <a:off x="1210925" y="2186850"/>
            <a:ext cx="461700" cy="47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1"/>
          <p:cNvSpPr txBox="1"/>
          <p:nvPr/>
        </p:nvSpPr>
        <p:spPr>
          <a:xfrm>
            <a:off x="1027578" y="2186838"/>
            <a:ext cx="45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baseline="-25000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baseline="-25000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4" name="Google Shape;214;p21"/>
          <p:cNvCxnSpPr/>
          <p:nvPr/>
        </p:nvCxnSpPr>
        <p:spPr>
          <a:xfrm flipH="1" rot="5400000">
            <a:off x="3688000" y="3254325"/>
            <a:ext cx="461700" cy="47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1"/>
          <p:cNvSpPr txBox="1"/>
          <p:nvPr/>
        </p:nvSpPr>
        <p:spPr>
          <a:xfrm>
            <a:off x="3910403" y="3184563"/>
            <a:ext cx="45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baseline="-25000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baseline="-25000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6" name="Google Shape;216;p21"/>
          <p:cNvCxnSpPr/>
          <p:nvPr/>
        </p:nvCxnSpPr>
        <p:spPr>
          <a:xfrm flipH="1" rot="5400000">
            <a:off x="2798025" y="2224575"/>
            <a:ext cx="461700" cy="47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1"/>
          <p:cNvSpPr txBox="1"/>
          <p:nvPr/>
        </p:nvSpPr>
        <p:spPr>
          <a:xfrm>
            <a:off x="3020428" y="2154813"/>
            <a:ext cx="45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baseline="-25000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baseline="-25000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4423600" y="1740000"/>
            <a:ext cx="8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baseline="-25000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baseline="-25000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9" name="Google Shape;219;p21"/>
          <p:cNvCxnSpPr/>
          <p:nvPr/>
        </p:nvCxnSpPr>
        <p:spPr>
          <a:xfrm>
            <a:off x="2282800" y="1932450"/>
            <a:ext cx="2140800" cy="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