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56" r:id="rId3"/>
    <p:sldId id="275" r:id="rId4"/>
    <p:sldId id="270" r:id="rId5"/>
    <p:sldId id="273" r:id="rId6"/>
    <p:sldId id="276" r:id="rId7"/>
    <p:sldId id="277" r:id="rId8"/>
    <p:sldId id="278" r:id="rId9"/>
    <p:sldId id="279" r:id="rId10"/>
    <p:sldId id="282" r:id="rId11"/>
    <p:sldId id="281" r:id="rId12"/>
    <p:sldId id="280" r:id="rId13"/>
    <p:sldId id="28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2RL" initials="M" lastIdx="1" clrIdx="0">
    <p:extLst>
      <p:ext uri="{19B8F6BF-5375-455C-9EA6-DF929625EA0E}">
        <p15:presenceInfo xmlns:p15="http://schemas.microsoft.com/office/powerpoint/2012/main" userId="MI2R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3138" autoAdjust="0"/>
  </p:normalViewPr>
  <p:slideViewPr>
    <p:cSldViewPr snapToGrid="0">
      <p:cViewPr varScale="1">
        <p:scale>
          <a:sx n="95" d="100"/>
          <a:sy n="95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D90FE-AA72-4D19-9A13-DB0D6C56415B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083C5-A90D-46EA-B1A3-70E1EC9926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9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Resoultion</a:t>
            </a:r>
            <a:r>
              <a:rPr lang="ko-KR" altLang="en-US"/>
              <a:t> </a:t>
            </a:r>
            <a:r>
              <a:rPr lang="en-US" altLang="ko-KR"/>
              <a:t>(4^2 – 8^2) </a:t>
            </a:r>
            <a:r>
              <a:rPr lang="ko-KR" altLang="en-US"/>
              <a:t>까지는 </a:t>
            </a:r>
            <a:r>
              <a:rPr lang="en-US" altLang="ko-KR"/>
              <a:t>w2 </a:t>
            </a:r>
            <a:r>
              <a:rPr lang="ko-KR" altLang="en-US"/>
              <a:t>사용</a:t>
            </a:r>
            <a:r>
              <a:rPr lang="en-US" altLang="ko-KR"/>
              <a:t>, </a:t>
            </a:r>
            <a:r>
              <a:rPr lang="ko-KR" altLang="en-US"/>
              <a:t>그이후에 </a:t>
            </a:r>
            <a:r>
              <a:rPr lang="en-US" altLang="ko-KR"/>
              <a:t>w1</a:t>
            </a:r>
            <a:r>
              <a:rPr lang="ko-KR" altLang="en-US"/>
              <a:t>를 사용하면 </a:t>
            </a:r>
            <a:r>
              <a:rPr lang="en-US" altLang="ko-KR"/>
              <a:t>coarse style </a:t>
            </a:r>
            <a:r>
              <a:rPr lang="ko-KR" altLang="en-US"/>
              <a:t>적용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5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1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4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2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Linear subspaces(</a:t>
            </a:r>
            <a:r>
              <a:rPr lang="ko-KR" altLang="en-US"/>
              <a:t>선형 부분공간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algn="l"/>
            <a:r>
              <a:rPr lang="en-US" altLang="ko-KR" sz="1800" b="0" i="0" u="none" strike="noStrike" baseline="0">
                <a:latin typeface="NimbusRomNo9L-Regu"/>
              </a:rPr>
              <a:t>Figure 6. Illustrative example with two factors of variation (image features, e.g., masculinity and hair length). </a:t>
            </a:r>
          </a:p>
          <a:p>
            <a:pPr marL="342900" indent="-342900" algn="l">
              <a:buAutoNum type="alphaLcParenBoth"/>
            </a:pPr>
            <a:r>
              <a:rPr lang="en-US" altLang="ko-KR" sz="1800" b="0" i="0" u="none" strike="noStrike" baseline="0">
                <a:latin typeface="NimbusRomNo9L-Regu"/>
              </a:rPr>
              <a:t>An example training set where some combination (e.g., long haired males) is missing. </a:t>
            </a:r>
          </a:p>
          <a:p>
            <a:pPr marL="342900" indent="-342900" algn="l">
              <a:buAutoNum type="alphaLcParenBoth"/>
            </a:pPr>
            <a:r>
              <a:rPr lang="en-US" altLang="ko-KR" sz="1800" b="0" i="0" u="none" strike="noStrike" baseline="0">
                <a:latin typeface="NimbusRomNo9L-Regu"/>
              </a:rPr>
              <a:t>This forces the mapping from </a:t>
            </a:r>
            <a:r>
              <a:rPr lang="en-US" altLang="ko-KR" sz="1800" b="0" i="0" u="none" strike="noStrike" baseline="0">
                <a:latin typeface="CMSY9"/>
              </a:rPr>
              <a:t>Z </a:t>
            </a:r>
            <a:r>
              <a:rPr lang="en-US" altLang="ko-KR" sz="1800" b="0" i="0" u="none" strike="noStrike" baseline="0">
                <a:latin typeface="NimbusRomNo9L-Regu"/>
              </a:rPr>
              <a:t>to image features to become curved so that the forbidden combination disappears in </a:t>
            </a:r>
            <a:r>
              <a:rPr lang="en-US" altLang="ko-KR" sz="1800" b="0" i="0" u="none" strike="noStrike" baseline="0">
                <a:latin typeface="CMSY9"/>
              </a:rPr>
              <a:t>Z </a:t>
            </a:r>
            <a:r>
              <a:rPr lang="en-US" altLang="ko-KR" sz="1800" b="0" i="0" u="none" strike="noStrike" baseline="0">
                <a:latin typeface="NimbusRomNo9L-Regu"/>
              </a:rPr>
              <a:t>to prevent the sampling of invalid combinations. </a:t>
            </a:r>
          </a:p>
          <a:p>
            <a:pPr algn="l"/>
            <a:r>
              <a:rPr lang="en-US" altLang="ko-KR" sz="1800" b="0" i="0" u="none" strike="noStrike" baseline="0">
                <a:latin typeface="NimbusRomNo9L-Regu"/>
              </a:rPr>
              <a:t>(c)    The learned mapping from </a:t>
            </a:r>
            <a:r>
              <a:rPr lang="en-US" altLang="ko-KR" sz="1800" b="0" i="0" u="none" strike="noStrike" baseline="0">
                <a:latin typeface="CMSY9"/>
              </a:rPr>
              <a:t>Z </a:t>
            </a:r>
            <a:r>
              <a:rPr lang="en-US" altLang="ko-KR" sz="1800" b="0" i="0" u="none" strike="noStrike" baseline="0">
                <a:latin typeface="NimbusRomNo9L-Regu"/>
              </a:rPr>
              <a:t>to </a:t>
            </a:r>
            <a:r>
              <a:rPr lang="en-US" altLang="ko-KR" sz="1800" b="0" i="0" u="none" strike="noStrike" baseline="0">
                <a:latin typeface="CMSY9"/>
              </a:rPr>
              <a:t>W </a:t>
            </a:r>
            <a:r>
              <a:rPr lang="en-US" altLang="ko-KR" sz="1800" b="0" i="0" u="none" strike="noStrike" baseline="0">
                <a:latin typeface="NimbusRomNo9L-Regu"/>
              </a:rPr>
              <a:t>is able to “undo” much of the warping.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0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>
                <a:latin typeface="NimbusRomNo9L-Regu"/>
              </a:rPr>
              <a:t>we train auxiliary classification networks for a number of binary attributes, e.g., to distinguish male and female faces.</a:t>
            </a:r>
          </a:p>
          <a:p>
            <a:pPr algn="l"/>
            <a:r>
              <a:rPr lang="en-US" altLang="ko-KR" sz="1800" b="0" i="0" u="none" strike="noStrike" baseline="0">
                <a:latin typeface="NimbusRomNo9L-Regu"/>
              </a:rPr>
              <a:t>To measure the separability of one attribute, we generate 200,000 images with </a:t>
            </a:r>
            <a:r>
              <a:rPr lang="en-US" altLang="ko-KR" sz="1800" b="0" i="0" u="none" strike="noStrike" baseline="0">
                <a:latin typeface="CMBX10"/>
              </a:rPr>
              <a:t>z</a:t>
            </a:r>
            <a:r>
              <a:rPr lang="en-US" altLang="ko-KR" sz="1800" b="0" i="0" u="none" strike="noStrike" baseline="0">
                <a:latin typeface="CMSY10"/>
              </a:rPr>
              <a:t>~</a:t>
            </a:r>
            <a:r>
              <a:rPr lang="en-US" altLang="ko-KR" sz="1800" b="0" i="0" u="none" strike="noStrike" baseline="0">
                <a:latin typeface="CMMI10"/>
              </a:rPr>
              <a:t>P</a:t>
            </a:r>
            <a:r>
              <a:rPr lang="en-US" altLang="ko-KR" sz="1800" b="0" i="0" u="none" strike="noStrike" baseline="0">
                <a:latin typeface="CMR10"/>
              </a:rPr>
              <a:t>(</a:t>
            </a:r>
            <a:r>
              <a:rPr lang="en-US" altLang="ko-KR" sz="1800" b="0" i="0" u="none" strike="noStrike" baseline="0">
                <a:latin typeface="CMBX10"/>
              </a:rPr>
              <a:t>z</a:t>
            </a:r>
            <a:r>
              <a:rPr lang="en-US" altLang="ko-KR" sz="1800" b="0" i="0" u="none" strike="noStrike" baseline="0">
                <a:latin typeface="CMR10"/>
              </a:rPr>
              <a:t>) </a:t>
            </a:r>
            <a:r>
              <a:rPr lang="en-US" altLang="ko-KR" sz="1800" b="0" i="0" u="none" strike="noStrike" baseline="0">
                <a:latin typeface="NimbusRomNo9L-Regu"/>
              </a:rPr>
              <a:t>and classify them using the auxiliary classification network. (CELEBA-HQ dataset that retains the 40 attributes)</a:t>
            </a:r>
          </a:p>
          <a:p>
            <a:pPr algn="l"/>
            <a:endParaRPr lang="en-US" altLang="ko-KR" sz="1800" b="0" i="0" u="none" strike="noStrike" baseline="0">
              <a:latin typeface="NimbusRomNo9L-Regu"/>
            </a:endParaRPr>
          </a:p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83C5-A90D-46EA-B1A3-70E1EC9926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9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6BCA9-B1D3-45B0-9784-201CE6561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8FEC3E-6A38-4628-BF6A-10299D29D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C8220-1F10-4F71-8B1B-FC6FFB46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3258D-FF62-46B7-A95D-24DB4F01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4CF46-9363-46C5-975A-6DBDD479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F748F-E713-4BDA-9CD5-2B2ED623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2BEE5-378F-4987-BAA0-DFA73B71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F0844-E571-4EFD-B380-6DF2D7A4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B87E6-C040-425B-8925-4B9C716C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8675B-7377-4F61-BF44-F0AF8044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3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8C70F-60B9-4A4C-9BFD-E075A1706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051D0-96EE-495E-8AAF-88381281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FA6A9-21C6-48B3-9087-999AA6B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07DB2-398A-4B69-8EBA-DA291A60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40E62-8E55-4E86-B24C-DBBC9F4F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9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DFD2CCC-BB2F-4C27-A8D7-FB31B11C8CC1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0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0171-C7D9-4533-B85D-9EDD3BF6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C7E6D-0D44-4D9E-AF44-F89C3589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521AE-F761-4536-BC66-BB363E61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2435-35CB-4047-9995-88BF56F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37083-88AA-4CAC-9555-5ED67791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6938B-38E2-47B4-88F1-4854B19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65448-4019-4C4E-9086-5E8FB5F7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BEED5-07A5-4218-8047-81CF4346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523F5-DE27-4AF3-BF2B-578232D4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8BA35-7BBE-4908-ADB7-3E962046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2066-C37F-41CD-ABE4-D15AEDA8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8862A-0D00-4D62-91EE-EAC64A533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779F3-37C4-4C8A-941D-82EA672E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C7B7E-A022-4467-87E6-AAE16281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08D10-5590-4AFF-9251-FD3C9585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CABA6-FF6B-4E55-96AF-06BF97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5D0EA-A5E7-4FB1-88D7-13F448D2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5EB97-02CE-46E1-96FE-A720F0BB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6E2CFD-7E93-4E6C-90A3-CF854DF0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073681-CB42-466F-B93D-F7E0E827C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D3E102-D868-4B18-B7C9-4CB4B0A72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EB46C5-E5D3-465B-BCBB-855E0956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C84C-A695-45B3-BD5E-0FB1EBB1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873405-F752-45A6-B008-52678B6B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6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03DA0-6466-4D15-9C86-1390BF2F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59620-DC35-4183-8E28-EB7FA3F2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633F5-C91A-48F6-AEE4-80118618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5F4E3-A1C6-4139-BC25-BF88D70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3512DA-EB8A-4013-A22C-FC5A0203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F081-E64A-47F1-A2FE-E100BD0B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A8E80-0B91-42B8-89A8-30EFE371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18917-38BC-4CD7-A441-E02B47AB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50F19-411A-4551-B832-3471BAF3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10697-75D3-412D-A52E-DCB99F37A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7E65D-48B6-46A6-A8F4-9100F059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AE4A1-2418-4AFD-9A19-361A6F95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C2719-4113-43BE-B053-1633D7CC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1689F-C144-4F45-B931-2F4549CB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095AC7-D87D-4AE9-AF3B-C9B7070F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129801-0A7D-49EC-83C9-E04BA963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B720A-0BBB-4E6F-A8A1-84279CB7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02B60-C4EC-4199-85AD-285E0E2D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D54B3-6AC3-4C0A-9415-510E13E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3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D2A0B-FF00-46D9-B19A-D57E6423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9371B-860E-4864-9030-1044B021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7AFF6-2CF5-4E71-B8C4-930DB909A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E17C-A51B-4F1E-9C59-201BAD451A9B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9E349-6064-4AED-92EA-81DA8319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DEA03-7FAC-4FF1-AFED-29029278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DBD1-7807-4304-A6EF-95A0AA94D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4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NVlabs/stylegan2-ada-pytorch/blob/main/metrics/perceptual_path_length.py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755750" y="2175885"/>
            <a:ext cx="4512720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spc="-3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Stylegan</a:t>
            </a:r>
            <a:r>
              <a:rPr lang="en-US" altLang="ko-KR" sz="4000" b="1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</a:t>
            </a:r>
            <a:endParaRPr lang="ko-KR" altLang="en-US" sz="4000" b="1" spc="-3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0DD098-DF61-48CE-9201-4D6D858B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77" y="1060881"/>
            <a:ext cx="3873947" cy="1626897"/>
          </a:xfrm>
          <a:prstGeom prst="rect">
            <a:avLst/>
          </a:prstGeom>
        </p:spPr>
      </p:pic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771983" y="75984"/>
            <a:ext cx="18421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Disentanglement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6EE5E3-C4C1-458E-B1D5-CC3E619B861C}"/>
              </a:ext>
            </a:extLst>
          </p:cNvPr>
          <p:cNvSpPr txBox="1"/>
          <p:nvPr/>
        </p:nvSpPr>
        <p:spPr>
          <a:xfrm>
            <a:off x="2208213" y="599216"/>
            <a:ext cx="7761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/>
              <a:t>common goal </a:t>
            </a:r>
            <a:r>
              <a:rPr lang="en-US" altLang="ko-KR" sz="1200"/>
              <a:t>of</a:t>
            </a:r>
            <a:r>
              <a:rPr lang="ko-KR" altLang="en-US" sz="1200"/>
              <a:t> </a:t>
            </a:r>
            <a:r>
              <a:rPr lang="en-US" altLang="ko-KR" sz="1200" u="sng"/>
              <a:t>disentanglement</a:t>
            </a:r>
            <a:r>
              <a:rPr lang="en-US" altLang="ko-KR" sz="1200"/>
              <a:t> </a:t>
            </a:r>
            <a:r>
              <a:rPr lang="en-US" altLang="ko-KR" sz="1200" b="0" i="0" u="none" strike="noStrike" baseline="0"/>
              <a:t>is a latent space that consists of </a:t>
            </a:r>
            <a:r>
              <a:rPr lang="en-US" altLang="ko-KR" sz="1200" b="1" i="0" u="none" strike="noStrike" baseline="0"/>
              <a:t>linear subspaces</a:t>
            </a:r>
            <a:r>
              <a:rPr lang="en-US" altLang="ko-KR" sz="1200" b="0" i="0" u="none" strike="noStrike" baseline="0"/>
              <a:t>, </a:t>
            </a:r>
          </a:p>
          <a:p>
            <a:pPr algn="l"/>
            <a:r>
              <a:rPr lang="en-US" altLang="ko-KR" sz="1200" b="0" i="0" u="none" strike="noStrike" baseline="0"/>
              <a:t>each of which controls </a:t>
            </a:r>
            <a:r>
              <a:rPr lang="en-US" altLang="ko-KR" sz="1200" b="1" i="0" u="none" strike="noStrike" baseline="0"/>
              <a:t>one factor of variation</a:t>
            </a:r>
            <a:endParaRPr lang="ko-KR" altLang="en-US" sz="1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F6AD03-CF8D-4FED-BFA8-4B2909E8EAA8}"/>
                  </a:ext>
                </a:extLst>
              </p:cNvPr>
              <p:cNvSpPr txBox="1"/>
              <p:nvPr/>
            </p:nvSpPr>
            <p:spPr>
              <a:xfrm>
                <a:off x="2222377" y="2841425"/>
                <a:ext cx="7537142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0" i="0" u="none" strike="noStrike" baseline="0">
                    <a:latin typeface="+mn-ea"/>
                  </a:rPr>
                  <a:t>The intermediate latent space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𝓦</m:t>
                    </m:r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 does not have to support sampling according to any fixed distribution; its sampling density is induced by the learned piecewise continuous mapping </a:t>
                </a:r>
                <a14:m>
                  <m:oMath xmlns:m="http://schemas.openxmlformats.org/officeDocument/2006/math"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sz="1200" b="1" i="0" u="none" strike="noStrike" baseline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sz="1200" b="1" i="0" u="none" strike="noStrike" baseline="0">
                    <a:latin typeface="+mn-ea"/>
                  </a:rPr>
                  <a:t>)</a:t>
                </a:r>
                <a:r>
                  <a:rPr lang="en-US" altLang="ko-KR" sz="1200" i="0" u="none" strike="noStrike" baseline="0">
                    <a:latin typeface="+mn-ea"/>
                  </a:rPr>
                  <a:t>.</a:t>
                </a:r>
                <a:r>
                  <a:rPr lang="en-US" altLang="ko-KR" sz="1200" i="0" u="none" strike="noStrike">
                    <a:latin typeface="+mn-ea"/>
                  </a:rPr>
                  <a:t> </a:t>
                </a:r>
              </a:p>
              <a:p>
                <a:endParaRPr lang="en-US" altLang="ko-KR" sz="1200" b="1">
                  <a:latin typeface="+mn-ea"/>
                </a:endParaRPr>
              </a:p>
              <a:p>
                <a:endParaRPr lang="en-US" altLang="ko-KR" sz="1200" b="1">
                  <a:latin typeface="+mn-ea"/>
                </a:endParaRPr>
              </a:p>
              <a:p>
                <a:endParaRPr lang="en-US" altLang="ko-KR" sz="1200" b="1">
                  <a:latin typeface="+mn-ea"/>
                </a:endParaRPr>
              </a:p>
              <a:p>
                <a:endParaRPr lang="en-US" altLang="ko-KR" sz="1200" b="1">
                  <a:latin typeface="+mn-ea"/>
                </a:endParaRPr>
              </a:p>
              <a:p>
                <a:r>
                  <a:rPr lang="ko-KR" altLang="en-US" sz="1200">
                    <a:latin typeface="+mn-ea"/>
                  </a:rPr>
                  <a:t>이러한 </a:t>
                </a:r>
                <a:r>
                  <a:rPr lang="en-US" altLang="ko-KR" sz="1200">
                    <a:latin typeface="+mn-ea"/>
                  </a:rPr>
                  <a:t>intermediate latent space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𝓦</m:t>
                    </m:r>
                  </m:oMath>
                </a14:m>
                <a:r>
                  <a:rPr lang="en-US" altLang="ko-KR" sz="1200">
                    <a:latin typeface="+mn-ea"/>
                  </a:rPr>
                  <a:t> </a:t>
                </a:r>
                <a:r>
                  <a:rPr lang="ko-KR" altLang="en-US" sz="1200">
                    <a:latin typeface="+mn-ea"/>
                  </a:rPr>
                  <a:t>를 제시함으로써 </a:t>
                </a:r>
                <a:r>
                  <a:rPr lang="en-US" altLang="ko-KR" sz="1200">
                    <a:latin typeface="+mn-ea"/>
                  </a:rPr>
                  <a:t>new architecture</a:t>
                </a:r>
                <a:r>
                  <a:rPr lang="ko-KR" altLang="en-US" sz="1200">
                    <a:latin typeface="+mn-ea"/>
                  </a:rPr>
                  <a:t> 에선 </a:t>
                </a:r>
                <a:r>
                  <a:rPr lang="en-US" altLang="ko-KR" sz="1200">
                    <a:latin typeface="+mn-ea"/>
                  </a:rPr>
                  <a:t>input layer</a:t>
                </a:r>
                <a:r>
                  <a:rPr lang="ko-KR" altLang="en-US" sz="1200">
                    <a:latin typeface="+mn-ea"/>
                  </a:rPr>
                  <a:t>가 제거 되었다</a:t>
                </a:r>
                <a:r>
                  <a:rPr lang="en-US" altLang="ko-KR" sz="1200">
                    <a:latin typeface="+mn-ea"/>
                  </a:rPr>
                  <a:t>.</a:t>
                </a:r>
                <a:r>
                  <a:rPr lang="ko-KR" altLang="en-US" sz="1200">
                    <a:latin typeface="+mn-ea"/>
                  </a:rPr>
                  <a:t> </a:t>
                </a:r>
                <a:endParaRPr lang="en-US" altLang="ko-KR" sz="1200">
                  <a:latin typeface="+mn-ea"/>
                </a:endParaRPr>
              </a:p>
              <a:p>
                <a:r>
                  <a:rPr lang="en-US" altLang="ko-KR" sz="1200">
                    <a:latin typeface="+mn-ea"/>
                  </a:rPr>
                  <a:t>Disentanglement </a:t>
                </a:r>
                <a:r>
                  <a:rPr lang="ko-KR" altLang="en-US" sz="1200">
                    <a:latin typeface="+mn-ea"/>
                  </a:rPr>
                  <a:t>를 정량화하는 </a:t>
                </a:r>
                <a:r>
                  <a:rPr lang="en-US" altLang="ko-KR" sz="1200">
                    <a:latin typeface="+mn-ea"/>
                  </a:rPr>
                  <a:t>metric</a:t>
                </a:r>
                <a:r>
                  <a:rPr lang="ko-KR" altLang="en-US" sz="1200">
                    <a:latin typeface="+mn-ea"/>
                  </a:rPr>
                  <a:t>은 </a:t>
                </a:r>
                <a:r>
                  <a:rPr lang="en-US" altLang="ko-KR" sz="1200">
                    <a:latin typeface="+mn-ea"/>
                  </a:rPr>
                  <a:t>encoder network(input layer)</a:t>
                </a:r>
                <a:r>
                  <a:rPr lang="ko-KR" altLang="en-US" sz="1200">
                    <a:latin typeface="+mn-ea"/>
                  </a:rPr>
                  <a:t>가 필요하기 때문에 </a:t>
                </a:r>
                <a:endParaRPr lang="en-US" altLang="ko-KR" sz="1200">
                  <a:latin typeface="+mn-ea"/>
                </a:endParaRPr>
              </a:p>
              <a:p>
                <a:endParaRPr lang="en-US" altLang="ko-KR" sz="1200">
                  <a:latin typeface="+mn-ea"/>
                </a:endParaRPr>
              </a:p>
              <a:p>
                <a:r>
                  <a:rPr lang="ko-KR" altLang="en-US" sz="1200">
                    <a:latin typeface="+mn-ea"/>
                  </a:rPr>
                  <a:t>새로운 두가지 방법</a:t>
                </a:r>
                <a:r>
                  <a:rPr lang="en-US" altLang="ko-KR" sz="1200">
                    <a:latin typeface="+mn-ea"/>
                  </a:rPr>
                  <a:t> </a:t>
                </a:r>
                <a:r>
                  <a:rPr lang="en-US" altLang="ko-KR" sz="1200" b="1" i="0" u="none" strike="noStrike" baseline="0"/>
                  <a:t>Perceptual path length</a:t>
                </a:r>
                <a:r>
                  <a:rPr lang="en-US" altLang="ko-KR" sz="1200" b="0" i="0" u="none" strike="noStrike" baseline="0"/>
                  <a:t>, </a:t>
                </a:r>
                <a:r>
                  <a:rPr lang="en-US" altLang="ko-KR" sz="1200" b="1" i="0" u="none" strike="noStrike" baseline="0"/>
                  <a:t>Linear separability</a:t>
                </a:r>
                <a:r>
                  <a:rPr lang="en-US" altLang="ko-KR" sz="1200" b="0" i="0" u="none" strike="noStrike" baseline="0"/>
                  <a:t> </a:t>
                </a:r>
                <a:r>
                  <a:rPr lang="ko-KR" altLang="en-US" sz="1200" b="0" i="0" u="none" strike="noStrike" baseline="0"/>
                  <a:t>을 제시한다</a:t>
                </a:r>
                <a:r>
                  <a:rPr lang="en-US" altLang="ko-KR" sz="1200" b="0" i="0" u="none" strike="noStrike" baseline="0"/>
                  <a:t>.</a:t>
                </a:r>
                <a:endParaRPr lang="en-US" altLang="ko-KR" sz="12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F6AD03-CF8D-4FED-BFA8-4B2909E8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77" y="2841425"/>
                <a:ext cx="7537142" cy="1938992"/>
              </a:xfrm>
              <a:prstGeom prst="rect">
                <a:avLst/>
              </a:prstGeom>
              <a:blipFill>
                <a:blip r:embed="rId4"/>
                <a:stretch>
                  <a:fillRect l="-81" t="-314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720F0E-534D-44A2-85FB-BA9E3E9B31A1}"/>
              </a:ext>
            </a:extLst>
          </p:cNvPr>
          <p:cNvSpPr txBox="1"/>
          <p:nvPr/>
        </p:nvSpPr>
        <p:spPr>
          <a:xfrm>
            <a:off x="5674257" y="2035745"/>
            <a:ext cx="720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u="none" strike="noStrike" baseline="0">
                <a:latin typeface="NimbusRomNo9L-Regu"/>
              </a:rPr>
              <a:t>unwarp</a:t>
            </a:r>
            <a:endParaRPr lang="ko-KR" altLang="en-US" sz="12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0BEE3-E346-44A1-B16B-90DFC2F78C65}"/>
              </a:ext>
            </a:extLst>
          </p:cNvPr>
          <p:cNvSpPr txBox="1"/>
          <p:nvPr/>
        </p:nvSpPr>
        <p:spPr>
          <a:xfrm>
            <a:off x="2222377" y="5057647"/>
            <a:ext cx="7424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NanumSquare"/>
              </a:rPr>
              <a:t>1.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anumSquare"/>
              </a:rPr>
              <a:t>Path Length :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NanumSquare"/>
              </a:rPr>
              <a:t>두 벡터를 보간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anumSquare"/>
              </a:rPr>
              <a:t>(</a:t>
            </a:r>
            <a:r>
              <a:rPr lang="en-US" altLang="ko-KR" sz="1200">
                <a:solidFill>
                  <a:srgbClr val="000000"/>
                </a:solidFill>
                <a:latin typeface="NanumSquare"/>
              </a:rPr>
              <a:t>interpolation)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NanumSquare"/>
              </a:rPr>
              <a:t>할 때 얼마나 급격하게 이미지 특징이 바뀌는지</a:t>
            </a:r>
            <a:endParaRPr lang="en-US" altLang="ko-KR" sz="1200" b="0" i="0" u="none" strike="noStrike" baseline="0">
              <a:solidFill>
                <a:srgbClr val="000000"/>
              </a:solidFill>
              <a:latin typeface="NanumSquare"/>
            </a:endParaRPr>
          </a:p>
          <a:p>
            <a:pPr marL="342900" indent="-342900">
              <a:buAutoNum type="arabicPeriod"/>
            </a:pPr>
            <a:endParaRPr lang="ko-KR" altLang="en-US" sz="1200" b="0" i="0" u="none" strike="noStrike" baseline="0">
              <a:solidFill>
                <a:srgbClr val="000000"/>
              </a:solidFill>
              <a:latin typeface="NanumSquare"/>
            </a:endParaRP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NanumSquare"/>
              </a:rPr>
              <a:t>2. Separability : latent space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NanumSquare"/>
              </a:rPr>
              <a:t>에서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anumSquare"/>
              </a:rPr>
              <a:t>attributes 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NanumSquare"/>
              </a:rPr>
              <a:t>가 얼마나 선형적으로 분류 될 수 있는지 평가</a:t>
            </a:r>
          </a:p>
        </p:txBody>
      </p:sp>
    </p:spTree>
    <p:extLst>
      <p:ext uri="{BB962C8B-B14F-4D97-AF65-F5344CB8AC3E}">
        <p14:creationId xmlns:p14="http://schemas.microsoft.com/office/powerpoint/2010/main" val="229190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902433" y="29874"/>
            <a:ext cx="1318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Perceptual</a:t>
            </a:r>
            <a:endParaRPr lang="en-US" altLang="ko-KR" sz="1600" b="1">
              <a:solidFill>
                <a:srgbClr val="445569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Path length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2EB9F7-4132-4EC9-B3A2-66B9EE44F885}"/>
              </a:ext>
            </a:extLst>
          </p:cNvPr>
          <p:cNvSpPr txBox="1"/>
          <p:nvPr/>
        </p:nvSpPr>
        <p:spPr>
          <a:xfrm>
            <a:off x="2221127" y="540893"/>
            <a:ext cx="6194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두 개의 </a:t>
            </a:r>
            <a:r>
              <a:rPr lang="en-US" altLang="ko-KR" sz="1200"/>
              <a:t>latent codes </a:t>
            </a:r>
            <a:r>
              <a:rPr lang="ko-KR" altLang="en-US" sz="1200"/>
              <a:t>를 </a:t>
            </a:r>
            <a:r>
              <a:rPr lang="en-US" altLang="ko-KR" sz="1200"/>
              <a:t>interploation </a:t>
            </a:r>
            <a:r>
              <a:rPr lang="ko-KR" altLang="en-US" sz="1200"/>
              <a:t>하는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386BD4-5298-49A7-9D57-919DEC6D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66" y="817892"/>
            <a:ext cx="5577514" cy="23699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F2D8DF-5B46-4AD5-92E2-91CD07AB4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466" y="4749054"/>
            <a:ext cx="3476625" cy="390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5BF1ABD-2F6A-4EE7-8163-0E8453859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466" y="3464889"/>
            <a:ext cx="5309557" cy="13448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E088E-7E48-4754-B0CF-43496E91D54D}"/>
              </a:ext>
            </a:extLst>
          </p:cNvPr>
          <p:cNvSpPr txBox="1"/>
          <p:nvPr/>
        </p:nvSpPr>
        <p:spPr>
          <a:xfrm>
            <a:off x="399983" y="6132441"/>
            <a:ext cx="2323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6"/>
              </a:rPr>
              <a:t>Official code of ppl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CEBAE63-A29E-41A8-9627-9B0EB5D12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319" y="1831667"/>
            <a:ext cx="3980089" cy="14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77868" y="30939"/>
            <a:ext cx="130753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Linear </a:t>
            </a: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separability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795D-3A3A-4978-8246-FA224BF3488A}"/>
              </a:ext>
            </a:extLst>
          </p:cNvPr>
          <p:cNvSpPr txBox="1"/>
          <p:nvPr/>
        </p:nvSpPr>
        <p:spPr>
          <a:xfrm>
            <a:off x="2208212" y="615714"/>
            <a:ext cx="8644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Want to find: </a:t>
            </a:r>
            <a:r>
              <a:rPr lang="en-US" altLang="ko-KR" sz="1200" b="0" i="0" u="none" strike="noStrike" baseline="0">
                <a:latin typeface="+mj-ea"/>
                <a:ea typeface="+mj-ea"/>
              </a:rPr>
              <a:t>direction vectors that consistently correspond to individual factors of variation</a:t>
            </a:r>
          </a:p>
          <a:p>
            <a:pPr algn="l"/>
            <a:endParaRPr lang="en-US" altLang="ko-KR" sz="1200" b="0" i="0" u="none" strike="noStrike" baseline="0">
              <a:latin typeface="+mj-ea"/>
              <a:ea typeface="+mj-ea"/>
            </a:endParaRPr>
          </a:p>
          <a:p>
            <a:pPr algn="l"/>
            <a:r>
              <a:rPr lang="en-US" altLang="ko-KR" sz="1200" b="0" i="0" u="none" strike="noStrike" baseline="0">
                <a:latin typeface="+mj-ea"/>
                <a:ea typeface="+mj-ea"/>
              </a:rPr>
              <a:t>metric that quantifies this effect by measuring how well the latent-space points can be separated into two distinct sets</a:t>
            </a:r>
          </a:p>
          <a:p>
            <a:pPr algn="l"/>
            <a:r>
              <a:rPr lang="en-US" altLang="ko-KR" sz="1200" b="0" i="0" u="none" strike="noStrike" baseline="0">
                <a:latin typeface="+mj-ea"/>
                <a:ea typeface="+mj-ea"/>
              </a:rPr>
              <a:t>via a linear hyperplane, so that each set corresponds to a specific binary attribute of the image.</a:t>
            </a:r>
            <a:endParaRPr lang="ko-KR" altLang="en-US" sz="1200">
              <a:latin typeface="+mj-ea"/>
              <a:ea typeface="+mj-ea"/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48FF741B-5E71-48D5-A6DF-B459726E0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386779"/>
              </p:ext>
            </p:extLst>
          </p:nvPr>
        </p:nvGraphicFramePr>
        <p:xfrm>
          <a:off x="2185406" y="1771790"/>
          <a:ext cx="6109554" cy="260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비트맵 이미지" r:id="rId4" imgW="10906200" imgH="4657680" progId="Paint.Picture">
                  <p:embed/>
                </p:oleObj>
              </mc:Choice>
              <mc:Fallback>
                <p:oleObj name="비트맵 이미지" r:id="rId4" imgW="10906200" imgH="4657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5406" y="1771790"/>
                        <a:ext cx="6109554" cy="2609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5A9B4F-0F7E-4ED7-8032-74FB3F674177}"/>
              </a:ext>
            </a:extLst>
          </p:cNvPr>
          <p:cNvSpPr txBox="1"/>
          <p:nvPr/>
        </p:nvSpPr>
        <p:spPr>
          <a:xfrm>
            <a:off x="2185406" y="4485598"/>
            <a:ext cx="6194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>
                <a:latin typeface="CMMI10"/>
              </a:rPr>
              <a:t>X </a:t>
            </a:r>
            <a:r>
              <a:rPr lang="en-US" altLang="ko-KR" sz="1800" b="0" i="0" u="none" strike="noStrike" baseline="0">
                <a:latin typeface="NimbusRomNo9L-Regu"/>
              </a:rPr>
              <a:t>are the classes predicted by the SVM </a:t>
            </a:r>
          </a:p>
          <a:p>
            <a:pPr algn="l"/>
            <a:r>
              <a:rPr lang="en-US" altLang="ko-KR" sz="1800" b="0" i="0" u="none" strike="noStrike" baseline="0">
                <a:latin typeface="CMMI10"/>
              </a:rPr>
              <a:t>Y </a:t>
            </a:r>
            <a:r>
              <a:rPr lang="en-US" altLang="ko-KR" sz="1800" b="0" i="0" u="none" strike="noStrike" baseline="0">
                <a:latin typeface="NimbusRomNo9L-Regu"/>
              </a:rPr>
              <a:t>are the classes determined by the pre-trained classifier.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0520F-E831-417E-B472-DEC02100A09A}"/>
              </a:ext>
            </a:extLst>
          </p:cNvPr>
          <p:cNvSpPr txBox="1"/>
          <p:nvPr/>
        </p:nvSpPr>
        <p:spPr>
          <a:xfrm>
            <a:off x="6192297" y="4017812"/>
            <a:ext cx="2921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baseline="0">
                <a:latin typeface="NimbusRomNo9L-Regu"/>
              </a:rPr>
              <a:t>conditional entropy </a:t>
            </a:r>
            <a:r>
              <a:rPr lang="en-US" altLang="ko-KR" sz="1200" b="0" i="0" u="none" strike="noStrike" baseline="0">
                <a:latin typeface="CMR10"/>
              </a:rPr>
              <a:t>H(</a:t>
            </a:r>
            <a:r>
              <a:rPr lang="en-US" altLang="ko-KR" sz="1200" b="0" i="0" u="none" strike="noStrike" baseline="0">
                <a:latin typeface="CMMI10"/>
              </a:rPr>
              <a:t>Y|X</a:t>
            </a:r>
            <a:r>
              <a:rPr lang="en-US" altLang="ko-KR" sz="1200" b="0" i="0" u="none" strike="noStrike" baseline="0">
                <a:latin typeface="CMR10"/>
              </a:rPr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9724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-31750"/>
            <a:ext cx="29468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28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appendix</a:t>
            </a:r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CC943DF-9A6D-4764-8E19-5520AE09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825511"/>
            <a:ext cx="3991509" cy="1624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F96788-506A-4C6C-B05B-DFAF4F07B776}"/>
                  </a:ext>
                </a:extLst>
              </p:cNvPr>
              <p:cNvSpPr txBox="1"/>
              <p:nvPr/>
            </p:nvSpPr>
            <p:spPr>
              <a:xfrm>
                <a:off x="2318412" y="450985"/>
                <a:ext cx="667123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Truncation trick in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</m:oMath>
                </a14:m>
                <a:endParaRPr lang="ko-KR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F96788-506A-4C6C-B05B-DFAF4F07B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12" y="450985"/>
                <a:ext cx="6671235" cy="374526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42EAD-3E4A-4CC0-B6E7-51E6F7D63C81}"/>
                  </a:ext>
                </a:extLst>
              </p:cNvPr>
              <p:cNvSpPr txBox="1"/>
              <p:nvPr/>
            </p:nvSpPr>
            <p:spPr>
              <a:xfrm>
                <a:off x="6199722" y="1567857"/>
                <a:ext cx="61495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0" i="0" u="none" strike="noStrike" baseline="0">
                    <a:latin typeface="CMMI9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-&gt; </a:t>
                </a:r>
                <a:r>
                  <a:rPr lang="en-US" altLang="ko-KR" sz="1200" b="0" i="0" u="none" strike="noStrike" baseline="0">
                    <a:latin typeface="CMR9"/>
                  </a:rPr>
                  <a:t>0</a:t>
                </a:r>
                <a:r>
                  <a:rPr lang="en-US" altLang="ko-KR" sz="1200" b="0" i="0" u="none" strike="noStrike" baseline="0">
                    <a:latin typeface="NimbusRomNo9L-Regu"/>
                  </a:rPr>
                  <a:t>, all faces converge to the “mean” face of FFHQ  </a:t>
                </a:r>
              </a:p>
              <a:p>
                <a:r>
                  <a:rPr lang="en-US" altLang="ko-KR" sz="1200">
                    <a:latin typeface="NimbusRomNo9L-Regu"/>
                  </a:rPr>
                  <a:t>By applying negative scaling to styles, we get the corresponding opposite or “anti-face”. </a:t>
                </a:r>
              </a:p>
              <a:p>
                <a:r>
                  <a:rPr lang="en-US" altLang="ko-KR" sz="1200">
                    <a:latin typeface="NimbusRomNo9L-Regu"/>
                  </a:rPr>
                  <a:t>It is interesting that various high-level attributes often flip between the opposites, including viewpoint, glasses, age, coloring, hair length, and often gender.</a:t>
                </a:r>
                <a:endParaRPr lang="ko-KR" altLang="en-US" sz="12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42EAD-3E4A-4CC0-B6E7-51E6F7D63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22" y="1567857"/>
                <a:ext cx="6149590" cy="830997"/>
              </a:xfrm>
              <a:prstGeom prst="rect">
                <a:avLst/>
              </a:prstGeom>
              <a:blipFill>
                <a:blip r:embed="rId5"/>
                <a:stretch>
                  <a:fillRect t="-730" b="-5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1B3E53-176C-4BD9-89C5-51414D61F5E4}"/>
              </a:ext>
            </a:extLst>
          </p:cNvPr>
          <p:cNvGrpSpPr/>
          <p:nvPr/>
        </p:nvGrpSpPr>
        <p:grpSpPr>
          <a:xfrm>
            <a:off x="2318412" y="2669573"/>
            <a:ext cx="7930907" cy="523220"/>
            <a:chOff x="2318411" y="2769981"/>
            <a:chExt cx="7930907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E10CD0-FB33-43D6-8BE8-E4F313BEB190}"/>
                    </a:ext>
                  </a:extLst>
                </p:cNvPr>
                <p:cNvSpPr txBox="1"/>
                <p:nvPr/>
              </p:nvSpPr>
              <p:spPr>
                <a:xfrm>
                  <a:off x="2318411" y="2769981"/>
                  <a:ext cx="793090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ko-KR" sz="1400">
                      <a:latin typeface="NimbusRomNo9L-Regu"/>
                    </a:rPr>
                    <a:t>W</a:t>
                  </a:r>
                  <a:r>
                    <a:rPr lang="en-US" altLang="ko-KR" sz="1400" b="0" i="0" u="none" strike="noStrike" baseline="0">
                      <a:latin typeface="NimbusRomNo9L-Regu"/>
                    </a:rPr>
                    <a:t>e compute the center of mass of </a:t>
                  </a:r>
                  <a14:m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𝒲</m:t>
                      </m:r>
                    </m:oMath>
                  </a14:m>
                  <a:r>
                    <a:rPr lang="en-US" altLang="ko-KR" sz="1400" b="0" i="0" u="none" strike="noStrike" baseline="0">
                      <a:latin typeface="CMSY10"/>
                    </a:rPr>
                    <a:t> </a:t>
                  </a:r>
                  <a:r>
                    <a:rPr lang="en-US" altLang="ko-KR" sz="1400" b="0" i="0" u="none" strike="noStrike" baseline="0">
                      <a:latin typeface="NimbusRomNo9L-Regu"/>
                    </a:rPr>
                    <a:t>as</a:t>
                  </a:r>
                </a:p>
                <a:p>
                  <a:r>
                    <a:rPr lang="en-US" altLang="ko-KR" sz="1400">
                      <a:latin typeface="NimbusRomNo9L-Regu"/>
                    </a:rPr>
                    <a:t>We can then scale the deviation of a given w from the center as                                              where </a:t>
                  </a:r>
                  <a14:m>
                    <m:oMath xmlns:m="http://schemas.openxmlformats.org/officeDocument/2006/math">
                      <m:r>
                        <a:rPr lang="ko-KR" alt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>
                      <a:latin typeface="NimbusRomNo9L-Regu"/>
                    </a:rPr>
                    <a:t>&lt; 1.</a:t>
                  </a:r>
                  <a:endParaRPr lang="ko-KR" altLang="en-US" sz="1400">
                    <a:latin typeface="NimbusRomNo9L-Regu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E10CD0-FB33-43D6-8BE8-E4F313BEB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411" y="2769981"/>
                  <a:ext cx="7930907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31" t="-2326" b="-116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726F89A-9892-4EAF-970D-B469CF420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3065" y="2820140"/>
              <a:ext cx="1476375" cy="24765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AD067C-03FC-483B-BFB7-0916010E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95601" y="3051687"/>
              <a:ext cx="1638300" cy="23812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B75171-DEC4-4FA4-8E2B-C87DE256A2B3}"/>
              </a:ext>
            </a:extLst>
          </p:cNvPr>
          <p:cNvSpPr txBox="1"/>
          <p:nvPr/>
        </p:nvSpPr>
        <p:spPr>
          <a:xfrm>
            <a:off x="2318412" y="3665208"/>
            <a:ext cx="622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>
                <a:latin typeface="NimbusRomNo9L-Medi"/>
              </a:rPr>
              <a:t>Hyperparameters and training details…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8B1C1AED-4F73-47D1-905A-6320D4695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36A6A-842D-4397-B2BE-2955DB7EED05}"/>
              </a:ext>
            </a:extLst>
          </p:cNvPr>
          <p:cNvSpPr txBox="1"/>
          <p:nvPr/>
        </p:nvSpPr>
        <p:spPr>
          <a:xfrm>
            <a:off x="712289" y="67587"/>
            <a:ext cx="1397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Abstract </a:t>
            </a: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&amp;</a:t>
            </a: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Introduction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CB9A27-119E-4F5B-A1EE-6DF6C0FED280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D33C06-E7EA-4049-9507-7490C23E7928}"/>
              </a:ext>
            </a:extLst>
          </p:cNvPr>
          <p:cNvSpPr txBox="1"/>
          <p:nvPr/>
        </p:nvSpPr>
        <p:spPr>
          <a:xfrm>
            <a:off x="2208213" y="676275"/>
            <a:ext cx="8974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+mn-ea"/>
                <a:ea typeface="+mn-ea"/>
              </a:rPr>
              <a:t>The new architecture leads to </a:t>
            </a:r>
            <a:r>
              <a:rPr lang="en-US" altLang="ko-KR" sz="1200">
                <a:latin typeface="+mn-ea"/>
              </a:rPr>
              <a:t>an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  <a:ea typeface="+mn-ea"/>
              </a:rPr>
              <a:t>Automatically learned, unsuper</a:t>
            </a:r>
            <a:r>
              <a:rPr lang="en-US" altLang="ko-KR" sz="1200">
                <a:latin typeface="+mn-ea"/>
              </a:rPr>
              <a:t>vised separation of </a:t>
            </a:r>
            <a:r>
              <a:rPr lang="en-US" altLang="ko-KR" sz="1200" u="sng">
                <a:latin typeface="+mn-ea"/>
              </a:rPr>
              <a:t>high-level attributes</a:t>
            </a:r>
            <a:r>
              <a:rPr lang="en-US" altLang="ko-KR" sz="1200">
                <a:latin typeface="+mn-ea"/>
              </a:rPr>
              <a:t>(e.g. pose, identity..) and </a:t>
            </a:r>
            <a:r>
              <a:rPr lang="en-US" altLang="ko-KR" sz="1200" u="sng">
                <a:latin typeface="+mn-ea"/>
              </a:rPr>
              <a:t>stochastic variation </a:t>
            </a:r>
            <a:r>
              <a:rPr lang="en-US" altLang="ko-KR" sz="1200">
                <a:latin typeface="+mn-ea"/>
              </a:rPr>
              <a:t>(e.g. freckles, hair)</a:t>
            </a:r>
          </a:p>
          <a:p>
            <a:pPr>
              <a:defRPr/>
            </a:pPr>
            <a:endParaRPr lang="en-US" altLang="ko-KR" sz="120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</a:rPr>
              <a:t>Better </a:t>
            </a:r>
            <a:r>
              <a:rPr lang="en-US" altLang="ko-KR" sz="1200" b="1">
                <a:latin typeface="+mn-ea"/>
              </a:rPr>
              <a:t>interpolation properties</a:t>
            </a:r>
            <a:r>
              <a:rPr lang="en-US" altLang="ko-KR" sz="1200">
                <a:latin typeface="+mn-ea"/>
              </a:rPr>
              <a:t>, better disentangles the </a:t>
            </a:r>
            <a:r>
              <a:rPr lang="en-US" altLang="ko-KR" sz="1200" b="1">
                <a:latin typeface="+mn-ea"/>
              </a:rPr>
              <a:t>latent factors</a:t>
            </a:r>
            <a:r>
              <a:rPr lang="en-US" altLang="ko-KR" sz="1200">
                <a:latin typeface="+mn-ea"/>
              </a:rPr>
              <a:t> of variation</a:t>
            </a:r>
          </a:p>
          <a:p>
            <a:pPr>
              <a:defRPr/>
            </a:pPr>
            <a:endParaRPr lang="en-US" altLang="ko-KR" sz="1200">
              <a:latin typeface="+mn-ea"/>
            </a:endParaRPr>
          </a:p>
          <a:p>
            <a:pPr>
              <a:defRPr/>
            </a:pPr>
            <a:r>
              <a:rPr lang="en-US" altLang="ko-KR" sz="1200">
                <a:latin typeface="+mn-ea"/>
              </a:rPr>
              <a:t>Two new: generator architecture,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CCBC9-6CC0-46FD-879B-8701C3ACE056}"/>
              </a:ext>
            </a:extLst>
          </p:cNvPr>
          <p:cNvSpPr txBox="1"/>
          <p:nvPr/>
        </p:nvSpPr>
        <p:spPr>
          <a:xfrm>
            <a:off x="2208213" y="2153996"/>
            <a:ext cx="8546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u="sng">
                <a:solidFill>
                  <a:srgbClr val="0070C0"/>
                </a:solidFill>
              </a:rPr>
              <a:t>Difficulties!</a:t>
            </a:r>
          </a:p>
          <a:p>
            <a:pPr algn="l"/>
            <a:endParaRPr lang="en-US" altLang="ko-KR" sz="1200" b="0" i="0" u="none" strike="noStrike" baseline="0"/>
          </a:p>
          <a:p>
            <a:pPr algn="l"/>
            <a:r>
              <a:rPr lang="en-US" altLang="ko-KR" sz="1200" b="0" i="0" u="none" strike="noStrike" baseline="0"/>
              <a:t>the understanding of various aspects of the image synthesis process, </a:t>
            </a:r>
          </a:p>
          <a:p>
            <a:pPr algn="l"/>
            <a:r>
              <a:rPr lang="en-US" altLang="ko-KR" sz="1200" b="0" i="0" u="none" strike="noStrike" baseline="0"/>
              <a:t>e.g. the </a:t>
            </a:r>
            <a:r>
              <a:rPr lang="en-US" altLang="ko-KR" sz="1200" b="1" i="0" u="none" strike="noStrike" baseline="0"/>
              <a:t>origin of stochastic features</a:t>
            </a:r>
            <a:r>
              <a:rPr lang="en-US" altLang="ko-KR" sz="1200" b="0" i="0" u="none" strike="noStrike" baseline="0"/>
              <a:t>, is still lacking</a:t>
            </a:r>
          </a:p>
          <a:p>
            <a:pPr algn="l"/>
            <a:endParaRPr lang="en-US" altLang="ko-KR" sz="1200"/>
          </a:p>
          <a:p>
            <a:pPr algn="l"/>
            <a:r>
              <a:rPr lang="en-US" altLang="ko-KR" sz="1200"/>
              <a:t>The properties of the </a:t>
            </a:r>
            <a:r>
              <a:rPr lang="en-US" altLang="ko-KR" sz="1200" b="1"/>
              <a:t>latent space</a:t>
            </a:r>
            <a:r>
              <a:rPr lang="en-US" altLang="ko-KR" sz="1200"/>
              <a:t> are also poorly understood, </a:t>
            </a:r>
          </a:p>
          <a:p>
            <a:pPr algn="l"/>
            <a:r>
              <a:rPr lang="en-US" altLang="ko-KR" sz="1200"/>
              <a:t>and the commonly demonstrated </a:t>
            </a:r>
            <a:r>
              <a:rPr lang="en-US" altLang="ko-KR" sz="1200" b="1"/>
              <a:t>latent space interpolations</a:t>
            </a:r>
            <a:r>
              <a:rPr lang="en-US" altLang="ko-KR" sz="1200"/>
              <a:t> provide no quantitative way to compare different generators against each other.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7BF96-3040-4F9C-942A-FA76998A1AA5}"/>
              </a:ext>
            </a:extLst>
          </p:cNvPr>
          <p:cNvSpPr txBox="1"/>
          <p:nvPr/>
        </p:nvSpPr>
        <p:spPr>
          <a:xfrm>
            <a:off x="2208213" y="4001048"/>
            <a:ext cx="854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u="sng">
                <a:solidFill>
                  <a:schemeClr val="accent6">
                    <a:lumMod val="75000"/>
                  </a:schemeClr>
                </a:solidFill>
              </a:rPr>
              <a:t>Suggests!</a:t>
            </a:r>
          </a:p>
          <a:p>
            <a:pPr algn="l"/>
            <a:endParaRPr lang="en-US" altLang="ko-KR" sz="1200" b="0" i="0" u="none" strike="noStrike" baseline="0"/>
          </a:p>
          <a:p>
            <a:pPr algn="l"/>
            <a:r>
              <a:rPr lang="en-US" altLang="ko-KR" sz="1200"/>
              <a:t>Embeds the input latent code into an </a:t>
            </a:r>
            <a:r>
              <a:rPr lang="en-US" altLang="ko-KR" sz="1200" b="1"/>
              <a:t>inter-mediate latent space: </a:t>
            </a:r>
            <a:r>
              <a:rPr lang="en-US" altLang="ko-KR" sz="1200"/>
              <a:t>how the factors of variation are represented in the network</a:t>
            </a:r>
          </a:p>
          <a:p>
            <a:pPr algn="l"/>
            <a:endParaRPr lang="en-US" altLang="ko-KR" sz="1200" i="0" u="none" strike="noStrike" baseline="0"/>
          </a:p>
          <a:p>
            <a:pPr algn="l"/>
            <a:r>
              <a:rPr lang="en-US" altLang="ko-KR" sz="1200" i="0" u="none" strike="noStrike" baseline="0"/>
              <a:t>Input latent space</a:t>
            </a:r>
            <a:r>
              <a:rPr lang="ko-KR" altLang="en-US" sz="1200" i="0" u="none" strike="noStrike" baseline="0"/>
              <a:t>는 </a:t>
            </a:r>
            <a:r>
              <a:rPr lang="en-US" altLang="ko-KR" sz="1200" i="0" u="none" strike="noStrike" baseline="0"/>
              <a:t>training data</a:t>
            </a:r>
            <a:r>
              <a:rPr lang="ko-KR" altLang="en-US" sz="1200" i="0" u="none" strike="noStrike" baseline="0"/>
              <a:t>의 데이터 분포를 따라야 하기 때문에 필연적으로 </a:t>
            </a:r>
            <a:r>
              <a:rPr lang="en-US" altLang="ko-KR" sz="1200" i="0" u="none" strike="noStrike" baseline="0"/>
              <a:t>entanglemen</a:t>
            </a:r>
            <a:r>
              <a:rPr lang="en-US" altLang="ko-KR" sz="1200"/>
              <a:t>t</a:t>
            </a:r>
            <a:r>
              <a:rPr lang="ko-KR" altLang="en-US" sz="1200"/>
              <a:t> </a:t>
            </a:r>
            <a:r>
              <a:rPr lang="ko-KR" altLang="en-US" sz="1200" i="0" u="none" strike="noStrike" baseline="0"/>
              <a:t>가 존재한다</a:t>
            </a:r>
            <a:r>
              <a:rPr lang="en-US" altLang="ko-KR" sz="1200" i="0" u="none" strike="noStrike" baseline="0"/>
              <a:t>. </a:t>
            </a:r>
          </a:p>
          <a:p>
            <a:pPr algn="l"/>
            <a:r>
              <a:rPr lang="ko-KR" altLang="en-US" sz="1200"/>
              <a:t>하지만 논문에서 제시한 </a:t>
            </a:r>
            <a:r>
              <a:rPr lang="en-US" altLang="ko-KR" sz="1200"/>
              <a:t>intermediate latent space</a:t>
            </a:r>
            <a:r>
              <a:rPr lang="ko-KR" altLang="en-US" sz="1200"/>
              <a:t>는 이러한 제약에서 자유롭고 </a:t>
            </a:r>
            <a:r>
              <a:rPr lang="en-US" altLang="ko-KR" sz="1200" err="1"/>
              <a:t>disentagled</a:t>
            </a:r>
            <a:r>
              <a:rPr lang="en-US" altLang="ko-KR" sz="1200"/>
              <a:t> </a:t>
            </a:r>
            <a:r>
              <a:rPr lang="ko-KR" altLang="en-US" sz="1200"/>
              <a:t>될 수 있다</a:t>
            </a:r>
            <a:r>
              <a:rPr lang="en-US" altLang="ko-KR" sz="1200"/>
              <a:t>.</a:t>
            </a:r>
          </a:p>
          <a:p>
            <a:pPr algn="l"/>
            <a:endParaRPr lang="en-US" altLang="ko-KR" sz="1200"/>
          </a:p>
          <a:p>
            <a:pPr algn="l"/>
            <a:r>
              <a:rPr lang="en-US" altLang="ko-KR" sz="1200"/>
              <a:t>+ metrics </a:t>
            </a:r>
            <a:r>
              <a:rPr lang="ko-KR" altLang="en-US" sz="1200"/>
              <a:t>제시</a:t>
            </a:r>
            <a:r>
              <a:rPr lang="en-US" altLang="ko-KR" sz="1200"/>
              <a:t>(perceptual path length, linear separability)</a:t>
            </a:r>
          </a:p>
        </p:txBody>
      </p:sp>
    </p:spTree>
    <p:extLst>
      <p:ext uri="{BB962C8B-B14F-4D97-AF65-F5344CB8AC3E}">
        <p14:creationId xmlns:p14="http://schemas.microsoft.com/office/powerpoint/2010/main" val="39914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970209" y="67015"/>
            <a:ext cx="9525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Method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65F3FC5-7669-481E-AF8C-35BF7A9E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3" y="614649"/>
            <a:ext cx="4533900" cy="148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9B9DC-E7D0-45DB-B14D-75BF20C9E340}"/>
              </a:ext>
            </a:extLst>
          </p:cNvPr>
          <p:cNvSpPr txBox="1"/>
          <p:nvPr/>
        </p:nvSpPr>
        <p:spPr>
          <a:xfrm>
            <a:off x="2208213" y="2707391"/>
            <a:ext cx="71809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err="1">
                <a:latin typeface="NimbusRomNo9L-Regu"/>
              </a:rPr>
              <a:t>PGGAN</a:t>
            </a:r>
            <a:endParaRPr lang="en-US" altLang="ko-KR" sz="1200">
              <a:latin typeface="NimbusRomNo9L-Regu"/>
            </a:endParaRP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>
                <a:latin typeface="NimbusRomNo9L-Regu"/>
              </a:rPr>
              <a:t>Tuning: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bilinear up/</a:t>
            </a:r>
            <a:r>
              <a:rPr lang="en-US" altLang="ko-KR" sz="1200" b="0" i="0" u="none" strike="noStrike" baseline="0" err="1">
                <a:solidFill>
                  <a:srgbClr val="000000"/>
                </a:solidFill>
                <a:latin typeface="NimbusRomNo9L-Regu"/>
              </a:rPr>
              <a:t>downsampling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 operations, longer training, and tuned hyperparameters.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adding the mapping network and </a:t>
            </a:r>
            <a:r>
              <a:rPr lang="en-US" altLang="ko-KR" sz="1200" b="0" i="0" u="none" strike="noStrike" baseline="0" err="1">
                <a:solidFill>
                  <a:srgbClr val="000000"/>
                </a:solidFill>
                <a:latin typeface="NimbusRomNo9L-Regu"/>
              </a:rPr>
              <a:t>AdaIN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 operations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removing the traditional input layer and starting the image synthesis from a learned </a:t>
            </a:r>
            <a:r>
              <a:rPr lang="en-US" altLang="ko-KR" sz="1200" b="0" i="0" u="none" strike="noStrike" baseline="0" err="1">
                <a:solidFill>
                  <a:srgbClr val="000000"/>
                </a:solidFill>
                <a:latin typeface="NimbusRomNo9L-Regu"/>
              </a:rPr>
              <a:t>4x4x512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 constant tensor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Noise inputs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NimbusRomNo9L-Regu"/>
              </a:rPr>
              <a:t>Mixing regularization : </a:t>
            </a:r>
            <a:r>
              <a:rPr lang="en-US" altLang="ko-KR" sz="1200" b="0" i="0" u="none" strike="noStrike" baseline="0">
                <a:latin typeface="NimbusRomNo9L-Regu"/>
              </a:rPr>
              <a:t>decorrelates neighboring styles and enables more </a:t>
            </a:r>
            <a:r>
              <a:rPr lang="en-US" altLang="ko-KR" sz="1200" b="0" i="0" u="none" strike="noStrike" baseline="0" err="1">
                <a:latin typeface="NimbusRomNo9L-Regu"/>
              </a:rPr>
              <a:t>finegrained</a:t>
            </a:r>
            <a:endParaRPr lang="en-US" altLang="ko-KR" sz="1200" b="0" i="0" u="none" strike="noStrike" baseline="0">
              <a:latin typeface="NimbusRomNo9L-Regu"/>
            </a:endParaRPr>
          </a:p>
          <a:p>
            <a:pPr algn="l"/>
            <a:r>
              <a:rPr lang="en-US" altLang="ko-KR" sz="1200" b="0" i="0" u="none" strike="noStrike" baseline="0">
                <a:latin typeface="NimbusRomNo9L-Regu"/>
              </a:rPr>
              <a:t>control over the generated imagery</a:t>
            </a:r>
            <a:endParaRPr lang="ko-KR" altLang="en-US" sz="1200">
              <a:latin typeface="NimbusRomNo9L-Regu"/>
            </a:endParaRPr>
          </a:p>
          <a:p>
            <a:pPr marL="228600" indent="-228600">
              <a:lnSpc>
                <a:spcPct val="150000"/>
              </a:lnSpc>
              <a:buAutoNum type="alphaUcPeriod"/>
            </a:pPr>
            <a:endParaRPr lang="en-US" altLang="ko-KR" sz="1200" b="0" i="0" u="none" strike="noStrike" baseline="0">
              <a:solidFill>
                <a:srgbClr val="000000"/>
              </a:solidFill>
              <a:latin typeface="NimbusRomNo9L-Regu"/>
            </a:endParaRPr>
          </a:p>
          <a:p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loss functions</a:t>
            </a:r>
          </a:p>
          <a:p>
            <a:pPr>
              <a:lnSpc>
                <a:spcPct val="150000"/>
              </a:lnSpc>
            </a:pPr>
            <a:r>
              <a:rPr lang="en-US" altLang="ko-KR" sz="1200" b="0" i="0" u="none" strike="noStrike" baseline="0" err="1">
                <a:latin typeface="+mj-ea"/>
                <a:ea typeface="+mj-ea"/>
              </a:rPr>
              <a:t>CELEBA</a:t>
            </a:r>
            <a:r>
              <a:rPr lang="en-US" altLang="ko-KR" sz="1200" b="0" i="0" u="none" strike="noStrike" baseline="0">
                <a:latin typeface="+mj-ea"/>
                <a:ea typeface="+mj-ea"/>
              </a:rPr>
              <a:t>-HQ: </a:t>
            </a:r>
            <a:r>
              <a:rPr lang="en-US" altLang="ko-KR" sz="1200" b="1" i="0" u="none" strike="noStrike" baseline="0" err="1">
                <a:latin typeface="+mj-ea"/>
                <a:ea typeface="+mj-ea"/>
              </a:rPr>
              <a:t>WGAN</a:t>
            </a:r>
            <a:r>
              <a:rPr lang="en-US" altLang="ko-KR" sz="1200" b="1" i="0" u="none" strike="noStrike" baseline="0">
                <a:latin typeface="+mj-ea"/>
                <a:ea typeface="+mj-ea"/>
              </a:rPr>
              <a:t>-GP</a:t>
            </a:r>
          </a:p>
          <a:p>
            <a:pPr algn="l"/>
            <a:endParaRPr lang="en-US" altLang="ko-KR" sz="1200" b="0" i="0" u="none" strike="noStrike" baseline="0">
              <a:solidFill>
                <a:srgbClr val="00000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200" b="0" i="0" u="none" strike="noStrike" baseline="0" err="1">
                <a:solidFill>
                  <a:srgbClr val="000000"/>
                </a:solidFill>
                <a:latin typeface="+mj-ea"/>
                <a:ea typeface="+mj-ea"/>
              </a:rPr>
              <a:t>FFHQ</a:t>
            </a:r>
            <a:r>
              <a:rPr lang="en-US" altLang="ko-KR" sz="1200">
                <a:solidFill>
                  <a:srgbClr val="000000"/>
                </a:solidFill>
                <a:latin typeface="+mj-ea"/>
                <a:ea typeface="+mj-ea"/>
              </a:rPr>
              <a:t>: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  <a:p>
            <a:pPr algn="l"/>
            <a:r>
              <a:rPr lang="en-US" altLang="ko-KR" sz="1200" b="1" i="0" u="none" strike="noStrike" baseline="0" err="1">
                <a:solidFill>
                  <a:srgbClr val="000000"/>
                </a:solidFill>
                <a:latin typeface="+mj-ea"/>
                <a:ea typeface="+mj-ea"/>
              </a:rPr>
              <a:t>WGAN</a:t>
            </a:r>
            <a:r>
              <a:rPr lang="en-US" altLang="ko-KR" sz="1200" b="1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-GP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for configuration A </a:t>
            </a:r>
            <a:endParaRPr lang="en-US" altLang="ko-KR" sz="1200">
              <a:solidFill>
                <a:srgbClr val="00000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200" b="1" i="0" u="none" strike="noStrike" baseline="0" err="1">
                <a:solidFill>
                  <a:srgbClr val="000000"/>
                </a:solidFill>
                <a:latin typeface="+mj-ea"/>
                <a:ea typeface="+mj-ea"/>
              </a:rPr>
              <a:t>Nonsaturating</a:t>
            </a:r>
            <a:r>
              <a:rPr lang="en-US" altLang="ko-KR" sz="12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b="1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loss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with </a:t>
            </a:r>
            <a:r>
              <a:rPr lang="en-US" altLang="ko-KR" sz="1200" b="0" i="0" u="sng" strike="noStrike" baseline="0" err="1">
                <a:solidFill>
                  <a:srgbClr val="000000"/>
                </a:solidFill>
                <a:latin typeface="+mj-ea"/>
                <a:ea typeface="+mj-ea"/>
              </a:rPr>
              <a:t>R1</a:t>
            </a:r>
            <a:r>
              <a:rPr lang="en-US" altLang="ko-KR" sz="1200" b="0" i="0" u="sng" strike="noStrike" baseline="0">
                <a:solidFill>
                  <a:srgbClr val="000000"/>
                </a:solidFill>
                <a:latin typeface="+mj-ea"/>
                <a:ea typeface="+mj-ea"/>
              </a:rPr>
              <a:t> regularization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for configurations B–F.</a:t>
            </a:r>
            <a:endParaRPr lang="en-US" altLang="ko-KR" sz="1200" b="0" i="0" u="none" strike="noStrike" baseline="0">
              <a:latin typeface="+mj-ea"/>
              <a:ea typeface="+mj-ea"/>
            </a:endParaRPr>
          </a:p>
          <a:p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C2C66-D0BA-45CA-A59F-DD4AA1E2C18D}"/>
              </a:ext>
            </a:extLst>
          </p:cNvPr>
          <p:cNvSpPr txBox="1"/>
          <p:nvPr/>
        </p:nvSpPr>
        <p:spPr>
          <a:xfrm>
            <a:off x="2208213" y="1995580"/>
            <a:ext cx="4394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0" i="0" u="none" strike="noStrike" baseline="0" err="1">
                <a:latin typeface="NimbusRomNo9L-Regu"/>
              </a:rPr>
              <a:t>Fr´echet</a:t>
            </a:r>
            <a:r>
              <a:rPr lang="en-US" altLang="ko-KR" sz="1100" b="0" i="0" u="none" strike="noStrike" baseline="0">
                <a:latin typeface="NimbusRomNo9L-Regu"/>
              </a:rPr>
              <a:t> inception distance (FID) for various generator designs </a:t>
            </a:r>
          </a:p>
          <a:p>
            <a:pPr algn="l"/>
            <a:r>
              <a:rPr lang="en-US" altLang="ko-KR" sz="1100" b="0" i="0" u="none" strike="noStrike" baseline="0">
                <a:latin typeface="NimbusRomNo9L-Regu"/>
              </a:rPr>
              <a:t>(lower is better)</a:t>
            </a:r>
            <a:endParaRPr lang="ko-KR" altLang="en-US" sz="1100">
              <a:latin typeface="NimbusRomNo9L-Regu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6DEB4-A319-474B-B65C-8310290D107C}"/>
              </a:ext>
            </a:extLst>
          </p:cNvPr>
          <p:cNvSpPr/>
          <p:nvPr/>
        </p:nvSpPr>
        <p:spPr>
          <a:xfrm>
            <a:off x="7991402" y="3976381"/>
            <a:ext cx="4028963" cy="79054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"/>
              </a:rPr>
              <a:t>synthesis network is able to produce meaningful results even though it receives input only through the styles(y) that control the </a:t>
            </a:r>
            <a:r>
              <a:rPr lang="en-US" altLang="ko-KR" sz="1200" b="0" i="0" u="none" strike="noStrike" baseline="0" err="1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"/>
              </a:rPr>
              <a:t>AdaIN</a:t>
            </a:r>
            <a:r>
              <a:rPr lang="en-US" altLang="ko-KR" sz="12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"/>
              </a:rPr>
              <a:t> operations.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F90576-6E4B-410D-992C-D2798F5B859F}"/>
              </a:ext>
            </a:extLst>
          </p:cNvPr>
          <p:cNvCxnSpPr>
            <a:cxnSpLocks/>
          </p:cNvCxnSpPr>
          <p:nvPr/>
        </p:nvCxnSpPr>
        <p:spPr>
          <a:xfrm>
            <a:off x="9364911" y="3724712"/>
            <a:ext cx="806231" cy="251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6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138198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Style-based </a:t>
            </a:r>
          </a:p>
          <a:p>
            <a:pPr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generator</a:t>
            </a:r>
            <a:endParaRPr lang="ko-KR" altLang="en-US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CF5963-DBC8-47FF-8E50-E3C6932623E3}"/>
                  </a:ext>
                </a:extLst>
              </p:cNvPr>
              <p:cNvSpPr txBox="1"/>
              <p:nvPr/>
            </p:nvSpPr>
            <p:spPr>
              <a:xfrm>
                <a:off x="6276499" y="798265"/>
                <a:ext cx="54420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/>
                  <a:t>Traditional model: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latent code(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/>
                  <a:t>)</a:t>
                </a:r>
                <a:r>
                  <a:rPr lang="ko-KR" altLang="en-US" sz="1200"/>
                  <a:t>를 </a:t>
                </a:r>
                <a:r>
                  <a:rPr lang="en-US" altLang="ko-KR" sz="1200"/>
                  <a:t>input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를 통해 </a:t>
                </a:r>
                <a:r>
                  <a:rPr lang="en-US" altLang="ko-KR" sz="1200"/>
                  <a:t>generator</a:t>
                </a:r>
                <a:r>
                  <a:rPr lang="ko-KR" altLang="en-US" sz="1200"/>
                  <a:t>에 전달</a:t>
                </a:r>
                <a:r>
                  <a:rPr lang="en-US" altLang="ko-KR" sz="120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/>
                  <a:t>Style-based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generator: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Input</a:t>
                </a:r>
                <a:r>
                  <a:rPr lang="ko-KR" altLang="en-US" sz="1200"/>
                  <a:t>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를 생략하고 </a:t>
                </a:r>
                <a:r>
                  <a:rPr lang="en-US" altLang="ko-KR" sz="1200" b="1"/>
                  <a:t>learned constant </a:t>
                </a:r>
                <a:r>
                  <a:rPr lang="ko-KR" altLang="en-US" sz="1200"/>
                  <a:t>를 사용</a:t>
                </a:r>
                <a:endParaRPr lang="en-US" altLang="ko-KR" sz="1200"/>
              </a:p>
              <a:p>
                <a:pPr>
                  <a:lnSpc>
                    <a:spcPct val="150000"/>
                  </a:lnSpc>
                </a:pPr>
                <a:endParaRPr lang="en-US" altLang="ko-KR" sz="1200"/>
              </a:p>
              <a:p>
                <a:endParaRPr lang="en-US" altLang="ko-KR" sz="1200"/>
              </a:p>
              <a:p>
                <a:endParaRPr lang="en-US" altLang="ko-KR" sz="1200"/>
              </a:p>
              <a:p>
                <a:endParaRPr lang="ko-KR" altLang="en-US" sz="12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CF5963-DBC8-47FF-8E50-E3C693262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99" y="798265"/>
                <a:ext cx="5442026" cy="1477328"/>
              </a:xfrm>
              <a:prstGeom prst="rect">
                <a:avLst/>
              </a:prstGeom>
              <a:blipFill>
                <a:blip r:embed="rId2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65ED647-9A43-4744-A033-04FAE376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75" y="651450"/>
            <a:ext cx="4344914" cy="3865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89F72D-A916-4E72-91D4-9D4B4E8C1AA3}"/>
                  </a:ext>
                </a:extLst>
              </p:cNvPr>
              <p:cNvSpPr txBox="1"/>
              <p:nvPr/>
            </p:nvSpPr>
            <p:spPr>
              <a:xfrm>
                <a:off x="6276498" y="1698761"/>
                <a:ext cx="5078139" cy="1165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b="0" i="0" u="none" strike="noStrike" baseline="0"/>
                  <a:t>Given a latent code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200" b="0" i="0" u="none" strike="noStrike" baseline="0"/>
                  <a:t> in the input latent space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𝓩</m:t>
                    </m:r>
                  </m:oMath>
                </a14:m>
                <a:r>
                  <a:rPr lang="en-US" altLang="ko-KR" sz="1200" b="0" i="0" u="none" strike="noStrike" baseline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0" i="0" u="none" strike="noStrike" baseline="0"/>
                  <a:t>a non-linear mapping network </a:t>
                </a:r>
                <a14:m>
                  <m:oMath xmlns:m="http://schemas.openxmlformats.org/officeDocument/2006/math"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altLang="ko-KR" sz="12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1" i="0" u="none" strike="noStrike" baseline="0"/>
                  <a:t>: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𝓩</m:t>
                    </m:r>
                  </m:oMath>
                </a14:m>
                <a:r>
                  <a:rPr lang="en-US" altLang="ko-KR" sz="1200" b="1" i="0" u="none" strike="noStrike" baseline="0"/>
                  <a:t> -&gt;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𝓦</m:t>
                    </m:r>
                  </m:oMath>
                </a14:m>
                <a:r>
                  <a:rPr lang="en-US" altLang="ko-KR" sz="1200" b="1" i="0" u="none" strike="noStrike" baseline="0"/>
                  <a:t> </a:t>
                </a:r>
                <a:r>
                  <a:rPr lang="en-US" altLang="ko-KR" sz="1200" i="0" u="none" strike="noStrike" baseline="0"/>
                  <a:t>first produces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1200" b="1"/>
                  <a:t> </a:t>
                </a:r>
                <a14:m>
                  <m:oMath xmlns:m="http://schemas.openxmlformats.org/officeDocument/2006/math">
                    <m:r>
                      <a:rPr lang="ko-KR" altLang="en-US" sz="1200" b="1" i="1" u="none" strike="noStrike" baseline="0" smtClean="0">
                        <a:latin typeface="Cambria Math" panose="02040503050406030204" pitchFamily="18" charset="0"/>
                      </a:rPr>
                      <m:t>𝓦</m:t>
                    </m:r>
                  </m:oMath>
                </a14:m>
                <a:endParaRPr lang="en-US" altLang="ko-KR" sz="1200"/>
              </a:p>
              <a:p>
                <a:pPr algn="l">
                  <a:lnSpc>
                    <a:spcPct val="150000"/>
                  </a:lnSpc>
                </a:pPr>
                <a:r>
                  <a:rPr lang="en-US" altLang="ko-KR" sz="1200" b="0" i="0" u="none" strike="noStrike" baseline="0"/>
                  <a:t>For simplicity, we set the dimensionality of both spaces to 512,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sz="1200" b="0" i="0" u="none" strike="noStrike" baseline="0"/>
                  <a:t>and the mapping </a:t>
                </a:r>
                <a14:m>
                  <m:oMath xmlns:m="http://schemas.openxmlformats.org/officeDocument/2006/math"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sz="1200" b="0" i="0" u="none" strike="noStrike" baseline="0"/>
                  <a:t> is implemented using an 8-layer </a:t>
                </a:r>
                <a:r>
                  <a:rPr lang="en-US" altLang="ko-KR" sz="1200" b="0" i="0" u="none" strike="noStrike" baseline="0" err="1"/>
                  <a:t>MLP</a:t>
                </a:r>
                <a:r>
                  <a:rPr lang="en-US" altLang="ko-KR" sz="1200" b="0" i="0" u="none" strike="noStrike" baseline="0"/>
                  <a:t>.</a:t>
                </a:r>
                <a:endParaRPr lang="ko-KR" altLang="en-US" sz="12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89F72D-A916-4E72-91D4-9D4B4E8C1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98" y="1698761"/>
                <a:ext cx="5078139" cy="1165127"/>
              </a:xfrm>
              <a:prstGeom prst="rect">
                <a:avLst/>
              </a:prstGeom>
              <a:blipFill>
                <a:blip r:embed="rId4"/>
                <a:stretch>
                  <a:fillRect l="-120" b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AB433B-5165-4046-B099-A0864DEE6883}"/>
                  </a:ext>
                </a:extLst>
              </p:cNvPr>
              <p:cNvSpPr txBox="1"/>
              <p:nvPr/>
            </p:nvSpPr>
            <p:spPr>
              <a:xfrm>
                <a:off x="1959689" y="4774865"/>
                <a:ext cx="485687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200" b="0" i="0" u="none" strike="noStrike" baseline="0"/>
                  <a:t>“A” stands for a </a:t>
                </a:r>
                <a:r>
                  <a:rPr lang="en-US" altLang="ko-KR" sz="1200" b="1" i="0" u="none" strike="noStrike" baseline="0"/>
                  <a:t>learned affine transform</a:t>
                </a:r>
                <a:r>
                  <a:rPr lang="en-US" altLang="ko-KR" sz="1200" b="0" i="0" u="none" strike="noStrike" baseline="0"/>
                  <a:t>, </a:t>
                </a:r>
                <a:endParaRPr lang="en-US" altLang="ko-KR" sz="1200"/>
              </a:p>
              <a:p>
                <a:pPr algn="l"/>
                <a:r>
                  <a:rPr lang="en-US" altLang="ko-KR" sz="1200" b="0" i="0" u="none" strike="noStrike" baseline="0"/>
                  <a:t>“B” applies </a:t>
                </a:r>
                <a:r>
                  <a:rPr lang="en-US" altLang="ko-KR" sz="1200" b="1" i="0" u="none" strike="noStrike" baseline="0"/>
                  <a:t>learned</a:t>
                </a:r>
                <a:r>
                  <a:rPr lang="en-US" altLang="ko-KR" sz="1200" b="0" i="0" u="none" strike="noStrike" baseline="0"/>
                  <a:t> </a:t>
                </a:r>
                <a:r>
                  <a:rPr lang="en-US" altLang="ko-KR" sz="1200" b="1" i="0" u="none" strike="noStrike" baseline="0"/>
                  <a:t>per-channel scaling factors </a:t>
                </a:r>
                <a:r>
                  <a:rPr lang="en-US" altLang="ko-KR" sz="1200" b="0" i="0" u="none" strike="noStrike" baseline="0"/>
                  <a:t>to the noise input</a:t>
                </a:r>
              </a:p>
              <a:p>
                <a:pPr algn="l"/>
                <a:endParaRPr lang="en-US" altLang="ko-KR" sz="1200"/>
              </a:p>
              <a:p>
                <a:pPr algn="l"/>
                <a:r>
                  <a:rPr lang="en-US" altLang="ko-KR" sz="1200"/>
                  <a:t>The mapping network </a:t>
                </a:r>
                <a14:m>
                  <m:oMath xmlns:m="http://schemas.openxmlformats.org/officeDocument/2006/math"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altLang="ko-KR" sz="12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/>
                  <a:t>consists of 8 layers</a:t>
                </a:r>
              </a:p>
              <a:p>
                <a:pPr algn="l"/>
                <a:r>
                  <a:rPr lang="en-US" altLang="ko-KR" sz="1200"/>
                  <a:t>and the synthesis network </a:t>
                </a:r>
                <a14:m>
                  <m:oMath xmlns:m="http://schemas.openxmlformats.org/officeDocument/2006/math"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ko-KR" sz="1200"/>
                  <a:t> consists of 18 layers—two for</a:t>
                </a:r>
              </a:p>
              <a:p>
                <a:r>
                  <a:rPr lang="en-US" altLang="ko-KR" sz="1200"/>
                  <a:t>each resolution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AB433B-5165-4046-B099-A0864DEE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89" y="4774865"/>
                <a:ext cx="4856874" cy="1200329"/>
              </a:xfrm>
              <a:prstGeom prst="rect">
                <a:avLst/>
              </a:prstGeom>
              <a:blipFill>
                <a:blip r:embed="rId5"/>
                <a:stretch>
                  <a:fillRect b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1020655" y="152985"/>
            <a:ext cx="7970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err="1">
                <a:solidFill>
                  <a:srgbClr val="445569"/>
                </a:solidFill>
                <a:latin typeface="+mn-ea"/>
              </a:rPr>
              <a:t>AdaIN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3792BF-E1F7-4906-958C-945F5FC43222}"/>
                  </a:ext>
                </a:extLst>
              </p:cNvPr>
              <p:cNvSpPr txBox="1"/>
              <p:nvPr/>
            </p:nvSpPr>
            <p:spPr>
              <a:xfrm>
                <a:off x="2208213" y="1110664"/>
                <a:ext cx="61957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0" i="0" u="none" strike="noStrike" baseline="0"/>
                  <a:t>Learned affine transformations(A) then specialize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200" b="0" i="0" u="none" strike="noStrike" baseline="0"/>
                  <a:t> to </a:t>
                </a:r>
                <a:r>
                  <a:rPr lang="en-US" altLang="ko-KR" sz="1200" b="1" i="0" u="none" strike="noStrike" baseline="0"/>
                  <a:t>styles</a:t>
                </a:r>
                <a:r>
                  <a:rPr lang="en-US" altLang="ko-KR" sz="1200" b="1" i="0" u="none" strike="noStrike"/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1200" b="0" i="0" u="none" strike="noStrike" baseline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1200" b="0" i="0" u="none" strike="noStrike" baseline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/>
                  <a:t>) </a:t>
                </a:r>
              </a:p>
              <a:p>
                <a:pPr algn="l"/>
                <a:r>
                  <a:rPr lang="en-US" altLang="ko-KR" sz="1200" b="0" i="0" u="none" strike="noStrike" baseline="0"/>
                  <a:t>that control adaptive instance normalization (</a:t>
                </a:r>
                <a:r>
                  <a:rPr lang="en-US" altLang="ko-KR" sz="1200" b="0" i="0" u="none" strike="noStrike" baseline="0" err="1"/>
                  <a:t>AdaIN</a:t>
                </a:r>
                <a:r>
                  <a:rPr lang="en-US" altLang="ko-KR" sz="1200" b="0" i="0" u="none" strike="noStrike" baseline="0"/>
                  <a:t>)</a:t>
                </a:r>
                <a:endParaRPr lang="ko-KR" altLang="en-US" sz="12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3792BF-E1F7-4906-958C-945F5FC4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1110664"/>
                <a:ext cx="6195700" cy="461665"/>
              </a:xfrm>
              <a:prstGeom prst="rect">
                <a:avLst/>
              </a:prstGeom>
              <a:blipFill>
                <a:blip r:embed="rId2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6F9AE57-5AA2-4BFE-8353-676ED3ED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491539"/>
            <a:ext cx="3267075" cy="619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685732-1CE7-452C-99FC-9F1838EA7809}"/>
                  </a:ext>
                </a:extLst>
              </p:cNvPr>
              <p:cNvSpPr txBox="1"/>
              <p:nvPr/>
            </p:nvSpPr>
            <p:spPr>
              <a:xfrm>
                <a:off x="2208213" y="1673738"/>
                <a:ext cx="25956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altLang="ko-KR" sz="1200" b="0" i="0" u="none" strike="noStrike" baseline="0" smtClean="0"/>
                      <m:t>each</m:t>
                    </m:r>
                    <m:r>
                      <m:rPr>
                        <m:nor/>
                      </m:rPr>
                      <a:rPr lang="en-US" altLang="ko-KR" sz="1200" b="0" i="0" u="none" strike="noStrike" baseline="0" smtClean="0"/>
                      <m:t> </m:t>
                    </m:r>
                    <m:r>
                      <m:rPr>
                        <m:nor/>
                      </m:rPr>
                      <a:rPr lang="en-US" altLang="ko-KR" sz="1200" b="0" i="0" u="none" strike="noStrike" baseline="0" smtClean="0"/>
                      <m:t>feature</m:t>
                    </m:r>
                  </m:oMath>
                </a14:m>
                <a:r>
                  <a:rPr lang="en-US" altLang="ko-KR" sz="1200">
                    <a:ea typeface="+mj-ea"/>
                  </a:rPr>
                  <a:t>map</a:t>
                </a:r>
                <a:endParaRPr lang="ko-KR" altLang="en-US" sz="1200">
                  <a:ea typeface="+mj-ea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685732-1CE7-452C-99FC-9F1838EA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1673738"/>
                <a:ext cx="2595667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4157BE-1739-44B4-96AE-F81111EBD8F0}"/>
                  </a:ext>
                </a:extLst>
              </p:cNvPr>
              <p:cNvSpPr txBox="1"/>
              <p:nvPr/>
            </p:nvSpPr>
            <p:spPr>
              <a:xfrm>
                <a:off x="2208643" y="2076410"/>
                <a:ext cx="61952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u="none" strike="noStrike" baseline="0" smtClean="0"/>
                        </m:ctrlPr>
                      </m:sSubPr>
                      <m:e>
                        <m:r>
                          <a:rPr lang="en-US" altLang="ko-KR" sz="1200" b="0" i="1" u="none" strike="noStrike" baseline="0" smtClean="0"/>
                          <m:t>𝑥</m:t>
                        </m:r>
                      </m:e>
                      <m:sub>
                        <m:r>
                          <a:rPr lang="en-US" altLang="ko-KR" sz="1200" b="0" i="1" u="none" strike="noStrike" baseline="0" smtClean="0"/>
                          <m:t>𝑖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/>
                  <a:t> is normalized separately, and then scaled and biased using the corresponding scalar components from style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200" b="0" i="0" u="none" strike="noStrike" baseline="0"/>
                  <a:t>. </a:t>
                </a:r>
                <a:r>
                  <a:rPr lang="en-US" altLang="ko-KR" sz="1200"/>
                  <a:t>Thus the dimensionality of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200"/>
                  <a:t> is twice</a:t>
                </a:r>
              </a:p>
              <a:p>
                <a:r>
                  <a:rPr lang="en-US" altLang="ko-KR" sz="1200"/>
                  <a:t>the number of feature maps on that layer.</a:t>
                </a:r>
                <a:endParaRPr lang="ko-KR" altLang="en-US" sz="12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4157BE-1739-44B4-96AE-F81111EB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43" y="2076410"/>
                <a:ext cx="6195270" cy="646331"/>
              </a:xfrm>
              <a:prstGeom prst="rect">
                <a:avLst/>
              </a:prstGeom>
              <a:blipFill>
                <a:blip r:embed="rId5"/>
                <a:stretch>
                  <a:fillRect t="-1887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8980AF33-45C4-447C-89EF-F56880D66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3651" y="623844"/>
            <a:ext cx="3181350" cy="3648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6684AB-0F55-472B-A5C8-6EAF8EBC2594}"/>
              </a:ext>
            </a:extLst>
          </p:cNvPr>
          <p:cNvSpPr txBox="1"/>
          <p:nvPr/>
        </p:nvSpPr>
        <p:spPr>
          <a:xfrm>
            <a:off x="9261007" y="4588778"/>
            <a:ext cx="24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Const </a:t>
            </a:r>
            <a:r>
              <a:rPr lang="en-US" altLang="ko-KR" err="1"/>
              <a:t>4x4x512</a:t>
            </a:r>
            <a:r>
              <a:rPr lang="en-US" altLang="ko-KR"/>
              <a:t> ?? 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83287-ADCE-497D-BBA6-75FFF4F18E38}"/>
                  </a:ext>
                </a:extLst>
              </p:cNvPr>
              <p:cNvSpPr txBox="1"/>
              <p:nvPr/>
            </p:nvSpPr>
            <p:spPr>
              <a:xfrm>
                <a:off x="2208213" y="2724054"/>
                <a:ext cx="6195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200" b="0" i="0" u="none" strike="noStrike" baseline="0"/>
                  <a:t>Comparing our approach to style transfer, we compute</a:t>
                </a:r>
                <a:r>
                  <a:rPr lang="en-US" altLang="ko-KR" sz="1200" b="0" i="0" u="none" strike="noStrike"/>
                  <a:t> </a:t>
                </a:r>
                <a:r>
                  <a:rPr lang="en-US" altLang="ko-KR" sz="1200" b="0" i="0" u="none" strike="noStrike" baseline="0"/>
                  <a:t>the </a:t>
                </a:r>
              </a:p>
              <a:p>
                <a:pPr algn="l"/>
                <a:r>
                  <a:rPr lang="en-US" altLang="ko-KR" sz="1200" b="0" i="0" u="none" strike="noStrike" baseline="0"/>
                  <a:t>spatially invariant style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200" b="0" i="0" u="none" strike="noStrike" baseline="0"/>
                  <a:t> from vector </a:t>
                </a:r>
                <a14:m>
                  <m:oMath xmlns:m="http://schemas.openxmlformats.org/officeDocument/2006/math">
                    <m:r>
                      <a:rPr lang="en-US" altLang="ko-KR" sz="1200" b="0" i="1" u="none" strike="noStrike" baseline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200" b="0" i="0" u="none" strike="noStrike" baseline="0"/>
                  <a:t> instead of an example image</a:t>
                </a:r>
                <a:endParaRPr lang="ko-KR" altLang="en-US" sz="12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83287-ADCE-497D-BBA6-75FFF4F1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2724054"/>
                <a:ext cx="6195270" cy="461665"/>
              </a:xfrm>
              <a:prstGeom prst="rect">
                <a:avLst/>
              </a:prstGeom>
              <a:blipFill>
                <a:blip r:embed="rId7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54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F9E5B9-0C65-46C9-9A30-5FC4B5D3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41" y="4259555"/>
            <a:ext cx="3389370" cy="2141008"/>
          </a:xfrm>
          <a:prstGeom prst="rect">
            <a:avLst/>
          </a:prstGeom>
        </p:spPr>
      </p:pic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1136821" y="29874"/>
            <a:ext cx="849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Style</a:t>
            </a: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</a:rPr>
              <a:t>mixing</a:t>
            </a:r>
            <a:endParaRPr lang="en-US" altLang="ko-KR" sz="1600" b="1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3792BF-E1F7-4906-958C-945F5FC43222}"/>
              </a:ext>
            </a:extLst>
          </p:cNvPr>
          <p:cNvSpPr txBox="1"/>
          <p:nvPr/>
        </p:nvSpPr>
        <p:spPr>
          <a:xfrm>
            <a:off x="2208213" y="614649"/>
            <a:ext cx="6195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u="none" strike="noStrike" baseline="0"/>
              <a:t>mixing regularization</a:t>
            </a:r>
            <a:r>
              <a:rPr lang="en-US" altLang="ko-KR" sz="1200" b="1"/>
              <a:t> </a:t>
            </a:r>
            <a:r>
              <a:rPr lang="en-US" altLang="ko-KR" sz="1200"/>
              <a:t>to encourage the </a:t>
            </a:r>
            <a:r>
              <a:rPr lang="en-US" altLang="ko-KR" sz="1200" b="1" i="0" u="none" strike="noStrike" baseline="0"/>
              <a:t>Sty</a:t>
            </a:r>
            <a:r>
              <a:rPr lang="en-US" altLang="ko-KR" sz="1200" b="1"/>
              <a:t>les</a:t>
            </a:r>
            <a:r>
              <a:rPr lang="en-US" altLang="ko-KR" sz="1200"/>
              <a:t> to </a:t>
            </a:r>
            <a:r>
              <a:rPr lang="en-US" altLang="ko-KR" sz="1200" u="sng"/>
              <a:t>localize</a:t>
            </a:r>
            <a:endParaRPr lang="ko-KR" altLang="en-US" sz="1200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B2007-3BF6-4FB5-BB5A-BA35EA24C592}"/>
              </a:ext>
            </a:extLst>
          </p:cNvPr>
          <p:cNvSpPr txBox="1"/>
          <p:nvPr/>
        </p:nvSpPr>
        <p:spPr>
          <a:xfrm>
            <a:off x="2208213" y="891648"/>
            <a:ext cx="7011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u="sng"/>
              <a:t>g</a:t>
            </a:r>
            <a:r>
              <a:rPr lang="ko-KR" altLang="en-US" sz="1200" u="sng" err="1"/>
              <a:t>iven</a:t>
            </a:r>
            <a:r>
              <a:rPr lang="ko-KR" altLang="en-US" sz="1200" u="sng"/>
              <a:t> </a:t>
            </a:r>
            <a:r>
              <a:rPr lang="ko-KR" altLang="en-US" sz="1200" u="sng" err="1"/>
              <a:t>percentage</a:t>
            </a:r>
            <a:r>
              <a:rPr lang="ko-KR" altLang="en-US" sz="1200" u="sng"/>
              <a:t> of </a:t>
            </a:r>
            <a:r>
              <a:rPr lang="ko-KR" altLang="en-US" sz="1200" u="sng" err="1"/>
              <a:t>images</a:t>
            </a:r>
            <a:r>
              <a:rPr lang="ko-KR" altLang="en-US" sz="1200" u="sng"/>
              <a:t> </a:t>
            </a:r>
            <a:r>
              <a:rPr lang="ko-KR" altLang="en-US" sz="1200" err="1"/>
              <a:t>are</a:t>
            </a:r>
            <a:r>
              <a:rPr lang="ko-KR" altLang="en-US" sz="1200"/>
              <a:t> </a:t>
            </a:r>
            <a:r>
              <a:rPr lang="ko-KR" altLang="en-US" sz="1200" err="1"/>
              <a:t>generated</a:t>
            </a:r>
            <a:r>
              <a:rPr lang="ko-KR" altLang="en-US" sz="1200"/>
              <a:t> </a:t>
            </a:r>
            <a:r>
              <a:rPr lang="ko-KR" altLang="en-US" sz="1200" err="1"/>
              <a:t>using</a:t>
            </a:r>
            <a:r>
              <a:rPr lang="ko-KR" altLang="en-US" sz="1200"/>
              <a:t> </a:t>
            </a:r>
            <a:r>
              <a:rPr lang="ko-KR" altLang="en-US" sz="1200" err="1"/>
              <a:t>two</a:t>
            </a:r>
            <a:r>
              <a:rPr lang="ko-KR" altLang="en-US" sz="1200"/>
              <a:t> </a:t>
            </a:r>
            <a:r>
              <a:rPr lang="ko-KR" altLang="en-US" sz="1200" err="1"/>
              <a:t>random</a:t>
            </a:r>
            <a:r>
              <a:rPr lang="ko-KR" altLang="en-US" sz="1200"/>
              <a:t> </a:t>
            </a:r>
            <a:r>
              <a:rPr lang="ko-KR" altLang="en-US" sz="1200" err="1"/>
              <a:t>latent</a:t>
            </a:r>
            <a:r>
              <a:rPr lang="ko-KR" altLang="en-US" sz="1200"/>
              <a:t> </a:t>
            </a:r>
            <a:r>
              <a:rPr lang="ko-KR" altLang="en-US" sz="1200" err="1"/>
              <a:t>codes</a:t>
            </a:r>
            <a:r>
              <a:rPr lang="ko-KR" altLang="en-US" sz="1200"/>
              <a:t> </a:t>
            </a:r>
            <a:r>
              <a:rPr lang="ko-KR" altLang="en-US" sz="1200" err="1"/>
              <a:t>during</a:t>
            </a:r>
            <a:r>
              <a:rPr lang="ko-KR" altLang="en-US" sz="1200"/>
              <a:t> </a:t>
            </a:r>
            <a:r>
              <a:rPr lang="ko-KR" altLang="en-US" sz="1200" err="1"/>
              <a:t>training</a:t>
            </a:r>
            <a:r>
              <a:rPr lang="ko-KR" altLang="en-US" sz="120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9D08C6-DAA5-4C4F-A903-00C5AC915645}"/>
                  </a:ext>
                </a:extLst>
              </p:cNvPr>
              <p:cNvSpPr txBox="1"/>
              <p:nvPr/>
            </p:nvSpPr>
            <p:spPr>
              <a:xfrm>
                <a:off x="2208213" y="1267907"/>
                <a:ext cx="7120156" cy="1388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1200" b="0" i="0" u="none" strike="noStrike" baseline="0">
                    <a:latin typeface="+mn-ea"/>
                  </a:rPr>
                  <a:t>To be specific, we run two latent</a:t>
                </a:r>
                <a:r>
                  <a:rPr lang="en-US" altLang="ko-KR" sz="1200" b="0" i="0" u="none" strike="noStrike">
                    <a:latin typeface="+mn-ea"/>
                  </a:rPr>
                  <a:t> </a:t>
                </a:r>
                <a:r>
                  <a:rPr lang="en-US" altLang="ko-KR" sz="1200" b="0" i="0" u="none" strike="noStrike" baseline="0">
                    <a:latin typeface="+mn-ea"/>
                  </a:rPr>
                  <a:t>codes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 through the mapping network, </a:t>
                </a:r>
              </a:p>
              <a:p>
                <a:pPr algn="l"/>
                <a:r>
                  <a:rPr lang="en-US" altLang="ko-KR" sz="1200" b="0" i="0" u="none" strike="noStrike" baseline="0">
                    <a:latin typeface="+mn-ea"/>
                  </a:rPr>
                  <a:t>and have the</a:t>
                </a:r>
                <a:r>
                  <a:rPr lang="en-US" altLang="ko-KR" sz="1200" b="0" i="0" u="none" strike="noStrike">
                    <a:latin typeface="+mn-ea"/>
                  </a:rPr>
                  <a:t> </a:t>
                </a:r>
                <a:r>
                  <a:rPr lang="en-US" altLang="ko-KR" sz="1200" b="0" i="0" u="none" strike="noStrike" baseline="0">
                    <a:latin typeface="+mn-ea"/>
                  </a:rPr>
                  <a:t>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control the styles </a:t>
                </a:r>
              </a:p>
              <a:p>
                <a:pPr algn="l"/>
                <a:r>
                  <a:rPr lang="en-US" altLang="ko-KR" sz="1200" b="0" i="0" u="none" strike="noStrike" baseline="0">
                    <a:latin typeface="+mn-ea"/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200" b="1" i="0" u="none" strike="noStrike" baseline="0">
                    <a:latin typeface="+mn-ea"/>
                  </a:rPr>
                  <a:t> </a:t>
                </a:r>
                <a:r>
                  <a:rPr lang="en-US" altLang="ko-KR" sz="1200" b="0" i="0" u="none" strike="noStrike" baseline="0">
                    <a:latin typeface="+mn-ea"/>
                  </a:rPr>
                  <a:t>applies</a:t>
                </a:r>
                <a:r>
                  <a:rPr lang="en-US" altLang="ko-KR" sz="1200" b="0" i="0" u="none" strike="noStrike">
                    <a:latin typeface="+mn-ea"/>
                  </a:rPr>
                  <a:t> </a:t>
                </a:r>
                <a:r>
                  <a:rPr lang="en-US" altLang="ko-KR" sz="1200" b="0" i="0" u="none" strike="noStrike" baseline="0">
                    <a:latin typeface="+mn-ea"/>
                  </a:rPr>
                  <a:t>before the crossover point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 after it.</a:t>
                </a:r>
              </a:p>
              <a:p>
                <a:endParaRPr lang="en-US" altLang="ko-KR" sz="1200">
                  <a:latin typeface="+mn-ea"/>
                </a:endParaRPr>
              </a:p>
              <a:p>
                <a:r>
                  <a:rPr lang="en-US" altLang="ko-KR" sz="1200">
                    <a:latin typeface="+mn-ea"/>
                  </a:rPr>
                  <a:t>crossover</a:t>
                </a:r>
                <a:r>
                  <a:rPr lang="ko-KR" altLang="en-US" sz="1200">
                    <a:latin typeface="+mn-ea"/>
                  </a:rPr>
                  <a:t> </a:t>
                </a:r>
                <a:r>
                  <a:rPr lang="en-US" altLang="ko-KR" sz="1200">
                    <a:latin typeface="+mn-ea"/>
                  </a:rPr>
                  <a:t>porint</a:t>
                </a:r>
                <a:r>
                  <a:rPr lang="ko-KR" altLang="en-US" sz="1200">
                    <a:latin typeface="+mn-ea"/>
                  </a:rPr>
                  <a:t> 이전에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200" b="1">
                    <a:latin typeface="+mn-ea"/>
                  </a:rPr>
                  <a:t> </a:t>
                </a:r>
                <a:r>
                  <a:rPr lang="ko-KR" altLang="en-US" sz="1200">
                    <a:latin typeface="+mn-ea"/>
                  </a:rPr>
                  <a:t>적용 이후에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200" smtClean="0">
                        <a:latin typeface="+mn-ea"/>
                      </a:rPr>
                      <m:t>적용</m:t>
                    </m:r>
                  </m:oMath>
                </a14:m>
                <a:endParaRPr lang="en-US" altLang="ko-KR" sz="1200">
                  <a:latin typeface="+mn-ea"/>
                </a:endParaRPr>
              </a:p>
              <a:p>
                <a:endParaRPr lang="en-US" altLang="ko-KR" sz="1200">
                  <a:latin typeface="+mn-ea"/>
                </a:endParaRPr>
              </a:p>
              <a:p>
                <a:r>
                  <a:rPr lang="ko-KR" altLang="en-US" sz="1200">
                    <a:latin typeface="+mn-ea"/>
                  </a:rPr>
                  <a:t>효과</a:t>
                </a:r>
                <a:r>
                  <a:rPr lang="en-US" altLang="ko-KR" sz="1200">
                    <a:latin typeface="+mn-ea"/>
                  </a:rPr>
                  <a:t>: </a:t>
                </a:r>
                <a:r>
                  <a:rPr lang="ko-KR" altLang="en-US" sz="1200">
                    <a:latin typeface="+mn-ea"/>
                  </a:rPr>
                  <a:t>인접한 스타일의 상관관계를 줄임</a:t>
                </a:r>
                <a:endParaRPr lang="en-US" altLang="ko-KR" sz="120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9D08C6-DAA5-4C4F-A903-00C5AC915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1267907"/>
                <a:ext cx="7120156" cy="1388522"/>
              </a:xfrm>
              <a:prstGeom prst="rect">
                <a:avLst/>
              </a:prstGeom>
              <a:blipFill>
                <a:blip r:embed="rId4"/>
                <a:stretch>
                  <a:fillRect t="-877" b="-21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D6F17B5-FD49-4136-9E59-FF909E1D3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3" y="2627267"/>
            <a:ext cx="4626135" cy="39541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CA3DB-2A7B-417C-9ACF-716C271EAEFD}"/>
                  </a:ext>
                </a:extLst>
              </p:cNvPr>
              <p:cNvSpPr txBox="1"/>
              <p:nvPr/>
            </p:nvSpPr>
            <p:spPr>
              <a:xfrm>
                <a:off x="7158741" y="2877785"/>
                <a:ext cx="48068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Source A </a:t>
                </a:r>
                <a:r>
                  <a:rPr lang="ko-KR" altLang="en-US" sz="120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/>
                  <a:t>으로부터 생성</a:t>
                </a:r>
                <a:r>
                  <a:rPr lang="en-US" altLang="ko-KR" sz="120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200"/>
                  <a:t> </a:t>
                </a:r>
              </a:p>
              <a:p>
                <a:r>
                  <a:rPr lang="en-US" altLang="ko-KR" sz="1200"/>
                  <a:t>Source B </a:t>
                </a:r>
                <a:r>
                  <a:rPr lang="ko-KR" altLang="en-US" sz="120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b="0" i="0" u="none" strike="noStrike" baseline="0">
                    <a:latin typeface="+mn-ea"/>
                  </a:rPr>
                  <a:t> </a:t>
                </a:r>
                <a:r>
                  <a:rPr lang="ko-KR" altLang="en-US" sz="1200"/>
                  <a:t>로부터 생성</a:t>
                </a:r>
                <a:r>
                  <a:rPr lang="en-US" altLang="ko-KR" sz="1200"/>
                  <a:t>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200"/>
              </a:p>
              <a:p>
                <a:endParaRPr lang="en-US" altLang="ko-KR" sz="1200"/>
              </a:p>
              <a:p>
                <a:r>
                  <a:rPr lang="en-US" altLang="ko-KR" sz="1200"/>
                  <a:t>Crossover porint </a:t>
                </a:r>
                <a:r>
                  <a:rPr lang="ko-KR" altLang="en-US" sz="1200"/>
                  <a:t>위치에 따라 </a:t>
                </a:r>
                <a:endParaRPr lang="en-US" altLang="ko-KR" sz="1200"/>
              </a:p>
              <a:p>
                <a:r>
                  <a:rPr lang="en-US" altLang="ko-KR" sz="1200"/>
                  <a:t>Coarse, Middle, Fine Style</a:t>
                </a:r>
                <a:r>
                  <a:rPr lang="ko-KR" altLang="en-US" sz="1200"/>
                  <a:t>을 </a:t>
                </a:r>
                <a:r>
                  <a:rPr lang="en-US" altLang="ko-KR" sz="1200"/>
                  <a:t>mixing </a:t>
                </a:r>
                <a:r>
                  <a:rPr lang="ko-KR" altLang="en-US" sz="1200"/>
                  <a:t>할 수 있음</a:t>
                </a:r>
                <a:r>
                  <a:rPr lang="en-US" altLang="ko-KR" sz="1200"/>
                  <a:t>.</a:t>
                </a:r>
              </a:p>
              <a:p>
                <a:endParaRPr lang="ko-KR" altLang="en-US" sz="12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FCA3DB-2A7B-417C-9ACF-716C271EA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41" y="2877785"/>
                <a:ext cx="4806891" cy="1200329"/>
              </a:xfrm>
              <a:prstGeom prst="rect">
                <a:avLst/>
              </a:prstGeom>
              <a:blipFill>
                <a:blip r:embed="rId6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979825" y="29874"/>
            <a:ext cx="116390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Stochastic</a:t>
            </a:r>
            <a:endParaRPr lang="en-US" altLang="ko-KR" sz="1600" b="1">
              <a:solidFill>
                <a:srgbClr val="445569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Variation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DA842-A0FB-463A-8FF8-DAE3274A5BB4}"/>
              </a:ext>
            </a:extLst>
          </p:cNvPr>
          <p:cNvSpPr txBox="1"/>
          <p:nvPr/>
        </p:nvSpPr>
        <p:spPr>
          <a:xfrm>
            <a:off x="2290438" y="614649"/>
            <a:ext cx="8194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/>
              <a:t>exact placement of hairs, stubble, freckles, or skin pores</a:t>
            </a:r>
            <a:r>
              <a:rPr lang="en-US" altLang="ko-KR" sz="1200"/>
              <a:t> c</a:t>
            </a:r>
            <a:r>
              <a:rPr lang="en-US" altLang="ko-KR" sz="1200" b="0" i="0" u="none" strike="noStrike" baseline="0"/>
              <a:t>an be regarded as </a:t>
            </a:r>
            <a:r>
              <a:rPr lang="en-US" altLang="ko-KR" sz="1200" b="1" i="0" u="none" strike="noStrike" baseline="0"/>
              <a:t>stochastic</a:t>
            </a:r>
          </a:p>
          <a:p>
            <a:pPr algn="l"/>
            <a:endParaRPr lang="en-US" altLang="ko-KR" sz="1200" b="1"/>
          </a:p>
          <a:p>
            <a:pPr algn="l"/>
            <a:r>
              <a:rPr lang="ko-KR" altLang="en-US" sz="1200">
                <a:solidFill>
                  <a:srgbClr val="000000"/>
                </a:solidFill>
                <a:latin typeface="Noto Sans" panose="020B0502040204020203" pitchFamily="34" charset="0"/>
              </a:rPr>
              <a:t>이러한 것들은 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정확한 분포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(w?)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를 따르는 한 이미지에 대한 인식에 영향을 미치지 않고 무작위로 추출할 수 있다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.</a:t>
            </a:r>
            <a:endParaRPr lang="ko-KR" altLang="en-US" sz="12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50F683-F0D1-405E-91DC-A13CB908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1481928"/>
            <a:ext cx="3644508" cy="25680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C256A6-2ABF-404F-8B29-10420137EBFF}"/>
              </a:ext>
            </a:extLst>
          </p:cNvPr>
          <p:cNvSpPr txBox="1"/>
          <p:nvPr/>
        </p:nvSpPr>
        <p:spPr>
          <a:xfrm>
            <a:off x="9277350" y="1615093"/>
            <a:ext cx="228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baseline="0">
                <a:latin typeface="NimbusRomNo9L-Regu"/>
              </a:rPr>
              <a:t>adding per-pixel noise after each convolution.</a:t>
            </a:r>
            <a:endParaRPr lang="ko-KR" altLang="en-US" sz="12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0FF6B8-F193-45D5-8E87-BA33861AE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0999"/>
            <a:ext cx="3181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979825" y="29874"/>
            <a:ext cx="116390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Stochastic</a:t>
            </a:r>
            <a:endParaRPr lang="en-US" altLang="ko-KR" sz="1600" b="1">
              <a:solidFill>
                <a:srgbClr val="445569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600" b="1">
                <a:solidFill>
                  <a:srgbClr val="445569"/>
                </a:solidFill>
                <a:latin typeface="+mn-ea"/>
                <a:ea typeface="+mn-ea"/>
              </a:rPr>
              <a:t>Variation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DDB0C5-2953-4D26-A0CE-B582F7C7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87" y="961662"/>
            <a:ext cx="3205631" cy="3096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05DD1-0DB2-4595-9781-E683AECD16FB}"/>
              </a:ext>
            </a:extLst>
          </p:cNvPr>
          <p:cNvSpPr txBox="1"/>
          <p:nvPr/>
        </p:nvSpPr>
        <p:spPr>
          <a:xfrm>
            <a:off x="6714287" y="4318570"/>
            <a:ext cx="2636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</a:rPr>
              <a:t>(a) </a:t>
            </a:r>
            <a:r>
              <a:rPr lang="ko-KR" altLang="en-US" sz="1200" b="0" i="0" u="none" strike="noStrike" baseline="0">
                <a:solidFill>
                  <a:srgbClr val="000000"/>
                </a:solidFill>
              </a:rPr>
              <a:t>모든 레이어에 노이즈 적용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</a:rPr>
              <a:t>(b) </a:t>
            </a:r>
            <a:r>
              <a:rPr lang="ko-KR" altLang="en-US" sz="1200" b="0" i="0" u="none" strike="noStrike" baseline="0">
                <a:solidFill>
                  <a:srgbClr val="000000"/>
                </a:solidFill>
              </a:rPr>
              <a:t>노이즈 적용하지 않음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</a:rPr>
              <a:t>(c) Fine layer </a:t>
            </a:r>
            <a:r>
              <a:rPr lang="ko-KR" altLang="en-US" sz="1200" b="0" i="0" u="none" strike="noStrike" baseline="0">
                <a:solidFill>
                  <a:srgbClr val="000000"/>
                </a:solidFill>
              </a:rPr>
              <a:t>에 적용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</a:rPr>
              <a:t>(d) Coarse layer </a:t>
            </a:r>
            <a:r>
              <a:rPr lang="ko-KR" altLang="en-US" sz="1200" b="0" i="0" u="none" strike="noStrike" baseline="0">
                <a:solidFill>
                  <a:srgbClr val="000000"/>
                </a:solidFill>
              </a:rPr>
              <a:t>에 적용</a:t>
            </a:r>
            <a:endParaRPr lang="ko-KR" altLang="en-US" sz="1800" b="0" i="0" u="none" strike="noStrike" baseline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D1136-7CE5-4EA2-A5D2-09F4479A8A89}"/>
              </a:ext>
            </a:extLst>
          </p:cNvPr>
          <p:cNvSpPr txBox="1"/>
          <p:nvPr/>
        </p:nvSpPr>
        <p:spPr>
          <a:xfrm>
            <a:off x="2208213" y="4210990"/>
            <a:ext cx="36068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200" b="0" i="0" u="none" strike="noStrike" baseline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•</a:t>
            </a:r>
            <a:r>
              <a:rPr lang="en-US" altLang="ko-KR" sz="1200" b="1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Style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: high-level global attributes</a:t>
            </a:r>
          </a:p>
          <a:p>
            <a:r>
              <a:rPr lang="en-US" altLang="ko-KR" sz="120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•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얼굴형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포즈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안경의 유무등</a:t>
            </a:r>
            <a:endParaRPr lang="en-US" altLang="ko-KR" sz="1200" b="0" i="0" u="none" strike="noStrike" baseline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sz="1200" b="0" i="0" u="none" strike="noStrike" baseline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•</a:t>
            </a:r>
            <a:r>
              <a:rPr lang="en-US" altLang="ko-KR" sz="1200" b="1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Noise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: stochastic variation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  •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주근깨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(freckle),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피부모공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(skinpore)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  •Coarse noise: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큰 크기의 머리곱슬거림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배경 등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   •Fine noise: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세밀한 머리 곱슬거림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200" b="0" i="0" u="none" strike="noStrike" baseline="0">
                <a:solidFill>
                  <a:srgbClr val="000000"/>
                </a:solidFill>
                <a:latin typeface="+mj-ea"/>
                <a:ea typeface="+mj-ea"/>
              </a:rPr>
              <a:t>배경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493EFF-27BF-4719-A602-74B78B70A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213" y="562915"/>
            <a:ext cx="3181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4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016882FA-6283-4D6B-B6B5-D343EBEB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748615" y="15567"/>
            <a:ext cx="1834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rgbClr val="445569"/>
                </a:solidFill>
                <a:latin typeface="+mn-ea"/>
                <a:ea typeface="+mn-ea"/>
              </a:rPr>
              <a:t>Separation of global effects from stochasticity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583403" y="375945"/>
            <a:ext cx="9010903" cy="895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F36486-B863-4612-BF19-548FCA12019D}"/>
              </a:ext>
            </a:extLst>
          </p:cNvPr>
          <p:cNvSpPr txBox="1"/>
          <p:nvPr/>
        </p:nvSpPr>
        <p:spPr>
          <a:xfrm>
            <a:off x="2583403" y="626182"/>
            <a:ext cx="863797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while changes to the </a:t>
            </a:r>
            <a:r>
              <a:rPr lang="en-US" altLang="ko-KR" sz="1400" b="1"/>
              <a:t>style</a:t>
            </a:r>
            <a:r>
              <a:rPr lang="en-US" altLang="ko-KR" sz="1400"/>
              <a:t> have global effects (changing pose, identity, etc.), </a:t>
            </a:r>
          </a:p>
          <a:p>
            <a:r>
              <a:rPr lang="en-US" altLang="ko-KR" sz="1400"/>
              <a:t>the </a:t>
            </a:r>
            <a:r>
              <a:rPr lang="en-US" altLang="ko-KR" sz="1400" b="1"/>
              <a:t>noise</a:t>
            </a:r>
            <a:r>
              <a:rPr lang="en-US" altLang="ko-KR" sz="1400"/>
              <a:t> affects only inconsequential stochastic variation (differently combed hair, beard, etc.).</a:t>
            </a:r>
          </a:p>
          <a:p>
            <a:endParaRPr lang="en-US" altLang="ko-KR" sz="1200"/>
          </a:p>
          <a:p>
            <a:r>
              <a:rPr lang="en-US" altLang="ko-KR" sz="1200"/>
              <a:t>the </a:t>
            </a:r>
            <a:r>
              <a:rPr lang="en-US" altLang="ko-KR" sz="1200" b="1"/>
              <a:t>style</a:t>
            </a:r>
            <a:r>
              <a:rPr lang="en-US" altLang="ko-KR" sz="1200"/>
              <a:t> affects the entire image because complete feature maps are scaled and biased with the same values. </a:t>
            </a:r>
          </a:p>
          <a:p>
            <a:r>
              <a:rPr lang="en-US" altLang="ko-KR" sz="1200"/>
              <a:t>Therefore, global effects such as pose, lighting, or background style can be controlled coherently.</a:t>
            </a:r>
          </a:p>
          <a:p>
            <a:endParaRPr lang="en-US" altLang="ko-KR" sz="1200"/>
          </a:p>
          <a:p>
            <a:r>
              <a:rPr lang="en-US" altLang="ko-KR" sz="1200"/>
              <a:t>Meanwhile, the </a:t>
            </a:r>
            <a:r>
              <a:rPr lang="en-US" altLang="ko-KR" sz="1200" b="1"/>
              <a:t>noise</a:t>
            </a:r>
            <a:r>
              <a:rPr lang="en-US" altLang="ko-KR" sz="1200"/>
              <a:t> is added independently to each pixel and is thus ideally suited for controlling stochastic</a:t>
            </a:r>
          </a:p>
          <a:p>
            <a:r>
              <a:rPr lang="en-US" altLang="ko-KR" sz="1200"/>
              <a:t>variation.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 b="1"/>
              <a:t>spatially invariant statistics </a:t>
            </a:r>
            <a:r>
              <a:rPr lang="en-US" altLang="ko-KR" sz="1200"/>
              <a:t>(Gram matrix, channel-wise mean, variance, etc.) reliably </a:t>
            </a:r>
            <a:r>
              <a:rPr lang="en-US" altLang="ko-KR" sz="1200" u="sng"/>
              <a:t>encode the style</a:t>
            </a:r>
            <a:r>
              <a:rPr lang="en-US" altLang="ko-KR" sz="1200"/>
              <a:t> of an image </a:t>
            </a:r>
          </a:p>
          <a:p>
            <a:r>
              <a:rPr lang="en-US" altLang="ko-KR" sz="1200"/>
              <a:t>while </a:t>
            </a:r>
            <a:r>
              <a:rPr lang="en-US" altLang="ko-KR" sz="1200" b="1"/>
              <a:t>spatially varying features </a:t>
            </a:r>
            <a:r>
              <a:rPr lang="en-US" altLang="ko-KR" sz="1200" u="sng"/>
              <a:t>encode a specific instance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endParaRPr lang="en-US" altLang="ko-KR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9522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1403</Words>
  <Application>Microsoft Office PowerPoint</Application>
  <PresentationFormat>와이드스크린</PresentationFormat>
  <Paragraphs>183</Paragraphs>
  <Slides>13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30" baseType="lpstr">
      <vt:lpstr>CMBX10</vt:lpstr>
      <vt:lpstr>CMMI10</vt:lpstr>
      <vt:lpstr>CMMI9</vt:lpstr>
      <vt:lpstr>CMR10</vt:lpstr>
      <vt:lpstr>CMR9</vt:lpstr>
      <vt:lpstr>CMSY10</vt:lpstr>
      <vt:lpstr>CMSY9</vt:lpstr>
      <vt:lpstr>NanumSquare</vt:lpstr>
      <vt:lpstr>NimbusRomNo9L-Medi</vt:lpstr>
      <vt:lpstr>NimbusRomNo9L-Regu</vt:lpstr>
      <vt:lpstr>맑은 고딕</vt:lpstr>
      <vt:lpstr>휴먼둥근헤드라인</vt:lpstr>
      <vt:lpstr>Arial</vt:lpstr>
      <vt:lpstr>Cambria Math</vt:lpstr>
      <vt:lpstr>Noto Sans</vt:lpstr>
      <vt:lpstr>Office 테마</vt:lpstr>
      <vt:lpstr>그림판 그림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MI2RL</dc:creator>
  <cp:lastModifiedBy>MI2RL</cp:lastModifiedBy>
  <cp:revision>66</cp:revision>
  <dcterms:created xsi:type="dcterms:W3CDTF">2021-11-16T06:26:13Z</dcterms:created>
  <dcterms:modified xsi:type="dcterms:W3CDTF">2021-11-18T08:33:54Z</dcterms:modified>
</cp:coreProperties>
</file>