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9" r:id="rId1"/>
  </p:sldMasterIdLst>
  <p:notesMasterIdLst>
    <p:notesMasterId r:id="rId25"/>
  </p:notesMasterIdLst>
  <p:sldIdLst>
    <p:sldId id="256" r:id="rId2"/>
    <p:sldId id="257" r:id="rId3"/>
    <p:sldId id="258" r:id="rId4"/>
    <p:sldId id="259" r:id="rId5"/>
    <p:sldId id="268" r:id="rId6"/>
    <p:sldId id="267" r:id="rId7"/>
    <p:sldId id="261" r:id="rId8"/>
    <p:sldId id="281" r:id="rId9"/>
    <p:sldId id="275" r:id="rId10"/>
    <p:sldId id="260" r:id="rId11"/>
    <p:sldId id="270" r:id="rId12"/>
    <p:sldId id="271" r:id="rId13"/>
    <p:sldId id="272" r:id="rId14"/>
    <p:sldId id="262" r:id="rId15"/>
    <p:sldId id="274" r:id="rId16"/>
    <p:sldId id="276" r:id="rId17"/>
    <p:sldId id="273" r:id="rId18"/>
    <p:sldId id="277" r:id="rId19"/>
    <p:sldId id="279" r:id="rId20"/>
    <p:sldId id="280" r:id="rId21"/>
    <p:sldId id="278"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3"/>
    <p:restoredTop sz="97295"/>
  </p:normalViewPr>
  <p:slideViewPr>
    <p:cSldViewPr snapToGrid="0" snapToObjects="1">
      <p:cViewPr varScale="1">
        <p:scale>
          <a:sx n="190" d="100"/>
          <a:sy n="190" d="100"/>
        </p:scale>
        <p:origin x="21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9F97C-AC16-4642-A13C-1A6FE539C465}" type="datetimeFigureOut">
              <a:rPr lang="en-GB" smtClean="0"/>
              <a:t>27/04/2021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5266D-2546-3440-893E-2884A027EA5F}" type="slidenum">
              <a:rPr lang="en-GB" smtClean="0"/>
              <a:t>‹#›</a:t>
            </a:fld>
            <a:endParaRPr lang="en-GB"/>
          </a:p>
        </p:txBody>
      </p:sp>
    </p:spTree>
    <p:extLst>
      <p:ext uri="{BB962C8B-B14F-4D97-AF65-F5344CB8AC3E}">
        <p14:creationId xmlns:p14="http://schemas.microsoft.com/office/powerpoint/2010/main" val="169450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F2457-502F-E549-9842-35A661B4060C}"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357434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E937B-3ECC-404E-B4FE-7EF82B5D388E}" type="datetime1">
              <a:rPr lang="en-US" smtClean="0"/>
              <a:t>4/27/21</a:t>
            </a:fld>
            <a:endParaRPr lang="en-GB"/>
          </a:p>
        </p:txBody>
      </p:sp>
      <p:sp>
        <p:nvSpPr>
          <p:cNvPr id="6" name="Footer Placeholder 5"/>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7" name="Slide Number Placeholder 6"/>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9597663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74886221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621314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27636112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4"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274418234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4"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402568009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76018858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383819675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9EE937B-3ECC-404E-B4FE-7EF82B5D388E}"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31803275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8DBBF-4792-7C4F-B76D-00F5C2A95DEB}" type="datetime1">
              <a:rPr lang="en-US" smtClean="0"/>
              <a:t>4/27/21</a:t>
            </a:fld>
            <a:endParaRPr lang="en-GB"/>
          </a:p>
        </p:txBody>
      </p:sp>
      <p:sp>
        <p:nvSpPr>
          <p:cNvPr id="5" name="Footer Placeholder 4"/>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27299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E937B-3ECC-404E-B4FE-7EF82B5D388E}" type="datetime1">
              <a:rPr lang="en-US" smtClean="0"/>
              <a:t>4/27/21</a:t>
            </a:fld>
            <a:endParaRPr lang="en-GB"/>
          </a:p>
        </p:txBody>
      </p:sp>
      <p:sp>
        <p:nvSpPr>
          <p:cNvPr id="6" name="Footer Placeholder 5"/>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7" name="Slide Number Placeholder 6"/>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355889307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E937B-3ECC-404E-B4FE-7EF82B5D388E}" type="datetime1">
              <a:rPr lang="en-US" smtClean="0"/>
              <a:t>4/27/21</a:t>
            </a:fld>
            <a:endParaRPr lang="en-GB"/>
          </a:p>
        </p:txBody>
      </p:sp>
      <p:sp>
        <p:nvSpPr>
          <p:cNvPr id="8" name="Footer Placeholder 7"/>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9" name="Slide Number Placeholder 8"/>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194467363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A5CA66-D76C-F24E-8097-C8137660705C}" type="datetime1">
              <a:rPr lang="en-US" smtClean="0"/>
              <a:t>4/27/21</a:t>
            </a:fld>
            <a:endParaRPr lang="en-GB"/>
          </a:p>
        </p:txBody>
      </p:sp>
      <p:sp>
        <p:nvSpPr>
          <p:cNvPr id="5" name="Footer Placeholder 3"/>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4"/>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65169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CE85C4-FF21-A44F-8AC3-FD0DBD5DF2C3}" type="datetime1">
              <a:rPr lang="en-US" smtClean="0"/>
              <a:t>4/27/21</a:t>
            </a:fld>
            <a:endParaRPr lang="en-GB"/>
          </a:p>
        </p:txBody>
      </p:sp>
      <p:sp>
        <p:nvSpPr>
          <p:cNvPr id="5" name="Footer Placeholder 2"/>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3"/>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15755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EE937B-3ECC-404E-B4FE-7EF82B5D388E}" type="datetime1">
              <a:rPr lang="en-US" smtClean="0"/>
              <a:t>4/27/21</a:t>
            </a:fld>
            <a:endParaRPr lang="en-GB"/>
          </a:p>
        </p:txBody>
      </p:sp>
      <p:sp>
        <p:nvSpPr>
          <p:cNvPr id="5" name="Footer Placeholder 5"/>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6" name="Slide Number Placeholder 6"/>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80703616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7D6AF-22B2-BA46-BD50-1E44884A81E2}" type="datetime1">
              <a:rPr lang="en-US" smtClean="0"/>
              <a:t>4/27/21</a:t>
            </a:fld>
            <a:endParaRPr lang="en-GB"/>
          </a:p>
        </p:txBody>
      </p:sp>
      <p:sp>
        <p:nvSpPr>
          <p:cNvPr id="6" name="Footer Placeholder 5"/>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7" name="Slide Number Placeholder 6"/>
          <p:cNvSpPr>
            <a:spLocks noGrp="1"/>
          </p:cNvSpPr>
          <p:nvPr>
            <p:ph type="sldNum" sz="quarter" idx="12"/>
          </p:nvPr>
        </p:nvSpPr>
        <p:spPr/>
        <p:txBody>
          <a:bodyPr/>
          <a:lstStyle/>
          <a:p>
            <a:fld id="{2272EF29-6A58-7F40-A95E-F54BDC15460C}" type="slidenum">
              <a:rPr lang="en-GB" smtClean="0"/>
              <a:t>‹#›</a:t>
            </a:fld>
            <a:endParaRPr lang="en-GB"/>
          </a:p>
        </p:txBody>
      </p:sp>
    </p:spTree>
    <p:extLst>
      <p:ext uri="{BB962C8B-B14F-4D97-AF65-F5344CB8AC3E}">
        <p14:creationId xmlns:p14="http://schemas.microsoft.com/office/powerpoint/2010/main" val="179091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EE937B-3ECC-404E-B4FE-7EF82B5D388E}" type="datetime1">
              <a:rPr lang="en-US" smtClean="0"/>
              <a:t>4/27/21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GB" dirty="0"/>
              <a:t>@MamadouSDiallo &lt;</a:t>
            </a:r>
            <a:r>
              <a:rPr lang="en-GB" dirty="0" err="1"/>
              <a:t>samplics.org</a:t>
            </a:r>
            <a:r>
              <a:rPr lang="en-GB" dirty="0"/>
              <a:t>&gt;</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72EF29-6A58-7F40-A95E-F54BDC15460C}" type="slidenum">
              <a:rPr lang="en-GB" smtClean="0"/>
              <a:t>‹#›</a:t>
            </a:fld>
            <a:endParaRPr lang="en-GB"/>
          </a:p>
        </p:txBody>
      </p:sp>
    </p:spTree>
    <p:extLst>
      <p:ext uri="{BB962C8B-B14F-4D97-AF65-F5344CB8AC3E}">
        <p14:creationId xmlns:p14="http://schemas.microsoft.com/office/powerpoint/2010/main" val="1566679499"/>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amplics.readthedocs.io/en/latest/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sa.ipums.org/us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BB26-B956-0443-9810-63E2290DA3C8}"/>
              </a:ext>
            </a:extLst>
          </p:cNvPr>
          <p:cNvSpPr>
            <a:spLocks noGrp="1"/>
          </p:cNvSpPr>
          <p:nvPr>
            <p:ph type="ctrTitle"/>
          </p:nvPr>
        </p:nvSpPr>
        <p:spPr/>
        <p:txBody>
          <a:bodyPr>
            <a:normAutofit/>
          </a:bodyPr>
          <a:lstStyle/>
          <a:p>
            <a:pPr marL="0" marR="0" algn="ctr">
              <a:lnSpc>
                <a:spcPct val="115000"/>
              </a:lnSpc>
              <a:spcBef>
                <a:spcPts val="0"/>
              </a:spcBef>
              <a:spcAft>
                <a:spcPts val="1000"/>
              </a:spcAft>
            </a:pPr>
            <a:r>
              <a:rPr lang="en-US" sz="4800" dirty="0">
                <a:effectLst/>
                <a:latin typeface="Garamond" panose="02020404030301010803" pitchFamily="18" charset="0"/>
                <a:ea typeface="Calibri" panose="020F0502020204030204" pitchFamily="34" charset="0"/>
                <a:cs typeface="Times New Roman" panose="02020603050405020304" pitchFamily="18" charset="0"/>
              </a:rPr>
              <a:t>Analyzing Complex Survey Data Using Python</a:t>
            </a:r>
            <a:br>
              <a:rPr lang="en-US" sz="4800" dirty="0">
                <a:effectLst/>
                <a:latin typeface="Garamond" panose="02020404030301010803" pitchFamily="18" charset="0"/>
                <a:ea typeface="Calibri" panose="020F0502020204030204" pitchFamily="34" charset="0"/>
                <a:cs typeface="Times New Roman" panose="02020603050405020304" pitchFamily="18" charset="0"/>
              </a:rPr>
            </a:br>
            <a:r>
              <a:rPr lang="en-US" sz="3600" i="1" dirty="0">
                <a:latin typeface="Garamond" panose="02020404030301010803" pitchFamily="18" charset="0"/>
                <a:ea typeface="Calibri" panose="020F0502020204030204" pitchFamily="34" charset="0"/>
                <a:cs typeface="Times New Roman" panose="02020603050405020304" pitchFamily="18" charset="0"/>
              </a:rPr>
              <a:t>Introduction to </a:t>
            </a:r>
            <a:r>
              <a:rPr lang="en-US" sz="3600" i="1" dirty="0">
                <a:effectLst/>
                <a:latin typeface="Garamond" panose="02020404030301010803" pitchFamily="18" charset="0"/>
                <a:ea typeface="Calibri" panose="020F0502020204030204" pitchFamily="34" charset="0"/>
                <a:cs typeface="Times New Roman" panose="02020603050405020304" pitchFamily="18" charset="0"/>
              </a:rPr>
              <a:t>the samplics Package</a:t>
            </a:r>
            <a:endParaRPr lang="en-US" sz="4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6698B22-6DAF-FF45-9F69-A14B0E353FF5}"/>
              </a:ext>
            </a:extLst>
          </p:cNvPr>
          <p:cNvSpPr>
            <a:spLocks noGrp="1"/>
          </p:cNvSpPr>
          <p:nvPr>
            <p:ph type="subTitle" idx="1"/>
          </p:nvPr>
        </p:nvSpPr>
        <p:spPr/>
        <p:txBody>
          <a:bodyPr>
            <a:normAutofit fontScale="70000" lnSpcReduction="20000"/>
          </a:bodyPr>
          <a:lstStyle/>
          <a:p>
            <a:endParaRPr lang="en-GB" dirty="0"/>
          </a:p>
          <a:p>
            <a:pPr algn="ctr"/>
            <a:r>
              <a:rPr lang="en-GB" dirty="0"/>
              <a:t>PyData, Cambridge Meetup</a:t>
            </a:r>
          </a:p>
          <a:p>
            <a:pPr algn="ctr"/>
            <a:r>
              <a:rPr lang="en-GB" dirty="0"/>
              <a:t>28 April 2021</a:t>
            </a:r>
          </a:p>
        </p:txBody>
      </p:sp>
    </p:spTree>
    <p:extLst>
      <p:ext uri="{BB962C8B-B14F-4D97-AF65-F5344CB8AC3E}">
        <p14:creationId xmlns:p14="http://schemas.microsoft.com/office/powerpoint/2010/main" val="294006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0881-9541-0141-8F7E-EE5A3B161719}"/>
              </a:ext>
            </a:extLst>
          </p:cNvPr>
          <p:cNvSpPr>
            <a:spLocks noGrp="1"/>
          </p:cNvSpPr>
          <p:nvPr>
            <p:ph type="title"/>
          </p:nvPr>
        </p:nvSpPr>
        <p:spPr/>
        <p:txBody>
          <a:bodyPr/>
          <a:lstStyle/>
          <a:p>
            <a:r>
              <a:rPr lang="en-GB" dirty="0">
                <a:latin typeface="Garamond" panose="02020404030301010803" pitchFamily="18" charset="0"/>
              </a:rPr>
              <a:t>Selection</a:t>
            </a:r>
          </a:p>
        </p:txBody>
      </p:sp>
      <p:sp>
        <p:nvSpPr>
          <p:cNvPr id="3" name="Content Placeholder 2">
            <a:extLst>
              <a:ext uri="{FF2B5EF4-FFF2-40B4-BE49-F238E27FC236}">
                <a16:creationId xmlns:a16="http://schemas.microsoft.com/office/drawing/2014/main" id="{4FA91524-6585-D34D-982C-7C71AD613AA4}"/>
              </a:ext>
            </a:extLst>
          </p:cNvPr>
          <p:cNvSpPr>
            <a:spLocks noGrp="1"/>
          </p:cNvSpPr>
          <p:nvPr>
            <p:ph idx="1"/>
          </p:nvPr>
        </p:nvSpPr>
        <p:spPr>
          <a:xfrm>
            <a:off x="770253" y="1623413"/>
            <a:ext cx="8387924" cy="4195481"/>
          </a:xfrm>
        </p:spPr>
        <p:txBody>
          <a:bodyPr>
            <a:normAutofit/>
          </a:bodyPr>
          <a:lstStyle/>
          <a:p>
            <a:pPr marL="0" indent="0">
              <a:buNone/>
            </a:pPr>
            <a:r>
              <a:rPr lang="en-GB" b="1" dirty="0">
                <a:latin typeface="Garamond" panose="02020404030301010803" pitchFamily="18" charset="0"/>
              </a:rPr>
              <a:t>Two step </a:t>
            </a:r>
            <a:r>
              <a:rPr lang="en-GB" dirty="0">
                <a:latin typeface="Garamond" panose="02020404030301010803" pitchFamily="18" charset="0"/>
              </a:rPr>
              <a:t>selection</a:t>
            </a:r>
          </a:p>
          <a:p>
            <a:pPr marL="400050" lvl="1" indent="0">
              <a:buNone/>
            </a:pPr>
            <a:r>
              <a:rPr lang="en-GB" b="1" dirty="0">
                <a:latin typeface="Garamond" panose="02020404030301010803" pitchFamily="18" charset="0"/>
              </a:rPr>
              <a:t>Step 1: </a:t>
            </a:r>
            <a:r>
              <a:rPr lang="en-GB" dirty="0">
                <a:latin typeface="Garamond" panose="02020404030301010803" pitchFamily="18" charset="0"/>
              </a:rPr>
              <a:t>select the PSUs (clusters of households)</a:t>
            </a:r>
          </a:p>
          <a:p>
            <a:pPr marL="400050" lvl="1" indent="0">
              <a:buNone/>
            </a:pPr>
            <a:r>
              <a:rPr lang="en-GB" b="1" dirty="0">
                <a:latin typeface="Garamond" panose="02020404030301010803" pitchFamily="18" charset="0"/>
              </a:rPr>
              <a:t>Step 2</a:t>
            </a:r>
            <a:r>
              <a:rPr lang="en-GB" dirty="0">
                <a:latin typeface="Garamond" panose="02020404030301010803" pitchFamily="18" charset="0"/>
              </a:rPr>
              <a:t>: Select the households from the selected PSUs</a:t>
            </a:r>
          </a:p>
          <a:p>
            <a:pPr marL="0" indent="0">
              <a:buNone/>
            </a:pPr>
            <a:endParaRPr lang="en-GB" dirty="0">
              <a:latin typeface="Garamond" panose="02020404030301010803" pitchFamily="18" charset="0"/>
            </a:endParaRPr>
          </a:p>
          <a:p>
            <a:pPr marL="0" indent="0">
              <a:buNone/>
            </a:pPr>
            <a:r>
              <a:rPr lang="en-GB" dirty="0">
                <a:latin typeface="Garamond" panose="02020404030301010803" pitchFamily="18" charset="0"/>
              </a:rPr>
              <a:t>Note</a:t>
            </a:r>
          </a:p>
          <a:p>
            <a:r>
              <a:rPr lang="en-GB" sz="1600" dirty="0">
                <a:latin typeface="Garamond" panose="02020404030301010803" pitchFamily="18" charset="0"/>
              </a:rPr>
              <a:t>For this presentation, we artificially constructed the PSUs.</a:t>
            </a:r>
            <a:endParaRPr lang="en-GB" sz="1600" dirty="0"/>
          </a:p>
          <a:p>
            <a:r>
              <a:rPr lang="en-GB" sz="1600" dirty="0">
                <a:latin typeface="Garamond" panose="02020404030301010803" pitchFamily="18" charset="0"/>
              </a:rPr>
              <a:t>Often, data collection is needed after step 1 to create the sampling frame for the stage 2 selection. </a:t>
            </a:r>
          </a:p>
          <a:p>
            <a:pPr marL="0" indent="0">
              <a:buNone/>
            </a:pPr>
            <a:endParaRPr lang="en-GB" dirty="0">
              <a:latin typeface="Garamond" panose="02020404030301010803" pitchFamily="18" charset="0"/>
            </a:endParaRPr>
          </a:p>
        </p:txBody>
      </p:sp>
      <p:sp>
        <p:nvSpPr>
          <p:cNvPr id="5" name="Footer Placeholder 4">
            <a:extLst>
              <a:ext uri="{FF2B5EF4-FFF2-40B4-BE49-F238E27FC236}">
                <a16:creationId xmlns:a16="http://schemas.microsoft.com/office/drawing/2014/main" id="{5B03C7A9-F75B-C847-8AEB-DEA6A47D6368}"/>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49DC62B2-4CC7-4242-9BC1-E519A32FF13D}"/>
              </a:ext>
            </a:extLst>
          </p:cNvPr>
          <p:cNvSpPr>
            <a:spLocks noGrp="1"/>
          </p:cNvSpPr>
          <p:nvPr>
            <p:ph type="sldNum" sz="quarter" idx="12"/>
          </p:nvPr>
        </p:nvSpPr>
        <p:spPr/>
        <p:txBody>
          <a:bodyPr/>
          <a:lstStyle/>
          <a:p>
            <a:fld id="{2272EF29-6A58-7F40-A95E-F54BDC15460C}" type="slidenum">
              <a:rPr lang="en-GB" smtClean="0"/>
              <a:t>10</a:t>
            </a:fld>
            <a:endParaRPr lang="en-GB"/>
          </a:p>
        </p:txBody>
      </p:sp>
    </p:spTree>
    <p:extLst>
      <p:ext uri="{BB962C8B-B14F-4D97-AF65-F5344CB8AC3E}">
        <p14:creationId xmlns:p14="http://schemas.microsoft.com/office/powerpoint/2010/main" val="154056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0881-9541-0141-8F7E-EE5A3B161719}"/>
              </a:ext>
            </a:extLst>
          </p:cNvPr>
          <p:cNvSpPr>
            <a:spLocks noGrp="1"/>
          </p:cNvSpPr>
          <p:nvPr>
            <p:ph type="title"/>
          </p:nvPr>
        </p:nvSpPr>
        <p:spPr/>
        <p:txBody>
          <a:bodyPr/>
          <a:lstStyle/>
          <a:p>
            <a:r>
              <a:rPr lang="en-GB">
                <a:latin typeface="Garamond" panose="02020404030301010803" pitchFamily="18" charset="0"/>
              </a:rPr>
              <a:t>Selection</a:t>
            </a:r>
            <a:endParaRPr lang="en-GB" dirty="0">
              <a:latin typeface="Garamond" panose="02020404030301010803" pitchFamily="18" charset="0"/>
            </a:endParaRPr>
          </a:p>
        </p:txBody>
      </p:sp>
      <p:pic>
        <p:nvPicPr>
          <p:cNvPr id="16" name="Content Placeholder 15" descr="Text&#10;&#10;Description automatically generated">
            <a:extLst>
              <a:ext uri="{FF2B5EF4-FFF2-40B4-BE49-F238E27FC236}">
                <a16:creationId xmlns:a16="http://schemas.microsoft.com/office/drawing/2014/main" id="{5A0C952D-F858-8643-A452-24596D8BE41C}"/>
              </a:ext>
            </a:extLst>
          </p:cNvPr>
          <p:cNvPicPr>
            <a:picLocks noGrp="1" noChangeAspect="1"/>
          </p:cNvPicPr>
          <p:nvPr>
            <p:ph idx="1"/>
          </p:nvPr>
        </p:nvPicPr>
        <p:blipFill>
          <a:blip r:embed="rId2"/>
          <a:stretch>
            <a:fillRect/>
          </a:stretch>
        </p:blipFill>
        <p:spPr>
          <a:xfrm>
            <a:off x="789876" y="1721403"/>
            <a:ext cx="4978383" cy="3881858"/>
          </a:xfrm>
        </p:spPr>
      </p:pic>
      <p:sp>
        <p:nvSpPr>
          <p:cNvPr id="18" name="Footer Placeholder 17">
            <a:extLst>
              <a:ext uri="{FF2B5EF4-FFF2-40B4-BE49-F238E27FC236}">
                <a16:creationId xmlns:a16="http://schemas.microsoft.com/office/drawing/2014/main" id="{5CD63600-3256-D843-B1A8-3B9517E51663}"/>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17" name="Slide Number Placeholder 16">
            <a:extLst>
              <a:ext uri="{FF2B5EF4-FFF2-40B4-BE49-F238E27FC236}">
                <a16:creationId xmlns:a16="http://schemas.microsoft.com/office/drawing/2014/main" id="{7F7B234F-84C7-224D-B98B-0A7B445AEFC4}"/>
              </a:ext>
            </a:extLst>
          </p:cNvPr>
          <p:cNvSpPr>
            <a:spLocks noGrp="1"/>
          </p:cNvSpPr>
          <p:nvPr>
            <p:ph type="sldNum" sz="quarter" idx="12"/>
          </p:nvPr>
        </p:nvSpPr>
        <p:spPr/>
        <p:txBody>
          <a:bodyPr/>
          <a:lstStyle/>
          <a:p>
            <a:fld id="{2272EF29-6A58-7F40-A95E-F54BDC15460C}" type="slidenum">
              <a:rPr lang="en-GB" smtClean="0"/>
              <a:t>11</a:t>
            </a:fld>
            <a:endParaRPr lang="en-GB"/>
          </a:p>
        </p:txBody>
      </p:sp>
      <p:sp>
        <p:nvSpPr>
          <p:cNvPr id="8" name="TextBox 7">
            <a:extLst>
              <a:ext uri="{FF2B5EF4-FFF2-40B4-BE49-F238E27FC236}">
                <a16:creationId xmlns:a16="http://schemas.microsoft.com/office/drawing/2014/main" id="{5A538BCD-B4A5-9548-820A-0DC6FCB8C673}"/>
              </a:ext>
            </a:extLst>
          </p:cNvPr>
          <p:cNvSpPr txBox="1"/>
          <p:nvPr/>
        </p:nvSpPr>
        <p:spPr>
          <a:xfrm>
            <a:off x="5912024" y="1573471"/>
            <a:ext cx="5121847" cy="1877437"/>
          </a:xfrm>
          <a:prstGeom prst="rect">
            <a:avLst/>
          </a:prstGeom>
          <a:noFill/>
        </p:spPr>
        <p:txBody>
          <a:bodyPr wrap="square" rtlCol="0">
            <a:spAutoFit/>
          </a:bodyPr>
          <a:lstStyle/>
          <a:p>
            <a:r>
              <a:rPr lang="en-GB" b="1" dirty="0">
                <a:latin typeface="Garamond" panose="02020404030301010803" pitchFamily="18" charset="0"/>
              </a:rPr>
              <a:t>select() </a:t>
            </a:r>
            <a:r>
              <a:rPr lang="en-GB" dirty="0">
                <a:latin typeface="Garamond" panose="02020404030301010803" pitchFamily="18" charset="0"/>
              </a:rPr>
              <a:t>returns a tuple of three numpy arrays</a:t>
            </a:r>
          </a:p>
          <a:p>
            <a:pPr marL="285750" indent="-285750">
              <a:buFont typeface="Arial" panose="020B0604020202020204" pitchFamily="34" charset="0"/>
              <a:buChar char="•"/>
            </a:pPr>
            <a:r>
              <a:rPr lang="en-GB" dirty="0">
                <a:latin typeface="Garamond" panose="02020404030301010803" pitchFamily="18" charset="0"/>
              </a:rPr>
              <a:t>Sample indicator</a:t>
            </a:r>
          </a:p>
          <a:p>
            <a:pPr marL="285750" indent="-285750">
              <a:buFont typeface="Arial" panose="020B0604020202020204" pitchFamily="34" charset="0"/>
              <a:buChar char="•"/>
            </a:pPr>
            <a:r>
              <a:rPr lang="en-GB" dirty="0">
                <a:latin typeface="Garamond" panose="02020404030301010803" pitchFamily="18" charset="0"/>
              </a:rPr>
              <a:t>Number of hits </a:t>
            </a:r>
          </a:p>
          <a:p>
            <a:pPr marL="285750" indent="-285750">
              <a:buFont typeface="Arial" panose="020B0604020202020204" pitchFamily="34" charset="0"/>
              <a:buChar char="•"/>
            </a:pPr>
            <a:r>
              <a:rPr lang="en-GB" dirty="0">
                <a:latin typeface="Garamond" panose="02020404030301010803" pitchFamily="18" charset="0"/>
              </a:rPr>
              <a:t>Selection probabilities</a:t>
            </a:r>
          </a:p>
          <a:p>
            <a:pPr marL="285750" indent="-285750">
              <a:buFont typeface="Arial" panose="020B0604020202020204" pitchFamily="34" charset="0"/>
              <a:buChar char="•"/>
            </a:pPr>
            <a:endParaRPr lang="en-GB" sz="800" dirty="0">
              <a:latin typeface="Garamond" panose="02020404030301010803" pitchFamily="18" charset="0"/>
            </a:endParaRPr>
          </a:p>
          <a:p>
            <a:r>
              <a:rPr lang="en-GB" b="1" dirty="0">
                <a:latin typeface="Garamond" panose="02020404030301010803" pitchFamily="18" charset="0"/>
              </a:rPr>
              <a:t>to_dataframe </a:t>
            </a:r>
            <a:r>
              <a:rPr lang="en-GB" dirty="0">
                <a:latin typeface="Garamond" panose="02020404030301010803" pitchFamily="18" charset="0"/>
              </a:rPr>
              <a:t>flag will return a pandas data frame when set to True</a:t>
            </a:r>
          </a:p>
        </p:txBody>
      </p:sp>
      <p:pic>
        <p:nvPicPr>
          <p:cNvPr id="12" name="Picture 11" descr="A screenshot of a computer&#10;&#10;Description automatically generated with low confidence">
            <a:extLst>
              <a:ext uri="{FF2B5EF4-FFF2-40B4-BE49-F238E27FC236}">
                <a16:creationId xmlns:a16="http://schemas.microsoft.com/office/drawing/2014/main" id="{844777AD-FCC9-EC4A-A7D6-8F235569D283}"/>
              </a:ext>
            </a:extLst>
          </p:cNvPr>
          <p:cNvPicPr>
            <a:picLocks noChangeAspect="1"/>
          </p:cNvPicPr>
          <p:nvPr/>
        </p:nvPicPr>
        <p:blipFill>
          <a:blip r:embed="rId3"/>
          <a:stretch>
            <a:fillRect/>
          </a:stretch>
        </p:blipFill>
        <p:spPr>
          <a:xfrm>
            <a:off x="5912024" y="3631617"/>
            <a:ext cx="3956133" cy="1971644"/>
          </a:xfrm>
          <a:prstGeom prst="rect">
            <a:avLst/>
          </a:prstGeom>
        </p:spPr>
      </p:pic>
    </p:spTree>
    <p:extLst>
      <p:ext uri="{BB962C8B-B14F-4D97-AF65-F5344CB8AC3E}">
        <p14:creationId xmlns:p14="http://schemas.microsoft.com/office/powerpoint/2010/main" val="36844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0881-9541-0141-8F7E-EE5A3B161719}"/>
              </a:ext>
            </a:extLst>
          </p:cNvPr>
          <p:cNvSpPr>
            <a:spLocks noGrp="1"/>
          </p:cNvSpPr>
          <p:nvPr>
            <p:ph type="title"/>
          </p:nvPr>
        </p:nvSpPr>
        <p:spPr/>
        <p:txBody>
          <a:bodyPr/>
          <a:lstStyle/>
          <a:p>
            <a:r>
              <a:rPr lang="en-GB">
                <a:latin typeface="Garamond" panose="02020404030301010803" pitchFamily="18" charset="0"/>
              </a:rPr>
              <a:t>Selection</a:t>
            </a:r>
            <a:endParaRPr lang="en-GB" dirty="0">
              <a:latin typeface="Garamond" panose="02020404030301010803" pitchFamily="18" charset="0"/>
            </a:endParaRPr>
          </a:p>
        </p:txBody>
      </p:sp>
      <p:sp>
        <p:nvSpPr>
          <p:cNvPr id="3" name="Content Placeholder 2">
            <a:extLst>
              <a:ext uri="{FF2B5EF4-FFF2-40B4-BE49-F238E27FC236}">
                <a16:creationId xmlns:a16="http://schemas.microsoft.com/office/drawing/2014/main" id="{4FA91524-6585-D34D-982C-7C71AD613AA4}"/>
              </a:ext>
            </a:extLst>
          </p:cNvPr>
          <p:cNvSpPr>
            <a:spLocks noGrp="1"/>
          </p:cNvSpPr>
          <p:nvPr>
            <p:ph idx="1"/>
          </p:nvPr>
        </p:nvSpPr>
        <p:spPr>
          <a:xfrm>
            <a:off x="646111" y="1853247"/>
            <a:ext cx="4011024" cy="3569145"/>
          </a:xfrm>
        </p:spPr>
        <p:txBody>
          <a:bodyPr>
            <a:normAutofit/>
          </a:bodyPr>
          <a:lstStyle/>
          <a:p>
            <a:pPr marL="0" indent="0">
              <a:buNone/>
            </a:pPr>
            <a:r>
              <a:rPr lang="en-GB" sz="2400" b="1" dirty="0">
                <a:latin typeface="Garamond" panose="02020404030301010803" pitchFamily="18" charset="0"/>
              </a:rPr>
              <a:t>19,303 households </a:t>
            </a:r>
            <a:r>
              <a:rPr lang="en-GB" sz="2400" dirty="0">
                <a:latin typeface="Garamond" panose="02020404030301010803" pitchFamily="18" charset="0"/>
              </a:rPr>
              <a:t>listed in the 32 selected PSUs</a:t>
            </a:r>
          </a:p>
          <a:p>
            <a:pPr marL="0" indent="0">
              <a:buNone/>
            </a:pPr>
            <a:endParaRPr lang="en-GB" sz="800" dirty="0">
              <a:latin typeface="Garamond" panose="02020404030301010803" pitchFamily="18" charset="0"/>
            </a:endParaRPr>
          </a:p>
          <a:p>
            <a:pPr marL="0" indent="0">
              <a:buNone/>
            </a:pPr>
            <a:r>
              <a:rPr lang="en-GB" sz="2400" dirty="0">
                <a:latin typeface="Garamond" panose="02020404030301010803" pitchFamily="18" charset="0"/>
              </a:rPr>
              <a:t>In each PSU, we will select 15 households using SRS</a:t>
            </a:r>
          </a:p>
        </p:txBody>
      </p:sp>
      <p:sp>
        <p:nvSpPr>
          <p:cNvPr id="6" name="Footer Placeholder 5">
            <a:extLst>
              <a:ext uri="{FF2B5EF4-FFF2-40B4-BE49-F238E27FC236}">
                <a16:creationId xmlns:a16="http://schemas.microsoft.com/office/drawing/2014/main" id="{DEDDDBD8-7D9A-5048-BD8B-7083C3DD19DE}"/>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52F9F6EC-54C3-8341-A4EB-BE38424152FE}"/>
              </a:ext>
            </a:extLst>
          </p:cNvPr>
          <p:cNvSpPr>
            <a:spLocks noGrp="1"/>
          </p:cNvSpPr>
          <p:nvPr>
            <p:ph type="sldNum" sz="quarter" idx="12"/>
          </p:nvPr>
        </p:nvSpPr>
        <p:spPr/>
        <p:txBody>
          <a:bodyPr/>
          <a:lstStyle/>
          <a:p>
            <a:fld id="{2272EF29-6A58-7F40-A95E-F54BDC15460C}" type="slidenum">
              <a:rPr lang="en-GB" smtClean="0"/>
              <a:t>12</a:t>
            </a:fld>
            <a:endParaRPr lang="en-GB"/>
          </a:p>
        </p:txBody>
      </p:sp>
      <p:pic>
        <p:nvPicPr>
          <p:cNvPr id="10" name="Picture 9" descr="Chart, histogram&#10;&#10;Description automatically generated">
            <a:extLst>
              <a:ext uri="{FF2B5EF4-FFF2-40B4-BE49-F238E27FC236}">
                <a16:creationId xmlns:a16="http://schemas.microsoft.com/office/drawing/2014/main" id="{B00CDF2D-6960-FC4B-BAE9-6DAE4EC1C518}"/>
              </a:ext>
            </a:extLst>
          </p:cNvPr>
          <p:cNvPicPr>
            <a:picLocks noChangeAspect="1"/>
          </p:cNvPicPr>
          <p:nvPr/>
        </p:nvPicPr>
        <p:blipFill>
          <a:blip r:embed="rId2"/>
          <a:stretch>
            <a:fillRect/>
          </a:stretch>
        </p:blipFill>
        <p:spPr>
          <a:xfrm>
            <a:off x="4958841" y="922262"/>
            <a:ext cx="4816023" cy="4829822"/>
          </a:xfrm>
          <a:prstGeom prst="rect">
            <a:avLst/>
          </a:prstGeom>
        </p:spPr>
      </p:pic>
    </p:spTree>
    <p:extLst>
      <p:ext uri="{BB962C8B-B14F-4D97-AF65-F5344CB8AC3E}">
        <p14:creationId xmlns:p14="http://schemas.microsoft.com/office/powerpoint/2010/main" val="239490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0881-9541-0141-8F7E-EE5A3B161719}"/>
              </a:ext>
            </a:extLst>
          </p:cNvPr>
          <p:cNvSpPr>
            <a:spLocks noGrp="1"/>
          </p:cNvSpPr>
          <p:nvPr>
            <p:ph type="title"/>
          </p:nvPr>
        </p:nvSpPr>
        <p:spPr/>
        <p:txBody>
          <a:bodyPr/>
          <a:lstStyle/>
          <a:p>
            <a:r>
              <a:rPr lang="en-GB" dirty="0">
                <a:latin typeface="Garamond" panose="02020404030301010803" pitchFamily="18" charset="0"/>
              </a:rPr>
              <a:t>Selection</a:t>
            </a:r>
          </a:p>
        </p:txBody>
      </p:sp>
      <p:pic>
        <p:nvPicPr>
          <p:cNvPr id="5" name="Content Placeholder 4" descr="Text&#10;&#10;Description automatically generated">
            <a:extLst>
              <a:ext uri="{FF2B5EF4-FFF2-40B4-BE49-F238E27FC236}">
                <a16:creationId xmlns:a16="http://schemas.microsoft.com/office/drawing/2014/main" id="{EC7EB5A6-AC87-3F49-B4F1-8577678E01AD}"/>
              </a:ext>
            </a:extLst>
          </p:cNvPr>
          <p:cNvPicPr>
            <a:picLocks noGrp="1" noChangeAspect="1"/>
          </p:cNvPicPr>
          <p:nvPr>
            <p:ph idx="1"/>
          </p:nvPr>
        </p:nvPicPr>
        <p:blipFill>
          <a:blip r:embed="rId2"/>
          <a:stretch>
            <a:fillRect/>
          </a:stretch>
        </p:blipFill>
        <p:spPr>
          <a:xfrm>
            <a:off x="4744297" y="1279816"/>
            <a:ext cx="5160210" cy="4195762"/>
          </a:xfrm>
        </p:spPr>
      </p:pic>
      <p:sp>
        <p:nvSpPr>
          <p:cNvPr id="8" name="Footer Placeholder 7">
            <a:extLst>
              <a:ext uri="{FF2B5EF4-FFF2-40B4-BE49-F238E27FC236}">
                <a16:creationId xmlns:a16="http://schemas.microsoft.com/office/drawing/2014/main" id="{F3A29375-EAE6-2947-930C-9B25BEF7C2C1}"/>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7" name="Slide Number Placeholder 6">
            <a:extLst>
              <a:ext uri="{FF2B5EF4-FFF2-40B4-BE49-F238E27FC236}">
                <a16:creationId xmlns:a16="http://schemas.microsoft.com/office/drawing/2014/main" id="{E781553C-E185-5646-9C97-FE9DBFB089D2}"/>
              </a:ext>
            </a:extLst>
          </p:cNvPr>
          <p:cNvSpPr>
            <a:spLocks noGrp="1"/>
          </p:cNvSpPr>
          <p:nvPr>
            <p:ph type="sldNum" sz="quarter" idx="12"/>
          </p:nvPr>
        </p:nvSpPr>
        <p:spPr/>
        <p:txBody>
          <a:bodyPr/>
          <a:lstStyle/>
          <a:p>
            <a:fld id="{2272EF29-6A58-7F40-A95E-F54BDC15460C}" type="slidenum">
              <a:rPr lang="en-GB" smtClean="0"/>
              <a:t>13</a:t>
            </a:fld>
            <a:endParaRPr lang="en-GB"/>
          </a:p>
        </p:txBody>
      </p:sp>
      <p:sp>
        <p:nvSpPr>
          <p:cNvPr id="6" name="TextBox 5">
            <a:extLst>
              <a:ext uri="{FF2B5EF4-FFF2-40B4-BE49-F238E27FC236}">
                <a16:creationId xmlns:a16="http://schemas.microsoft.com/office/drawing/2014/main" id="{51999508-DA54-F846-A8C9-402896A61EE1}"/>
              </a:ext>
            </a:extLst>
          </p:cNvPr>
          <p:cNvSpPr txBox="1"/>
          <p:nvPr/>
        </p:nvSpPr>
        <p:spPr>
          <a:xfrm>
            <a:off x="1045179" y="1720840"/>
            <a:ext cx="3552791" cy="3416320"/>
          </a:xfrm>
          <a:prstGeom prst="rect">
            <a:avLst/>
          </a:prstGeom>
          <a:noFill/>
        </p:spPr>
        <p:txBody>
          <a:bodyPr wrap="square" rtlCol="0">
            <a:spAutoFit/>
          </a:bodyPr>
          <a:lstStyle/>
          <a:p>
            <a:r>
              <a:rPr lang="en-GB" dirty="0">
                <a:latin typeface="Garamond" panose="02020404030301010803" pitchFamily="18" charset="0"/>
              </a:rPr>
              <a:t>Select 15 households from each PSU in the sample</a:t>
            </a:r>
          </a:p>
          <a:p>
            <a:endParaRPr lang="en-GB" dirty="0">
              <a:latin typeface="Garamond" panose="02020404030301010803" pitchFamily="18" charset="0"/>
            </a:endParaRPr>
          </a:p>
          <a:p>
            <a:r>
              <a:rPr lang="en-GB" dirty="0">
                <a:latin typeface="Garamond" panose="02020404030301010803" pitchFamily="18" charset="0"/>
              </a:rPr>
              <a:t>We use simple random selection (</a:t>
            </a:r>
            <a:r>
              <a:rPr lang="en-GB" dirty="0" err="1">
                <a:latin typeface="Garamond" panose="02020404030301010803" pitchFamily="18" charset="0"/>
              </a:rPr>
              <a:t>srs</a:t>
            </a:r>
            <a:r>
              <a:rPr lang="en-GB" dirty="0">
                <a:latin typeface="Garamond" panose="02020404030301010803" pitchFamily="18" charset="0"/>
              </a:rPr>
              <a:t>) </a:t>
            </a:r>
          </a:p>
          <a:p>
            <a:endParaRPr lang="en-GB" dirty="0">
              <a:latin typeface="Garamond" panose="02020404030301010803" pitchFamily="18" charset="0"/>
            </a:endParaRPr>
          </a:p>
          <a:p>
            <a:r>
              <a:rPr lang="en-GB" dirty="0">
                <a:latin typeface="Garamond" panose="02020404030301010803" pitchFamily="18" charset="0"/>
              </a:rPr>
              <a:t>All households have the same probability of selection within a stratum</a:t>
            </a:r>
          </a:p>
          <a:p>
            <a:endParaRPr lang="en-GB" dirty="0">
              <a:latin typeface="Garamond" panose="02020404030301010803" pitchFamily="18" charset="0"/>
            </a:endParaRPr>
          </a:p>
          <a:p>
            <a:r>
              <a:rPr lang="en-GB" dirty="0">
                <a:latin typeface="Garamond" panose="02020404030301010803" pitchFamily="18" charset="0"/>
              </a:rPr>
              <a:t>The output is of type a pandas dataframe because to_dataframe=True. </a:t>
            </a:r>
          </a:p>
        </p:txBody>
      </p:sp>
    </p:spTree>
    <p:extLst>
      <p:ext uri="{BB962C8B-B14F-4D97-AF65-F5344CB8AC3E}">
        <p14:creationId xmlns:p14="http://schemas.microsoft.com/office/powerpoint/2010/main" val="308184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3D5C-ED83-D34F-9403-D628DC4FEB51}"/>
              </a:ext>
            </a:extLst>
          </p:cNvPr>
          <p:cNvSpPr>
            <a:spLocks noGrp="1"/>
          </p:cNvSpPr>
          <p:nvPr>
            <p:ph type="title"/>
          </p:nvPr>
        </p:nvSpPr>
        <p:spPr/>
        <p:txBody>
          <a:bodyPr/>
          <a:lstStyle/>
          <a:p>
            <a:r>
              <a:rPr lang="en-GB">
                <a:latin typeface="Garamond" panose="02020404030301010803" pitchFamily="18" charset="0"/>
              </a:rPr>
              <a:t>Weighting</a:t>
            </a:r>
            <a:endParaRPr lang="en-GB" dirty="0">
              <a:latin typeface="Garamond" panose="02020404030301010803" pitchFamily="18" charset="0"/>
            </a:endParaRPr>
          </a:p>
        </p:txBody>
      </p:sp>
      <p:sp>
        <p:nvSpPr>
          <p:cNvPr id="3" name="Content Placeholder 2">
            <a:extLst>
              <a:ext uri="{FF2B5EF4-FFF2-40B4-BE49-F238E27FC236}">
                <a16:creationId xmlns:a16="http://schemas.microsoft.com/office/drawing/2014/main" id="{088337CE-2D4D-3E49-A253-724DA7A6C983}"/>
              </a:ext>
            </a:extLst>
          </p:cNvPr>
          <p:cNvSpPr>
            <a:spLocks noGrp="1"/>
          </p:cNvSpPr>
          <p:nvPr>
            <p:ph idx="1"/>
          </p:nvPr>
        </p:nvSpPr>
        <p:spPr>
          <a:xfrm>
            <a:off x="1325881" y="1751013"/>
            <a:ext cx="8199120" cy="1694815"/>
          </a:xfrm>
        </p:spPr>
        <p:txBody>
          <a:bodyPr/>
          <a:lstStyle/>
          <a:p>
            <a:pPr marL="0" indent="0">
              <a:buNone/>
            </a:pPr>
            <a:r>
              <a:rPr lang="en-GB">
                <a:latin typeface="Garamond" panose="02020404030301010803" pitchFamily="18" charset="0"/>
              </a:rPr>
              <a:t>Overall inclusion probabilities are the product of the probabilities of selection of each stage</a:t>
            </a:r>
          </a:p>
          <a:p>
            <a:pPr marL="0" indent="0">
              <a:buNone/>
            </a:pPr>
            <a:endParaRPr lang="en-GB" sz="800">
              <a:latin typeface="Garamond" panose="02020404030301010803" pitchFamily="18" charset="0"/>
            </a:endParaRPr>
          </a:p>
          <a:p>
            <a:pPr marL="0" indent="0">
              <a:buNone/>
            </a:pPr>
            <a:r>
              <a:rPr lang="en-GB">
                <a:latin typeface="Garamond" panose="02020404030301010803" pitchFamily="18" charset="0"/>
              </a:rPr>
              <a:t>Design weights are the inverse of the inclusion probabilities</a:t>
            </a:r>
            <a:endParaRPr lang="en-GB" dirty="0">
              <a:latin typeface="Garamond" panose="02020404030301010803" pitchFamily="18" charset="0"/>
            </a:endParaRPr>
          </a:p>
        </p:txBody>
      </p:sp>
      <p:sp>
        <p:nvSpPr>
          <p:cNvPr id="9" name="Footer Placeholder 8">
            <a:extLst>
              <a:ext uri="{FF2B5EF4-FFF2-40B4-BE49-F238E27FC236}">
                <a16:creationId xmlns:a16="http://schemas.microsoft.com/office/drawing/2014/main" id="{85C9D310-0786-4D47-B7D8-126430C80C5F}"/>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8" name="Slide Number Placeholder 7">
            <a:extLst>
              <a:ext uri="{FF2B5EF4-FFF2-40B4-BE49-F238E27FC236}">
                <a16:creationId xmlns:a16="http://schemas.microsoft.com/office/drawing/2014/main" id="{39CD5917-BAF2-2940-865A-0C7F0BEF4372}"/>
              </a:ext>
            </a:extLst>
          </p:cNvPr>
          <p:cNvSpPr>
            <a:spLocks noGrp="1"/>
          </p:cNvSpPr>
          <p:nvPr>
            <p:ph type="sldNum" sz="quarter" idx="12"/>
          </p:nvPr>
        </p:nvSpPr>
        <p:spPr/>
        <p:txBody>
          <a:bodyPr/>
          <a:lstStyle/>
          <a:p>
            <a:fld id="{2272EF29-6A58-7F40-A95E-F54BDC15460C}" type="slidenum">
              <a:rPr lang="en-GB" smtClean="0"/>
              <a:t>14</a:t>
            </a:fld>
            <a:endParaRPr lang="en-GB"/>
          </a:p>
        </p:txBody>
      </p:sp>
      <p:pic>
        <p:nvPicPr>
          <p:cNvPr id="12" name="Picture 11" descr="Graphical user interface, text&#10;&#10;Description automatically generated">
            <a:extLst>
              <a:ext uri="{FF2B5EF4-FFF2-40B4-BE49-F238E27FC236}">
                <a16:creationId xmlns:a16="http://schemas.microsoft.com/office/drawing/2014/main" id="{EBD1F5F4-ACB9-E34F-BED2-7BB5FB433FEC}"/>
              </a:ext>
            </a:extLst>
          </p:cNvPr>
          <p:cNvPicPr>
            <a:picLocks noChangeAspect="1"/>
          </p:cNvPicPr>
          <p:nvPr/>
        </p:nvPicPr>
        <p:blipFill>
          <a:blip r:embed="rId2"/>
          <a:stretch>
            <a:fillRect/>
          </a:stretch>
        </p:blipFill>
        <p:spPr>
          <a:xfrm>
            <a:off x="1596418" y="3379646"/>
            <a:ext cx="8191500" cy="1981200"/>
          </a:xfrm>
          <a:prstGeom prst="rect">
            <a:avLst/>
          </a:prstGeom>
        </p:spPr>
      </p:pic>
    </p:spTree>
    <p:extLst>
      <p:ext uri="{BB962C8B-B14F-4D97-AF65-F5344CB8AC3E}">
        <p14:creationId xmlns:p14="http://schemas.microsoft.com/office/powerpoint/2010/main" val="359322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3D5C-ED83-D34F-9403-D628DC4FEB51}"/>
              </a:ext>
            </a:extLst>
          </p:cNvPr>
          <p:cNvSpPr>
            <a:spLocks noGrp="1"/>
          </p:cNvSpPr>
          <p:nvPr>
            <p:ph type="title"/>
          </p:nvPr>
        </p:nvSpPr>
        <p:spPr/>
        <p:txBody>
          <a:bodyPr/>
          <a:lstStyle/>
          <a:p>
            <a:r>
              <a:rPr lang="en-GB" dirty="0">
                <a:latin typeface="Garamond" panose="02020404030301010803" pitchFamily="18" charset="0"/>
              </a:rPr>
              <a:t>Weighting</a:t>
            </a:r>
          </a:p>
        </p:txBody>
      </p:sp>
      <p:sp>
        <p:nvSpPr>
          <p:cNvPr id="3" name="Content Placeholder 2">
            <a:extLst>
              <a:ext uri="{FF2B5EF4-FFF2-40B4-BE49-F238E27FC236}">
                <a16:creationId xmlns:a16="http://schemas.microsoft.com/office/drawing/2014/main" id="{088337CE-2D4D-3E49-A253-724DA7A6C983}"/>
              </a:ext>
            </a:extLst>
          </p:cNvPr>
          <p:cNvSpPr>
            <a:spLocks noGrp="1"/>
          </p:cNvSpPr>
          <p:nvPr>
            <p:ph idx="1"/>
          </p:nvPr>
        </p:nvSpPr>
        <p:spPr/>
        <p:txBody>
          <a:bodyPr>
            <a:normAutofit lnSpcReduction="10000"/>
          </a:bodyPr>
          <a:lstStyle/>
          <a:p>
            <a:pPr marL="0" indent="0">
              <a:buNone/>
            </a:pPr>
            <a:r>
              <a:rPr lang="en-GB" sz="3200" dirty="0">
                <a:latin typeface="Garamond" panose="02020404030301010803" pitchFamily="18" charset="0"/>
              </a:rPr>
              <a:t>The </a:t>
            </a:r>
            <a:r>
              <a:rPr lang="en-GB" sz="3200" b="1" dirty="0">
                <a:latin typeface="Garamond" panose="02020404030301010803" pitchFamily="18" charset="0"/>
              </a:rPr>
              <a:t>weighing</a:t>
            </a:r>
            <a:r>
              <a:rPr lang="en-GB" sz="3200" dirty="0">
                <a:latin typeface="Garamond" panose="02020404030301010803" pitchFamily="18" charset="0"/>
              </a:rPr>
              <a:t> module in samplics provides </a:t>
            </a:r>
          </a:p>
          <a:p>
            <a:pPr lvl="1"/>
            <a:r>
              <a:rPr lang="en-GB" sz="2800" dirty="0">
                <a:latin typeface="Garamond" panose="02020404030301010803" pitchFamily="18" charset="0"/>
              </a:rPr>
              <a:t>Non-response adjustment</a:t>
            </a:r>
          </a:p>
          <a:p>
            <a:pPr lvl="1"/>
            <a:r>
              <a:rPr lang="en-GB" sz="2800" dirty="0">
                <a:latin typeface="Garamond" panose="02020404030301010803" pitchFamily="18" charset="0"/>
              </a:rPr>
              <a:t>Calibration including post-stratification</a:t>
            </a:r>
          </a:p>
          <a:p>
            <a:pPr lvl="1"/>
            <a:r>
              <a:rPr lang="en-GB" sz="2800" dirty="0">
                <a:latin typeface="Garamond" panose="02020404030301010803" pitchFamily="18" charset="0"/>
              </a:rPr>
              <a:t>Normalization</a:t>
            </a:r>
          </a:p>
          <a:p>
            <a:pPr lvl="1"/>
            <a:r>
              <a:rPr lang="en-GB" sz="2800" dirty="0">
                <a:latin typeface="Garamond" panose="02020404030301010803" pitchFamily="18" charset="0"/>
              </a:rPr>
              <a:t>Replicate weights</a:t>
            </a:r>
          </a:p>
          <a:p>
            <a:pPr lvl="2"/>
            <a:r>
              <a:rPr lang="en-GB" sz="2400" dirty="0">
                <a:latin typeface="Garamond" panose="02020404030301010803" pitchFamily="18" charset="0"/>
              </a:rPr>
              <a:t>Balanced Repeated Replication (BRR)</a:t>
            </a:r>
          </a:p>
          <a:p>
            <a:pPr lvl="2"/>
            <a:r>
              <a:rPr lang="en-GB" sz="2400" dirty="0">
                <a:latin typeface="Garamond" panose="02020404030301010803" pitchFamily="18" charset="0"/>
              </a:rPr>
              <a:t>Bootstrap</a:t>
            </a:r>
          </a:p>
          <a:p>
            <a:pPr lvl="2"/>
            <a:r>
              <a:rPr lang="en-GB" sz="2400" dirty="0">
                <a:latin typeface="Garamond" panose="02020404030301010803" pitchFamily="18" charset="0"/>
              </a:rPr>
              <a:t>Jackknife</a:t>
            </a:r>
          </a:p>
        </p:txBody>
      </p:sp>
      <p:sp>
        <p:nvSpPr>
          <p:cNvPr id="5" name="Footer Placeholder 4">
            <a:extLst>
              <a:ext uri="{FF2B5EF4-FFF2-40B4-BE49-F238E27FC236}">
                <a16:creationId xmlns:a16="http://schemas.microsoft.com/office/drawing/2014/main" id="{405264C0-34EF-F649-9551-06CE1922DADF}"/>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E12C6A0A-7C7B-0247-A8C3-06CC73594C85}"/>
              </a:ext>
            </a:extLst>
          </p:cNvPr>
          <p:cNvSpPr>
            <a:spLocks noGrp="1"/>
          </p:cNvSpPr>
          <p:nvPr>
            <p:ph type="sldNum" sz="quarter" idx="12"/>
          </p:nvPr>
        </p:nvSpPr>
        <p:spPr/>
        <p:txBody>
          <a:bodyPr/>
          <a:lstStyle/>
          <a:p>
            <a:fld id="{2272EF29-6A58-7F40-A95E-F54BDC15460C}" type="slidenum">
              <a:rPr lang="en-GB" smtClean="0"/>
              <a:t>15</a:t>
            </a:fld>
            <a:endParaRPr lang="en-GB"/>
          </a:p>
        </p:txBody>
      </p:sp>
    </p:spTree>
    <p:extLst>
      <p:ext uri="{BB962C8B-B14F-4D97-AF65-F5344CB8AC3E}">
        <p14:creationId xmlns:p14="http://schemas.microsoft.com/office/powerpoint/2010/main" val="239702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3D5C-ED83-D34F-9403-D628DC4FEB51}"/>
              </a:ext>
            </a:extLst>
          </p:cNvPr>
          <p:cNvSpPr>
            <a:spLocks noGrp="1"/>
          </p:cNvSpPr>
          <p:nvPr>
            <p:ph type="title"/>
          </p:nvPr>
        </p:nvSpPr>
        <p:spPr/>
        <p:txBody>
          <a:bodyPr/>
          <a:lstStyle/>
          <a:p>
            <a:r>
              <a:rPr lang="en-GB">
                <a:latin typeface="Garamond" panose="02020404030301010803" pitchFamily="18" charset="0"/>
              </a:rPr>
              <a:t>Weighting</a:t>
            </a:r>
            <a:endParaRPr lang="en-GB" dirty="0">
              <a:latin typeface="Garamond" panose="02020404030301010803" pitchFamily="18" charset="0"/>
            </a:endParaRPr>
          </a:p>
        </p:txBody>
      </p:sp>
      <p:sp>
        <p:nvSpPr>
          <p:cNvPr id="3" name="Content Placeholder 2">
            <a:extLst>
              <a:ext uri="{FF2B5EF4-FFF2-40B4-BE49-F238E27FC236}">
                <a16:creationId xmlns:a16="http://schemas.microsoft.com/office/drawing/2014/main" id="{088337CE-2D4D-3E49-A253-724DA7A6C983}"/>
              </a:ext>
            </a:extLst>
          </p:cNvPr>
          <p:cNvSpPr>
            <a:spLocks noGrp="1"/>
          </p:cNvSpPr>
          <p:nvPr>
            <p:ph idx="1"/>
          </p:nvPr>
        </p:nvSpPr>
        <p:spPr/>
        <p:txBody>
          <a:bodyPr>
            <a:normAutofit lnSpcReduction="10000"/>
          </a:bodyPr>
          <a:lstStyle/>
          <a:p>
            <a:pPr marL="0" indent="0">
              <a:buNone/>
            </a:pPr>
            <a:r>
              <a:rPr lang="en-GB" dirty="0">
                <a:latin typeface="Garamond" panose="02020404030301010803" pitchFamily="18" charset="0"/>
              </a:rPr>
              <a:t>Non-response weight adjustment consists of distributing the weight of non-respondents to respondents</a:t>
            </a:r>
          </a:p>
          <a:p>
            <a:pPr marL="0" indent="0">
              <a:buNone/>
            </a:pPr>
            <a:endParaRPr lang="en-GB" sz="900" dirty="0">
              <a:latin typeface="Garamond" panose="02020404030301010803" pitchFamily="18" charset="0"/>
            </a:endParaRPr>
          </a:p>
          <a:p>
            <a:pPr marL="0" indent="0">
              <a:buNone/>
            </a:pPr>
            <a:r>
              <a:rPr lang="en-GB" dirty="0">
                <a:latin typeface="Garamond" panose="02020404030301010803" pitchFamily="18" charset="0"/>
              </a:rPr>
              <a:t>Samplics uses a pre-codified scheme to distinguish the response status</a:t>
            </a:r>
          </a:p>
          <a:p>
            <a:pPr lvl="1"/>
            <a:r>
              <a:rPr lang="en-GB" sz="1800" dirty="0">
                <a:latin typeface="Garamond" panose="02020404030301010803" pitchFamily="18" charset="0"/>
              </a:rPr>
              <a:t>“in” for ineligible</a:t>
            </a:r>
          </a:p>
          <a:p>
            <a:pPr lvl="1"/>
            <a:r>
              <a:rPr lang="en-GB" sz="1800" dirty="0">
                <a:latin typeface="Garamond" panose="02020404030301010803" pitchFamily="18" charset="0"/>
              </a:rPr>
              <a:t>“rr” for respondent</a:t>
            </a:r>
          </a:p>
          <a:p>
            <a:pPr lvl="1"/>
            <a:r>
              <a:rPr lang="en-GB" sz="1800" dirty="0">
                <a:latin typeface="Garamond" panose="02020404030301010803" pitchFamily="18" charset="0"/>
              </a:rPr>
              <a:t>“nr” for non-respondent</a:t>
            </a:r>
          </a:p>
          <a:p>
            <a:pPr lvl="1"/>
            <a:r>
              <a:rPr lang="en-GB" sz="1800" dirty="0">
                <a:latin typeface="Garamond" panose="02020404030301010803" pitchFamily="18" charset="0"/>
              </a:rPr>
              <a:t>“uk” for unknown</a:t>
            </a:r>
          </a:p>
          <a:p>
            <a:pPr marL="0" indent="0">
              <a:buNone/>
            </a:pPr>
            <a:endParaRPr lang="en-GB" sz="800" dirty="0">
              <a:latin typeface="Garamond" panose="02020404030301010803" pitchFamily="18" charset="0"/>
            </a:endParaRPr>
          </a:p>
          <a:p>
            <a:pPr marL="0" indent="0">
              <a:buNone/>
            </a:pPr>
            <a:r>
              <a:rPr lang="en-GB" dirty="0">
                <a:latin typeface="Garamond" panose="02020404030301010803" pitchFamily="18" charset="0"/>
              </a:rPr>
              <a:t>If the response variable is not codified in the default scheme. (i.e., “in”, “rr”, “nr”, “uk”), then the user must provide a mapping between the default codes and the user-defined codes.</a:t>
            </a:r>
          </a:p>
        </p:txBody>
      </p:sp>
      <p:sp>
        <p:nvSpPr>
          <p:cNvPr id="5" name="Footer Placeholder 4">
            <a:extLst>
              <a:ext uri="{FF2B5EF4-FFF2-40B4-BE49-F238E27FC236}">
                <a16:creationId xmlns:a16="http://schemas.microsoft.com/office/drawing/2014/main" id="{0CD0C477-FC07-224E-B9EB-9A15E145D5C6}"/>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BC2EB3EC-3ED8-9546-9A0E-E5EFA4184A5F}"/>
              </a:ext>
            </a:extLst>
          </p:cNvPr>
          <p:cNvSpPr>
            <a:spLocks noGrp="1"/>
          </p:cNvSpPr>
          <p:nvPr>
            <p:ph type="sldNum" sz="quarter" idx="12"/>
          </p:nvPr>
        </p:nvSpPr>
        <p:spPr/>
        <p:txBody>
          <a:bodyPr/>
          <a:lstStyle/>
          <a:p>
            <a:fld id="{2272EF29-6A58-7F40-A95E-F54BDC15460C}" type="slidenum">
              <a:rPr lang="en-GB" smtClean="0"/>
              <a:t>16</a:t>
            </a:fld>
            <a:endParaRPr lang="en-GB"/>
          </a:p>
        </p:txBody>
      </p:sp>
    </p:spTree>
    <p:extLst>
      <p:ext uri="{BB962C8B-B14F-4D97-AF65-F5344CB8AC3E}">
        <p14:creationId xmlns:p14="http://schemas.microsoft.com/office/powerpoint/2010/main" val="305934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3D5C-ED83-D34F-9403-D628DC4FEB51}"/>
              </a:ext>
            </a:extLst>
          </p:cNvPr>
          <p:cNvSpPr>
            <a:spLocks noGrp="1"/>
          </p:cNvSpPr>
          <p:nvPr>
            <p:ph type="title"/>
          </p:nvPr>
        </p:nvSpPr>
        <p:spPr/>
        <p:txBody>
          <a:bodyPr/>
          <a:lstStyle/>
          <a:p>
            <a:r>
              <a:rPr lang="en-GB" dirty="0">
                <a:latin typeface="Garamond" panose="02020404030301010803" pitchFamily="18" charset="0"/>
              </a:rPr>
              <a:t>Weighting</a:t>
            </a:r>
          </a:p>
        </p:txBody>
      </p:sp>
      <p:pic>
        <p:nvPicPr>
          <p:cNvPr id="9" name="Content Placeholder 8" descr="Text&#10;&#10;Description automatically generated">
            <a:extLst>
              <a:ext uri="{FF2B5EF4-FFF2-40B4-BE49-F238E27FC236}">
                <a16:creationId xmlns:a16="http://schemas.microsoft.com/office/drawing/2014/main" id="{1D7B5D5B-7160-FA44-A0B7-A92F6E6835D0}"/>
              </a:ext>
            </a:extLst>
          </p:cNvPr>
          <p:cNvPicPr>
            <a:picLocks noGrp="1" noChangeAspect="1"/>
          </p:cNvPicPr>
          <p:nvPr>
            <p:ph idx="1"/>
          </p:nvPr>
        </p:nvPicPr>
        <p:blipFill>
          <a:blip r:embed="rId2"/>
          <a:stretch>
            <a:fillRect/>
          </a:stretch>
        </p:blipFill>
        <p:spPr>
          <a:xfrm>
            <a:off x="998454" y="1786793"/>
            <a:ext cx="4747148" cy="3520802"/>
          </a:xfrm>
        </p:spPr>
      </p:pic>
      <p:sp>
        <p:nvSpPr>
          <p:cNvPr id="13" name="Footer Placeholder 12">
            <a:extLst>
              <a:ext uri="{FF2B5EF4-FFF2-40B4-BE49-F238E27FC236}">
                <a16:creationId xmlns:a16="http://schemas.microsoft.com/office/drawing/2014/main" id="{3C45E3C7-6B0E-4044-87EE-EF708A56DFDB}"/>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12" name="Slide Number Placeholder 11">
            <a:extLst>
              <a:ext uri="{FF2B5EF4-FFF2-40B4-BE49-F238E27FC236}">
                <a16:creationId xmlns:a16="http://schemas.microsoft.com/office/drawing/2014/main" id="{F56204AB-A0AC-9246-A5FD-C2D1E0EC9218}"/>
              </a:ext>
            </a:extLst>
          </p:cNvPr>
          <p:cNvSpPr>
            <a:spLocks noGrp="1"/>
          </p:cNvSpPr>
          <p:nvPr>
            <p:ph type="sldNum" sz="quarter" idx="12"/>
          </p:nvPr>
        </p:nvSpPr>
        <p:spPr/>
        <p:txBody>
          <a:bodyPr/>
          <a:lstStyle/>
          <a:p>
            <a:fld id="{2272EF29-6A58-7F40-A95E-F54BDC15460C}" type="slidenum">
              <a:rPr lang="en-GB" smtClean="0"/>
              <a:t>17</a:t>
            </a:fld>
            <a:endParaRPr lang="en-GB"/>
          </a:p>
        </p:txBody>
      </p:sp>
      <p:pic>
        <p:nvPicPr>
          <p:cNvPr id="11" name="Picture 10" descr="Graphical user interface, text, application&#10;&#10;Description automatically generated">
            <a:extLst>
              <a:ext uri="{FF2B5EF4-FFF2-40B4-BE49-F238E27FC236}">
                <a16:creationId xmlns:a16="http://schemas.microsoft.com/office/drawing/2014/main" id="{F07B19FB-2045-B342-9AC9-B49A69F91498}"/>
              </a:ext>
            </a:extLst>
          </p:cNvPr>
          <p:cNvPicPr>
            <a:picLocks noChangeAspect="1"/>
          </p:cNvPicPr>
          <p:nvPr/>
        </p:nvPicPr>
        <p:blipFill>
          <a:blip r:embed="rId3"/>
          <a:stretch>
            <a:fillRect/>
          </a:stretch>
        </p:blipFill>
        <p:spPr>
          <a:xfrm>
            <a:off x="6020932" y="1786793"/>
            <a:ext cx="4180755" cy="3509275"/>
          </a:xfrm>
          <a:prstGeom prst="rect">
            <a:avLst/>
          </a:prstGeom>
        </p:spPr>
      </p:pic>
    </p:spTree>
    <p:extLst>
      <p:ext uri="{BB962C8B-B14F-4D97-AF65-F5344CB8AC3E}">
        <p14:creationId xmlns:p14="http://schemas.microsoft.com/office/powerpoint/2010/main" val="847031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3D5C-ED83-D34F-9403-D628DC4FEB51}"/>
              </a:ext>
            </a:extLst>
          </p:cNvPr>
          <p:cNvSpPr>
            <a:spLocks noGrp="1"/>
          </p:cNvSpPr>
          <p:nvPr>
            <p:ph type="title"/>
          </p:nvPr>
        </p:nvSpPr>
        <p:spPr/>
        <p:txBody>
          <a:bodyPr/>
          <a:lstStyle/>
          <a:p>
            <a:r>
              <a:rPr lang="en-GB" dirty="0">
                <a:latin typeface="Garamond" panose="02020404030301010803" pitchFamily="18" charset="0"/>
              </a:rPr>
              <a:t>Weighting</a:t>
            </a:r>
          </a:p>
        </p:txBody>
      </p:sp>
      <p:sp>
        <p:nvSpPr>
          <p:cNvPr id="5" name="Footer Placeholder 4">
            <a:extLst>
              <a:ext uri="{FF2B5EF4-FFF2-40B4-BE49-F238E27FC236}">
                <a16:creationId xmlns:a16="http://schemas.microsoft.com/office/drawing/2014/main" id="{B0CF6879-70D7-7E49-BAD9-F5788B762C51}"/>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12" name="Slide Number Placeholder 11">
            <a:extLst>
              <a:ext uri="{FF2B5EF4-FFF2-40B4-BE49-F238E27FC236}">
                <a16:creationId xmlns:a16="http://schemas.microsoft.com/office/drawing/2014/main" id="{F56204AB-A0AC-9246-A5FD-C2D1E0EC9218}"/>
              </a:ext>
            </a:extLst>
          </p:cNvPr>
          <p:cNvSpPr>
            <a:spLocks noGrp="1"/>
          </p:cNvSpPr>
          <p:nvPr>
            <p:ph type="sldNum" sz="quarter" idx="12"/>
          </p:nvPr>
        </p:nvSpPr>
        <p:spPr/>
        <p:txBody>
          <a:bodyPr/>
          <a:lstStyle/>
          <a:p>
            <a:fld id="{2272EF29-6A58-7F40-A95E-F54BDC15460C}" type="slidenum">
              <a:rPr lang="en-GB" smtClean="0"/>
              <a:t>18</a:t>
            </a:fld>
            <a:endParaRPr lang="en-GB" dirty="0"/>
          </a:p>
        </p:txBody>
      </p:sp>
      <p:sp>
        <p:nvSpPr>
          <p:cNvPr id="18" name="TextBox 17">
            <a:extLst>
              <a:ext uri="{FF2B5EF4-FFF2-40B4-BE49-F238E27FC236}">
                <a16:creationId xmlns:a16="http://schemas.microsoft.com/office/drawing/2014/main" id="{30EE8D9F-E647-0443-B256-D1D639B22412}"/>
              </a:ext>
            </a:extLst>
          </p:cNvPr>
          <p:cNvSpPr txBox="1"/>
          <p:nvPr/>
        </p:nvSpPr>
        <p:spPr>
          <a:xfrm>
            <a:off x="914400" y="1690687"/>
            <a:ext cx="4581427" cy="3785652"/>
          </a:xfrm>
          <a:prstGeom prst="rect">
            <a:avLst/>
          </a:prstGeom>
          <a:noFill/>
        </p:spPr>
        <p:txBody>
          <a:bodyPr wrap="square" rtlCol="0">
            <a:spAutoFit/>
          </a:bodyPr>
          <a:lstStyle/>
          <a:p>
            <a:r>
              <a:rPr lang="en-GB" sz="2400" dirty="0">
                <a:latin typeface="Garamond" panose="02020404030301010803" pitchFamily="18" charset="0"/>
              </a:rPr>
              <a:t>Samplics implements the generalized regression (GREG) class for calibration</a:t>
            </a:r>
          </a:p>
          <a:p>
            <a:endParaRPr lang="en-GB" sz="2400" dirty="0">
              <a:latin typeface="Garamond" panose="02020404030301010803" pitchFamily="18" charset="0"/>
            </a:endParaRPr>
          </a:p>
          <a:p>
            <a:r>
              <a:rPr lang="en-GB" sz="2400" dirty="0">
                <a:latin typeface="Garamond" panose="02020404030301010803" pitchFamily="18" charset="0"/>
              </a:rPr>
              <a:t>It requires known auxiliary variables control values at the population level</a:t>
            </a:r>
          </a:p>
          <a:p>
            <a:endParaRPr lang="en-GB" sz="2400" dirty="0">
              <a:latin typeface="Garamond" panose="02020404030301010803" pitchFamily="18" charset="0"/>
            </a:endParaRPr>
          </a:p>
          <a:p>
            <a:r>
              <a:rPr lang="en-GB" sz="2400" dirty="0">
                <a:latin typeface="Garamond" panose="02020404030301010803" pitchFamily="18" charset="0"/>
              </a:rPr>
              <a:t>After the calibration adjustment, the weighted estimates of the auxiliary variables sum to the control values</a:t>
            </a:r>
          </a:p>
        </p:txBody>
      </p:sp>
      <p:pic>
        <p:nvPicPr>
          <p:cNvPr id="22" name="Picture 21" descr="Text&#10;&#10;Description automatically generated">
            <a:extLst>
              <a:ext uri="{FF2B5EF4-FFF2-40B4-BE49-F238E27FC236}">
                <a16:creationId xmlns:a16="http://schemas.microsoft.com/office/drawing/2014/main" id="{59309A29-41C6-4646-B298-02F5407B47C3}"/>
              </a:ext>
            </a:extLst>
          </p:cNvPr>
          <p:cNvPicPr>
            <a:picLocks noChangeAspect="1"/>
          </p:cNvPicPr>
          <p:nvPr/>
        </p:nvPicPr>
        <p:blipFill>
          <a:blip r:embed="rId2"/>
          <a:stretch>
            <a:fillRect/>
          </a:stretch>
        </p:blipFill>
        <p:spPr>
          <a:xfrm>
            <a:off x="5572028" y="1188720"/>
            <a:ext cx="4674276" cy="5055708"/>
          </a:xfrm>
          <a:prstGeom prst="rect">
            <a:avLst/>
          </a:prstGeom>
        </p:spPr>
      </p:pic>
    </p:spTree>
    <p:extLst>
      <p:ext uri="{BB962C8B-B14F-4D97-AF65-F5344CB8AC3E}">
        <p14:creationId xmlns:p14="http://schemas.microsoft.com/office/powerpoint/2010/main" val="75575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3D5C-ED83-D34F-9403-D628DC4FEB51}"/>
              </a:ext>
            </a:extLst>
          </p:cNvPr>
          <p:cNvSpPr>
            <a:spLocks noGrp="1"/>
          </p:cNvSpPr>
          <p:nvPr>
            <p:ph type="title"/>
          </p:nvPr>
        </p:nvSpPr>
        <p:spPr/>
        <p:txBody>
          <a:bodyPr/>
          <a:lstStyle/>
          <a:p>
            <a:r>
              <a:rPr lang="en-GB" dirty="0">
                <a:latin typeface="Garamond" panose="02020404030301010803" pitchFamily="18" charset="0"/>
              </a:rPr>
              <a:t>Estimation</a:t>
            </a:r>
          </a:p>
        </p:txBody>
      </p:sp>
      <p:sp>
        <p:nvSpPr>
          <p:cNvPr id="3" name="Content Placeholder 2">
            <a:extLst>
              <a:ext uri="{FF2B5EF4-FFF2-40B4-BE49-F238E27FC236}">
                <a16:creationId xmlns:a16="http://schemas.microsoft.com/office/drawing/2014/main" id="{088337CE-2D4D-3E49-A253-724DA7A6C983}"/>
              </a:ext>
            </a:extLst>
          </p:cNvPr>
          <p:cNvSpPr>
            <a:spLocks noGrp="1"/>
          </p:cNvSpPr>
          <p:nvPr>
            <p:ph idx="1"/>
          </p:nvPr>
        </p:nvSpPr>
        <p:spPr/>
        <p:txBody>
          <a:bodyPr>
            <a:normAutofit/>
          </a:bodyPr>
          <a:lstStyle/>
          <a:p>
            <a:pPr marL="0" indent="0">
              <a:buNone/>
            </a:pPr>
            <a:r>
              <a:rPr lang="en-GB" sz="3200" dirty="0">
                <a:latin typeface="Garamond" panose="02020404030301010803" pitchFamily="18" charset="0"/>
              </a:rPr>
              <a:t>The </a:t>
            </a:r>
            <a:r>
              <a:rPr lang="en-GB" sz="3200" b="1" dirty="0">
                <a:latin typeface="Garamond" panose="02020404030301010803" pitchFamily="18" charset="0"/>
              </a:rPr>
              <a:t>estimation</a:t>
            </a:r>
            <a:r>
              <a:rPr lang="en-GB" sz="3200" dirty="0">
                <a:latin typeface="Garamond" panose="02020404030301010803" pitchFamily="18" charset="0"/>
              </a:rPr>
              <a:t> module in samplics provides </a:t>
            </a:r>
          </a:p>
          <a:p>
            <a:pPr lvl="1"/>
            <a:r>
              <a:rPr lang="en-GB" sz="2800" dirty="0">
                <a:latin typeface="Garamond" panose="02020404030301010803" pitchFamily="18" charset="0"/>
              </a:rPr>
              <a:t>Taylor-based estimates (class TaylorEstimator)</a:t>
            </a:r>
          </a:p>
          <a:p>
            <a:pPr lvl="1"/>
            <a:r>
              <a:rPr lang="en-GB" sz="2800" dirty="0">
                <a:latin typeface="Garamond" panose="02020404030301010803" pitchFamily="18" charset="0"/>
              </a:rPr>
              <a:t>Replicate-based estimates (class ReplicateEstimator)</a:t>
            </a:r>
          </a:p>
          <a:p>
            <a:endParaRPr lang="en-GB" dirty="0">
              <a:latin typeface="Garamond" panose="02020404030301010803" pitchFamily="18" charset="0"/>
            </a:endParaRPr>
          </a:p>
        </p:txBody>
      </p:sp>
      <p:sp>
        <p:nvSpPr>
          <p:cNvPr id="5" name="Footer Placeholder 4">
            <a:extLst>
              <a:ext uri="{FF2B5EF4-FFF2-40B4-BE49-F238E27FC236}">
                <a16:creationId xmlns:a16="http://schemas.microsoft.com/office/drawing/2014/main" id="{405264C0-34EF-F649-9551-06CE1922DADF}"/>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E12C6A0A-7C7B-0247-A8C3-06CC73594C85}"/>
              </a:ext>
            </a:extLst>
          </p:cNvPr>
          <p:cNvSpPr>
            <a:spLocks noGrp="1"/>
          </p:cNvSpPr>
          <p:nvPr>
            <p:ph type="sldNum" sz="quarter" idx="12"/>
          </p:nvPr>
        </p:nvSpPr>
        <p:spPr/>
        <p:txBody>
          <a:bodyPr/>
          <a:lstStyle/>
          <a:p>
            <a:fld id="{2272EF29-6A58-7F40-A95E-F54BDC15460C}" type="slidenum">
              <a:rPr lang="en-GB" smtClean="0"/>
              <a:t>19</a:t>
            </a:fld>
            <a:endParaRPr lang="en-GB"/>
          </a:p>
        </p:txBody>
      </p:sp>
    </p:spTree>
    <p:extLst>
      <p:ext uri="{BB962C8B-B14F-4D97-AF65-F5344CB8AC3E}">
        <p14:creationId xmlns:p14="http://schemas.microsoft.com/office/powerpoint/2010/main" val="395470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1DF8-7724-8243-B1B5-1A4C78FC9816}"/>
              </a:ext>
            </a:extLst>
          </p:cNvPr>
          <p:cNvSpPr>
            <a:spLocks noGrp="1"/>
          </p:cNvSpPr>
          <p:nvPr>
            <p:ph type="title"/>
          </p:nvPr>
        </p:nvSpPr>
        <p:spPr/>
        <p:txBody>
          <a:bodyPr/>
          <a:lstStyle/>
          <a:p>
            <a:r>
              <a:rPr lang="en-GB" dirty="0">
                <a:latin typeface="Garamond" panose="02020404030301010803" pitchFamily="18" charset="0"/>
              </a:rPr>
              <a:t>About me</a:t>
            </a:r>
          </a:p>
        </p:txBody>
      </p:sp>
      <p:sp>
        <p:nvSpPr>
          <p:cNvPr id="3" name="Content Placeholder 2">
            <a:extLst>
              <a:ext uri="{FF2B5EF4-FFF2-40B4-BE49-F238E27FC236}">
                <a16:creationId xmlns:a16="http://schemas.microsoft.com/office/drawing/2014/main" id="{379CC68B-723E-1B49-B7C9-8CDDF117DC73}"/>
              </a:ext>
            </a:extLst>
          </p:cNvPr>
          <p:cNvSpPr>
            <a:spLocks noGrp="1"/>
          </p:cNvSpPr>
          <p:nvPr>
            <p:ph idx="1"/>
          </p:nvPr>
        </p:nvSpPr>
        <p:spPr/>
        <p:txBody>
          <a:bodyPr/>
          <a:lstStyle/>
          <a:p>
            <a:pPr marL="0" indent="0">
              <a:buNone/>
            </a:pPr>
            <a:r>
              <a:rPr lang="en-GB" dirty="0">
                <a:latin typeface="Garamond" panose="02020404030301010803" pitchFamily="18" charset="0"/>
              </a:rPr>
              <a:t>Statistician at UNICEF </a:t>
            </a:r>
          </a:p>
          <a:p>
            <a:pPr marL="0" indent="0">
              <a:buNone/>
            </a:pPr>
            <a:r>
              <a:rPr lang="en-GB" dirty="0">
                <a:latin typeface="Garamond" panose="02020404030301010803" pitchFamily="18" charset="0"/>
              </a:rPr>
              <a:t>Previously worked at Westat and Statistics Canada</a:t>
            </a:r>
          </a:p>
          <a:p>
            <a:pPr marL="0" indent="0">
              <a:buNone/>
            </a:pPr>
            <a:r>
              <a:rPr lang="en-GB" dirty="0">
                <a:latin typeface="Garamond" panose="02020404030301010803" pitchFamily="18" charset="0"/>
              </a:rPr>
              <a:t>Hold Ph.D. in Statistics</a:t>
            </a:r>
          </a:p>
          <a:p>
            <a:endParaRPr lang="en-GB" dirty="0">
              <a:latin typeface="Garamond" panose="02020404030301010803" pitchFamily="18" charset="0"/>
            </a:endParaRPr>
          </a:p>
          <a:p>
            <a:pPr marL="0" indent="0">
              <a:buNone/>
            </a:pPr>
            <a:r>
              <a:rPr lang="en-GB" dirty="0">
                <a:latin typeface="Garamond" panose="02020404030301010803" pitchFamily="18" charset="0"/>
              </a:rPr>
              <a:t>Social media handle </a:t>
            </a:r>
          </a:p>
          <a:p>
            <a:r>
              <a:rPr lang="en-GB" dirty="0">
                <a:latin typeface="Garamond" panose="02020404030301010803" pitchFamily="18" charset="0"/>
              </a:rPr>
              <a:t>Twitter / GitHub / LinkedIn: @MamadouSDiallo </a:t>
            </a:r>
          </a:p>
        </p:txBody>
      </p:sp>
      <p:sp>
        <p:nvSpPr>
          <p:cNvPr id="6" name="Footer Placeholder 5">
            <a:extLst>
              <a:ext uri="{FF2B5EF4-FFF2-40B4-BE49-F238E27FC236}">
                <a16:creationId xmlns:a16="http://schemas.microsoft.com/office/drawing/2014/main" id="{DC1C211D-C528-D04D-BEBD-54D4359129EC}"/>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5" name="Slide Number Placeholder 4">
            <a:extLst>
              <a:ext uri="{FF2B5EF4-FFF2-40B4-BE49-F238E27FC236}">
                <a16:creationId xmlns:a16="http://schemas.microsoft.com/office/drawing/2014/main" id="{40C1E5E3-C612-AC4D-853C-61204794D055}"/>
              </a:ext>
            </a:extLst>
          </p:cNvPr>
          <p:cNvSpPr>
            <a:spLocks noGrp="1"/>
          </p:cNvSpPr>
          <p:nvPr>
            <p:ph type="sldNum" sz="quarter" idx="12"/>
          </p:nvPr>
        </p:nvSpPr>
        <p:spPr/>
        <p:txBody>
          <a:bodyPr/>
          <a:lstStyle/>
          <a:p>
            <a:fld id="{2272EF29-6A58-7F40-A95E-F54BDC15460C}" type="slidenum">
              <a:rPr lang="en-GB" smtClean="0"/>
              <a:t>2</a:t>
            </a:fld>
            <a:endParaRPr lang="en-GB"/>
          </a:p>
        </p:txBody>
      </p:sp>
    </p:spTree>
    <p:extLst>
      <p:ext uri="{BB962C8B-B14F-4D97-AF65-F5344CB8AC3E}">
        <p14:creationId xmlns:p14="http://schemas.microsoft.com/office/powerpoint/2010/main" val="656246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938A-E3D8-9E49-9C5A-9FAF037C3F35}"/>
              </a:ext>
            </a:extLst>
          </p:cNvPr>
          <p:cNvSpPr>
            <a:spLocks noGrp="1"/>
          </p:cNvSpPr>
          <p:nvPr>
            <p:ph type="title"/>
          </p:nvPr>
        </p:nvSpPr>
        <p:spPr/>
        <p:txBody>
          <a:bodyPr/>
          <a:lstStyle/>
          <a:p>
            <a:r>
              <a:rPr lang="en-GB" dirty="0">
                <a:latin typeface="Garamond" panose="02020404030301010803" pitchFamily="18" charset="0"/>
              </a:rPr>
              <a:t>Estimation</a:t>
            </a:r>
          </a:p>
        </p:txBody>
      </p:sp>
      <p:sp>
        <p:nvSpPr>
          <p:cNvPr id="5" name="Footer Placeholder 4">
            <a:extLst>
              <a:ext uri="{FF2B5EF4-FFF2-40B4-BE49-F238E27FC236}">
                <a16:creationId xmlns:a16="http://schemas.microsoft.com/office/drawing/2014/main" id="{AA01DC9A-0A44-E140-909E-31F214A878D9}"/>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0ADF5C82-6FE9-A343-8DEC-A1836ABB7919}"/>
              </a:ext>
            </a:extLst>
          </p:cNvPr>
          <p:cNvSpPr>
            <a:spLocks noGrp="1"/>
          </p:cNvSpPr>
          <p:nvPr>
            <p:ph type="sldNum" sz="quarter" idx="12"/>
          </p:nvPr>
        </p:nvSpPr>
        <p:spPr/>
        <p:txBody>
          <a:bodyPr/>
          <a:lstStyle/>
          <a:p>
            <a:fld id="{2272EF29-6A58-7F40-A95E-F54BDC15460C}" type="slidenum">
              <a:rPr lang="en-GB" smtClean="0"/>
              <a:t>20</a:t>
            </a:fld>
            <a:endParaRPr lang="en-GB"/>
          </a:p>
        </p:txBody>
      </p:sp>
      <p:sp>
        <p:nvSpPr>
          <p:cNvPr id="9" name="TextBox 8">
            <a:extLst>
              <a:ext uri="{FF2B5EF4-FFF2-40B4-BE49-F238E27FC236}">
                <a16:creationId xmlns:a16="http://schemas.microsoft.com/office/drawing/2014/main" id="{5DD4FB73-51EA-3C47-8279-0657EDAD2747}"/>
              </a:ext>
            </a:extLst>
          </p:cNvPr>
          <p:cNvSpPr txBox="1"/>
          <p:nvPr/>
        </p:nvSpPr>
        <p:spPr>
          <a:xfrm>
            <a:off x="845710" y="1672015"/>
            <a:ext cx="4813321" cy="3970318"/>
          </a:xfrm>
          <a:prstGeom prst="rect">
            <a:avLst/>
          </a:prstGeom>
          <a:noFill/>
        </p:spPr>
        <p:txBody>
          <a:bodyPr wrap="square" rtlCol="0">
            <a:spAutoFit/>
          </a:bodyPr>
          <a:lstStyle/>
          <a:p>
            <a:r>
              <a:rPr lang="en-GB" b="1" dirty="0">
                <a:latin typeface="Garamond" panose="02020404030301010803" pitchFamily="18" charset="0"/>
              </a:rPr>
              <a:t>TaylorEstimator</a:t>
            </a:r>
            <a:r>
              <a:rPr lang="en-GB" dirty="0">
                <a:latin typeface="Garamond" panose="02020404030301010803" pitchFamily="18" charset="0"/>
              </a:rPr>
              <a:t> can estimate</a:t>
            </a:r>
          </a:p>
          <a:p>
            <a:pPr marL="285750" indent="-285750">
              <a:buFont typeface="Arial" panose="020B0604020202020204" pitchFamily="34" charset="0"/>
              <a:buChar char="•"/>
            </a:pPr>
            <a:r>
              <a:rPr lang="en-GB" dirty="0">
                <a:latin typeface="Garamond" panose="02020404030301010803" pitchFamily="18" charset="0"/>
              </a:rPr>
              <a:t>Proportions</a:t>
            </a:r>
          </a:p>
          <a:p>
            <a:pPr marL="285750" indent="-285750">
              <a:buFont typeface="Arial" panose="020B0604020202020204" pitchFamily="34" charset="0"/>
              <a:buChar char="•"/>
            </a:pPr>
            <a:r>
              <a:rPr lang="en-GB" dirty="0">
                <a:latin typeface="Garamond" panose="02020404030301010803" pitchFamily="18" charset="0"/>
              </a:rPr>
              <a:t>Means</a:t>
            </a:r>
          </a:p>
          <a:p>
            <a:pPr marL="285750" indent="-285750">
              <a:buFont typeface="Arial" panose="020B0604020202020204" pitchFamily="34" charset="0"/>
              <a:buChar char="•"/>
            </a:pPr>
            <a:r>
              <a:rPr lang="en-GB" dirty="0">
                <a:latin typeface="Garamond" panose="02020404030301010803" pitchFamily="18" charset="0"/>
              </a:rPr>
              <a:t>Totals</a:t>
            </a:r>
          </a:p>
          <a:p>
            <a:pPr marL="285750" indent="-285750">
              <a:buFont typeface="Arial" panose="020B0604020202020204" pitchFamily="34" charset="0"/>
              <a:buChar char="•"/>
            </a:pPr>
            <a:r>
              <a:rPr lang="en-GB" dirty="0">
                <a:latin typeface="Garamond" panose="02020404030301010803" pitchFamily="18" charset="0"/>
              </a:rPr>
              <a:t>Ratios</a:t>
            </a:r>
          </a:p>
          <a:p>
            <a:pPr marL="285750" indent="-285750">
              <a:buFont typeface="Arial" panose="020B0604020202020204" pitchFamily="34" charset="0"/>
              <a:buChar char="•"/>
            </a:pPr>
            <a:r>
              <a:rPr lang="en-GB" b="1" dirty="0">
                <a:latin typeface="Garamond" panose="02020404030301010803" pitchFamily="18" charset="0"/>
              </a:rPr>
              <a:t>Quantiles (under development)</a:t>
            </a:r>
          </a:p>
          <a:p>
            <a:pPr marL="285750" indent="-285750">
              <a:buFont typeface="Arial" panose="020B0604020202020204" pitchFamily="34" charset="0"/>
              <a:buChar char="•"/>
            </a:pPr>
            <a:endParaRPr lang="en-GB" b="1" dirty="0">
              <a:latin typeface="Garamond" panose="02020404030301010803" pitchFamily="18" charset="0"/>
            </a:endParaRPr>
          </a:p>
          <a:p>
            <a:r>
              <a:rPr lang="en-GB" dirty="0">
                <a:latin typeface="Garamond" panose="02020404030301010803" pitchFamily="18" charset="0"/>
              </a:rPr>
              <a:t>For domain estimation, use function arguments domain. </a:t>
            </a:r>
          </a:p>
          <a:p>
            <a:endParaRPr lang="en-GB" dirty="0">
              <a:latin typeface="Garamond" panose="02020404030301010803" pitchFamily="18" charset="0"/>
            </a:endParaRPr>
          </a:p>
          <a:p>
            <a:r>
              <a:rPr lang="en-GB" dirty="0">
                <a:latin typeface="Garamond" panose="02020404030301010803" pitchFamily="18" charset="0"/>
              </a:rPr>
              <a:t>Finite population correction (fpc) also possible</a:t>
            </a:r>
          </a:p>
          <a:p>
            <a:endParaRPr lang="en-GB" dirty="0">
              <a:latin typeface="Garamond" panose="02020404030301010803" pitchFamily="18" charset="0"/>
            </a:endParaRPr>
          </a:p>
          <a:p>
            <a:r>
              <a:rPr lang="en-GB" dirty="0">
                <a:latin typeface="Garamond" panose="02020404030301010803" pitchFamily="18" charset="0"/>
              </a:rPr>
              <a:t>The APIs for </a:t>
            </a:r>
            <a:r>
              <a:rPr lang="en-GB" b="1" dirty="0">
                <a:latin typeface="Garamond" panose="02020404030301010803" pitchFamily="18" charset="0"/>
              </a:rPr>
              <a:t>ReplicateEstimator</a:t>
            </a:r>
            <a:r>
              <a:rPr lang="en-GB" dirty="0">
                <a:latin typeface="Garamond" panose="02020404030301010803" pitchFamily="18" charset="0"/>
              </a:rPr>
              <a:t> is similar with the use of rep_weight instead of samp_weight</a:t>
            </a:r>
          </a:p>
        </p:txBody>
      </p:sp>
      <p:pic>
        <p:nvPicPr>
          <p:cNvPr id="21" name="Picture 20" descr="Text&#10;&#10;Description automatically generated">
            <a:extLst>
              <a:ext uri="{FF2B5EF4-FFF2-40B4-BE49-F238E27FC236}">
                <a16:creationId xmlns:a16="http://schemas.microsoft.com/office/drawing/2014/main" id="{F830AB70-99D2-4345-B884-FA3A8D227473}"/>
              </a:ext>
            </a:extLst>
          </p:cNvPr>
          <p:cNvPicPr>
            <a:picLocks noChangeAspect="1"/>
          </p:cNvPicPr>
          <p:nvPr/>
        </p:nvPicPr>
        <p:blipFill>
          <a:blip r:embed="rId2"/>
          <a:stretch>
            <a:fillRect/>
          </a:stretch>
        </p:blipFill>
        <p:spPr>
          <a:xfrm>
            <a:off x="5659031" y="1447800"/>
            <a:ext cx="4483189" cy="4418748"/>
          </a:xfrm>
          <a:prstGeom prst="rect">
            <a:avLst/>
          </a:prstGeom>
        </p:spPr>
      </p:pic>
    </p:spTree>
    <p:extLst>
      <p:ext uri="{BB962C8B-B14F-4D97-AF65-F5344CB8AC3E}">
        <p14:creationId xmlns:p14="http://schemas.microsoft.com/office/powerpoint/2010/main" val="307286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938A-E3D8-9E49-9C5A-9FAF037C3F35}"/>
              </a:ext>
            </a:extLst>
          </p:cNvPr>
          <p:cNvSpPr>
            <a:spLocks noGrp="1"/>
          </p:cNvSpPr>
          <p:nvPr>
            <p:ph type="title"/>
          </p:nvPr>
        </p:nvSpPr>
        <p:spPr/>
        <p:txBody>
          <a:bodyPr/>
          <a:lstStyle/>
          <a:p>
            <a:r>
              <a:rPr lang="en-GB" dirty="0">
                <a:latin typeface="Garamond" panose="02020404030301010803" pitchFamily="18" charset="0"/>
              </a:rPr>
              <a:t>Tabulation and T-test</a:t>
            </a:r>
          </a:p>
        </p:txBody>
      </p:sp>
      <p:sp>
        <p:nvSpPr>
          <p:cNvPr id="5" name="Footer Placeholder 4">
            <a:extLst>
              <a:ext uri="{FF2B5EF4-FFF2-40B4-BE49-F238E27FC236}">
                <a16:creationId xmlns:a16="http://schemas.microsoft.com/office/drawing/2014/main" id="{AA01DC9A-0A44-E140-909E-31F214A878D9}"/>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0ADF5C82-6FE9-A343-8DEC-A1836ABB7919}"/>
              </a:ext>
            </a:extLst>
          </p:cNvPr>
          <p:cNvSpPr>
            <a:spLocks noGrp="1"/>
          </p:cNvSpPr>
          <p:nvPr>
            <p:ph type="sldNum" sz="quarter" idx="12"/>
          </p:nvPr>
        </p:nvSpPr>
        <p:spPr/>
        <p:txBody>
          <a:bodyPr/>
          <a:lstStyle/>
          <a:p>
            <a:fld id="{2272EF29-6A58-7F40-A95E-F54BDC15460C}" type="slidenum">
              <a:rPr lang="en-GB" smtClean="0"/>
              <a:t>21</a:t>
            </a:fld>
            <a:endParaRPr lang="en-GB"/>
          </a:p>
        </p:txBody>
      </p:sp>
      <p:sp>
        <p:nvSpPr>
          <p:cNvPr id="8" name="TextBox 7">
            <a:extLst>
              <a:ext uri="{FF2B5EF4-FFF2-40B4-BE49-F238E27FC236}">
                <a16:creationId xmlns:a16="http://schemas.microsoft.com/office/drawing/2014/main" id="{7D58A3A3-C35C-3141-AB04-B22D2B5A3C56}"/>
              </a:ext>
            </a:extLst>
          </p:cNvPr>
          <p:cNvSpPr txBox="1"/>
          <p:nvPr/>
        </p:nvSpPr>
        <p:spPr>
          <a:xfrm>
            <a:off x="2928551" y="3052119"/>
            <a:ext cx="184731" cy="369332"/>
          </a:xfrm>
          <a:prstGeom prst="rect">
            <a:avLst/>
          </a:prstGeom>
          <a:noFill/>
        </p:spPr>
        <p:txBody>
          <a:bodyPr wrap="none" rtlCol="0">
            <a:spAutoFit/>
          </a:bodyPr>
          <a:lstStyle/>
          <a:p>
            <a:endParaRPr lang="en-GB" dirty="0"/>
          </a:p>
        </p:txBody>
      </p:sp>
      <p:sp>
        <p:nvSpPr>
          <p:cNvPr id="9" name="TextBox 8">
            <a:extLst>
              <a:ext uri="{FF2B5EF4-FFF2-40B4-BE49-F238E27FC236}">
                <a16:creationId xmlns:a16="http://schemas.microsoft.com/office/drawing/2014/main" id="{E4ED4145-2BB3-7342-BAF5-DBC0994EAE9B}"/>
              </a:ext>
            </a:extLst>
          </p:cNvPr>
          <p:cNvSpPr txBox="1"/>
          <p:nvPr/>
        </p:nvSpPr>
        <p:spPr>
          <a:xfrm>
            <a:off x="1222183" y="1997084"/>
            <a:ext cx="4489834" cy="3416320"/>
          </a:xfrm>
          <a:prstGeom prst="rect">
            <a:avLst/>
          </a:prstGeom>
          <a:noFill/>
        </p:spPr>
        <p:txBody>
          <a:bodyPr wrap="square" rtlCol="0">
            <a:spAutoFit/>
          </a:bodyPr>
          <a:lstStyle/>
          <a:p>
            <a:r>
              <a:rPr lang="en-GB" dirty="0">
                <a:latin typeface="Garamond" panose="02020404030301010803" pitchFamily="18" charset="0"/>
              </a:rPr>
              <a:t>samplics provide APIs to produce survey-based tabulations and t-tests.</a:t>
            </a:r>
          </a:p>
          <a:p>
            <a:endParaRPr lang="en-GB" dirty="0">
              <a:latin typeface="Garamond" panose="02020404030301010803" pitchFamily="18" charset="0"/>
            </a:endParaRPr>
          </a:p>
          <a:p>
            <a:r>
              <a:rPr lang="en-GB" b="1" dirty="0">
                <a:latin typeface="Garamond" panose="02020404030301010803" pitchFamily="18" charset="0"/>
              </a:rPr>
              <a:t>Tabulation() </a:t>
            </a:r>
            <a:r>
              <a:rPr lang="en-GB" dirty="0">
                <a:latin typeface="Garamond" panose="02020404030301010803" pitchFamily="18" charset="0"/>
              </a:rPr>
              <a:t>and </a:t>
            </a:r>
            <a:r>
              <a:rPr lang="en-GB" b="1" dirty="0">
                <a:latin typeface="Garamond" panose="02020404030301010803" pitchFamily="18" charset="0"/>
              </a:rPr>
              <a:t>CrossTabulation() </a:t>
            </a:r>
            <a:r>
              <a:rPr lang="en-GB" dirty="0">
                <a:latin typeface="Garamond" panose="02020404030301010803" pitchFamily="18" charset="0"/>
              </a:rPr>
              <a:t>classes are the main interfaces for producing one-way and two-way tables. </a:t>
            </a:r>
          </a:p>
          <a:p>
            <a:endParaRPr lang="en-GB" dirty="0">
              <a:latin typeface="Garamond" panose="02020404030301010803" pitchFamily="18" charset="0"/>
            </a:endParaRPr>
          </a:p>
          <a:p>
            <a:r>
              <a:rPr lang="en-GB" dirty="0">
                <a:latin typeface="Garamond" panose="02020404030301010803" pitchFamily="18" charset="0"/>
              </a:rPr>
              <a:t>Rao-Scott adjustment implemented for both Pearson and Likelihood ration tests</a:t>
            </a:r>
          </a:p>
          <a:p>
            <a:endParaRPr lang="en-GB" dirty="0">
              <a:latin typeface="Garamond" panose="02020404030301010803" pitchFamily="18" charset="0"/>
            </a:endParaRPr>
          </a:p>
          <a:p>
            <a:r>
              <a:rPr lang="en-GB" b="1" dirty="0">
                <a:latin typeface="Garamond" panose="02020404030301010803" pitchFamily="18" charset="0"/>
              </a:rPr>
              <a:t>Ttest() </a:t>
            </a:r>
            <a:r>
              <a:rPr lang="en-GB" dirty="0">
                <a:latin typeface="Garamond" panose="02020404030301010803" pitchFamily="18" charset="0"/>
              </a:rPr>
              <a:t>class is the main interface for comparison of group means. </a:t>
            </a:r>
          </a:p>
        </p:txBody>
      </p:sp>
      <p:pic>
        <p:nvPicPr>
          <p:cNvPr id="15" name="Content Placeholder 14" descr="Text&#10;&#10;Description automatically generated">
            <a:extLst>
              <a:ext uri="{FF2B5EF4-FFF2-40B4-BE49-F238E27FC236}">
                <a16:creationId xmlns:a16="http://schemas.microsoft.com/office/drawing/2014/main" id="{D65B26F9-D467-814D-9063-34B9B01D4396}"/>
              </a:ext>
            </a:extLst>
          </p:cNvPr>
          <p:cNvPicPr>
            <a:picLocks noGrp="1" noChangeAspect="1"/>
          </p:cNvPicPr>
          <p:nvPr>
            <p:ph idx="1"/>
          </p:nvPr>
        </p:nvPicPr>
        <p:blipFill>
          <a:blip r:embed="rId2"/>
          <a:stretch>
            <a:fillRect/>
          </a:stretch>
        </p:blipFill>
        <p:spPr>
          <a:xfrm>
            <a:off x="5782134" y="1063416"/>
            <a:ext cx="4268700" cy="5276489"/>
          </a:xfrm>
        </p:spPr>
      </p:pic>
    </p:spTree>
    <p:extLst>
      <p:ext uri="{BB962C8B-B14F-4D97-AF65-F5344CB8AC3E}">
        <p14:creationId xmlns:p14="http://schemas.microsoft.com/office/powerpoint/2010/main" val="2168735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E273-EB10-6346-873F-FB99D1D75D33}"/>
              </a:ext>
            </a:extLst>
          </p:cNvPr>
          <p:cNvSpPr>
            <a:spLocks noGrp="1"/>
          </p:cNvSpPr>
          <p:nvPr>
            <p:ph type="title"/>
          </p:nvPr>
        </p:nvSpPr>
        <p:spPr/>
        <p:txBody>
          <a:bodyPr/>
          <a:lstStyle/>
          <a:p>
            <a:r>
              <a:rPr lang="en-GB" dirty="0">
                <a:latin typeface="Garamond" panose="02020404030301010803" pitchFamily="18" charset="0"/>
              </a:rPr>
              <a:t>Next steps</a:t>
            </a:r>
          </a:p>
        </p:txBody>
      </p:sp>
      <p:sp>
        <p:nvSpPr>
          <p:cNvPr id="3" name="Content Placeholder 2">
            <a:extLst>
              <a:ext uri="{FF2B5EF4-FFF2-40B4-BE49-F238E27FC236}">
                <a16:creationId xmlns:a16="http://schemas.microsoft.com/office/drawing/2014/main" id="{6A063022-18D2-9D47-894F-907A438B4E1E}"/>
              </a:ext>
            </a:extLst>
          </p:cNvPr>
          <p:cNvSpPr>
            <a:spLocks noGrp="1"/>
          </p:cNvSpPr>
          <p:nvPr>
            <p:ph idx="1"/>
          </p:nvPr>
        </p:nvSpPr>
        <p:spPr/>
        <p:txBody>
          <a:bodyPr>
            <a:normAutofit/>
          </a:bodyPr>
          <a:lstStyle/>
          <a:p>
            <a:pPr marL="0" indent="0">
              <a:buNone/>
            </a:pPr>
            <a:r>
              <a:rPr lang="en-GB" sz="2800" dirty="0">
                <a:latin typeface="Garamond" panose="02020404030301010803" pitchFamily="18" charset="0"/>
              </a:rPr>
              <a:t>Develop more examples and training material</a:t>
            </a:r>
          </a:p>
          <a:p>
            <a:pPr marL="0" indent="0">
              <a:buNone/>
            </a:pPr>
            <a:endParaRPr lang="en-GB" sz="1000" dirty="0">
              <a:latin typeface="Garamond" panose="02020404030301010803" pitchFamily="18" charset="0"/>
            </a:endParaRPr>
          </a:p>
          <a:p>
            <a:pPr marL="0" indent="0">
              <a:buNone/>
            </a:pPr>
            <a:r>
              <a:rPr lang="en-GB" sz="2800" dirty="0">
                <a:latin typeface="Garamond" panose="02020404030301010803" pitchFamily="18" charset="0"/>
              </a:rPr>
              <a:t>Add more features</a:t>
            </a:r>
          </a:p>
          <a:p>
            <a:pPr lvl="1"/>
            <a:r>
              <a:rPr lang="en-GB" sz="2400" dirty="0">
                <a:latin typeface="Garamond" panose="02020404030301010803" pitchFamily="18" charset="0"/>
              </a:rPr>
              <a:t>Expansion of the sample size module</a:t>
            </a:r>
            <a:endParaRPr lang="en-GB" sz="600" dirty="0">
              <a:latin typeface="Garamond" panose="02020404030301010803" pitchFamily="18" charset="0"/>
            </a:endParaRPr>
          </a:p>
          <a:p>
            <a:pPr lvl="1"/>
            <a:r>
              <a:rPr lang="en-GB" sz="2400" dirty="0">
                <a:latin typeface="Garamond" panose="02020404030301010803" pitchFamily="18" charset="0"/>
              </a:rPr>
              <a:t>Addition of estimation for quantiles </a:t>
            </a:r>
            <a:endParaRPr lang="en-GB" sz="600" dirty="0">
              <a:latin typeface="Garamond" panose="02020404030301010803" pitchFamily="18" charset="0"/>
            </a:endParaRPr>
          </a:p>
          <a:p>
            <a:pPr lvl="1"/>
            <a:r>
              <a:rPr lang="en-GB" sz="2400" dirty="0">
                <a:latin typeface="Garamond" panose="02020404030301010803" pitchFamily="18" charset="0"/>
              </a:rPr>
              <a:t>Next modules to be added</a:t>
            </a:r>
          </a:p>
          <a:p>
            <a:pPr lvl="2"/>
            <a:r>
              <a:rPr lang="en-GB" sz="2000" dirty="0">
                <a:latin typeface="Garamond" panose="02020404030301010803" pitchFamily="18" charset="0"/>
              </a:rPr>
              <a:t>Survey-based regression modelling </a:t>
            </a:r>
          </a:p>
          <a:p>
            <a:pPr lvl="2"/>
            <a:r>
              <a:rPr lang="en-GB" sz="2000" dirty="0">
                <a:latin typeface="Garamond" panose="02020404030301010803" pitchFamily="18" charset="0"/>
              </a:rPr>
              <a:t>Imputation methods</a:t>
            </a:r>
          </a:p>
        </p:txBody>
      </p:sp>
      <p:sp>
        <p:nvSpPr>
          <p:cNvPr id="5" name="Footer Placeholder 4">
            <a:extLst>
              <a:ext uri="{FF2B5EF4-FFF2-40B4-BE49-F238E27FC236}">
                <a16:creationId xmlns:a16="http://schemas.microsoft.com/office/drawing/2014/main" id="{E5795243-1D88-6346-AFB8-62192F850BB6}"/>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9C0C91C1-6D4B-BD4D-9FB2-AA0AA93FB1B4}"/>
              </a:ext>
            </a:extLst>
          </p:cNvPr>
          <p:cNvSpPr>
            <a:spLocks noGrp="1"/>
          </p:cNvSpPr>
          <p:nvPr>
            <p:ph type="sldNum" sz="quarter" idx="12"/>
          </p:nvPr>
        </p:nvSpPr>
        <p:spPr/>
        <p:txBody>
          <a:bodyPr/>
          <a:lstStyle/>
          <a:p>
            <a:fld id="{2272EF29-6A58-7F40-A95E-F54BDC15460C}" type="slidenum">
              <a:rPr lang="en-GB" smtClean="0"/>
              <a:t>22</a:t>
            </a:fld>
            <a:endParaRPr lang="en-GB"/>
          </a:p>
        </p:txBody>
      </p:sp>
    </p:spTree>
    <p:extLst>
      <p:ext uri="{BB962C8B-B14F-4D97-AF65-F5344CB8AC3E}">
        <p14:creationId xmlns:p14="http://schemas.microsoft.com/office/powerpoint/2010/main" val="1164217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DAD4-E054-1247-A57E-900C09D5CEB7}"/>
              </a:ext>
            </a:extLst>
          </p:cNvPr>
          <p:cNvSpPr>
            <a:spLocks noGrp="1"/>
          </p:cNvSpPr>
          <p:nvPr>
            <p:ph type="title"/>
          </p:nvPr>
        </p:nvSpPr>
        <p:spPr>
          <a:xfrm>
            <a:off x="876504" y="1613647"/>
            <a:ext cx="9404723" cy="2793768"/>
          </a:xfrm>
        </p:spPr>
        <p:txBody>
          <a:bodyPr/>
          <a:lstStyle/>
          <a:p>
            <a:pPr algn="ctr"/>
            <a:r>
              <a:rPr lang="en-GB" sz="5400" b="1" dirty="0">
                <a:latin typeface="Garamond" panose="02020404030301010803" pitchFamily="18" charset="0"/>
              </a:rPr>
              <a:t>Thank you</a:t>
            </a:r>
            <a:br>
              <a:rPr lang="en-GB" sz="5400" b="1" dirty="0">
                <a:latin typeface="Garamond" panose="02020404030301010803" pitchFamily="18" charset="0"/>
              </a:rPr>
            </a:br>
            <a:br>
              <a:rPr lang="en-GB" sz="5400" b="1" dirty="0">
                <a:latin typeface="Garamond" panose="02020404030301010803" pitchFamily="18" charset="0"/>
              </a:rPr>
            </a:br>
            <a:r>
              <a:rPr lang="en-GB" sz="3200" dirty="0">
                <a:latin typeface="Garamond" panose="02020404030301010803" pitchFamily="18" charset="0"/>
              </a:rPr>
              <a:t>@MamadouSDiallo</a:t>
            </a:r>
            <a:br>
              <a:rPr lang="en-GB" sz="3200" dirty="0">
                <a:latin typeface="Garamond" panose="02020404030301010803" pitchFamily="18" charset="0"/>
              </a:rPr>
            </a:br>
            <a:r>
              <a:rPr lang="en-GB" sz="3200" dirty="0">
                <a:latin typeface="Garamond" panose="02020404030301010803" pitchFamily="18" charset="0"/>
              </a:rPr>
              <a:t>msdiallo@sampling.org</a:t>
            </a:r>
            <a:endParaRPr lang="en-GB" sz="5400" dirty="0">
              <a:latin typeface="Garamond" panose="02020404030301010803" pitchFamily="18" charset="0"/>
            </a:endParaRPr>
          </a:p>
        </p:txBody>
      </p:sp>
      <p:sp>
        <p:nvSpPr>
          <p:cNvPr id="5" name="Footer Placeholder 4">
            <a:extLst>
              <a:ext uri="{FF2B5EF4-FFF2-40B4-BE49-F238E27FC236}">
                <a16:creationId xmlns:a16="http://schemas.microsoft.com/office/drawing/2014/main" id="{C10315E0-6A47-FD49-AD9C-72F1FB5C8AB9}"/>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C8AAC769-3AF5-F34D-9F77-7B3485815A65}"/>
              </a:ext>
            </a:extLst>
          </p:cNvPr>
          <p:cNvSpPr>
            <a:spLocks noGrp="1"/>
          </p:cNvSpPr>
          <p:nvPr>
            <p:ph type="sldNum" sz="quarter" idx="12"/>
          </p:nvPr>
        </p:nvSpPr>
        <p:spPr/>
        <p:txBody>
          <a:bodyPr/>
          <a:lstStyle/>
          <a:p>
            <a:fld id="{2272EF29-6A58-7F40-A95E-F54BDC15460C}" type="slidenum">
              <a:rPr lang="en-GB" smtClean="0"/>
              <a:t>23</a:t>
            </a:fld>
            <a:endParaRPr lang="en-GB"/>
          </a:p>
        </p:txBody>
      </p:sp>
    </p:spTree>
    <p:extLst>
      <p:ext uri="{BB962C8B-B14F-4D97-AF65-F5344CB8AC3E}">
        <p14:creationId xmlns:p14="http://schemas.microsoft.com/office/powerpoint/2010/main" val="410545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EC17-600F-A94E-89FF-ACA026C8406D}"/>
              </a:ext>
            </a:extLst>
          </p:cNvPr>
          <p:cNvSpPr>
            <a:spLocks noGrp="1"/>
          </p:cNvSpPr>
          <p:nvPr>
            <p:ph type="title"/>
          </p:nvPr>
        </p:nvSpPr>
        <p:spPr/>
        <p:txBody>
          <a:bodyPr/>
          <a:lstStyle/>
          <a:p>
            <a:r>
              <a:rPr lang="en-GB" dirty="0">
                <a:latin typeface="Garamond" panose="02020404030301010803" pitchFamily="18" charset="0"/>
              </a:rPr>
              <a:t>Plan of the Presentation</a:t>
            </a:r>
          </a:p>
        </p:txBody>
      </p:sp>
      <p:sp>
        <p:nvSpPr>
          <p:cNvPr id="3" name="Content Placeholder 2">
            <a:extLst>
              <a:ext uri="{FF2B5EF4-FFF2-40B4-BE49-F238E27FC236}">
                <a16:creationId xmlns:a16="http://schemas.microsoft.com/office/drawing/2014/main" id="{6FDDBA3E-C15C-A44D-975A-33031C761D21}"/>
              </a:ext>
            </a:extLst>
          </p:cNvPr>
          <p:cNvSpPr>
            <a:spLocks noGrp="1"/>
          </p:cNvSpPr>
          <p:nvPr>
            <p:ph idx="1"/>
          </p:nvPr>
        </p:nvSpPr>
        <p:spPr/>
        <p:txBody>
          <a:bodyPr/>
          <a:lstStyle/>
          <a:p>
            <a:r>
              <a:rPr lang="en-GB" dirty="0">
                <a:latin typeface="Garamond" panose="02020404030301010803" pitchFamily="18" charset="0"/>
              </a:rPr>
              <a:t>Introduction </a:t>
            </a:r>
          </a:p>
          <a:p>
            <a:r>
              <a:rPr lang="en-GB" dirty="0">
                <a:latin typeface="Garamond" panose="02020404030301010803" pitchFamily="18" charset="0"/>
              </a:rPr>
              <a:t>A short tour of samplics</a:t>
            </a:r>
          </a:p>
          <a:p>
            <a:pPr lvl="1"/>
            <a:r>
              <a:rPr lang="en-GB" dirty="0">
                <a:latin typeface="Garamond" panose="02020404030301010803" pitchFamily="18" charset="0"/>
              </a:rPr>
              <a:t>Sample size calculation</a:t>
            </a:r>
          </a:p>
          <a:p>
            <a:pPr lvl="1"/>
            <a:r>
              <a:rPr lang="en-GB" dirty="0">
                <a:latin typeface="Garamond" panose="02020404030301010803" pitchFamily="18" charset="0"/>
              </a:rPr>
              <a:t>Sample selection</a:t>
            </a:r>
          </a:p>
          <a:p>
            <a:pPr lvl="1"/>
            <a:r>
              <a:rPr lang="en-GB" dirty="0">
                <a:latin typeface="Garamond" panose="02020404030301010803" pitchFamily="18" charset="0"/>
              </a:rPr>
              <a:t>Sample weighting</a:t>
            </a:r>
          </a:p>
          <a:p>
            <a:pPr lvl="1"/>
            <a:r>
              <a:rPr lang="en-GB" dirty="0">
                <a:latin typeface="Garamond" panose="02020404030301010803" pitchFamily="18" charset="0"/>
              </a:rPr>
              <a:t>Population parameter estimation</a:t>
            </a:r>
          </a:p>
          <a:p>
            <a:pPr lvl="1"/>
            <a:r>
              <a:rPr lang="en-GB" dirty="0">
                <a:latin typeface="Garamond" panose="02020404030301010803" pitchFamily="18" charset="0"/>
              </a:rPr>
              <a:t>T-test</a:t>
            </a:r>
          </a:p>
        </p:txBody>
      </p:sp>
      <p:sp>
        <p:nvSpPr>
          <p:cNvPr id="5" name="Footer Placeholder 4">
            <a:extLst>
              <a:ext uri="{FF2B5EF4-FFF2-40B4-BE49-F238E27FC236}">
                <a16:creationId xmlns:a16="http://schemas.microsoft.com/office/drawing/2014/main" id="{AB12B15E-6DD1-5B44-BF8D-C1861182F136}"/>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2592426E-7A08-F14A-B58F-44FDDC04620E}"/>
              </a:ext>
            </a:extLst>
          </p:cNvPr>
          <p:cNvSpPr>
            <a:spLocks noGrp="1"/>
          </p:cNvSpPr>
          <p:nvPr>
            <p:ph type="sldNum" sz="quarter" idx="12"/>
          </p:nvPr>
        </p:nvSpPr>
        <p:spPr/>
        <p:txBody>
          <a:bodyPr/>
          <a:lstStyle/>
          <a:p>
            <a:fld id="{2272EF29-6A58-7F40-A95E-F54BDC15460C}" type="slidenum">
              <a:rPr lang="en-GB" smtClean="0"/>
              <a:t>3</a:t>
            </a:fld>
            <a:endParaRPr lang="en-GB"/>
          </a:p>
        </p:txBody>
      </p:sp>
    </p:spTree>
    <p:extLst>
      <p:ext uri="{BB962C8B-B14F-4D97-AF65-F5344CB8AC3E}">
        <p14:creationId xmlns:p14="http://schemas.microsoft.com/office/powerpoint/2010/main" val="245473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751-B3D1-1B4C-ABEC-48781E752EA0}"/>
              </a:ext>
            </a:extLst>
          </p:cNvPr>
          <p:cNvSpPr>
            <a:spLocks noGrp="1"/>
          </p:cNvSpPr>
          <p:nvPr>
            <p:ph type="title"/>
          </p:nvPr>
        </p:nvSpPr>
        <p:spPr/>
        <p:txBody>
          <a:bodyPr/>
          <a:lstStyle/>
          <a:p>
            <a:r>
              <a:rPr lang="en-GB"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A693EE2F-1850-1848-BB29-F0842862053C}"/>
              </a:ext>
            </a:extLst>
          </p:cNvPr>
          <p:cNvSpPr>
            <a:spLocks noGrp="1"/>
          </p:cNvSpPr>
          <p:nvPr>
            <p:ph idx="1"/>
          </p:nvPr>
        </p:nvSpPr>
        <p:spPr>
          <a:xfrm>
            <a:off x="1103312" y="1760220"/>
            <a:ext cx="8946541" cy="4488179"/>
          </a:xfrm>
        </p:spPr>
        <p:txBody>
          <a:bodyPr>
            <a:normAutofit/>
          </a:bodyPr>
          <a:lstStyle/>
          <a:p>
            <a:pPr marL="0" indent="0">
              <a:buNone/>
            </a:pPr>
            <a:r>
              <a:rPr lang="en-GB" dirty="0">
                <a:latin typeface="Garamond" panose="02020404030301010803" pitchFamily="18" charset="0"/>
              </a:rPr>
              <a:t>Why samplics?</a:t>
            </a:r>
          </a:p>
          <a:p>
            <a:r>
              <a:rPr lang="en-GB" dirty="0">
                <a:latin typeface="Garamond" panose="02020404030301010803" pitchFamily="18" charset="0"/>
              </a:rPr>
              <a:t>Python is missing a comprehensive survey sampling package</a:t>
            </a:r>
          </a:p>
          <a:p>
            <a:r>
              <a:rPr lang="en-GB" dirty="0">
                <a:latin typeface="Garamond" panose="02020404030301010803" pitchFamily="18" charset="0"/>
              </a:rPr>
              <a:t>Allow Python users to stay in the Python ecosystem when analysing survey data</a:t>
            </a:r>
          </a:p>
          <a:p>
            <a:r>
              <a:rPr lang="en-GB" dirty="0">
                <a:latin typeface="Garamond" panose="02020404030301010803" pitchFamily="18" charset="0"/>
              </a:rPr>
              <a:t>Help reduce the gap between official statistics and machine learning / data science</a:t>
            </a:r>
          </a:p>
          <a:p>
            <a:pPr marL="0" indent="0">
              <a:buNone/>
            </a:pPr>
            <a:endParaRPr lang="en-GB" dirty="0">
              <a:latin typeface="Garamond" panose="02020404030301010803" pitchFamily="18" charset="0"/>
            </a:endParaRPr>
          </a:p>
          <a:p>
            <a:pPr marL="0" indent="0">
              <a:buNone/>
            </a:pPr>
            <a:r>
              <a:rPr lang="en-GB" b="1" dirty="0">
                <a:latin typeface="Garamond" panose="02020404030301010803" pitchFamily="18" charset="0"/>
              </a:rPr>
              <a:t>Disclaimer</a:t>
            </a:r>
            <a:r>
              <a:rPr lang="en-GB" dirty="0">
                <a:latin typeface="Garamond" panose="02020404030301010803" pitchFamily="18" charset="0"/>
              </a:rPr>
              <a:t>: current version of samplics is a beta stage and the APIs are not stable yet. While the code base has extensive testing, users should expect bugs and improvements that may break their code. Many features are being developed and may influence the design of existing APIs.</a:t>
            </a:r>
          </a:p>
          <a:p>
            <a:pPr marL="0" indent="0">
              <a:buNone/>
            </a:pPr>
            <a:endParaRPr lang="en-GB" dirty="0">
              <a:latin typeface="Garamond" panose="02020404030301010803" pitchFamily="18" charset="0"/>
            </a:endParaRPr>
          </a:p>
          <a:p>
            <a:pPr marL="0" indent="0">
              <a:buNone/>
            </a:pPr>
            <a:r>
              <a:rPr lang="en-GB" dirty="0">
                <a:latin typeface="Garamond" panose="02020404030301010803" pitchFamily="18" charset="0"/>
              </a:rPr>
              <a:t>Samplics documentation: </a:t>
            </a:r>
            <a:r>
              <a:rPr lang="en-GB" dirty="0">
                <a:latin typeface="Garamond" panose="02020404030301010803" pitchFamily="18" charset="0"/>
                <a:hlinkClick r:id="rId2"/>
              </a:rPr>
              <a:t>https://samplics.readthedocs.io/en/latest/index.html</a:t>
            </a:r>
            <a:r>
              <a:rPr lang="en-GB" dirty="0">
                <a:latin typeface="Garamond" panose="02020404030301010803" pitchFamily="18" charset="0"/>
              </a:rPr>
              <a:t> </a:t>
            </a:r>
          </a:p>
        </p:txBody>
      </p:sp>
      <p:sp>
        <p:nvSpPr>
          <p:cNvPr id="5" name="Footer Placeholder 4">
            <a:extLst>
              <a:ext uri="{FF2B5EF4-FFF2-40B4-BE49-F238E27FC236}">
                <a16:creationId xmlns:a16="http://schemas.microsoft.com/office/drawing/2014/main" id="{B3AB639D-D3BF-E541-BA1F-ACECF3A39DDF}"/>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C97AEF85-6730-4F4F-B179-5BFD08C01682}"/>
              </a:ext>
            </a:extLst>
          </p:cNvPr>
          <p:cNvSpPr>
            <a:spLocks noGrp="1"/>
          </p:cNvSpPr>
          <p:nvPr>
            <p:ph type="sldNum" sz="quarter" idx="12"/>
          </p:nvPr>
        </p:nvSpPr>
        <p:spPr/>
        <p:txBody>
          <a:bodyPr/>
          <a:lstStyle/>
          <a:p>
            <a:fld id="{2272EF29-6A58-7F40-A95E-F54BDC15460C}" type="slidenum">
              <a:rPr lang="en-GB" smtClean="0"/>
              <a:t>4</a:t>
            </a:fld>
            <a:endParaRPr lang="en-GB"/>
          </a:p>
        </p:txBody>
      </p:sp>
    </p:spTree>
    <p:extLst>
      <p:ext uri="{BB962C8B-B14F-4D97-AF65-F5344CB8AC3E}">
        <p14:creationId xmlns:p14="http://schemas.microsoft.com/office/powerpoint/2010/main" val="297680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751-B3D1-1B4C-ABEC-48781E752EA0}"/>
              </a:ext>
            </a:extLst>
          </p:cNvPr>
          <p:cNvSpPr>
            <a:spLocks noGrp="1"/>
          </p:cNvSpPr>
          <p:nvPr>
            <p:ph type="title"/>
          </p:nvPr>
        </p:nvSpPr>
        <p:spPr/>
        <p:txBody>
          <a:bodyPr/>
          <a:lstStyle/>
          <a:p>
            <a:r>
              <a:rPr lang="en-GB"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A693EE2F-1850-1848-BB29-F0842862053C}"/>
              </a:ext>
            </a:extLst>
          </p:cNvPr>
          <p:cNvSpPr>
            <a:spLocks noGrp="1"/>
          </p:cNvSpPr>
          <p:nvPr>
            <p:ph idx="1"/>
          </p:nvPr>
        </p:nvSpPr>
        <p:spPr>
          <a:xfrm>
            <a:off x="728546" y="1447800"/>
            <a:ext cx="9321307" cy="4800599"/>
          </a:xfrm>
        </p:spPr>
        <p:txBody>
          <a:bodyPr>
            <a:normAutofit lnSpcReduction="10000"/>
          </a:bodyPr>
          <a:lstStyle/>
          <a:p>
            <a:pPr marL="0" indent="0">
              <a:buNone/>
            </a:pPr>
            <a:r>
              <a:rPr lang="en-GB" dirty="0">
                <a:latin typeface="Garamond" panose="02020404030301010803" pitchFamily="18" charset="0"/>
              </a:rPr>
              <a:t>What is Survey Sampling?</a:t>
            </a:r>
          </a:p>
          <a:p>
            <a:pPr lvl="1"/>
            <a:r>
              <a:rPr lang="en-GB" dirty="0">
                <a:latin typeface="Garamond" panose="02020404030301010803" pitchFamily="18" charset="0"/>
              </a:rPr>
              <a:t>Random selection of a subset from a finite population </a:t>
            </a:r>
          </a:p>
          <a:p>
            <a:pPr lvl="1"/>
            <a:r>
              <a:rPr lang="en-GB" dirty="0">
                <a:latin typeface="Garamond" panose="02020404030301010803" pitchFamily="18" charset="0"/>
              </a:rPr>
              <a:t>Known probabilities of selection </a:t>
            </a:r>
          </a:p>
          <a:p>
            <a:pPr lvl="1"/>
            <a:r>
              <a:rPr lang="en-GB" dirty="0">
                <a:latin typeface="Garamond" panose="02020404030301010803" pitchFamily="18" charset="0"/>
              </a:rPr>
              <a:t>The sampling strategy or sampling design is often complex for operational, cost, or efficiency reasons</a:t>
            </a:r>
          </a:p>
          <a:p>
            <a:pPr lvl="2"/>
            <a:r>
              <a:rPr lang="en-GB" dirty="0">
                <a:latin typeface="Garamond" panose="02020404030301010803" pitchFamily="18" charset="0"/>
              </a:rPr>
              <a:t>Stratification </a:t>
            </a:r>
          </a:p>
          <a:p>
            <a:pPr lvl="2"/>
            <a:r>
              <a:rPr lang="en-GB" dirty="0">
                <a:latin typeface="Garamond" panose="02020404030301010803" pitchFamily="18" charset="0"/>
              </a:rPr>
              <a:t>Clustering, Stage selection </a:t>
            </a:r>
          </a:p>
          <a:p>
            <a:pPr lvl="2"/>
            <a:r>
              <a:rPr lang="en-GB" dirty="0">
                <a:latin typeface="Garamond" panose="02020404030301010803" pitchFamily="18" charset="0"/>
              </a:rPr>
              <a:t>Phase selection</a:t>
            </a:r>
          </a:p>
          <a:p>
            <a:pPr lvl="2"/>
            <a:r>
              <a:rPr lang="en-GB" dirty="0">
                <a:latin typeface="Garamond" panose="02020404030301010803" pitchFamily="18" charset="0"/>
              </a:rPr>
              <a:t>Calibration</a:t>
            </a:r>
          </a:p>
          <a:p>
            <a:pPr lvl="2"/>
            <a:r>
              <a:rPr lang="en-GB" dirty="0">
                <a:latin typeface="Garamond" panose="02020404030301010803" pitchFamily="18" charset="0"/>
              </a:rPr>
              <a:t>Etc. </a:t>
            </a:r>
          </a:p>
          <a:p>
            <a:pPr marL="0" indent="0">
              <a:buNone/>
            </a:pPr>
            <a:endParaRPr lang="en-GB" dirty="0">
              <a:latin typeface="Garamond" panose="02020404030301010803" pitchFamily="18" charset="0"/>
            </a:endParaRPr>
          </a:p>
          <a:p>
            <a:pPr marL="0" indent="0">
              <a:buNone/>
            </a:pPr>
            <a:r>
              <a:rPr lang="en-GB" dirty="0">
                <a:latin typeface="Garamond" panose="02020404030301010803" pitchFamily="18" charset="0"/>
              </a:rPr>
              <a:t>Survey sampling techniques are the set of statistical methods for estimating population parameters (e.g., mean, total, regression coefficients, etc.) under the sampling design. </a:t>
            </a:r>
          </a:p>
        </p:txBody>
      </p:sp>
      <p:sp>
        <p:nvSpPr>
          <p:cNvPr id="5" name="Footer Placeholder 4">
            <a:extLst>
              <a:ext uri="{FF2B5EF4-FFF2-40B4-BE49-F238E27FC236}">
                <a16:creationId xmlns:a16="http://schemas.microsoft.com/office/drawing/2014/main" id="{5245AA25-1F59-9847-B9FD-BEA20B7873FA}"/>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95009848-7F6D-FA4E-A49B-B7AF282EF26C}"/>
              </a:ext>
            </a:extLst>
          </p:cNvPr>
          <p:cNvSpPr>
            <a:spLocks noGrp="1"/>
          </p:cNvSpPr>
          <p:nvPr>
            <p:ph type="sldNum" sz="quarter" idx="12"/>
          </p:nvPr>
        </p:nvSpPr>
        <p:spPr/>
        <p:txBody>
          <a:bodyPr/>
          <a:lstStyle/>
          <a:p>
            <a:fld id="{2272EF29-6A58-7F40-A95E-F54BDC15460C}" type="slidenum">
              <a:rPr lang="en-GB" smtClean="0"/>
              <a:t>5</a:t>
            </a:fld>
            <a:endParaRPr lang="en-GB"/>
          </a:p>
        </p:txBody>
      </p:sp>
    </p:spTree>
    <p:extLst>
      <p:ext uri="{BB962C8B-B14F-4D97-AF65-F5344CB8AC3E}">
        <p14:creationId xmlns:p14="http://schemas.microsoft.com/office/powerpoint/2010/main" val="61254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7751-B3D1-1B4C-ABEC-48781E752EA0}"/>
              </a:ext>
            </a:extLst>
          </p:cNvPr>
          <p:cNvSpPr>
            <a:spLocks noGrp="1"/>
          </p:cNvSpPr>
          <p:nvPr>
            <p:ph type="title"/>
          </p:nvPr>
        </p:nvSpPr>
        <p:spPr/>
        <p:txBody>
          <a:bodyPr/>
          <a:lstStyle/>
          <a:p>
            <a:r>
              <a:rPr lang="en-GB"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A693EE2F-1850-1848-BB29-F0842862053C}"/>
              </a:ext>
            </a:extLst>
          </p:cNvPr>
          <p:cNvSpPr>
            <a:spLocks noGrp="1"/>
          </p:cNvSpPr>
          <p:nvPr>
            <p:ph idx="1"/>
          </p:nvPr>
        </p:nvSpPr>
        <p:spPr>
          <a:xfrm>
            <a:off x="1158129" y="1602442"/>
            <a:ext cx="8946541" cy="4195481"/>
          </a:xfrm>
        </p:spPr>
        <p:txBody>
          <a:bodyPr>
            <a:normAutofit lnSpcReduction="10000"/>
          </a:bodyPr>
          <a:lstStyle/>
          <a:p>
            <a:pPr marL="0" indent="0">
              <a:buNone/>
            </a:pPr>
            <a:r>
              <a:rPr lang="en-GB" dirty="0">
                <a:latin typeface="Garamond" panose="02020404030301010803" pitchFamily="18" charset="0"/>
              </a:rPr>
              <a:t>Research questions </a:t>
            </a:r>
          </a:p>
          <a:p>
            <a:r>
              <a:rPr lang="en-GB" b="1" dirty="0">
                <a:latin typeface="Garamond" panose="02020404030301010803" pitchFamily="18" charset="0"/>
              </a:rPr>
              <a:t>what is the household poverty rate in the USA?</a:t>
            </a:r>
          </a:p>
          <a:p>
            <a:r>
              <a:rPr lang="en-GB" b="1" dirty="0">
                <a:latin typeface="Garamond" panose="02020404030301010803" pitchFamily="18" charset="0"/>
              </a:rPr>
              <a:t>is poverty rate the same between households headed by women vs men?</a:t>
            </a:r>
          </a:p>
          <a:p>
            <a:pPr marL="0" indent="0">
              <a:buNone/>
            </a:pPr>
            <a:r>
              <a:rPr lang="en-GB" dirty="0">
                <a:latin typeface="Garamond" panose="02020404030301010803" pitchFamily="18" charset="0"/>
              </a:rPr>
              <a:t>		</a:t>
            </a:r>
          </a:p>
          <a:p>
            <a:pPr marL="0" indent="0">
              <a:buNone/>
            </a:pPr>
            <a:r>
              <a:rPr lang="en-GB" dirty="0">
                <a:latin typeface="Garamond" panose="02020404030301010803" pitchFamily="18" charset="0"/>
              </a:rPr>
              <a:t>To answer the research questions, let’s consider a </a:t>
            </a:r>
            <a:r>
              <a:rPr lang="en-GB" b="1" dirty="0">
                <a:latin typeface="Garamond" panose="02020404030301010803" pitchFamily="18" charset="0"/>
              </a:rPr>
              <a:t>subset</a:t>
            </a:r>
            <a:r>
              <a:rPr lang="en-GB" dirty="0">
                <a:latin typeface="Garamond" panose="02020404030301010803" pitchFamily="18" charset="0"/>
              </a:rPr>
              <a:t> of the ACS 2019 as </a:t>
            </a:r>
            <a:r>
              <a:rPr lang="en-GB" b="1" dirty="0">
                <a:latin typeface="Garamond" panose="02020404030301010803" pitchFamily="18" charset="0"/>
              </a:rPr>
              <a:t>our target population</a:t>
            </a:r>
            <a:r>
              <a:rPr lang="en-GB" dirty="0">
                <a:latin typeface="Garamond" panose="02020404030301010803" pitchFamily="18" charset="0"/>
              </a:rPr>
              <a:t>. </a:t>
            </a:r>
          </a:p>
          <a:p>
            <a:pPr marL="0" indent="0">
              <a:buNone/>
            </a:pPr>
            <a:endParaRPr lang="en-GB" dirty="0">
              <a:latin typeface="Garamond" panose="02020404030301010803" pitchFamily="18" charset="0"/>
            </a:endParaRPr>
          </a:p>
          <a:p>
            <a:pPr marL="0" indent="0">
              <a:buNone/>
            </a:pPr>
            <a:r>
              <a:rPr lang="en-GB" sz="1600" dirty="0">
                <a:latin typeface="Garamond" panose="02020404030301010803" pitchFamily="18" charset="0"/>
              </a:rPr>
              <a:t>Note</a:t>
            </a:r>
          </a:p>
          <a:p>
            <a:r>
              <a:rPr lang="en-GB" sz="1400" dirty="0">
                <a:latin typeface="Garamond" panose="02020404030301010803" pitchFamily="18" charset="0"/>
              </a:rPr>
              <a:t>American Community Survey (ACS) 2019 from IPUMS (</a:t>
            </a:r>
            <a:r>
              <a:rPr lang="en-GB" sz="1400" dirty="0">
                <a:latin typeface="Garamond" panose="02020404030301010803" pitchFamily="18" charset="0"/>
                <a:hlinkClick r:id="rId2"/>
              </a:rPr>
              <a:t>https://usa.ipums.org/usa</a:t>
            </a:r>
            <a:r>
              <a:rPr lang="en-GB" sz="1400" dirty="0">
                <a:latin typeface="Garamond" panose="02020404030301010803" pitchFamily="18" charset="0"/>
              </a:rPr>
              <a:t>).</a:t>
            </a:r>
          </a:p>
          <a:p>
            <a:r>
              <a:rPr lang="en-GB" sz="1400" dirty="0">
                <a:latin typeface="Garamond" panose="02020404030301010803" pitchFamily="18" charset="0"/>
              </a:rPr>
              <a:t>Only a subset of the ACS 2019 data was used. Hence, the numbers do not represent the full ACS2019.</a:t>
            </a:r>
          </a:p>
          <a:p>
            <a:r>
              <a:rPr lang="en-GB" sz="1400" dirty="0">
                <a:latin typeface="Garamond" panose="02020404030301010803" pitchFamily="18" charset="0"/>
              </a:rPr>
              <a:t>All the analysis in this presentation are just for illustration purpose, not a proper statistical analysis of the 2019 ACS.</a:t>
            </a:r>
          </a:p>
        </p:txBody>
      </p:sp>
      <p:sp>
        <p:nvSpPr>
          <p:cNvPr id="5" name="Footer Placeholder 4">
            <a:extLst>
              <a:ext uri="{FF2B5EF4-FFF2-40B4-BE49-F238E27FC236}">
                <a16:creationId xmlns:a16="http://schemas.microsoft.com/office/drawing/2014/main" id="{6F008B12-02A9-184A-BC16-C9A481D07F77}"/>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1C0054B2-72C7-E346-A03C-49ACB6096BE4}"/>
              </a:ext>
            </a:extLst>
          </p:cNvPr>
          <p:cNvSpPr>
            <a:spLocks noGrp="1"/>
          </p:cNvSpPr>
          <p:nvPr>
            <p:ph type="sldNum" sz="quarter" idx="12"/>
          </p:nvPr>
        </p:nvSpPr>
        <p:spPr/>
        <p:txBody>
          <a:bodyPr/>
          <a:lstStyle/>
          <a:p>
            <a:fld id="{2272EF29-6A58-7F40-A95E-F54BDC15460C}" type="slidenum">
              <a:rPr lang="en-GB" smtClean="0"/>
              <a:t>6</a:t>
            </a:fld>
            <a:endParaRPr lang="en-GB"/>
          </a:p>
        </p:txBody>
      </p:sp>
    </p:spTree>
    <p:extLst>
      <p:ext uri="{BB962C8B-B14F-4D97-AF65-F5344CB8AC3E}">
        <p14:creationId xmlns:p14="http://schemas.microsoft.com/office/powerpoint/2010/main" val="221878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CF10-E7D6-CC4D-8422-99C9A317E5D4}"/>
              </a:ext>
            </a:extLst>
          </p:cNvPr>
          <p:cNvSpPr>
            <a:spLocks noGrp="1"/>
          </p:cNvSpPr>
          <p:nvPr>
            <p:ph type="title"/>
          </p:nvPr>
        </p:nvSpPr>
        <p:spPr/>
        <p:txBody>
          <a:bodyPr/>
          <a:lstStyle/>
          <a:p>
            <a:r>
              <a:rPr lang="en-GB"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4D0DEA41-6EBC-D64F-8EB9-92EC2531F3FB}"/>
              </a:ext>
            </a:extLst>
          </p:cNvPr>
          <p:cNvSpPr>
            <a:spLocks noGrp="1"/>
          </p:cNvSpPr>
          <p:nvPr>
            <p:ph idx="1"/>
          </p:nvPr>
        </p:nvSpPr>
        <p:spPr>
          <a:xfrm>
            <a:off x="746474" y="1754459"/>
            <a:ext cx="4279010" cy="3724507"/>
          </a:xfrm>
        </p:spPr>
        <p:txBody>
          <a:bodyPr>
            <a:normAutofit/>
          </a:bodyPr>
          <a:lstStyle/>
          <a:p>
            <a:pPr marL="0" indent="0">
              <a:buNone/>
            </a:pPr>
            <a:r>
              <a:rPr lang="en-GB" dirty="0">
                <a:latin typeface="Garamond" panose="02020404030301010803" pitchFamily="18" charset="0"/>
              </a:rPr>
              <a:t>As mentioned before, we use a subset of the ACS 2019 as our </a:t>
            </a:r>
            <a:r>
              <a:rPr lang="en-GB" b="1" dirty="0">
                <a:latin typeface="Garamond" panose="02020404030301010803" pitchFamily="18" charset="0"/>
              </a:rPr>
              <a:t>universe / frame / census</a:t>
            </a:r>
          </a:p>
          <a:p>
            <a:pPr marL="0" indent="0">
              <a:buNone/>
            </a:pPr>
            <a:endParaRPr lang="en-GB" sz="1000" dirty="0">
              <a:latin typeface="Garamond" panose="02020404030301010803" pitchFamily="18" charset="0"/>
            </a:endParaRPr>
          </a:p>
          <a:p>
            <a:pPr marL="0" indent="0">
              <a:buNone/>
            </a:pPr>
            <a:r>
              <a:rPr lang="en-GB" dirty="0">
                <a:latin typeface="Garamond" panose="02020404030301010803" pitchFamily="18" charset="0"/>
              </a:rPr>
              <a:t>We cluster the households in the frame into </a:t>
            </a:r>
            <a:r>
              <a:rPr lang="en-GB" b="1" dirty="0">
                <a:latin typeface="Garamond" panose="02020404030301010803" pitchFamily="18" charset="0"/>
              </a:rPr>
              <a:t>2,351 primary sampling units (PSUs)</a:t>
            </a:r>
          </a:p>
          <a:p>
            <a:pPr marL="0" indent="0">
              <a:buNone/>
            </a:pPr>
            <a:endParaRPr lang="en-GB" sz="1000" b="1" dirty="0">
              <a:latin typeface="Garamond" panose="02020404030301010803" pitchFamily="18" charset="0"/>
            </a:endParaRPr>
          </a:p>
          <a:p>
            <a:pPr marL="0" indent="0">
              <a:buNone/>
            </a:pPr>
            <a:r>
              <a:rPr lang="en-GB" dirty="0">
                <a:latin typeface="Garamond" panose="02020404030301010803" pitchFamily="18" charset="0"/>
              </a:rPr>
              <a:t>Each cluster is a geographic area composed of a few hundred of households</a:t>
            </a:r>
          </a:p>
        </p:txBody>
      </p:sp>
      <p:sp>
        <p:nvSpPr>
          <p:cNvPr id="5" name="Footer Placeholder 4">
            <a:extLst>
              <a:ext uri="{FF2B5EF4-FFF2-40B4-BE49-F238E27FC236}">
                <a16:creationId xmlns:a16="http://schemas.microsoft.com/office/drawing/2014/main" id="{9FE77317-5314-0C4C-8CB3-965E16BCA871}"/>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E8F016C8-03F9-8548-8F95-53982D991575}"/>
              </a:ext>
            </a:extLst>
          </p:cNvPr>
          <p:cNvSpPr>
            <a:spLocks noGrp="1"/>
          </p:cNvSpPr>
          <p:nvPr>
            <p:ph type="sldNum" sz="quarter" idx="12"/>
          </p:nvPr>
        </p:nvSpPr>
        <p:spPr/>
        <p:txBody>
          <a:bodyPr/>
          <a:lstStyle/>
          <a:p>
            <a:fld id="{2272EF29-6A58-7F40-A95E-F54BDC15460C}" type="slidenum">
              <a:rPr lang="en-GB" smtClean="0"/>
              <a:t>7</a:t>
            </a:fld>
            <a:endParaRPr lang="en-GB"/>
          </a:p>
        </p:txBody>
      </p:sp>
      <p:pic>
        <p:nvPicPr>
          <p:cNvPr id="13" name="Picture 12" descr="Graphical user interface, text&#10;&#10;Description automatically generated">
            <a:extLst>
              <a:ext uri="{FF2B5EF4-FFF2-40B4-BE49-F238E27FC236}">
                <a16:creationId xmlns:a16="http://schemas.microsoft.com/office/drawing/2014/main" id="{E3BBDBFA-661F-4046-9DF7-5EDDC83CEC4E}"/>
              </a:ext>
            </a:extLst>
          </p:cNvPr>
          <p:cNvPicPr>
            <a:picLocks noChangeAspect="1"/>
          </p:cNvPicPr>
          <p:nvPr/>
        </p:nvPicPr>
        <p:blipFill>
          <a:blip r:embed="rId2"/>
          <a:stretch>
            <a:fillRect/>
          </a:stretch>
        </p:blipFill>
        <p:spPr>
          <a:xfrm>
            <a:off x="5029058" y="1437958"/>
            <a:ext cx="5045077" cy="4369752"/>
          </a:xfrm>
          <a:prstGeom prst="rect">
            <a:avLst/>
          </a:prstGeom>
        </p:spPr>
      </p:pic>
    </p:spTree>
    <p:extLst>
      <p:ext uri="{BB962C8B-B14F-4D97-AF65-F5344CB8AC3E}">
        <p14:creationId xmlns:p14="http://schemas.microsoft.com/office/powerpoint/2010/main" val="284138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CF10-E7D6-CC4D-8422-99C9A317E5D4}"/>
              </a:ext>
            </a:extLst>
          </p:cNvPr>
          <p:cNvSpPr>
            <a:spLocks noGrp="1"/>
          </p:cNvSpPr>
          <p:nvPr>
            <p:ph type="title"/>
          </p:nvPr>
        </p:nvSpPr>
        <p:spPr/>
        <p:txBody>
          <a:bodyPr/>
          <a:lstStyle/>
          <a:p>
            <a:r>
              <a:rPr lang="en-GB" dirty="0">
                <a:latin typeface="Garamond" panose="02020404030301010803" pitchFamily="18" charset="0"/>
              </a:rPr>
              <a:t>Sample Size</a:t>
            </a:r>
          </a:p>
        </p:txBody>
      </p:sp>
      <p:sp>
        <p:nvSpPr>
          <p:cNvPr id="5" name="Footer Placeholder 4">
            <a:extLst>
              <a:ext uri="{FF2B5EF4-FFF2-40B4-BE49-F238E27FC236}">
                <a16:creationId xmlns:a16="http://schemas.microsoft.com/office/drawing/2014/main" id="{9FE77317-5314-0C4C-8CB3-965E16BCA871}"/>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E8F016C8-03F9-8548-8F95-53982D991575}"/>
              </a:ext>
            </a:extLst>
          </p:cNvPr>
          <p:cNvSpPr>
            <a:spLocks noGrp="1"/>
          </p:cNvSpPr>
          <p:nvPr>
            <p:ph type="sldNum" sz="quarter" idx="12"/>
          </p:nvPr>
        </p:nvSpPr>
        <p:spPr/>
        <p:txBody>
          <a:bodyPr/>
          <a:lstStyle/>
          <a:p>
            <a:fld id="{2272EF29-6A58-7F40-A95E-F54BDC15460C}" type="slidenum">
              <a:rPr lang="en-GB" smtClean="0"/>
              <a:t>8</a:t>
            </a:fld>
            <a:endParaRPr lang="en-GB"/>
          </a:p>
        </p:txBody>
      </p:sp>
      <p:pic>
        <p:nvPicPr>
          <p:cNvPr id="9" name="Content Placeholder 8" descr="Text&#10;&#10;Description automatically generated">
            <a:extLst>
              <a:ext uri="{FF2B5EF4-FFF2-40B4-BE49-F238E27FC236}">
                <a16:creationId xmlns:a16="http://schemas.microsoft.com/office/drawing/2014/main" id="{458DBABC-F8B1-5241-A395-9CA378685614}"/>
              </a:ext>
            </a:extLst>
          </p:cNvPr>
          <p:cNvPicPr>
            <a:picLocks noGrp="1" noChangeAspect="1"/>
          </p:cNvPicPr>
          <p:nvPr>
            <p:ph idx="1"/>
          </p:nvPr>
        </p:nvPicPr>
        <p:blipFill>
          <a:blip r:embed="rId2"/>
          <a:stretch>
            <a:fillRect/>
          </a:stretch>
        </p:blipFill>
        <p:spPr>
          <a:xfrm>
            <a:off x="646111" y="1618085"/>
            <a:ext cx="5368107" cy="4195762"/>
          </a:xfrm>
        </p:spPr>
      </p:pic>
      <p:pic>
        <p:nvPicPr>
          <p:cNvPr id="11" name="Picture 10" descr="A picture containing graphical user interface&#10;&#10;Description automatically generated">
            <a:extLst>
              <a:ext uri="{FF2B5EF4-FFF2-40B4-BE49-F238E27FC236}">
                <a16:creationId xmlns:a16="http://schemas.microsoft.com/office/drawing/2014/main" id="{93D79FE4-B09F-3D4B-82CC-278773F3826E}"/>
              </a:ext>
            </a:extLst>
          </p:cNvPr>
          <p:cNvPicPr>
            <a:picLocks noChangeAspect="1"/>
          </p:cNvPicPr>
          <p:nvPr/>
        </p:nvPicPr>
        <p:blipFill>
          <a:blip r:embed="rId3"/>
          <a:stretch>
            <a:fillRect/>
          </a:stretch>
        </p:blipFill>
        <p:spPr>
          <a:xfrm>
            <a:off x="6096000" y="1618085"/>
            <a:ext cx="4178886" cy="2056427"/>
          </a:xfrm>
          <a:prstGeom prst="rect">
            <a:avLst/>
          </a:prstGeom>
        </p:spPr>
      </p:pic>
      <p:pic>
        <p:nvPicPr>
          <p:cNvPr id="13" name="Picture 12" descr="Text&#10;&#10;Description automatically generated">
            <a:extLst>
              <a:ext uri="{FF2B5EF4-FFF2-40B4-BE49-F238E27FC236}">
                <a16:creationId xmlns:a16="http://schemas.microsoft.com/office/drawing/2014/main" id="{D8188498-53CC-DA40-99DD-F7D4066C48AE}"/>
              </a:ext>
            </a:extLst>
          </p:cNvPr>
          <p:cNvPicPr>
            <a:picLocks noChangeAspect="1"/>
          </p:cNvPicPr>
          <p:nvPr/>
        </p:nvPicPr>
        <p:blipFill>
          <a:blip r:embed="rId4"/>
          <a:stretch>
            <a:fillRect/>
          </a:stretch>
        </p:blipFill>
        <p:spPr>
          <a:xfrm>
            <a:off x="6100131" y="4516361"/>
            <a:ext cx="4174755" cy="1283175"/>
          </a:xfrm>
          <a:prstGeom prst="rect">
            <a:avLst/>
          </a:prstGeom>
        </p:spPr>
      </p:pic>
      <p:sp>
        <p:nvSpPr>
          <p:cNvPr id="3" name="TextBox 2">
            <a:extLst>
              <a:ext uri="{FF2B5EF4-FFF2-40B4-BE49-F238E27FC236}">
                <a16:creationId xmlns:a16="http://schemas.microsoft.com/office/drawing/2014/main" id="{C22A13D1-7BFB-7947-BE09-B45E2084B1AA}"/>
              </a:ext>
            </a:extLst>
          </p:cNvPr>
          <p:cNvSpPr txBox="1"/>
          <p:nvPr/>
        </p:nvSpPr>
        <p:spPr>
          <a:xfrm>
            <a:off x="6096000" y="3772271"/>
            <a:ext cx="3947427" cy="646331"/>
          </a:xfrm>
          <a:prstGeom prst="rect">
            <a:avLst/>
          </a:prstGeom>
          <a:noFill/>
        </p:spPr>
        <p:txBody>
          <a:bodyPr wrap="none" rtlCol="0">
            <a:spAutoFit/>
          </a:bodyPr>
          <a:lstStyle/>
          <a:p>
            <a:r>
              <a:rPr lang="en-GB" sz="1800" dirty="0">
                <a:latin typeface="Garamond" panose="02020404030301010803" pitchFamily="18" charset="0"/>
              </a:rPr>
              <a:t>Determine the number of clusters needed</a:t>
            </a:r>
          </a:p>
          <a:p>
            <a:r>
              <a:rPr lang="en-GB" sz="1800" dirty="0">
                <a:latin typeface="Garamond" panose="02020404030301010803" pitchFamily="18" charset="0"/>
              </a:rPr>
              <a:t>Total: </a:t>
            </a:r>
            <a:r>
              <a:rPr lang="en-GB" sz="1800" b="1" dirty="0">
                <a:latin typeface="Garamond" panose="02020404030301010803" pitchFamily="18" charset="0"/>
              </a:rPr>
              <a:t>32 </a:t>
            </a:r>
            <a:r>
              <a:rPr lang="en-GB" b="1" dirty="0">
                <a:latin typeface="Garamond" panose="02020404030301010803" pitchFamily="18" charset="0"/>
              </a:rPr>
              <a:t>PSUs</a:t>
            </a:r>
            <a:endParaRPr lang="en-GB" sz="1800" b="1" dirty="0">
              <a:latin typeface="Garamond" panose="02020404030301010803" pitchFamily="18" charset="0"/>
            </a:endParaRPr>
          </a:p>
        </p:txBody>
      </p:sp>
    </p:spTree>
    <p:extLst>
      <p:ext uri="{BB962C8B-B14F-4D97-AF65-F5344CB8AC3E}">
        <p14:creationId xmlns:p14="http://schemas.microsoft.com/office/powerpoint/2010/main" val="313756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3D5C-ED83-D34F-9403-D628DC4FEB51}"/>
              </a:ext>
            </a:extLst>
          </p:cNvPr>
          <p:cNvSpPr>
            <a:spLocks noGrp="1"/>
          </p:cNvSpPr>
          <p:nvPr>
            <p:ph type="title"/>
          </p:nvPr>
        </p:nvSpPr>
        <p:spPr/>
        <p:txBody>
          <a:bodyPr/>
          <a:lstStyle/>
          <a:p>
            <a:r>
              <a:rPr lang="en-GB" dirty="0">
                <a:latin typeface="Garamond" panose="02020404030301010803" pitchFamily="18" charset="0"/>
              </a:rPr>
              <a:t>Selection</a:t>
            </a:r>
          </a:p>
        </p:txBody>
      </p:sp>
      <p:sp>
        <p:nvSpPr>
          <p:cNvPr id="3" name="Content Placeholder 2">
            <a:extLst>
              <a:ext uri="{FF2B5EF4-FFF2-40B4-BE49-F238E27FC236}">
                <a16:creationId xmlns:a16="http://schemas.microsoft.com/office/drawing/2014/main" id="{088337CE-2D4D-3E49-A253-724DA7A6C983}"/>
              </a:ext>
            </a:extLst>
          </p:cNvPr>
          <p:cNvSpPr>
            <a:spLocks noGrp="1"/>
          </p:cNvSpPr>
          <p:nvPr>
            <p:ph idx="1"/>
          </p:nvPr>
        </p:nvSpPr>
        <p:spPr/>
        <p:txBody>
          <a:bodyPr>
            <a:normAutofit/>
          </a:bodyPr>
          <a:lstStyle/>
          <a:p>
            <a:pPr marL="0" indent="0">
              <a:buNone/>
            </a:pPr>
            <a:r>
              <a:rPr lang="en-GB" sz="3200" dirty="0">
                <a:latin typeface="Garamond" panose="02020404030301010803" pitchFamily="18" charset="0"/>
              </a:rPr>
              <a:t>The </a:t>
            </a:r>
            <a:r>
              <a:rPr lang="en-GB" sz="3200" b="1" dirty="0">
                <a:latin typeface="Garamond" panose="02020404030301010803" pitchFamily="18" charset="0"/>
              </a:rPr>
              <a:t>selection</a:t>
            </a:r>
            <a:r>
              <a:rPr lang="en-GB" sz="3200" dirty="0">
                <a:latin typeface="Garamond" panose="02020404030301010803" pitchFamily="18" charset="0"/>
              </a:rPr>
              <a:t> module in samplics provides </a:t>
            </a:r>
          </a:p>
          <a:p>
            <a:pPr lvl="1"/>
            <a:r>
              <a:rPr lang="en-GB" sz="2800" dirty="0">
                <a:latin typeface="Garamond" panose="02020404030301010803" pitchFamily="18" charset="0"/>
              </a:rPr>
              <a:t>Simple random selection (SRS)</a:t>
            </a:r>
          </a:p>
          <a:p>
            <a:pPr lvl="1"/>
            <a:r>
              <a:rPr lang="en-GB" sz="2800" dirty="0">
                <a:latin typeface="Garamond" panose="02020404030301010803" pitchFamily="18" charset="0"/>
              </a:rPr>
              <a:t>Systematic selection</a:t>
            </a:r>
          </a:p>
          <a:p>
            <a:pPr lvl="1"/>
            <a:r>
              <a:rPr lang="en-GB" sz="2800" dirty="0">
                <a:latin typeface="Garamond" panose="02020404030301010803" pitchFamily="18" charset="0"/>
              </a:rPr>
              <a:t>Probability proportional to size (PPS)</a:t>
            </a:r>
          </a:p>
          <a:p>
            <a:pPr lvl="2"/>
            <a:r>
              <a:rPr lang="en-GB" dirty="0">
                <a:latin typeface="Garamond" panose="02020404030301010803" pitchFamily="18" charset="0"/>
              </a:rPr>
              <a:t>Systematic (method=“pps-sys”) – with and without replacement</a:t>
            </a:r>
          </a:p>
          <a:p>
            <a:pPr lvl="2"/>
            <a:r>
              <a:rPr lang="en-GB" dirty="0">
                <a:latin typeface="Garamond" panose="02020404030301010803" pitchFamily="18" charset="0"/>
              </a:rPr>
              <a:t>Brewer (method= “pps-brewer”)</a:t>
            </a:r>
          </a:p>
          <a:p>
            <a:pPr lvl="2"/>
            <a:r>
              <a:rPr lang="en-GB" dirty="0">
                <a:latin typeface="Garamond" panose="02020404030301010803" pitchFamily="18" charset="0"/>
              </a:rPr>
              <a:t>Hanurav-Vijayan (method= “pps-hv”)</a:t>
            </a:r>
          </a:p>
          <a:p>
            <a:pPr lvl="2"/>
            <a:r>
              <a:rPr lang="en-GB" dirty="0">
                <a:latin typeface="Garamond" panose="02020404030301010803" pitchFamily="18" charset="0"/>
              </a:rPr>
              <a:t>Murphy (method= “pps-murphy”)</a:t>
            </a:r>
          </a:p>
          <a:p>
            <a:pPr lvl="2"/>
            <a:r>
              <a:rPr lang="en-GB" dirty="0">
                <a:latin typeface="Garamond" panose="02020404030301010803" pitchFamily="18" charset="0"/>
              </a:rPr>
              <a:t>Rao-</a:t>
            </a:r>
            <a:r>
              <a:rPr lang="en-GB" dirty="0" err="1">
                <a:latin typeface="Garamond" panose="02020404030301010803" pitchFamily="18" charset="0"/>
              </a:rPr>
              <a:t>Sampford</a:t>
            </a:r>
            <a:r>
              <a:rPr lang="en-GB" dirty="0">
                <a:latin typeface="Garamond" panose="02020404030301010803" pitchFamily="18" charset="0"/>
              </a:rPr>
              <a:t> (method= “pps-</a:t>
            </a:r>
            <a:r>
              <a:rPr lang="en-GB" dirty="0" err="1">
                <a:latin typeface="Garamond" panose="02020404030301010803" pitchFamily="18" charset="0"/>
              </a:rPr>
              <a:t>sampford</a:t>
            </a:r>
            <a:r>
              <a:rPr lang="en-GB" dirty="0">
                <a:latin typeface="Garamond" panose="02020404030301010803" pitchFamily="18" charset="0"/>
              </a:rPr>
              <a:t>”)</a:t>
            </a:r>
          </a:p>
          <a:p>
            <a:pPr lvl="2"/>
            <a:endParaRPr lang="en-GB" dirty="0">
              <a:latin typeface="Garamond" panose="02020404030301010803" pitchFamily="18" charset="0"/>
            </a:endParaRPr>
          </a:p>
          <a:p>
            <a:pPr lvl="2"/>
            <a:endParaRPr lang="en-GB" dirty="0">
              <a:latin typeface="Garamond" panose="02020404030301010803" pitchFamily="18" charset="0"/>
            </a:endParaRPr>
          </a:p>
        </p:txBody>
      </p:sp>
      <p:sp>
        <p:nvSpPr>
          <p:cNvPr id="5" name="Footer Placeholder 4">
            <a:extLst>
              <a:ext uri="{FF2B5EF4-FFF2-40B4-BE49-F238E27FC236}">
                <a16:creationId xmlns:a16="http://schemas.microsoft.com/office/drawing/2014/main" id="{9E23782F-CE4D-B844-9A81-A7C8CBF94D59}"/>
              </a:ext>
            </a:extLst>
          </p:cNvPr>
          <p:cNvSpPr>
            <a:spLocks noGrp="1"/>
          </p:cNvSpPr>
          <p:nvPr>
            <p:ph type="ftr" sz="quarter" idx="11"/>
          </p:nvPr>
        </p:nvSpPr>
        <p:spPr/>
        <p:txBody>
          <a:bodyPr/>
          <a:lstStyle/>
          <a:p>
            <a:r>
              <a:rPr lang="en-GB" dirty="0"/>
              <a:t>@MamadouSDiallo &lt;</a:t>
            </a:r>
            <a:r>
              <a:rPr lang="en-GB" dirty="0" err="1"/>
              <a:t>samplics.org</a:t>
            </a:r>
            <a:r>
              <a:rPr lang="en-GB" dirty="0"/>
              <a:t>&gt;</a:t>
            </a:r>
          </a:p>
        </p:txBody>
      </p:sp>
      <p:sp>
        <p:nvSpPr>
          <p:cNvPr id="4" name="Slide Number Placeholder 3">
            <a:extLst>
              <a:ext uri="{FF2B5EF4-FFF2-40B4-BE49-F238E27FC236}">
                <a16:creationId xmlns:a16="http://schemas.microsoft.com/office/drawing/2014/main" id="{1C46824D-463A-F249-9509-CA6AFF9DD7CB}"/>
              </a:ext>
            </a:extLst>
          </p:cNvPr>
          <p:cNvSpPr>
            <a:spLocks noGrp="1"/>
          </p:cNvSpPr>
          <p:nvPr>
            <p:ph type="sldNum" sz="quarter" idx="12"/>
          </p:nvPr>
        </p:nvSpPr>
        <p:spPr/>
        <p:txBody>
          <a:bodyPr/>
          <a:lstStyle/>
          <a:p>
            <a:fld id="{2272EF29-6A58-7F40-A95E-F54BDC15460C}" type="slidenum">
              <a:rPr lang="en-GB" smtClean="0"/>
              <a:t>9</a:t>
            </a:fld>
            <a:endParaRPr lang="en-GB"/>
          </a:p>
        </p:txBody>
      </p:sp>
    </p:spTree>
    <p:extLst>
      <p:ext uri="{BB962C8B-B14F-4D97-AF65-F5344CB8AC3E}">
        <p14:creationId xmlns:p14="http://schemas.microsoft.com/office/powerpoint/2010/main" val="2492968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{5C350780-0FB6-864C-BD3E-726125369386}tf10001062</Template>
  <TotalTime>3068</TotalTime>
  <Words>1156</Words>
  <Application>Microsoft Macintosh PowerPoint</Application>
  <PresentationFormat>Widescreen</PresentationFormat>
  <Paragraphs>206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Garamond</vt:lpstr>
      <vt:lpstr>Wingdings 3</vt:lpstr>
      <vt:lpstr>Ion</vt:lpstr>
      <vt:lpstr>Analyzing Complex Survey Data Using Python Introduction to the samplics Package</vt:lpstr>
      <vt:lpstr>About me</vt:lpstr>
      <vt:lpstr>Plan of the Presentation</vt:lpstr>
      <vt:lpstr>Introduction</vt:lpstr>
      <vt:lpstr>Introduction</vt:lpstr>
      <vt:lpstr>Introduction</vt:lpstr>
      <vt:lpstr>Introduction</vt:lpstr>
      <vt:lpstr>Sample Size</vt:lpstr>
      <vt:lpstr>Selection</vt:lpstr>
      <vt:lpstr>Selection</vt:lpstr>
      <vt:lpstr>Selection</vt:lpstr>
      <vt:lpstr>Selection</vt:lpstr>
      <vt:lpstr>Selection</vt:lpstr>
      <vt:lpstr>Weighting</vt:lpstr>
      <vt:lpstr>Weighting</vt:lpstr>
      <vt:lpstr>Weighting</vt:lpstr>
      <vt:lpstr>Weighting</vt:lpstr>
      <vt:lpstr>Weighting</vt:lpstr>
      <vt:lpstr>Estimation</vt:lpstr>
      <vt:lpstr>Estimation</vt:lpstr>
      <vt:lpstr>Tabulation and T-test</vt:lpstr>
      <vt:lpstr>Next steps</vt:lpstr>
      <vt:lpstr>Thank you  @MamadouSDiallo msdiallo@sampling.org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Mamadou Saliou Diallo</dc:creator>
  <cp:lastModifiedBy>Mamadou Saliou Diallo</cp:lastModifiedBy>
  <cp:revision>185</cp:revision>
  <dcterms:created xsi:type="dcterms:W3CDTF">2021-04-25T18:38:21Z</dcterms:created>
  <dcterms:modified xsi:type="dcterms:W3CDTF">2021-04-28T18:39:46Z</dcterms:modified>
</cp:coreProperties>
</file>