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7" r:id="rId2"/>
    <p:sldId id="412" r:id="rId3"/>
    <p:sldId id="383" r:id="rId4"/>
    <p:sldId id="417" r:id="rId5"/>
    <p:sldId id="414" r:id="rId6"/>
    <p:sldId id="279" r:id="rId7"/>
    <p:sldId id="385" r:id="rId8"/>
    <p:sldId id="416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4"/>
    <p:restoredTop sz="97049"/>
  </p:normalViewPr>
  <p:slideViewPr>
    <p:cSldViewPr snapToGrid="0">
      <p:cViewPr>
        <p:scale>
          <a:sx n="150" d="100"/>
          <a:sy n="150" d="100"/>
        </p:scale>
        <p:origin x="112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CD35-0566-4243-BC82-1D56358965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FF31-6225-E943-A703-2441E3B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7FF31-6225-E943-A703-2441E3B7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6FF-C832-6170-8AF0-84F3A48D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E34C-3740-0380-8FDF-F00D212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9FA6-B9E2-968B-1293-B42B7D0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FEFE-1AF4-EF9A-D3A5-D08A4F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548-B805-C83C-B7B1-49A83D7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DF7-B44E-06B1-6CE7-3A61C6F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15C3-D53E-82E1-C2A6-4D91AE42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9683-E005-D768-57AF-0531775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2E1D-6AC7-0188-ED1C-F996113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58DF-1338-4593-FEEE-48D16D9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E912-012F-13D8-4591-87520D87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F8D20-48E4-1167-F3CA-2306CF48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63E-9FEB-481D-B376-555BF753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AB14-A4D3-1977-E0A4-667512D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07D7-D687-0118-BB12-CC9F99C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09D-644B-8DB2-70EC-C6D15F09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167-0EE3-2583-30CB-4B48EF9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DE8-8F84-51DF-7242-BA3F13DF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2C07-1630-E24F-4C72-5FF836DE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B94E-E0C7-02E2-30F6-75D97CB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3667-10A0-9320-5303-7FF27FFB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6751-2528-DEEA-1E64-8D0E778D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8033-F82B-2EBB-A74E-BE33EE3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7228-E041-A4DD-525A-DEDF61E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42EB-CF0C-D3F7-787A-F90B251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A3F4-F5DD-B07A-DFEA-6B7F95B9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9C24-638E-8B78-7A76-87C698B3D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BF87-723D-C88C-63B9-BE380DBA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4D3D-DEDE-1E13-769E-50013D8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A82A-8702-85D2-A8A0-0C20265F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7F80-C5CE-5BF4-7739-312D784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8D1-D0E2-1226-A04E-A08B61E1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8A5A-6D05-1ACA-5DA6-37C70329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E5E-7316-9564-46C6-2DA4F8CD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0FF6D-D357-ED3B-65B5-CE5BE5D9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727AF-1A24-A668-4D41-384FEA61B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D4D29-CCB6-E85A-8166-5A937C8E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CE17-E9C6-3C30-6886-30EAA67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FA2A8-85B9-C35C-61B1-BE73BDF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7767-87EF-DC9D-AABA-9655254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49A4-58FA-C9DF-1B1A-525F14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CBAE-3EBA-EBEB-D1F0-406F47C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E68C-4E98-F9B1-3A64-2DDB7EF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8274-68D8-DF45-D6E9-C13882F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4647C-3850-033E-A317-20AC31ED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B2373-3604-0995-7CED-C0F78F6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E9-5EA4-915A-5DCB-DB76C30B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4B1-F394-419B-721D-C93A4AEE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1EEB-804E-CD1A-2E58-919BB6B0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EB58-4F21-E20F-AA06-F0E4834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E846-6F20-A4AC-9AB3-B0C6F48F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298E-5312-6388-F918-E952E62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15E-1F9B-BBB2-36E9-D4948560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80663-4EB0-39BA-0EFB-FB646D07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7B53-DF56-B819-A2F1-26AA5F8D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E116-D645-916D-3F4D-23BB93A2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E018-F1A4-E573-B0AA-1C29213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7928-F319-A49B-2CA7-F432DE9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34D1-5113-BC79-FBF9-EE96D2FC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64AE-1779-A1B6-38E4-68606888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8271-197F-34B8-F26B-A231B615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D709-B93E-AAA3-7382-8D6B8EE5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6EE-5B64-2F90-36AF-1F373E4D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342F9-13E1-72CF-2D16-1D49FD77AB20}"/>
              </a:ext>
            </a:extLst>
          </p:cNvPr>
          <p:cNvSpPr txBox="1"/>
          <p:nvPr/>
        </p:nvSpPr>
        <p:spPr>
          <a:xfrm>
            <a:off x="468242" y="1049938"/>
            <a:ext cx="1162391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b="1" i="0" dirty="0">
                <a:solidFill>
                  <a:prstClr val="black"/>
                </a:solidFill>
                <a:effectLst/>
              </a:rPr>
              <a:t>Major: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>
                <a:solidFill>
                  <a:srgbClr val="202124"/>
                </a:solidFill>
              </a:rPr>
              <a:t>New keywords (float) for number of electrons NELEC_ALPHA, NELEC_BETA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New keyword (float) EPS_SCF_ARRAY </a:t>
            </a:r>
            <a:r>
              <a:rPr lang="en-GB" b="0" i="0" dirty="0">
                <a:solidFill>
                  <a:prstClr val="black"/>
                </a:solidFill>
                <a:effectLst/>
                <a:highlight>
                  <a:srgbClr val="FFFF00"/>
                </a:highlight>
              </a:rPr>
              <a:t>to decrease EPS_SCF through OUTER_SCF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endParaRPr lang="en-GB" sz="1050" dirty="0">
              <a:solidFill>
                <a:srgbClr val="202124"/>
              </a:solidFill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GB" b="1" dirty="0">
                <a:solidFill>
                  <a:srgbClr val="202124"/>
                </a:solidFill>
              </a:rPr>
              <a:t>Minor: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New keyword (logical) MUST_CONVERGE aborts CP2K if inner SCF does not converge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</a:rPr>
              <a:t>New keyword (float) EPS_SCF_MULTIPLIER as an alternative to </a:t>
            </a:r>
            <a:r>
              <a:rPr lang="en-GB" b="0" i="0" dirty="0">
                <a:solidFill>
                  <a:prstClr val="black"/>
                </a:solidFill>
                <a:effectLst/>
              </a:rPr>
              <a:t>EPS_SCF_ARRAY </a:t>
            </a:r>
            <a:endParaRPr lang="en-GB" b="0" i="0" dirty="0">
              <a:solidFill>
                <a:srgbClr val="202124"/>
              </a:solidFill>
              <a:effectLst/>
            </a:endParaRP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b="0" i="0" dirty="0">
                <a:solidFill>
                  <a:srgbClr val="202124"/>
                </a:solidFill>
                <a:effectLst/>
              </a:rPr>
              <a:t>New keywords (integer) MAGNETIZATION_N and MAGNETIZATION_L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b="0" i="0" dirty="0">
                <a:solidFill>
                  <a:prstClr val="black"/>
                </a:solidFill>
                <a:effectLst/>
              </a:rPr>
              <a:t>&amp;BS section NEL integer is now a float</a:t>
            </a:r>
            <a:endParaRPr lang="en-GB" altLang="en-US" dirty="0">
              <a:solidFill>
                <a:prstClr val="black"/>
              </a:solidFill>
            </a:endParaRPr>
          </a:p>
          <a:p>
            <a:pPr algn="just" fontAlgn="base">
              <a:spcAft>
                <a:spcPts val="1200"/>
              </a:spcAft>
              <a:defRPr/>
            </a:pPr>
            <a:endParaRPr lang="en-GB" sz="1050" b="0" i="0" dirty="0">
              <a:solidFill>
                <a:srgbClr val="202124"/>
              </a:solidFill>
              <a:effectLst/>
            </a:endParaRPr>
          </a:p>
          <a:p>
            <a:pPr algn="just" fontAlgn="base">
              <a:spcAft>
                <a:spcPts val="1200"/>
              </a:spcAft>
              <a:defRPr/>
            </a:pPr>
            <a:r>
              <a:rPr lang="en-GB" b="1" dirty="0">
                <a:solidFill>
                  <a:srgbClr val="202124"/>
                </a:solidFill>
              </a:rPr>
              <a:t>Bug fixes: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OUTER_SCF now works for BROYDEN_MIXING (buffer reset each OUTER_SCF)</a:t>
            </a:r>
            <a:endParaRPr lang="en-GB" b="0" i="0" dirty="0">
              <a:solidFill>
                <a:srgbClr val="202124"/>
              </a:solidFill>
              <a:effectLst/>
              <a:highlight>
                <a:srgbClr val="FFFF00"/>
              </a:highlight>
            </a:endParaRP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</a:rPr>
              <a:t>OUTER_SCF now works for DIRECT_P_MIXING (RMS gradient is now calculated correctly)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CP2K code 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DFB98-2F47-0228-9237-323494EE518D}"/>
              </a:ext>
            </a:extLst>
          </p:cNvPr>
          <p:cNvGrpSpPr/>
          <p:nvPr/>
        </p:nvGrpSpPr>
        <p:grpSpPr>
          <a:xfrm>
            <a:off x="8902583" y="3517211"/>
            <a:ext cx="2908300" cy="1320800"/>
            <a:chOff x="9160201" y="2490270"/>
            <a:chExt cx="2908300" cy="1320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90E8BE-AF82-EEEE-B5E6-B0286234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0201" y="2490270"/>
              <a:ext cx="2908300" cy="13208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097E9B-F618-A48A-620C-A83A9546DAFE}"/>
                </a:ext>
              </a:extLst>
            </p:cNvPr>
            <p:cNvSpPr/>
            <p:nvPr/>
          </p:nvSpPr>
          <p:spPr>
            <a:xfrm rot="16200000">
              <a:off x="10110916" y="2276058"/>
              <a:ext cx="554649" cy="21068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7315DE-DBB2-D695-D1F5-59B8EC5F0FE7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nelectron-specify_outer-scf</a:t>
            </a:r>
            <a:endParaRPr lang="en-GB" sz="11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C992E-40D0-4D7A-4837-C3D12C5F0297}"/>
              </a:ext>
            </a:extLst>
          </p:cNvPr>
          <p:cNvGrpSpPr/>
          <p:nvPr/>
        </p:nvGrpSpPr>
        <p:grpSpPr>
          <a:xfrm>
            <a:off x="9455033" y="904108"/>
            <a:ext cx="1803400" cy="558800"/>
            <a:chOff x="8068681" y="1256768"/>
            <a:chExt cx="1803400" cy="55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E5A27B-3BF9-3704-AC5F-D2AF8A6F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8681" y="1256768"/>
              <a:ext cx="1803400" cy="558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4AA802-EFAB-6DB8-0E4C-C998BA0111E3}"/>
                </a:ext>
              </a:extLst>
            </p:cNvPr>
            <p:cNvSpPr/>
            <p:nvPr/>
          </p:nvSpPr>
          <p:spPr>
            <a:xfrm rot="16200000">
              <a:off x="8806847" y="739624"/>
              <a:ext cx="365880" cy="17466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1055C-ACEA-511E-AD6E-23FE49556F96}"/>
              </a:ext>
            </a:extLst>
          </p:cNvPr>
          <p:cNvGrpSpPr/>
          <p:nvPr/>
        </p:nvGrpSpPr>
        <p:grpSpPr>
          <a:xfrm>
            <a:off x="9362503" y="2087032"/>
            <a:ext cx="2448380" cy="548714"/>
            <a:chOff x="9362503" y="2087032"/>
            <a:chExt cx="2448380" cy="5487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5B8FE0-3FC5-D1CB-0CB3-08E433577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1441" r="65949"/>
            <a:stretch/>
          </p:blipFill>
          <p:spPr>
            <a:xfrm>
              <a:off x="9362503" y="2087032"/>
              <a:ext cx="2322256" cy="54289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091DA2-1C36-C760-C398-037786BC06AF}"/>
                </a:ext>
              </a:extLst>
            </p:cNvPr>
            <p:cNvSpPr/>
            <p:nvPr/>
          </p:nvSpPr>
          <p:spPr>
            <a:xfrm rot="16200000">
              <a:off x="10577541" y="1402404"/>
              <a:ext cx="197959" cy="2268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1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E12A9C-8AFE-3631-FAC0-88A8FD62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" y="5105353"/>
            <a:ext cx="14986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7A18D-62EC-7A75-B745-F05B336D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1" y="5811647"/>
            <a:ext cx="6819900" cy="9271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Decreasing EPS_SCF through OUTER_SCF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C0973-7834-7158-4636-097AC93172F0}"/>
              </a:ext>
            </a:extLst>
          </p:cNvPr>
          <p:cNvSpPr txBox="1"/>
          <p:nvPr/>
        </p:nvSpPr>
        <p:spPr>
          <a:xfrm>
            <a:off x="468241" y="1049938"/>
            <a:ext cx="105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EPS_SCF_ARRAY is used to specify EPS_SCF for each OUTER_SCF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93672-4867-85FD-1FD5-7F01C0CAEECB}"/>
              </a:ext>
            </a:extLst>
          </p:cNvPr>
          <p:cNvSpPr/>
          <p:nvPr/>
        </p:nvSpPr>
        <p:spPr>
          <a:xfrm rot="16200000">
            <a:off x="3908582" y="3233543"/>
            <a:ext cx="197096" cy="6819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12946-1DA2-6FB5-303E-9A2987F0C18E}"/>
              </a:ext>
            </a:extLst>
          </p:cNvPr>
          <p:cNvSpPr/>
          <p:nvPr/>
        </p:nvSpPr>
        <p:spPr>
          <a:xfrm rot="16200000">
            <a:off x="1200217" y="4910568"/>
            <a:ext cx="190452" cy="134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FE4EA-EB3C-B38E-16D1-A7CD40964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26" y="1434693"/>
            <a:ext cx="4008588" cy="500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DCC3-9F3E-0B52-366F-4F26D85293E1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nelectron-specify_outer-scf</a:t>
            </a:r>
            <a:endParaRPr lang="en-GB" sz="1100" b="0" i="0" dirty="0">
              <a:solidFill>
                <a:srgbClr val="2021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66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83008" y="1048434"/>
            <a:ext cx="117237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Calibri" panose="020F0302020204030204"/>
              </a:rPr>
              <a:t>rds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/general/user/</a:t>
            </a:r>
            <a:r>
              <a:rPr lang="en-GB" dirty="0" err="1">
                <a:solidFill>
                  <a:prstClr val="black"/>
                </a:solidFill>
                <a:latin typeface="Calibri" panose="020F0302020204030204"/>
              </a:rPr>
              <a:t>cahart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/projects/archive/live/CX1/YIKE/ORR/water/Pt3Ni/</a:t>
            </a:r>
            <a:r>
              <a:rPr lang="en-GB" dirty="0" err="1">
                <a:solidFill>
                  <a:prstClr val="black"/>
                </a:solidFill>
                <a:latin typeface="Calibri" panose="020F0302020204030204"/>
              </a:rPr>
              <a:t>water_bilayer</a:t>
            </a:r>
            <a:endParaRPr lang="en-GB" dirty="0">
              <a:solidFill>
                <a:prstClr val="black"/>
              </a:solidFill>
              <a:latin typeface="Calibri" panose="020F0302020204030204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Pt-segregated Pt</a:t>
            </a:r>
            <a:r>
              <a:rPr lang="en-GB" baseline="-25000" dirty="0">
                <a:solidFill>
                  <a:prstClr val="black"/>
                </a:solidFill>
                <a:latin typeface="Calibri" panose="020F0302020204030204"/>
              </a:rPr>
              <a:t>3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Ni(111) structure with 45 Pt atoms, 15 Ni atoms (water removed)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~ 20A total vacuum (cell size: 9.378 0.0 0.0, -4.689 8.122 0.0,  0.0 0.0 29.0618991852)</a:t>
            </a:r>
            <a:endParaRPr lang="en-GB" sz="800" dirty="0">
              <a:solidFill>
                <a:prstClr val="black"/>
              </a:solidFill>
              <a:latin typeface="Calibri" panose="020F0302020204030204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Ni(111) Yike structure ENERGY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903A-F975-CF37-6EA2-06296C40DAF2}"/>
              </a:ext>
            </a:extLst>
          </p:cNvPr>
          <p:cNvSpPr txBox="1"/>
          <p:nvPr/>
        </p:nvSpPr>
        <p:spPr>
          <a:xfrm>
            <a:off x="0" y="5975626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* Equal to 1 for no OUTER_SCF, else equal to </a:t>
            </a:r>
            <a:r>
              <a:rPr lang="en-GB" sz="1000" dirty="0" err="1">
                <a:solidFill>
                  <a:prstClr val="black"/>
                </a:solidFill>
              </a:rPr>
              <a:t>len</a:t>
            </a:r>
            <a:r>
              <a:rPr lang="en-GB" sz="1000" dirty="0">
                <a:solidFill>
                  <a:prstClr val="black"/>
                </a:solidFill>
              </a:rPr>
              <a:t>(EPS_SCF_ARRAY) </a:t>
            </a:r>
          </a:p>
          <a:p>
            <a:r>
              <a:rPr lang="en-GB" sz="1000" dirty="0">
                <a:solidFill>
                  <a:prstClr val="black"/>
                </a:solidFill>
              </a:rPr>
              <a:t>(1) 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</a:rPr>
              <a:t>/scarf/convergence/testing/Ni-0_Pt-0_yike_4e-2_4e-3_16_100_2000_1-1-1_pbe-d3_dzvp_eps-5e-6</a:t>
            </a:r>
          </a:p>
          <a:p>
            <a:r>
              <a:rPr lang="en-GB" sz="1000" dirty="0">
                <a:solidFill>
                  <a:prstClr val="black"/>
                </a:solidFill>
                <a:effectLst/>
              </a:rPr>
              <a:t>(2) </a:t>
            </a:r>
            <a:r>
              <a:rPr lang="en-GB" sz="1000" dirty="0">
                <a:solidFill>
                  <a:prstClr val="black"/>
                </a:solidFill>
              </a:rPr>
              <a:t>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  <a:effectLst/>
              </a:rPr>
              <a:t>/scarf/convergence/testing/Ni-2_Pt-0_yike_4e-2_4e-3_16_100_2000_1-1-1_pbe-d3_dzvp_eps-1e-2-5e-6-16</a:t>
            </a:r>
          </a:p>
          <a:p>
            <a:r>
              <a:rPr lang="en-GB" sz="1000" dirty="0">
                <a:solidFill>
                  <a:prstClr val="black"/>
                </a:solidFill>
              </a:rPr>
              <a:t>(3) 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</a:rPr>
              <a:t>/scarf/convergence/</a:t>
            </a:r>
            <a:r>
              <a:rPr lang="en-GB" sz="1000" dirty="0" err="1">
                <a:solidFill>
                  <a:prstClr val="black"/>
                </a:solidFill>
              </a:rPr>
              <a:t>outer_scf</a:t>
            </a:r>
            <a:r>
              <a:rPr lang="en-GB" sz="1000" dirty="0">
                <a:solidFill>
                  <a:prstClr val="black"/>
                </a:solidFill>
              </a:rPr>
              <a:t>/</a:t>
            </a:r>
            <a:r>
              <a:rPr lang="en-GB" sz="1000" dirty="0" err="1">
                <a:solidFill>
                  <a:prstClr val="black"/>
                </a:solidFill>
              </a:rPr>
              <a:t>eps_scf_array</a:t>
            </a:r>
            <a:r>
              <a:rPr lang="en-GB" sz="1000" dirty="0">
                <a:solidFill>
                  <a:prstClr val="black"/>
                </a:solidFill>
              </a:rPr>
              <a:t>/Ni-1_Pt-0_yike_4e-2_4e-3_16_100_2000_8-8-1_pbe-d3_tzvp/MUST_CONVERGE_eps-5E-3_1E-3_5E-4_3E-4_2E-4_1E-4_5E-5_4E-5_3E-5_2E-5_1E-5_5E-6</a:t>
            </a:r>
          </a:p>
          <a:p>
            <a:r>
              <a:rPr lang="en-GB" sz="1000" dirty="0">
                <a:solidFill>
                  <a:prstClr val="black"/>
                </a:solidFill>
              </a:rPr>
              <a:t>(4) 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</a:rPr>
              <a:t>/scarf/convergence/</a:t>
            </a:r>
            <a:r>
              <a:rPr lang="en-GB" sz="1000" dirty="0" err="1">
                <a:solidFill>
                  <a:prstClr val="black"/>
                </a:solidFill>
              </a:rPr>
              <a:t>outer_scf</a:t>
            </a:r>
            <a:r>
              <a:rPr lang="en-GB" sz="1000" dirty="0">
                <a:solidFill>
                  <a:prstClr val="black"/>
                </a:solidFill>
              </a:rPr>
              <a:t>/</a:t>
            </a:r>
            <a:r>
              <a:rPr lang="en-GB" sz="1000" dirty="0" err="1">
                <a:solidFill>
                  <a:prstClr val="black"/>
                </a:solidFill>
              </a:rPr>
              <a:t>eps_scf_array</a:t>
            </a:r>
            <a:r>
              <a:rPr lang="en-GB" sz="1000" dirty="0">
                <a:solidFill>
                  <a:prstClr val="black"/>
                </a:solidFill>
              </a:rPr>
              <a:t>/Ni-1_Pt-0_yike_4e-2_4e-3_16_100_2000_8-8-1_pbe-d3_tzvp/MUST_CONVERGE_eps-5E-3_5E-4_4E-4_3E-4_2E-4_1E-4_5E-5_5E-6</a:t>
            </a:r>
          </a:p>
        </p:txBody>
      </p:sp>
      <p:pic>
        <p:nvPicPr>
          <p:cNvPr id="4" name="Picture 3" descr="A picture containing abacus&#10;&#10;Description automatically generated">
            <a:extLst>
              <a:ext uri="{FF2B5EF4-FFF2-40B4-BE49-F238E27FC236}">
                <a16:creationId xmlns:a16="http://schemas.microsoft.com/office/drawing/2014/main" id="{EA1936C9-72F2-195A-1047-E5C118A20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1" b="14752"/>
          <a:stretch/>
        </p:blipFill>
        <p:spPr>
          <a:xfrm>
            <a:off x="9954209" y="168965"/>
            <a:ext cx="1926686" cy="262393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C009B9-5C1A-3A7F-0FB3-A9788210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67279"/>
              </p:ext>
            </p:extLst>
          </p:nvPr>
        </p:nvGraphicFramePr>
        <p:xfrm>
          <a:off x="570314" y="3237550"/>
          <a:ext cx="11051371" cy="2464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356">
                  <a:extLst>
                    <a:ext uri="{9D8B030D-6E8A-4147-A177-3AD203B41FA5}">
                      <a16:colId xmlns:a16="http://schemas.microsoft.com/office/drawing/2014/main" val="946442596"/>
                    </a:ext>
                  </a:extLst>
                </a:gridCol>
                <a:gridCol w="1097230">
                  <a:extLst>
                    <a:ext uri="{9D8B030D-6E8A-4147-A177-3AD203B41FA5}">
                      <a16:colId xmlns:a16="http://schemas.microsoft.com/office/drawing/2014/main" val="3361208444"/>
                    </a:ext>
                  </a:extLst>
                </a:gridCol>
                <a:gridCol w="203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362">
                  <a:extLst>
                    <a:ext uri="{9D8B030D-6E8A-4147-A177-3AD203B41FA5}">
                      <a16:colId xmlns:a16="http://schemas.microsoft.com/office/drawing/2014/main" val="1614521160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787925883"/>
                    </a:ext>
                  </a:extLst>
                </a:gridCol>
                <a:gridCol w="1241542">
                  <a:extLst>
                    <a:ext uri="{9D8B030D-6E8A-4147-A177-3AD203B41FA5}">
                      <a16:colId xmlns:a16="http://schemas.microsoft.com/office/drawing/2014/main" val="15483795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42024923"/>
                    </a:ext>
                  </a:extLst>
                </a:gridCol>
              </a:tblGrid>
              <a:tr h="396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Folder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Energy /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IASD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EPS_SCF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steps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loops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1x1x1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(0*15)+1=1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-7948.9024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491046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1x1x1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(2*15)+1=31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-7948.9273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1e-2 -&gt;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87867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8x8x1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(1*15)+1=16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88116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8x8x1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(1*15)+1=16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5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9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83008" y="1048434"/>
            <a:ext cx="93704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Geometry optimisation can be run using OUTER_SCF and EPS_ARRAY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SCF_GUESS ATOMIC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12 SCF loops is more reliable than 8 and adds negligible additional SCF steps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Ni(111) Yike structure GEO_OPT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10987-CBC5-D64F-A8A6-BB40E4946EEB}"/>
              </a:ext>
            </a:extLst>
          </p:cNvPr>
          <p:cNvSpPr txBox="1"/>
          <p:nvPr/>
        </p:nvSpPr>
        <p:spPr>
          <a:xfrm>
            <a:off x="0" y="6426383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* Equal to 1 for no OUTER_SCF, else equal to </a:t>
            </a:r>
            <a:r>
              <a:rPr lang="en-GB" sz="1000" dirty="0" err="1">
                <a:solidFill>
                  <a:prstClr val="black"/>
                </a:solidFill>
              </a:rPr>
              <a:t>len</a:t>
            </a:r>
            <a:r>
              <a:rPr lang="en-GB" sz="1000" dirty="0">
                <a:solidFill>
                  <a:prstClr val="black"/>
                </a:solidFill>
              </a:rPr>
              <a:t>(EPS_SCF_ARRAY) </a:t>
            </a:r>
          </a:p>
          <a:p>
            <a:r>
              <a:rPr lang="en-GB" sz="1000" dirty="0">
                <a:solidFill>
                  <a:prstClr val="black"/>
                </a:solidFill>
              </a:rPr>
              <a:t>(1) 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</a:rPr>
              <a:t>/scarf/</a:t>
            </a:r>
            <a:r>
              <a:rPr lang="en-GB" sz="1000" dirty="0" err="1">
                <a:solidFill>
                  <a:prstClr val="black"/>
                </a:solidFill>
              </a:rPr>
              <a:t>geo_opt</a:t>
            </a:r>
            <a:r>
              <a:rPr lang="en-GB" sz="1000" dirty="0">
                <a:solidFill>
                  <a:prstClr val="black"/>
                </a:solidFill>
              </a:rPr>
              <a:t>/guess/Ni-1_Pt-0_yike_4e-2_4e-3_16_100_2000_8-8-1_pbe-d3_tzvp/MUST_CONVERGE_eps-5E-3_5E-4_4E-4_3E-4_2E-4_1E-4_5E-5_4E-5_3E-5_2E-5_1E-5_5E-6</a:t>
            </a:r>
          </a:p>
        </p:txBody>
      </p:sp>
      <p:pic>
        <p:nvPicPr>
          <p:cNvPr id="8" name="Picture 7" descr="A picture containing abacus&#10;&#10;Description automatically generated">
            <a:extLst>
              <a:ext uri="{FF2B5EF4-FFF2-40B4-BE49-F238E27FC236}">
                <a16:creationId xmlns:a16="http://schemas.microsoft.com/office/drawing/2014/main" id="{EEE178A1-1B68-0A8F-666E-19F69EB9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1" b="14752"/>
          <a:stretch/>
        </p:blipFill>
        <p:spPr>
          <a:xfrm>
            <a:off x="9954209" y="168965"/>
            <a:ext cx="1926686" cy="262393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046138-C28B-4F40-B161-758A5E030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57604"/>
              </p:ext>
            </p:extLst>
          </p:nvPr>
        </p:nvGraphicFramePr>
        <p:xfrm>
          <a:off x="1752728" y="2828595"/>
          <a:ext cx="7918464" cy="2980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356">
                  <a:extLst>
                    <a:ext uri="{9D8B030D-6E8A-4147-A177-3AD203B41FA5}">
                      <a16:colId xmlns:a16="http://schemas.microsoft.com/office/drawing/2014/main" val="946442596"/>
                    </a:ext>
                  </a:extLst>
                </a:gridCol>
                <a:gridCol w="1547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362">
                  <a:extLst>
                    <a:ext uri="{9D8B030D-6E8A-4147-A177-3AD203B41FA5}">
                      <a16:colId xmlns:a16="http://schemas.microsoft.com/office/drawing/2014/main" val="1614521160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787925883"/>
                    </a:ext>
                  </a:extLst>
                </a:gridCol>
                <a:gridCol w="1241542">
                  <a:extLst>
                    <a:ext uri="{9D8B030D-6E8A-4147-A177-3AD203B41FA5}">
                      <a16:colId xmlns:a16="http://schemas.microsoft.com/office/drawing/2014/main" val="15483795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42024923"/>
                    </a:ext>
                  </a:extLst>
                </a:gridCol>
              </a:tblGrid>
              <a:tr h="396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Step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Energy /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IASD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EPS_SCF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steps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loops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491046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87867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14774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01769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86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5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83008" y="1048434"/>
            <a:ext cx="117237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Geometry optimisation can be run using OUTER_SCF and EPS_ARRAY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SCF_GUESS RESTART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GEO_OPT with geometry constraints (surface reconstruction only)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Ni(111) Yike structure GEO_OPT constrained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3600F3D-F52D-045A-FBB9-81940946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4791"/>
              </p:ext>
            </p:extLst>
          </p:nvPr>
        </p:nvGraphicFramePr>
        <p:xfrm>
          <a:off x="1752728" y="2828595"/>
          <a:ext cx="7918464" cy="2980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356">
                  <a:extLst>
                    <a:ext uri="{9D8B030D-6E8A-4147-A177-3AD203B41FA5}">
                      <a16:colId xmlns:a16="http://schemas.microsoft.com/office/drawing/2014/main" val="946442596"/>
                    </a:ext>
                  </a:extLst>
                </a:gridCol>
                <a:gridCol w="1547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362">
                  <a:extLst>
                    <a:ext uri="{9D8B030D-6E8A-4147-A177-3AD203B41FA5}">
                      <a16:colId xmlns:a16="http://schemas.microsoft.com/office/drawing/2014/main" val="1614521160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787925883"/>
                    </a:ext>
                  </a:extLst>
                </a:gridCol>
                <a:gridCol w="1241542">
                  <a:extLst>
                    <a:ext uri="{9D8B030D-6E8A-4147-A177-3AD203B41FA5}">
                      <a16:colId xmlns:a16="http://schemas.microsoft.com/office/drawing/2014/main" val="15483795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42024923"/>
                    </a:ext>
                  </a:extLst>
                </a:gridCol>
              </a:tblGrid>
              <a:tr h="396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Step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Energy /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IASD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EPS_SCF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steps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loops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(5e-3 -&gt; 5e-6)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491046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87867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14774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01769"/>
                  </a:ext>
                </a:extLst>
              </a:tr>
              <a:tr h="51696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-7949.3263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5e-3 -&gt; 5e-6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8625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310987-CBC5-D64F-A8A6-BB40E4946EEB}"/>
              </a:ext>
            </a:extLst>
          </p:cNvPr>
          <p:cNvSpPr txBox="1"/>
          <p:nvPr/>
        </p:nvSpPr>
        <p:spPr>
          <a:xfrm>
            <a:off x="0" y="6426383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* Equal to 1 for no OUTER_SCF, else equal to </a:t>
            </a:r>
            <a:r>
              <a:rPr lang="en-GB" sz="1000" dirty="0" err="1">
                <a:solidFill>
                  <a:prstClr val="black"/>
                </a:solidFill>
              </a:rPr>
              <a:t>len</a:t>
            </a:r>
            <a:r>
              <a:rPr lang="en-GB" sz="1000" dirty="0">
                <a:solidFill>
                  <a:prstClr val="black"/>
                </a:solidFill>
              </a:rPr>
              <a:t>(EPS_SCF_ARRAY) </a:t>
            </a:r>
          </a:p>
          <a:p>
            <a:r>
              <a:rPr lang="en-GB" sz="1000" dirty="0">
                <a:solidFill>
                  <a:prstClr val="black"/>
                </a:solidFill>
              </a:rPr>
              <a:t>(1) Gitlab pt3ni/</a:t>
            </a:r>
            <a:r>
              <a:rPr lang="en-GB" sz="1000" dirty="0" err="1">
                <a:solidFill>
                  <a:prstClr val="black"/>
                </a:solidFill>
              </a:rPr>
              <a:t>slab_yike</a:t>
            </a:r>
            <a:r>
              <a:rPr lang="en-GB" sz="1000" dirty="0">
                <a:solidFill>
                  <a:prstClr val="black"/>
                </a:solidFill>
              </a:rPr>
              <a:t>/scarf/</a:t>
            </a:r>
            <a:r>
              <a:rPr lang="en-GB" sz="1000" dirty="0" err="1">
                <a:solidFill>
                  <a:prstClr val="black"/>
                </a:solidFill>
              </a:rPr>
              <a:t>geo_opt_constrained</a:t>
            </a:r>
            <a:r>
              <a:rPr lang="en-GB" sz="1000" dirty="0">
                <a:solidFill>
                  <a:prstClr val="black"/>
                </a:solidFill>
              </a:rPr>
              <a:t>/restart/Ni-1_Pt-0_yike_4e-2_4e-3_16_100_2000_8-8-1_pbe-d3_tzvp/MUST_CONVERGE_eps-5E-3_5E-4_4E-4_3E-4_2E-4_1E-4_5E-5_5E-6</a:t>
            </a:r>
          </a:p>
        </p:txBody>
      </p:sp>
      <p:pic>
        <p:nvPicPr>
          <p:cNvPr id="8" name="Picture 7" descr="A picture containing abacus&#10;&#10;Description automatically generated">
            <a:extLst>
              <a:ext uri="{FF2B5EF4-FFF2-40B4-BE49-F238E27FC236}">
                <a16:creationId xmlns:a16="http://schemas.microsoft.com/office/drawing/2014/main" id="{EEE178A1-1B68-0A8F-666E-19F69EB9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1" b="14752"/>
          <a:stretch/>
        </p:blipFill>
        <p:spPr>
          <a:xfrm>
            <a:off x="9954209" y="168965"/>
            <a:ext cx="1926686" cy="262393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4AE888-AF40-2407-4367-D27CF3C61855}"/>
              </a:ext>
            </a:extLst>
          </p:cNvPr>
          <p:cNvCxnSpPr>
            <a:cxnSpLocks/>
          </p:cNvCxnSpPr>
          <p:nvPr/>
        </p:nvCxnSpPr>
        <p:spPr>
          <a:xfrm>
            <a:off x="9891145" y="643065"/>
            <a:ext cx="205911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C8CD4-E0D3-35E1-F2C7-A9F0E5693ABF}"/>
              </a:ext>
            </a:extLst>
          </p:cNvPr>
          <p:cNvCxnSpPr>
            <a:cxnSpLocks/>
          </p:cNvCxnSpPr>
          <p:nvPr/>
        </p:nvCxnSpPr>
        <p:spPr>
          <a:xfrm>
            <a:off x="9954209" y="2222244"/>
            <a:ext cx="205911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7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919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Spin moments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F9ED1-97FD-B6E1-96D8-99984908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00" y="47297"/>
            <a:ext cx="4331020" cy="67634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E59FE2-CBD4-5E1F-F1E0-1838CCCBAE60}"/>
              </a:ext>
            </a:extLst>
          </p:cNvPr>
          <p:cNvSpPr txBox="1"/>
          <p:nvPr/>
        </p:nvSpPr>
        <p:spPr>
          <a:xfrm>
            <a:off x="0" y="637268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prstClr val="black"/>
                </a:solidFill>
              </a:rPr>
              <a:t>[1] </a:t>
            </a:r>
            <a:r>
              <a:rPr lang="en-GB" sz="800" dirty="0">
                <a:effectLst/>
              </a:rPr>
              <a:t>Sharma, B. K., Kwon, O., </a:t>
            </a:r>
            <a:r>
              <a:rPr lang="en-GB" sz="800" dirty="0" err="1">
                <a:effectLst/>
              </a:rPr>
              <a:t>Odkhuu</a:t>
            </a:r>
            <a:r>
              <a:rPr lang="en-GB" sz="800" dirty="0">
                <a:effectLst/>
              </a:rPr>
              <a:t>, D. &amp; Hong, S. C.. </a:t>
            </a:r>
            <a:r>
              <a:rPr lang="en-GB" sz="800" i="1" dirty="0">
                <a:effectLst/>
              </a:rPr>
              <a:t>Journal of Magnetism and Magnetic Materials</a:t>
            </a:r>
            <a:r>
              <a:rPr lang="en-GB" sz="800" dirty="0">
                <a:effectLst/>
              </a:rPr>
              <a:t> 339, 89–93 (2013).</a:t>
            </a:r>
          </a:p>
          <a:p>
            <a:r>
              <a:rPr lang="en-GB" sz="800" dirty="0"/>
              <a:t>[2] </a:t>
            </a:r>
            <a:r>
              <a:rPr lang="en-GB" sz="800" dirty="0" err="1">
                <a:effectLst/>
              </a:rPr>
              <a:t>Paudyal</a:t>
            </a:r>
            <a:r>
              <a:rPr lang="en-GB" sz="800" dirty="0">
                <a:effectLst/>
              </a:rPr>
              <a:t>, D., </a:t>
            </a:r>
            <a:r>
              <a:rPr lang="en-GB" sz="800" dirty="0" err="1">
                <a:effectLst/>
              </a:rPr>
              <a:t>Saha</a:t>
            </a:r>
            <a:r>
              <a:rPr lang="en-GB" sz="800" dirty="0">
                <a:effectLst/>
              </a:rPr>
              <a:t>-Dasgupta, T. &amp; Mookerjee, A.  </a:t>
            </a:r>
            <a:r>
              <a:rPr lang="en-GB" sz="800" i="1" dirty="0">
                <a:effectLst/>
              </a:rPr>
              <a:t>J. Phys.: </a:t>
            </a:r>
            <a:r>
              <a:rPr lang="en-GB" sz="800" i="1" dirty="0" err="1">
                <a:effectLst/>
              </a:rPr>
              <a:t>Condens</a:t>
            </a:r>
            <a:r>
              <a:rPr lang="en-GB" sz="800" i="1" dirty="0">
                <a:effectLst/>
              </a:rPr>
              <a:t>. Matter</a:t>
            </a:r>
            <a:r>
              <a:rPr lang="en-GB" sz="800" dirty="0">
                <a:effectLst/>
              </a:rPr>
              <a:t> </a:t>
            </a:r>
            <a:r>
              <a:rPr lang="en-GB" sz="800" b="1" dirty="0">
                <a:effectLst/>
              </a:rPr>
              <a:t>16</a:t>
            </a:r>
            <a:r>
              <a:rPr lang="en-GB" sz="800" dirty="0">
                <a:effectLst/>
              </a:rPr>
              <a:t>, 2317–2334 (2004).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effectLst/>
              </a:rPr>
              <a:t>[3] Singh, P. P. </a:t>
            </a:r>
            <a:r>
              <a:rPr lang="en-GB" sz="800" i="1" dirty="0">
                <a:effectLst/>
              </a:rPr>
              <a:t>Journal of Magnetism and Magnetic Materials</a:t>
            </a:r>
            <a:r>
              <a:rPr lang="en-GB" sz="800" dirty="0">
                <a:effectLst/>
              </a:rPr>
              <a:t> </a:t>
            </a:r>
            <a:r>
              <a:rPr lang="en-GB" sz="800" b="1" dirty="0">
                <a:effectLst/>
              </a:rPr>
              <a:t>261</a:t>
            </a:r>
            <a:r>
              <a:rPr lang="en-GB" sz="800" dirty="0">
                <a:effectLst/>
              </a:rPr>
              <a:t>, 347–352 (2003).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BA2AF6-3824-7005-7DDA-D9C3A7386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59904"/>
              </p:ext>
            </p:extLst>
          </p:nvPr>
        </p:nvGraphicFramePr>
        <p:xfrm>
          <a:off x="2099865" y="1248178"/>
          <a:ext cx="3310166" cy="172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841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Bulk spin moment Ni, 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0.61, 0.20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VASP PBE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510724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0.58, 0.10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14251"/>
                  </a:ext>
                </a:extLst>
              </a:tr>
            </a:tbl>
          </a:graphicData>
        </a:graphic>
      </p:graphicFrame>
      <p:pic>
        <p:nvPicPr>
          <p:cNvPr id="26" name="Picture 25" descr="A picture containing abacus&#10;&#10;Description automatically generated">
            <a:extLst>
              <a:ext uri="{FF2B5EF4-FFF2-40B4-BE49-F238E27FC236}">
                <a16:creationId xmlns:a16="http://schemas.microsoft.com/office/drawing/2014/main" id="{DE151A51-1AA5-6B40-3D45-021E2048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1" b="14752"/>
          <a:stretch/>
        </p:blipFill>
        <p:spPr>
          <a:xfrm>
            <a:off x="2668760" y="3201341"/>
            <a:ext cx="1926686" cy="26239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699144-CA71-59AE-DC48-028DBFD35C91}"/>
              </a:ext>
            </a:extLst>
          </p:cNvPr>
          <p:cNvSpPr txBox="1"/>
          <p:nvPr/>
        </p:nvSpPr>
        <p:spPr>
          <a:xfrm>
            <a:off x="4239143" y="3205255"/>
            <a:ext cx="466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8 Pt 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1E052-3B86-94A2-1F1A-D26B355E5F22}"/>
              </a:ext>
            </a:extLst>
          </p:cNvPr>
          <p:cNvSpPr txBox="1"/>
          <p:nvPr/>
        </p:nvSpPr>
        <p:spPr>
          <a:xfrm>
            <a:off x="4233859" y="3745610"/>
            <a:ext cx="4088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6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2DEEA-F953-7500-9CFA-515BFF46B5B5}"/>
              </a:ext>
            </a:extLst>
          </p:cNvPr>
          <p:cNvSpPr txBox="1"/>
          <p:nvPr/>
        </p:nvSpPr>
        <p:spPr>
          <a:xfrm>
            <a:off x="4239146" y="4275761"/>
            <a:ext cx="408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4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8FCD2-F866-8118-FF87-110B6E5F1BBD}"/>
              </a:ext>
            </a:extLst>
          </p:cNvPr>
          <p:cNvSpPr txBox="1"/>
          <p:nvPr/>
        </p:nvSpPr>
        <p:spPr>
          <a:xfrm>
            <a:off x="4241729" y="4798257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3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B9AB97-E7B0-43DE-DD7A-910A9B6C3A8F}"/>
              </a:ext>
            </a:extLst>
          </p:cNvPr>
          <p:cNvSpPr txBox="1"/>
          <p:nvPr/>
        </p:nvSpPr>
        <p:spPr>
          <a:xfrm>
            <a:off x="3925627" y="4792512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2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622BD-A3E6-59E8-AEB5-07FBB44F692A}"/>
              </a:ext>
            </a:extLst>
          </p:cNvPr>
          <p:cNvSpPr txBox="1"/>
          <p:nvPr/>
        </p:nvSpPr>
        <p:spPr>
          <a:xfrm>
            <a:off x="4247173" y="5334091"/>
            <a:ext cx="464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1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924DA-6AAC-A9AF-0295-FF9D2148704E}"/>
              </a:ext>
            </a:extLst>
          </p:cNvPr>
          <p:cNvSpPr txBox="1"/>
          <p:nvPr/>
        </p:nvSpPr>
        <p:spPr>
          <a:xfrm>
            <a:off x="3902809" y="4270502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5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74C286-47B4-D0B3-E91C-D88CA2D7CC32}"/>
              </a:ext>
            </a:extLst>
          </p:cNvPr>
          <p:cNvSpPr txBox="1"/>
          <p:nvPr/>
        </p:nvSpPr>
        <p:spPr>
          <a:xfrm>
            <a:off x="3925626" y="3749197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7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74B34-5450-11E4-15F3-BEAD471DFBA6}"/>
              </a:ext>
            </a:extLst>
          </p:cNvPr>
          <p:cNvSpPr txBox="1"/>
          <p:nvPr/>
        </p:nvSpPr>
        <p:spPr>
          <a:xfrm>
            <a:off x="2533275" y="5696187"/>
            <a:ext cx="2272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prstClr val="black"/>
                </a:solidFill>
              </a:rPr>
              <a:t>Numbering corresponds to CP2K atomic kind</a:t>
            </a:r>
          </a:p>
        </p:txBody>
      </p:sp>
    </p:spTree>
    <p:extLst>
      <p:ext uri="{BB962C8B-B14F-4D97-AF65-F5344CB8AC3E}">
        <p14:creationId xmlns:p14="http://schemas.microsoft.com/office/powerpoint/2010/main" val="183527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Spin moments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F9ED1-97FD-B6E1-96D8-99984908E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639"/>
          <a:stretch/>
        </p:blipFill>
        <p:spPr>
          <a:xfrm>
            <a:off x="5586983" y="963066"/>
            <a:ext cx="6493131" cy="543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E59FE2-CBD4-5E1F-F1E0-1838CCCBAE60}"/>
              </a:ext>
            </a:extLst>
          </p:cNvPr>
          <p:cNvSpPr txBox="1"/>
          <p:nvPr/>
        </p:nvSpPr>
        <p:spPr>
          <a:xfrm>
            <a:off x="0" y="637268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prstClr val="black"/>
                </a:solidFill>
              </a:rPr>
              <a:t>[1] </a:t>
            </a:r>
            <a:r>
              <a:rPr lang="en-GB" sz="800" dirty="0">
                <a:effectLst/>
              </a:rPr>
              <a:t>Sharma, B. K., Kwon, O., </a:t>
            </a:r>
            <a:r>
              <a:rPr lang="en-GB" sz="800" dirty="0" err="1">
                <a:effectLst/>
              </a:rPr>
              <a:t>Odkhuu</a:t>
            </a:r>
            <a:r>
              <a:rPr lang="en-GB" sz="800" dirty="0">
                <a:effectLst/>
              </a:rPr>
              <a:t>, D. &amp; Hong, S. C.. </a:t>
            </a:r>
            <a:r>
              <a:rPr lang="en-GB" sz="800" i="1" dirty="0">
                <a:effectLst/>
              </a:rPr>
              <a:t>Journal of Magnetism and Magnetic Materials</a:t>
            </a:r>
            <a:r>
              <a:rPr lang="en-GB" sz="800" dirty="0">
                <a:effectLst/>
              </a:rPr>
              <a:t> 339, 89–93 (2013).</a:t>
            </a:r>
          </a:p>
          <a:p>
            <a:r>
              <a:rPr lang="en-GB" sz="800" dirty="0"/>
              <a:t>[2] </a:t>
            </a:r>
            <a:r>
              <a:rPr lang="en-GB" sz="800" dirty="0" err="1">
                <a:effectLst/>
              </a:rPr>
              <a:t>Paudyal</a:t>
            </a:r>
            <a:r>
              <a:rPr lang="en-GB" sz="800" dirty="0">
                <a:effectLst/>
              </a:rPr>
              <a:t>, D., </a:t>
            </a:r>
            <a:r>
              <a:rPr lang="en-GB" sz="800" dirty="0" err="1">
                <a:effectLst/>
              </a:rPr>
              <a:t>Saha</a:t>
            </a:r>
            <a:r>
              <a:rPr lang="en-GB" sz="800" dirty="0">
                <a:effectLst/>
              </a:rPr>
              <a:t>-Dasgupta, T. &amp; Mookerjee, A.  </a:t>
            </a:r>
            <a:r>
              <a:rPr lang="en-GB" sz="800" i="1" dirty="0">
                <a:effectLst/>
              </a:rPr>
              <a:t>J. Phys.: </a:t>
            </a:r>
            <a:r>
              <a:rPr lang="en-GB" sz="800" i="1" dirty="0" err="1">
                <a:effectLst/>
              </a:rPr>
              <a:t>Condens</a:t>
            </a:r>
            <a:r>
              <a:rPr lang="en-GB" sz="800" i="1" dirty="0">
                <a:effectLst/>
              </a:rPr>
              <a:t>. Matter</a:t>
            </a:r>
            <a:r>
              <a:rPr lang="en-GB" sz="800" dirty="0">
                <a:effectLst/>
              </a:rPr>
              <a:t> </a:t>
            </a:r>
            <a:r>
              <a:rPr lang="en-GB" sz="800" b="1" dirty="0">
                <a:effectLst/>
              </a:rPr>
              <a:t>16</a:t>
            </a:r>
            <a:r>
              <a:rPr lang="en-GB" sz="800" dirty="0">
                <a:effectLst/>
              </a:rPr>
              <a:t>, 2317–2334 (2004).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effectLst/>
              </a:rPr>
              <a:t>[3] Singh, P. P. </a:t>
            </a:r>
            <a:r>
              <a:rPr lang="en-GB" sz="800" i="1" dirty="0">
                <a:effectLst/>
              </a:rPr>
              <a:t>Journal of Magnetism and Magnetic Materials</a:t>
            </a:r>
            <a:r>
              <a:rPr lang="en-GB" sz="800" dirty="0">
                <a:effectLst/>
              </a:rPr>
              <a:t> </a:t>
            </a:r>
            <a:r>
              <a:rPr lang="en-GB" sz="800" b="1" dirty="0">
                <a:effectLst/>
              </a:rPr>
              <a:t>261</a:t>
            </a:r>
            <a:r>
              <a:rPr lang="en-GB" sz="800" dirty="0">
                <a:effectLst/>
              </a:rPr>
              <a:t>, 347–352 (2003).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BA2AF6-3824-7005-7DDA-D9C3A7386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73699"/>
              </p:ext>
            </p:extLst>
          </p:nvPr>
        </p:nvGraphicFramePr>
        <p:xfrm>
          <a:off x="2099865" y="1248178"/>
          <a:ext cx="3310166" cy="172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841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Bulk spin moment Ni, 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0.61, 0.20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VASP PBE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510724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0.58, 0.10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14251"/>
                  </a:ext>
                </a:extLst>
              </a:tr>
            </a:tbl>
          </a:graphicData>
        </a:graphic>
      </p:graphicFrame>
      <p:pic>
        <p:nvPicPr>
          <p:cNvPr id="26" name="Picture 25" descr="A picture containing abacus&#10;&#10;Description automatically generated">
            <a:extLst>
              <a:ext uri="{FF2B5EF4-FFF2-40B4-BE49-F238E27FC236}">
                <a16:creationId xmlns:a16="http://schemas.microsoft.com/office/drawing/2014/main" id="{DE151A51-1AA5-6B40-3D45-021E2048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1" b="14752"/>
          <a:stretch/>
        </p:blipFill>
        <p:spPr>
          <a:xfrm>
            <a:off x="2668760" y="3201341"/>
            <a:ext cx="1926686" cy="26239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699144-CA71-59AE-DC48-028DBFD35C91}"/>
              </a:ext>
            </a:extLst>
          </p:cNvPr>
          <p:cNvSpPr txBox="1"/>
          <p:nvPr/>
        </p:nvSpPr>
        <p:spPr>
          <a:xfrm>
            <a:off x="4239143" y="3205255"/>
            <a:ext cx="466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8 Pt 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1E052-3B86-94A2-1F1A-D26B355E5F22}"/>
              </a:ext>
            </a:extLst>
          </p:cNvPr>
          <p:cNvSpPr txBox="1"/>
          <p:nvPr/>
        </p:nvSpPr>
        <p:spPr>
          <a:xfrm>
            <a:off x="4233859" y="3745610"/>
            <a:ext cx="4088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6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2DEEA-F953-7500-9CFA-515BFF46B5B5}"/>
              </a:ext>
            </a:extLst>
          </p:cNvPr>
          <p:cNvSpPr txBox="1"/>
          <p:nvPr/>
        </p:nvSpPr>
        <p:spPr>
          <a:xfrm>
            <a:off x="4239146" y="4275761"/>
            <a:ext cx="408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4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8FCD2-F866-8118-FF87-110B6E5F1BBD}"/>
              </a:ext>
            </a:extLst>
          </p:cNvPr>
          <p:cNvSpPr txBox="1"/>
          <p:nvPr/>
        </p:nvSpPr>
        <p:spPr>
          <a:xfrm>
            <a:off x="4241729" y="4798257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3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B9AB97-E7B0-43DE-DD7A-910A9B6C3A8F}"/>
              </a:ext>
            </a:extLst>
          </p:cNvPr>
          <p:cNvSpPr txBox="1"/>
          <p:nvPr/>
        </p:nvSpPr>
        <p:spPr>
          <a:xfrm>
            <a:off x="3925627" y="4792512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2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622BD-A3E6-59E8-AEB5-07FBB44F692A}"/>
              </a:ext>
            </a:extLst>
          </p:cNvPr>
          <p:cNvSpPr txBox="1"/>
          <p:nvPr/>
        </p:nvSpPr>
        <p:spPr>
          <a:xfrm>
            <a:off x="4247173" y="5334091"/>
            <a:ext cx="464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1 Pt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924DA-6AAC-A9AF-0295-FF9D2148704E}"/>
              </a:ext>
            </a:extLst>
          </p:cNvPr>
          <p:cNvSpPr txBox="1"/>
          <p:nvPr/>
        </p:nvSpPr>
        <p:spPr>
          <a:xfrm>
            <a:off x="3902809" y="4270502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5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74C286-47B4-D0B3-E91C-D88CA2D7CC32}"/>
              </a:ext>
            </a:extLst>
          </p:cNvPr>
          <p:cNvSpPr txBox="1"/>
          <p:nvPr/>
        </p:nvSpPr>
        <p:spPr>
          <a:xfrm>
            <a:off x="3925626" y="3749197"/>
            <a:ext cx="464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7 Ni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74B34-5450-11E4-15F3-BEAD471DFBA6}"/>
              </a:ext>
            </a:extLst>
          </p:cNvPr>
          <p:cNvSpPr txBox="1"/>
          <p:nvPr/>
        </p:nvSpPr>
        <p:spPr>
          <a:xfrm>
            <a:off x="2533275" y="5696187"/>
            <a:ext cx="2272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prstClr val="black"/>
                </a:solidFill>
              </a:rPr>
              <a:t>Numbering corresponds to CP2K atomic kind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FBB78-BB68-457E-711A-E4009210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20" b="38258"/>
          <a:stretch/>
        </p:blipFill>
        <p:spPr>
          <a:xfrm>
            <a:off x="5523915" y="1573855"/>
            <a:ext cx="6493134" cy="18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72375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prstClr val="black"/>
                </a:solidFill>
                <a:latin typeface="Calibri" panose="020F0302020204030204"/>
              </a:rPr>
              <a:t>Initial settings: 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 MAGNETIZATION (2.0), Pt MAGNETIZATION (0.0) from Hund’s rule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PBE, DZVP-MOLOPT, 1x1x1, ADDED_MOS (100), ELECTRONIC_TEMPERATURE (2000), ALPHA (4e-2), CUTOFF (600)</a:t>
            </a:r>
          </a:p>
          <a:p>
            <a:pPr>
              <a:spcAft>
                <a:spcPts val="1200"/>
              </a:spcAft>
            </a:pPr>
            <a:endParaRPr lang="en-GB" sz="800" dirty="0">
              <a:solidFill>
                <a:prstClr val="black"/>
              </a:solidFill>
              <a:latin typeface="Calibri" panose="020F0302020204030204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Using multiple restarts/OUTER_SCF: initial validation of lower energy ferromagnetic structure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Using multiple restarts/OUTER_SCF: initial screening </a:t>
            </a:r>
            <a:r>
              <a:rPr lang="en-GB" dirty="0">
                <a:solidFill>
                  <a:prstClr val="black"/>
                </a:solidFill>
                <a:effectLst/>
                <a:latin typeface="Calibri" panose="020F0302020204030204"/>
              </a:rPr>
              <a:t>for all parameters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Using</a:t>
            </a:r>
            <a:r>
              <a:rPr lang="en-GB" dirty="0">
                <a:solidFill>
                  <a:prstClr val="black"/>
                </a:solidFill>
                <a:effectLst/>
                <a:latin typeface="Calibri" panose="020F0302020204030204"/>
              </a:rPr>
              <a:t> coarse EPS_SCF 5e-4 and MAX_SCF 300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: </a:t>
            </a:r>
            <a:r>
              <a:rPr lang="en-GB" dirty="0">
                <a:solidFill>
                  <a:prstClr val="black"/>
                </a:solidFill>
                <a:effectLst/>
                <a:latin typeface="Calibri" panose="020F0302020204030204"/>
              </a:rPr>
              <a:t>perform convergence grid searches for all parameters </a:t>
            </a:r>
            <a:endParaRPr lang="en-GB" sz="800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200"/>
              </a:spcAft>
            </a:pPr>
            <a:endParaRPr lang="en-GB" sz="800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200"/>
              </a:spcAft>
            </a:pPr>
            <a:r>
              <a:rPr lang="en-GB" b="1" dirty="0">
                <a:solidFill>
                  <a:prstClr val="black"/>
                </a:solidFill>
                <a:latin typeface="Calibri" panose="020F0302020204030204"/>
              </a:rPr>
              <a:t>Optimised settings: 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 MAGNETIZATION (1.0), Pt MAGNETIZATION (0.0)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PBE, TZVP-MOLOPT, 8x8x1, ADDED_MOS (100), ELECTRONIC_TEMPERATURE (2000), ALPHA (4e-2), CUTOFF (500)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GB" sz="800" dirty="0">
              <a:solidFill>
                <a:prstClr val="black"/>
              </a:solidFill>
              <a:latin typeface="Calibri" panose="020F0302020204030204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Methodology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5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27623</TotalTime>
  <Words>1238</Words>
  <Application>Microsoft Macintosh PowerPoint</Application>
  <PresentationFormat>Widescreen</PresentationFormat>
  <Paragraphs>211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Ahart, Christian</dc:creator>
  <cp:lastModifiedBy>Ahart, Christian</cp:lastModifiedBy>
  <cp:revision>975</cp:revision>
  <cp:lastPrinted>2022-11-21T10:52:11Z</cp:lastPrinted>
  <dcterms:created xsi:type="dcterms:W3CDTF">2022-11-18T13:25:16Z</dcterms:created>
  <dcterms:modified xsi:type="dcterms:W3CDTF">2023-06-06T12:46:26Z</dcterms:modified>
</cp:coreProperties>
</file>