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99" r:id="rId2"/>
    <p:sldId id="387" r:id="rId3"/>
    <p:sldId id="401" r:id="rId4"/>
    <p:sldId id="410" r:id="rId5"/>
    <p:sldId id="389" r:id="rId6"/>
    <p:sldId id="405" r:id="rId7"/>
    <p:sldId id="392" r:id="rId8"/>
    <p:sldId id="279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7049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CD35-0566-4243-BC82-1D56358965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FF31-6225-E943-A703-2441E3B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7FF31-6225-E943-A703-2441E3B70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6FF-C832-6170-8AF0-84F3A48D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E34C-3740-0380-8FDF-F00D212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9FA6-B9E2-968B-1293-B42B7D0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FEFE-1AF4-EF9A-D3A5-D08A4F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548-B805-C83C-B7B1-49A83D7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DF7-B44E-06B1-6CE7-3A61C6F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15C3-D53E-82E1-C2A6-4D91AE42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9683-E005-D768-57AF-0531775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2E1D-6AC7-0188-ED1C-F996113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58DF-1338-4593-FEEE-48D16D9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E912-012F-13D8-4591-87520D87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F8D20-48E4-1167-F3CA-2306CF48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63E-9FEB-481D-B376-555BF753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AB14-A4D3-1977-E0A4-667512D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07D7-D687-0118-BB12-CC9F99C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09D-644B-8DB2-70EC-C6D15F09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167-0EE3-2583-30CB-4B48EF9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DE8-8F84-51DF-7242-BA3F13DF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2C07-1630-E24F-4C72-5FF836DE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B94E-E0C7-02E2-30F6-75D97CB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3667-10A0-9320-5303-7FF27FFB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6751-2528-DEEA-1E64-8D0E778D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8033-F82B-2EBB-A74E-BE33EE3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7228-E041-A4DD-525A-DEDF61E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42EB-CF0C-D3F7-787A-F90B251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A3F4-F5DD-B07A-DFEA-6B7F95B9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9C24-638E-8B78-7A76-87C698B3D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BF87-723D-C88C-63B9-BE380DBA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4D3D-DEDE-1E13-769E-50013D8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A82A-8702-85D2-A8A0-0C20265F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7F80-C5CE-5BF4-7739-312D784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8D1-D0E2-1226-A04E-A08B61E1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8A5A-6D05-1ACA-5DA6-37C70329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E5E-7316-9564-46C6-2DA4F8CD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0FF6D-D357-ED3B-65B5-CE5BE5D9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727AF-1A24-A668-4D41-384FEA61B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D4D29-CCB6-E85A-8166-5A937C8E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CE17-E9C6-3C30-6886-30EAA67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FA2A8-85B9-C35C-61B1-BE73BDF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7767-87EF-DC9D-AABA-9655254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49A4-58FA-C9DF-1B1A-525F14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CBAE-3EBA-EBEB-D1F0-406F47C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E68C-4E98-F9B1-3A64-2DDB7EF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8274-68D8-DF45-D6E9-C13882F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4647C-3850-033E-A317-20AC31ED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B2373-3604-0995-7CED-C0F78F6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E9-5EA4-915A-5DCB-DB76C30B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4B1-F394-419B-721D-C93A4AEE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1EEB-804E-CD1A-2E58-919BB6B0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EB58-4F21-E20F-AA06-F0E4834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E846-6F20-A4AC-9AB3-B0C6F48F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298E-5312-6388-F918-E952E62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15E-1F9B-BBB2-36E9-D4948560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80663-4EB0-39BA-0EFB-FB646D07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7B53-DF56-B819-A2F1-26AA5F8D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E116-D645-916D-3F4D-23BB93A2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E018-F1A4-E573-B0AA-1C29213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7928-F319-A49B-2CA7-F432DE9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34D1-5113-BC79-FBF9-EE96D2FC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64AE-1779-A1B6-38E4-68606888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8271-197F-34B8-F26B-A231B615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3115-86FD-034E-810E-92E6AE499801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D709-B93E-AAA3-7382-8D6B8EE5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6EE-5B64-2F90-36AF-1F373E4D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CP2K changes</a:t>
            </a:r>
          </a:p>
        </p:txBody>
      </p:sp>
    </p:spTree>
    <p:extLst>
      <p:ext uri="{BB962C8B-B14F-4D97-AF65-F5344CB8AC3E}">
        <p14:creationId xmlns:p14="http://schemas.microsoft.com/office/powerpoint/2010/main" val="359192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CP2K code 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C0973-7834-7158-4636-097AC93172F0}"/>
              </a:ext>
            </a:extLst>
          </p:cNvPr>
          <p:cNvSpPr txBox="1"/>
          <p:nvPr/>
        </p:nvSpPr>
        <p:spPr>
          <a:xfrm>
            <a:off x="468242" y="1049938"/>
            <a:ext cx="86126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b="0" i="0" dirty="0">
                <a:solidFill>
                  <a:prstClr val="black"/>
                </a:solidFill>
                <a:effectLst/>
              </a:rPr>
              <a:t>&amp;BS section NEL integer is now a float</a:t>
            </a:r>
            <a:endParaRPr lang="en-GB" altLang="en-US" dirty="0">
              <a:solidFill>
                <a:prstClr val="black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i="0" dirty="0">
                <a:solidFill>
                  <a:srgbClr val="202124"/>
                </a:solidFill>
                <a:effectLst/>
              </a:rPr>
              <a:t>New keywords (integer) MAGNETIZATION_N and MAGNETIZATION_L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>
                <a:solidFill>
                  <a:srgbClr val="202124"/>
                </a:solidFill>
              </a:rPr>
              <a:t>New keywords (float) for number of electrons NELEC_ALPHA, NELEC_BETA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GB" dirty="0">
              <a:solidFill>
                <a:srgbClr val="202124"/>
              </a:solidFill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GB" dirty="0">
                <a:solidFill>
                  <a:srgbClr val="202124"/>
                </a:solidFill>
              </a:rPr>
              <a:t>55 files modified, most features likely will not support non-integer number of electrons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GB" dirty="0">
              <a:solidFill>
                <a:srgbClr val="202124"/>
              </a:solidFill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GB" b="1" dirty="0">
                <a:solidFill>
                  <a:srgbClr val="202124"/>
                </a:solidFill>
              </a:rPr>
              <a:t>Known incompatibilities: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GB" dirty="0">
                <a:solidFill>
                  <a:srgbClr val="202124"/>
                </a:solidFill>
              </a:rPr>
              <a:t>OT: number of orbitals must be equal to the number of electrons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0E8BE-AF82-EEEE-B5E6-B0286234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99" y="3879844"/>
            <a:ext cx="2908300" cy="132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097E9B-F618-A48A-620C-A83A9546DAFE}"/>
              </a:ext>
            </a:extLst>
          </p:cNvPr>
          <p:cNvSpPr/>
          <p:nvPr/>
        </p:nvSpPr>
        <p:spPr>
          <a:xfrm rot="16200000">
            <a:off x="10120514" y="3665632"/>
            <a:ext cx="554649" cy="2106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2322FB-AC07-D96D-5873-3FBF739BF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" t="19404" r="48059" b="6604"/>
          <a:stretch/>
        </p:blipFill>
        <p:spPr>
          <a:xfrm>
            <a:off x="9344438" y="973930"/>
            <a:ext cx="1484088" cy="22047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64F3AC-61B4-4D9E-EFDE-898DDCBF88A9}"/>
              </a:ext>
            </a:extLst>
          </p:cNvPr>
          <p:cNvSpPr/>
          <p:nvPr/>
        </p:nvSpPr>
        <p:spPr>
          <a:xfrm rot="16200000">
            <a:off x="8984118" y="1334250"/>
            <a:ext cx="2204727" cy="148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315DE-DBB2-D695-D1F5-59B8EC5F0FE7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-specify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5A27B-3BF9-3704-AC5F-D2AF8A6FD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799" y="5604670"/>
            <a:ext cx="1803400" cy="55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4AA802-EFAB-6DB8-0E4C-C998BA0111E3}"/>
              </a:ext>
            </a:extLst>
          </p:cNvPr>
          <p:cNvSpPr/>
          <p:nvPr/>
        </p:nvSpPr>
        <p:spPr>
          <a:xfrm rot="16200000">
            <a:off x="9907965" y="5087526"/>
            <a:ext cx="365880" cy="1746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548915-6FA6-0956-33A5-274B8C40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50" y="723224"/>
            <a:ext cx="1803400" cy="5588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Manual allocation of electrons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C0973-7834-7158-4636-097AC93172F0}"/>
              </a:ext>
            </a:extLst>
          </p:cNvPr>
          <p:cNvSpPr txBox="1"/>
          <p:nvPr/>
        </p:nvSpPr>
        <p:spPr>
          <a:xfrm>
            <a:off x="468241" y="1049938"/>
            <a:ext cx="105762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N</a:t>
            </a:r>
            <a:r>
              <a:rPr lang="en-GB" b="0" i="0" dirty="0">
                <a:solidFill>
                  <a:prstClr val="black"/>
                </a:solidFill>
                <a:effectLst/>
              </a:rPr>
              <a:t>umber of alpha electrons NELEC_ALPHA - CHARGE and beta electrons NELEC_BETA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Sum of </a:t>
            </a:r>
            <a:r>
              <a:rPr lang="en-GB" b="0" i="0" dirty="0">
                <a:solidFill>
                  <a:prstClr val="black"/>
                </a:solidFill>
                <a:effectLst/>
              </a:rPr>
              <a:t>NELEC_ALPHA and NELEC_BETA must be an integer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Number of alpha, beta molecular orbitals = CEILING(number of alpha, beta electrons) + ADDED_MOS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315DE-DBB2-D695-D1F5-59B8EC5F0FE7}"/>
              </a:ext>
            </a:extLst>
          </p:cNvPr>
          <p:cNvSpPr txBox="1"/>
          <p:nvPr/>
        </p:nvSpPr>
        <p:spPr>
          <a:xfrm>
            <a:off x="7826188" y="11138"/>
            <a:ext cx="4365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-specify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64BF9-5CB4-ADB5-CB6B-E95A724A3764}"/>
              </a:ext>
            </a:extLst>
          </p:cNvPr>
          <p:cNvSpPr/>
          <p:nvPr/>
        </p:nvSpPr>
        <p:spPr>
          <a:xfrm rot="16200000">
            <a:off x="10359216" y="206080"/>
            <a:ext cx="365880" cy="1746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B42A5-535A-4A03-95B3-269EDD56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23"/>
          <a:stretch/>
        </p:blipFill>
        <p:spPr>
          <a:xfrm>
            <a:off x="1699454" y="2545533"/>
            <a:ext cx="7434395" cy="123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DA81-89D4-23C9-E280-849A2381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54" y="5853290"/>
            <a:ext cx="70231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BCC4-170F-6B93-6F39-2CF7E03DB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2" t="11023"/>
          <a:stretch/>
        </p:blipFill>
        <p:spPr>
          <a:xfrm>
            <a:off x="1751935" y="6273884"/>
            <a:ext cx="6918138" cy="203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A56CEA-431E-374B-AC81-F161AA6E5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444"/>
          <a:stretch/>
        </p:blipFill>
        <p:spPr>
          <a:xfrm>
            <a:off x="1751934" y="3851773"/>
            <a:ext cx="8145973" cy="851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C20B31-EC7E-A5FD-248D-0C9FC3979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59" b="12446"/>
          <a:stretch/>
        </p:blipFill>
        <p:spPr>
          <a:xfrm>
            <a:off x="1751934" y="4787324"/>
            <a:ext cx="8145973" cy="7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</p:spTree>
    <p:extLst>
      <p:ext uri="{BB962C8B-B14F-4D97-AF65-F5344CB8AC3E}">
        <p14:creationId xmlns:p14="http://schemas.microsoft.com/office/powerpoint/2010/main" val="36162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Manual allocation of electrons: bulk Ni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DAFF-2DCA-1E60-7999-CA1A357566EB}"/>
              </a:ext>
            </a:extLst>
          </p:cNvPr>
          <p:cNvSpPr txBox="1"/>
          <p:nvPr/>
        </p:nvSpPr>
        <p:spPr>
          <a:xfrm>
            <a:off x="468241" y="1049938"/>
            <a:ext cx="107095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altLang="en-US" dirty="0">
                <a:solidFill>
                  <a:prstClr val="black"/>
                </a:solidFill>
                <a:latin typeface="Calibri" panose="020F0302020204030204"/>
              </a:rPr>
              <a:t>Ferromagnetic bulk Ni 2x2x2 supercell. Converged spin moment 0.687. Kpoints 1x1x1</a:t>
            </a:r>
          </a:p>
          <a:p>
            <a:pPr algn="just" fontAlgn="base">
              <a:spcAft>
                <a:spcPts val="1200"/>
              </a:spcAft>
              <a:defRPr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SCF shown for EPS_SCF 5E-7. IASD, spin and energy shown for MAX_SCF 1 and DIRECT_P_MIXING</a:t>
            </a:r>
            <a:endParaRPr lang="en-GB" sz="1050" dirty="0">
              <a:solidFill>
                <a:prstClr val="black"/>
              </a:solidFill>
              <a:latin typeface="Calibri" panose="020F0302020204030204"/>
            </a:endParaRPr>
          </a:p>
          <a:p>
            <a:pPr algn="just" fontAlgn="base">
              <a:spcAft>
                <a:spcPts val="1200"/>
              </a:spcAft>
              <a:defRPr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Right hand side table for ADDED_MOS=0 and T=0, as smearing changes guess density</a:t>
            </a:r>
            <a:endParaRPr lang="en-GB" sz="1050" dirty="0">
              <a:solidFill>
                <a:srgbClr val="FF0000"/>
              </a:solidFill>
              <a:latin typeface="Calibri" panose="020F03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BDCEB-28CF-3236-FC38-7C7A1B85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82629"/>
              </p:ext>
            </p:extLst>
          </p:nvPr>
        </p:nvGraphicFramePr>
        <p:xfrm>
          <a:off x="764289" y="3020362"/>
          <a:ext cx="7575669" cy="34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76">
                  <a:extLst>
                    <a:ext uri="{9D8B030D-6E8A-4147-A177-3AD203B41FA5}">
                      <a16:colId xmlns:a16="http://schemas.microsoft.com/office/drawing/2014/main" val="2064848567"/>
                    </a:ext>
                  </a:extLst>
                </a:gridCol>
                <a:gridCol w="164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149">
                  <a:extLst>
                    <a:ext uri="{9D8B030D-6E8A-4147-A177-3AD203B41FA5}">
                      <a16:colId xmlns:a16="http://schemas.microsoft.com/office/drawing/2014/main" val="1541977486"/>
                    </a:ext>
                  </a:extLst>
                </a:gridCol>
                <a:gridCol w="1057001">
                  <a:extLst>
                    <a:ext uri="{9D8B030D-6E8A-4147-A177-3AD203B41FA5}">
                      <a16:colId xmlns:a16="http://schemas.microsoft.com/office/drawing/2014/main" val="2534810666"/>
                    </a:ext>
                  </a:extLst>
                </a:gridCol>
                <a:gridCol w="786229">
                  <a:extLst>
                    <a:ext uri="{9D8B030D-6E8A-4147-A177-3AD203B41FA5}">
                      <a16:colId xmlns:a16="http://schemas.microsoft.com/office/drawing/2014/main" val="1040578162"/>
                    </a:ext>
                  </a:extLst>
                </a:gridCol>
                <a:gridCol w="1340981">
                  <a:extLst>
                    <a:ext uri="{9D8B030D-6E8A-4147-A177-3AD203B41FA5}">
                      <a16:colId xmlns:a16="http://schemas.microsoft.com/office/drawing/2014/main" val="3016136524"/>
                    </a:ext>
                  </a:extLst>
                </a:gridCol>
                <a:gridCol w="591406">
                  <a:extLst>
                    <a:ext uri="{9D8B030D-6E8A-4147-A177-3AD203B41FA5}">
                      <a16:colId xmlns:a16="http://schemas.microsoft.com/office/drawing/2014/main" val="124593471"/>
                    </a:ext>
                  </a:extLst>
                </a:gridCol>
              </a:tblGrid>
              <a:tr h="45837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IASD/32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(32*2*)+1=65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-5430.5035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316.8,  259.2  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-5430.2732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199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(32*1.5)+1=49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-5429.9727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1118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(32*1)+1=33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-5429.5932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2727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(32*0.5)+1=17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-5429.3654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701975"/>
                  </a:ext>
                </a:extLst>
              </a:tr>
            </a:tbl>
          </a:graphicData>
        </a:graphic>
      </p:graphicFrame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5A613D9-A919-8C66-604A-30DCF2C0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4" y="100414"/>
            <a:ext cx="1928318" cy="19283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D2F1F2-6899-F4DF-2070-86397BF19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3226"/>
              </p:ext>
            </p:extLst>
          </p:nvPr>
        </p:nvGraphicFramePr>
        <p:xfrm>
          <a:off x="9856954" y="3021627"/>
          <a:ext cx="1709016" cy="3451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61">
                  <a:extLst>
                    <a:ext uri="{9D8B030D-6E8A-4147-A177-3AD203B41FA5}">
                      <a16:colId xmlns:a16="http://schemas.microsoft.com/office/drawing/2014/main" val="2459838990"/>
                    </a:ext>
                  </a:extLst>
                </a:gridCol>
              </a:tblGrid>
              <a:tr h="460653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IASD/32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199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1118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2727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70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4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Manual allocation of electrons: Ni slab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DAFF-2DCA-1E60-7999-CA1A357566EB}"/>
              </a:ext>
            </a:extLst>
          </p:cNvPr>
          <p:cNvSpPr txBox="1"/>
          <p:nvPr/>
        </p:nvSpPr>
        <p:spPr>
          <a:xfrm>
            <a:off x="468241" y="1049938"/>
            <a:ext cx="1070951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altLang="en-US" dirty="0">
                <a:solidFill>
                  <a:prstClr val="black"/>
                </a:solidFill>
                <a:latin typeface="Calibri" panose="020F0302020204030204"/>
              </a:rPr>
              <a:t>Ferromagnetic Ni 2x2x2 slab. Converged spin moment 0.70, 0.61. Kpoints 4x4x1</a:t>
            </a:r>
          </a:p>
          <a:p>
            <a:pPr algn="just" fontAlgn="base">
              <a:spcAft>
                <a:spcPts val="1200"/>
              </a:spcAft>
              <a:defRPr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SCF shown for EPS_SCF 1E-3. IASD, spin and energy shown for MAX_SCF 1 and DIRECT_P_MIXING </a:t>
            </a:r>
          </a:p>
          <a:p>
            <a:pPr algn="just" fontAlgn="base">
              <a:spcAft>
                <a:spcPts val="1200"/>
              </a:spcAft>
              <a:defRPr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Right hand side table for ADDED_MOS=0, no smearing. IASD and total Mulliken spin</a:t>
            </a:r>
          </a:p>
          <a:p>
            <a:pPr algn="just" fontAlgn="base">
              <a:spcAft>
                <a:spcPts val="1200"/>
              </a:spcAft>
              <a:defRPr/>
            </a:pPr>
            <a:endParaRPr lang="en-GB" sz="1050" dirty="0">
              <a:solidFill>
                <a:prstClr val="black"/>
              </a:solidFill>
              <a:latin typeface="Calibri" panose="020F03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BDCEB-28CF-3236-FC38-7C7A1B85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91378"/>
              </p:ext>
            </p:extLst>
          </p:nvPr>
        </p:nvGraphicFramePr>
        <p:xfrm>
          <a:off x="370492" y="2728066"/>
          <a:ext cx="9419274" cy="34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3">
                  <a:extLst>
                    <a:ext uri="{9D8B030D-6E8A-4147-A177-3AD203B41FA5}">
                      <a16:colId xmlns:a16="http://schemas.microsoft.com/office/drawing/2014/main" val="2816015458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368">
                  <a:extLst>
                    <a:ext uri="{9D8B030D-6E8A-4147-A177-3AD203B41FA5}">
                      <a16:colId xmlns:a16="http://schemas.microsoft.com/office/drawing/2014/main" val="1541977486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534810666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1040578162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675935027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124593471"/>
                    </a:ext>
                  </a:extLst>
                </a:gridCol>
              </a:tblGrid>
              <a:tr h="45837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IASD/32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(32*1)+1=33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0.642, 0.560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-5426.6352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2727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>
                          <a:solidFill>
                            <a:srgbClr val="000000"/>
                          </a:solidFill>
                          <a:latin typeface="Calibri" panose="020F0302020204030204"/>
                        </a:rPr>
                        <a:t>(32*0.75)+1=25</a:t>
                      </a: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0.578, 0.500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-5426.5023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6179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0.7, 0.8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>
                          <a:solidFill>
                            <a:srgbClr val="000000"/>
                          </a:solidFill>
                          <a:latin typeface="Calibri" panose="020F0302020204030204"/>
                        </a:rPr>
                        <a:t>(16*0.7+16*0.8)+1=25</a:t>
                      </a: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0.614, 0.466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-5426.5031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1488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</a:t>
                      </a: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(32*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</a:t>
                      </a: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)+1=21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0.530, 0.457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-5426.4501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0139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0.5, 0.7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297.6,  278.4  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0.591, 0.391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-5426.4438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138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56EE99-D603-664E-A8FF-D7A06FBBF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77175"/>
              </p:ext>
            </p:extLst>
          </p:nvPr>
        </p:nvGraphicFramePr>
        <p:xfrm>
          <a:off x="10069788" y="2722081"/>
          <a:ext cx="1820038" cy="3451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459838990"/>
                    </a:ext>
                  </a:extLst>
                </a:gridCol>
              </a:tblGrid>
              <a:tr h="460653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Mulliken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199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98215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0029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501044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23A61D27-5351-37AA-2AB5-6839D83EC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37"/>
          <a:stretch/>
        </p:blipFill>
        <p:spPr>
          <a:xfrm>
            <a:off x="9848145" y="216924"/>
            <a:ext cx="1820431" cy="1927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EE461B-281A-DA3F-E9E3-4BDC91D640F5}"/>
              </a:ext>
            </a:extLst>
          </p:cNvPr>
          <p:cNvSpPr txBox="1"/>
          <p:nvPr/>
        </p:nvSpPr>
        <p:spPr>
          <a:xfrm>
            <a:off x="11621278" y="532792"/>
            <a:ext cx="54873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effectLst/>
                <a:latin typeface="Calibri" panose="020F0302020204030204"/>
              </a:rPr>
              <a:t>Ni_i</a:t>
            </a:r>
          </a:p>
          <a:p>
            <a:pPr>
              <a:spcAft>
                <a:spcPts val="1800"/>
              </a:spcAft>
            </a:pPr>
            <a:r>
              <a:rPr lang="en-GB" sz="1400" dirty="0" err="1">
                <a:solidFill>
                  <a:prstClr val="black"/>
                </a:solidFill>
                <a:latin typeface="Calibri" panose="020F0302020204030204"/>
              </a:rPr>
              <a:t>Ni_b</a:t>
            </a:r>
            <a:endParaRPr lang="en-GB" sz="1400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latin typeface="Calibri" panose="020F0302020204030204"/>
              </a:rPr>
              <a:t>Ni_b</a:t>
            </a:r>
          </a:p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effectLst/>
                <a:latin typeface="Calibri" panose="020F0302020204030204"/>
              </a:rPr>
              <a:t>Ni_i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6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6D7B8E-007E-13C9-1BB4-9117A84B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00840" y="3573584"/>
            <a:ext cx="4082156" cy="30711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D19B4D9-9DCA-2DE7-EFC6-F60ED33A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33"/>
          <a:stretch/>
        </p:blipFill>
        <p:spPr>
          <a:xfrm>
            <a:off x="4244110" y="3573584"/>
            <a:ext cx="3488876" cy="30711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0" y="1024031"/>
            <a:ext cx="113401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altLang="en-US" dirty="0">
                <a:solidFill>
                  <a:prstClr val="black"/>
                </a:solidFill>
                <a:latin typeface="Calibri" panose="020F0302020204030204"/>
              </a:rPr>
              <a:t>Ferromagnetic Ni 2x2x2 slab. Converged spin moment Ni_b=0.61, Ni_i=0.70. IASD 23.65</a:t>
            </a:r>
          </a:p>
          <a:p>
            <a:pPr algn="just" fontAlgn="base">
              <a:spcAft>
                <a:spcPts val="1200"/>
              </a:spcAft>
              <a:defRPr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1D grid search for KPOINTS (4x4x1), ADDED_MOS (-1), ELECTRONIC_TEMPERATURE (2000)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8x8=64 2D grid search for ALPHA (0.08), BETA (1.5)</a:t>
            </a:r>
            <a:endParaRPr lang="en-GB" altLang="en-US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4x60=240 2D grid search for Ni_b, Ni_i MAGNETIZATION shown for SCF &lt; 50 and IASD &gt; 20</a:t>
            </a:r>
          </a:p>
          <a:p>
            <a:pPr>
              <a:spcAft>
                <a:spcPts val="1200"/>
              </a:spcAft>
            </a:pPr>
            <a:endParaRPr lang="en-GB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Ni_b (0.65), Ni_i (0.70) converges in 63 steps for EPS_SCF 1E-5 with 1 restart, with further refinement should be faster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Manual allocation of electrons: Ni slab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896F821-C461-D172-4163-AB8B270D40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37"/>
          <a:stretch/>
        </p:blipFill>
        <p:spPr>
          <a:xfrm>
            <a:off x="9420069" y="240572"/>
            <a:ext cx="2012985" cy="2131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9DBA5-F623-0B86-60F7-941E89050F30}"/>
              </a:ext>
            </a:extLst>
          </p:cNvPr>
          <p:cNvSpPr txBox="1"/>
          <p:nvPr/>
        </p:nvSpPr>
        <p:spPr>
          <a:xfrm>
            <a:off x="11433054" y="674684"/>
            <a:ext cx="54873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effectLst/>
                <a:latin typeface="Calibri" panose="020F0302020204030204"/>
              </a:rPr>
              <a:t>Ni_i</a:t>
            </a:r>
          </a:p>
          <a:p>
            <a:pPr>
              <a:spcAft>
                <a:spcPts val="1800"/>
              </a:spcAft>
            </a:pPr>
            <a:r>
              <a:rPr lang="en-GB" sz="1400" dirty="0" err="1">
                <a:solidFill>
                  <a:prstClr val="black"/>
                </a:solidFill>
                <a:latin typeface="Calibri" panose="020F0302020204030204"/>
              </a:rPr>
              <a:t>Ni_b</a:t>
            </a:r>
            <a:endParaRPr lang="en-GB" sz="1400" dirty="0">
              <a:solidFill>
                <a:prstClr val="black"/>
              </a:solidFill>
              <a:latin typeface="Calibri" panose="020F0302020204030204"/>
            </a:endParaRPr>
          </a:p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latin typeface="Calibri" panose="020F0302020204030204"/>
              </a:rPr>
              <a:t>Ni_b</a:t>
            </a:r>
          </a:p>
          <a:p>
            <a:pPr>
              <a:spcAft>
                <a:spcPts val="1800"/>
              </a:spcAft>
            </a:pPr>
            <a:r>
              <a:rPr lang="en-GB" sz="1400" dirty="0">
                <a:solidFill>
                  <a:prstClr val="black"/>
                </a:solidFill>
                <a:effectLst/>
                <a:latin typeface="Calibri" panose="020F0302020204030204"/>
              </a:rPr>
              <a:t>Ni_i</a:t>
            </a:r>
            <a:endParaRPr lang="en-GB" sz="14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186BE-29E2-852E-5ECB-64CF895B0326}"/>
              </a:ext>
            </a:extLst>
          </p:cNvPr>
          <p:cNvSpPr txBox="1"/>
          <p:nvPr/>
        </p:nvSpPr>
        <p:spPr>
          <a:xfrm>
            <a:off x="4465633" y="6004933"/>
            <a:ext cx="159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1200"/>
              </a:spcAft>
              <a:defRPr/>
            </a:pPr>
            <a:r>
              <a:rPr lang="en-GB" altLang="en-US" sz="1400" dirty="0">
                <a:solidFill>
                  <a:prstClr val="black"/>
                </a:solidFill>
                <a:latin typeface="Calibri" panose="020F0302020204030204"/>
              </a:rPr>
              <a:t>EPS_SCF 1E-3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4C5F-EED4-F957-1E1F-4814342D9F47}"/>
              </a:ext>
            </a:extLst>
          </p:cNvPr>
          <p:cNvSpPr txBox="1"/>
          <p:nvPr/>
        </p:nvSpPr>
        <p:spPr>
          <a:xfrm>
            <a:off x="8045984" y="6014929"/>
            <a:ext cx="159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1200"/>
              </a:spcAft>
              <a:defRPr/>
            </a:pPr>
            <a:r>
              <a:rPr lang="en-GB" altLang="en-US" sz="1400" dirty="0">
                <a:solidFill>
                  <a:prstClr val="black"/>
                </a:solidFill>
                <a:latin typeface="Calibri" panose="020F0302020204030204"/>
              </a:rPr>
              <a:t>EPS_SCF 1E-4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A2F91A-B489-BB64-24EC-1A9767E035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7069" y="3606630"/>
            <a:ext cx="4165492" cy="31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919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Smearing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06DF3-AC16-C970-F909-4A7C0C3E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85"/>
          <a:stretch/>
        </p:blipFill>
        <p:spPr>
          <a:xfrm>
            <a:off x="1923673" y="4991263"/>
            <a:ext cx="8269027" cy="912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5BC6D-F25E-7759-2BAA-9FBAA97E1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b="55906"/>
          <a:stretch/>
        </p:blipFill>
        <p:spPr>
          <a:xfrm>
            <a:off x="1923673" y="2748521"/>
            <a:ext cx="8021179" cy="8849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45357-8159-D9D6-6AEF-182FE4CEC348}"/>
              </a:ext>
            </a:extLst>
          </p:cNvPr>
          <p:cNvCxnSpPr/>
          <p:nvPr/>
        </p:nvCxnSpPr>
        <p:spPr>
          <a:xfrm>
            <a:off x="5809874" y="3846940"/>
            <a:ext cx="0" cy="96926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DEAEA3-80C7-E053-9EA5-E0BF48FAE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95"/>
          <a:stretch/>
        </p:blipFill>
        <p:spPr>
          <a:xfrm>
            <a:off x="6749674" y="3811656"/>
            <a:ext cx="29464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0AA03-3B40-71CC-A4D7-FCF7225D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252" y="6031119"/>
            <a:ext cx="2032000" cy="44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EA1B4-A55F-4C10-4721-199D0735F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232" y="6136441"/>
            <a:ext cx="19050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DD02E-834E-2222-2148-3A3995278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673" y="3846940"/>
            <a:ext cx="3009900" cy="40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10449-C38A-D00A-8E1B-337EB66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3091" y="634851"/>
            <a:ext cx="5845817" cy="16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28564</TotalTime>
  <Words>589</Words>
  <Application>Microsoft Macintosh PowerPoint</Application>
  <PresentationFormat>Widescreen</PresentationFormat>
  <Paragraphs>142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Ahart, Christian</dc:creator>
  <cp:lastModifiedBy>Ahart, Christian</cp:lastModifiedBy>
  <cp:revision>741</cp:revision>
  <cp:lastPrinted>2022-11-21T10:52:11Z</cp:lastPrinted>
  <dcterms:created xsi:type="dcterms:W3CDTF">2022-11-18T13:25:16Z</dcterms:created>
  <dcterms:modified xsi:type="dcterms:W3CDTF">2023-03-24T14:29:37Z</dcterms:modified>
</cp:coreProperties>
</file>