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7" r:id="rId2"/>
    <p:sldId id="418" r:id="rId3"/>
    <p:sldId id="401" r:id="rId4"/>
    <p:sldId id="279" r:id="rId5"/>
    <p:sldId id="415" r:id="rId6"/>
    <p:sldId id="414" r:id="rId7"/>
    <p:sldId id="417" r:id="rId8"/>
    <p:sldId id="409" r:id="rId9"/>
    <p:sldId id="402" r:id="rId10"/>
    <p:sldId id="410" r:id="rId11"/>
    <p:sldId id="4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2"/>
    <p:restoredTop sz="97049"/>
  </p:normalViewPr>
  <p:slideViewPr>
    <p:cSldViewPr snapToGrid="0">
      <p:cViewPr varScale="1">
        <p:scale>
          <a:sx n="162" d="100"/>
          <a:sy n="162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CD35-0566-4243-BC82-1D56358965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7FF31-6225-E943-A703-2441E3B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7FF31-6225-E943-A703-2441E3B7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6FF-C832-6170-8AF0-84F3A48D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E34C-3740-0380-8FDF-F00D212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9FA6-B9E2-968B-1293-B42B7D0F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FEFE-1AF4-EF9A-D3A5-D08A4F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548-B805-C83C-B7B1-49A83D7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DF7-B44E-06B1-6CE7-3A61C6F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15C3-D53E-82E1-C2A6-4D91AE42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9683-E005-D768-57AF-05317758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2E1D-6AC7-0188-ED1C-F996113F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58DF-1338-4593-FEEE-48D16D9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E912-012F-13D8-4591-87520D87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F8D20-48E4-1167-F3CA-2306CF48E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63E-9FEB-481D-B376-555BF753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AB14-A4D3-1977-E0A4-667512D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07D7-D687-0118-BB12-CC9F99C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09D-644B-8DB2-70EC-C6D15F09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167-0EE3-2583-30CB-4B48EF9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7DE8-8F84-51DF-7242-BA3F13DF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2C07-1630-E24F-4C72-5FF836DE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B94E-E0C7-02E2-30F6-75D97CBE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3667-10A0-9320-5303-7FF27FFB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6751-2528-DEEA-1E64-8D0E778D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8033-F82B-2EBB-A74E-BE33EE3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7228-E041-A4DD-525A-DEDF61E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42EB-CF0C-D3F7-787A-F90B251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A3F4-F5DD-B07A-DFEA-6B7F95B9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9C24-638E-8B78-7A76-87C698B3D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BF87-723D-C88C-63B9-BE380DBA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4D3D-DEDE-1E13-769E-50013D8B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FA82A-8702-85D2-A8A0-0C20265F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7F80-C5CE-5BF4-7739-312D784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08D1-D0E2-1226-A04E-A08B61E1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8A5A-6D05-1ACA-5DA6-37C70329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E5E-7316-9564-46C6-2DA4F8CD9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0FF6D-D357-ED3B-65B5-CE5BE5D9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727AF-1A24-A668-4D41-384FEA61B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D4D29-CCB6-E85A-8166-5A937C8E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CE17-E9C6-3C30-6886-30EAA67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FA2A8-85B9-C35C-61B1-BE73BDF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7767-87EF-DC9D-AABA-96552547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49A4-58FA-C9DF-1B1A-525F14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CBAE-3EBA-EBEB-D1F0-406F47C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E68C-4E98-F9B1-3A64-2DDB7EF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38274-68D8-DF45-D6E9-C13882F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4647C-3850-033E-A317-20AC31ED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B2373-3604-0995-7CED-C0F78F6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E9-5EA4-915A-5DCB-DB76C30B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4B1-F394-419B-721D-C93A4AEE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1EEB-804E-CD1A-2E58-919BB6B0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EB58-4F21-E20F-AA06-F0E4834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E846-6F20-A4AC-9AB3-B0C6F48F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298E-5312-6388-F918-E952E62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15E-1F9B-BBB2-36E9-D4948560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80663-4EB0-39BA-0EFB-FB646D07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7B53-DF56-B819-A2F1-26AA5F8D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1E116-D645-916D-3F4D-23BB93A2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E018-F1A4-E573-B0AA-1C29213E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7928-F319-A49B-2CA7-F432DE9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34D1-5113-BC79-FBF9-EE96D2FC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64AE-1779-A1B6-38E4-68606888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8271-197F-34B8-F26B-A231B615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3115-86FD-034E-810E-92E6AE499801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D709-B93E-AAA3-7382-8D6B8EE5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6EE-5B64-2F90-36AF-1F373E4DB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173B-63B0-CD46-A845-A69C4B8D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8342F9-13E1-72CF-2D16-1D49FD77AB20}"/>
              </a:ext>
            </a:extLst>
          </p:cNvPr>
          <p:cNvSpPr txBox="1"/>
          <p:nvPr/>
        </p:nvSpPr>
        <p:spPr>
          <a:xfrm>
            <a:off x="468242" y="1049938"/>
            <a:ext cx="1162391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b="1" i="0" dirty="0">
                <a:solidFill>
                  <a:prstClr val="black"/>
                </a:solidFill>
                <a:effectLst/>
              </a:rPr>
              <a:t>Major: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>
                <a:solidFill>
                  <a:srgbClr val="202124"/>
                </a:solidFill>
              </a:rPr>
              <a:t>New keywords (float) for number of electrons NELEC_ALPHA, NELEC_BETA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New keyword (float) EPS_SCF_ARRAY </a:t>
            </a:r>
            <a:r>
              <a:rPr lang="en-GB" b="0" i="0" dirty="0">
                <a:solidFill>
                  <a:prstClr val="black"/>
                </a:solidFill>
                <a:effectLst/>
                <a:highlight>
                  <a:srgbClr val="FFFF00"/>
                </a:highlight>
              </a:rPr>
              <a:t>to decrease EPS_SCF through OUTER_SCF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endParaRPr lang="en-GB" sz="1050" dirty="0">
              <a:solidFill>
                <a:srgbClr val="202124"/>
              </a:solidFill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GB" b="1" dirty="0">
                <a:solidFill>
                  <a:srgbClr val="202124"/>
                </a:solidFill>
              </a:rPr>
              <a:t>Minor: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New keyword (logical) MUST_CONVERGE aborts CP2K if inner SCF does not converge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</a:rPr>
              <a:t>New keyword (float) EPS_SCF_MULTIPLIER as an alternative to </a:t>
            </a:r>
            <a:r>
              <a:rPr lang="en-GB" b="0" i="0" dirty="0">
                <a:solidFill>
                  <a:prstClr val="black"/>
                </a:solidFill>
                <a:effectLst/>
              </a:rPr>
              <a:t>EPS_SCF_ARRAY </a:t>
            </a:r>
            <a:endParaRPr lang="en-GB" b="0" i="0" dirty="0">
              <a:solidFill>
                <a:srgbClr val="202124"/>
              </a:solidFill>
              <a:effectLst/>
            </a:endParaRP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b="0" i="0" dirty="0">
                <a:solidFill>
                  <a:srgbClr val="202124"/>
                </a:solidFill>
                <a:effectLst/>
              </a:rPr>
              <a:t>New keywords (integer) MAGNETIZATION_N and MAGNETIZATION_L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b="0" i="0" dirty="0">
                <a:solidFill>
                  <a:prstClr val="black"/>
                </a:solidFill>
                <a:effectLst/>
              </a:rPr>
              <a:t>&amp;BS section NEL integer is now a float</a:t>
            </a:r>
            <a:endParaRPr lang="en-GB" altLang="en-US" dirty="0">
              <a:solidFill>
                <a:prstClr val="black"/>
              </a:solidFill>
            </a:endParaRPr>
          </a:p>
          <a:p>
            <a:pPr algn="just" fontAlgn="base">
              <a:spcAft>
                <a:spcPts val="1200"/>
              </a:spcAft>
              <a:defRPr/>
            </a:pPr>
            <a:endParaRPr lang="en-GB" sz="1050" b="0" i="0" dirty="0">
              <a:solidFill>
                <a:srgbClr val="202124"/>
              </a:solidFill>
              <a:effectLst/>
            </a:endParaRPr>
          </a:p>
          <a:p>
            <a:pPr algn="just" fontAlgn="base">
              <a:spcAft>
                <a:spcPts val="1200"/>
              </a:spcAft>
              <a:defRPr/>
            </a:pPr>
            <a:r>
              <a:rPr lang="en-GB" b="1" dirty="0">
                <a:solidFill>
                  <a:srgbClr val="202124"/>
                </a:solidFill>
              </a:rPr>
              <a:t>Bug fixes:</a:t>
            </a: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  <a:highlight>
                  <a:srgbClr val="FFFF00"/>
                </a:highlight>
              </a:rPr>
              <a:t>OUTER_SCF now works for BROYDEN_MIXING (buffer reset each OUTER_SCF)</a:t>
            </a:r>
            <a:endParaRPr lang="en-GB" b="0" i="0" dirty="0">
              <a:solidFill>
                <a:srgbClr val="202124"/>
              </a:solidFill>
              <a:effectLst/>
              <a:highlight>
                <a:srgbClr val="FFFF00"/>
              </a:highlight>
            </a:endParaRPr>
          </a:p>
          <a:p>
            <a:pPr marL="342900" indent="-342900" algn="just" fontAlgn="base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202124"/>
                </a:solidFill>
              </a:rPr>
              <a:t>OUTER_SCF now works for DIRECT_P_MIXING (RMS gradient is now calculated correctly)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CP2K code 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DFB98-2F47-0228-9237-323494EE518D}"/>
              </a:ext>
            </a:extLst>
          </p:cNvPr>
          <p:cNvGrpSpPr/>
          <p:nvPr/>
        </p:nvGrpSpPr>
        <p:grpSpPr>
          <a:xfrm>
            <a:off x="8902583" y="3517211"/>
            <a:ext cx="2908300" cy="1320800"/>
            <a:chOff x="9160201" y="2490270"/>
            <a:chExt cx="2908300" cy="1320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90E8BE-AF82-EEEE-B5E6-B0286234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0201" y="2490270"/>
              <a:ext cx="2908300" cy="13208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097E9B-F618-A48A-620C-A83A9546DAFE}"/>
                </a:ext>
              </a:extLst>
            </p:cNvPr>
            <p:cNvSpPr/>
            <p:nvPr/>
          </p:nvSpPr>
          <p:spPr>
            <a:xfrm rot="16200000">
              <a:off x="10110916" y="2276058"/>
              <a:ext cx="554649" cy="21068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7315DE-DBB2-D695-D1F5-59B8EC5F0FE7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nelectron-specify_outer-scf</a:t>
            </a:r>
            <a:endParaRPr lang="en-GB" sz="1100" b="0" i="0" dirty="0">
              <a:solidFill>
                <a:srgbClr val="202124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C992E-40D0-4D7A-4837-C3D12C5F0297}"/>
              </a:ext>
            </a:extLst>
          </p:cNvPr>
          <p:cNvGrpSpPr/>
          <p:nvPr/>
        </p:nvGrpSpPr>
        <p:grpSpPr>
          <a:xfrm>
            <a:off x="9455033" y="904108"/>
            <a:ext cx="1803400" cy="558800"/>
            <a:chOff x="8068681" y="1256768"/>
            <a:chExt cx="1803400" cy="55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E5A27B-3BF9-3704-AC5F-D2AF8A6F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8681" y="1256768"/>
              <a:ext cx="1803400" cy="558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4AA802-EFAB-6DB8-0E4C-C998BA0111E3}"/>
                </a:ext>
              </a:extLst>
            </p:cNvPr>
            <p:cNvSpPr/>
            <p:nvPr/>
          </p:nvSpPr>
          <p:spPr>
            <a:xfrm rot="16200000">
              <a:off x="8806847" y="739624"/>
              <a:ext cx="365880" cy="17466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1055C-ACEA-511E-AD6E-23FE49556F96}"/>
              </a:ext>
            </a:extLst>
          </p:cNvPr>
          <p:cNvGrpSpPr/>
          <p:nvPr/>
        </p:nvGrpSpPr>
        <p:grpSpPr>
          <a:xfrm>
            <a:off x="9362503" y="2087032"/>
            <a:ext cx="2448380" cy="548714"/>
            <a:chOff x="9362503" y="2087032"/>
            <a:chExt cx="2448380" cy="5487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5B8FE0-3FC5-D1CB-0CB3-08E433577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1441" r="65949"/>
            <a:stretch/>
          </p:blipFill>
          <p:spPr>
            <a:xfrm>
              <a:off x="9362503" y="2087032"/>
              <a:ext cx="2322256" cy="54289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0091DA2-1C36-C760-C398-037786BC06AF}"/>
                </a:ext>
              </a:extLst>
            </p:cNvPr>
            <p:cNvSpPr/>
            <p:nvPr/>
          </p:nvSpPr>
          <p:spPr>
            <a:xfrm rot="16200000">
              <a:off x="10577541" y="1402404"/>
              <a:ext cx="197959" cy="2268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18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Mixing: other schemes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2FA0-2AC7-F458-76CD-7A11913C3BD2}"/>
              </a:ext>
            </a:extLst>
          </p:cNvPr>
          <p:cNvSpPr txBox="1"/>
          <p:nvPr/>
        </p:nvSpPr>
        <p:spPr>
          <a:xfrm>
            <a:off x="468242" y="1049938"/>
            <a:ext cx="114741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BROYDEN_MIXING_NEW, PULAY_MIXING, MULTISECANT_MIXING and KERKER_MIXING are also implemented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BROYDEN_MIXING_NEW immediately crashes with segmentation fault, as reported on Google group in 2021 [1]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PULAY_MIXING does not appear to ever converge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MULTISECANT_MIXING does not appear to ever converge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KERKER_MIXING does not appear to ever converge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1FC7-87E6-DB33-7E93-2AC3BC61E3D9}"/>
              </a:ext>
            </a:extLst>
          </p:cNvPr>
          <p:cNvSpPr txBox="1"/>
          <p:nvPr/>
        </p:nvSpPr>
        <p:spPr>
          <a:xfrm>
            <a:off x="0" y="6570903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https://</a:t>
            </a:r>
            <a:r>
              <a:rPr lang="en-US" sz="1100" dirty="0" err="1"/>
              <a:t>groups.google.com</a:t>
            </a:r>
            <a:r>
              <a:rPr lang="en-US" sz="1100" dirty="0"/>
              <a:t>/g/cp2k/c/</a:t>
            </a:r>
            <a:r>
              <a:rPr lang="en-US" sz="1100" dirty="0" err="1"/>
              <a:t>LgIHVLeReck</a:t>
            </a:r>
            <a:r>
              <a:rPr lang="en-US" sz="1100" dirty="0"/>
              <a:t>/m/</a:t>
            </a:r>
            <a:r>
              <a:rPr lang="en-US" sz="1100" dirty="0" err="1"/>
              <a:t>vebZVnpuBgAJ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35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Smearing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06DF3-AC16-C970-F909-4A7C0C3E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85"/>
          <a:stretch/>
        </p:blipFill>
        <p:spPr>
          <a:xfrm>
            <a:off x="1923673" y="4991263"/>
            <a:ext cx="8269027" cy="912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5BC6D-F25E-7759-2BAA-9FBAA97E1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9" b="55906"/>
          <a:stretch/>
        </p:blipFill>
        <p:spPr>
          <a:xfrm>
            <a:off x="1923673" y="2748521"/>
            <a:ext cx="8021179" cy="8849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45357-8159-D9D6-6AEF-182FE4CEC348}"/>
              </a:ext>
            </a:extLst>
          </p:cNvPr>
          <p:cNvCxnSpPr/>
          <p:nvPr/>
        </p:nvCxnSpPr>
        <p:spPr>
          <a:xfrm>
            <a:off x="5809874" y="3846940"/>
            <a:ext cx="0" cy="96926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DEAEA3-80C7-E053-9EA5-E0BF48FAE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95"/>
          <a:stretch/>
        </p:blipFill>
        <p:spPr>
          <a:xfrm>
            <a:off x="6749674" y="3811656"/>
            <a:ext cx="29464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0AA03-3B40-71CC-A4D7-FCF7225D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252" y="6031119"/>
            <a:ext cx="2032000" cy="44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EA1B4-A55F-4C10-4721-199D0735F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232" y="6136441"/>
            <a:ext cx="19050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DD02E-834E-2222-2148-3A3995278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673" y="3846940"/>
            <a:ext cx="3009900" cy="40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710449-C38A-D00A-8E1B-337EB66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3091" y="634851"/>
            <a:ext cx="5845817" cy="16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E12A9C-8AFE-3631-FAC0-88A8FD62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" y="5105353"/>
            <a:ext cx="14986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7A18D-62EC-7A75-B745-F05B336D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1" y="5811647"/>
            <a:ext cx="6819900" cy="9271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Decreasing EPS_SCF through OUTER_SCF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C0973-7834-7158-4636-097AC93172F0}"/>
              </a:ext>
            </a:extLst>
          </p:cNvPr>
          <p:cNvSpPr txBox="1"/>
          <p:nvPr/>
        </p:nvSpPr>
        <p:spPr>
          <a:xfrm>
            <a:off x="468241" y="1049938"/>
            <a:ext cx="105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EPS_SCF_ARRAY is used to specify EPS_SCF for each OUTER_SCF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93672-4867-85FD-1FD5-7F01C0CAEECB}"/>
              </a:ext>
            </a:extLst>
          </p:cNvPr>
          <p:cNvSpPr/>
          <p:nvPr/>
        </p:nvSpPr>
        <p:spPr>
          <a:xfrm rot="16200000">
            <a:off x="3908582" y="3233543"/>
            <a:ext cx="197096" cy="6819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12946-1DA2-6FB5-303E-9A2987F0C18E}"/>
              </a:ext>
            </a:extLst>
          </p:cNvPr>
          <p:cNvSpPr/>
          <p:nvPr/>
        </p:nvSpPr>
        <p:spPr>
          <a:xfrm rot="16200000">
            <a:off x="1200217" y="4910568"/>
            <a:ext cx="190452" cy="134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FE4EA-EB3C-B38E-16D1-A7CD40964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26" y="1434693"/>
            <a:ext cx="4008588" cy="500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DCC3-9F3E-0B52-366F-4F26D85293E1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nelectron-specify_outer-scf</a:t>
            </a:r>
            <a:endParaRPr lang="en-GB" sz="1100" b="0" i="0" dirty="0">
              <a:solidFill>
                <a:srgbClr val="2021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0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548915-6FA6-0956-33A5-274B8C40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50" y="723224"/>
            <a:ext cx="1803400" cy="5588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Manual allocation of electrons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C0973-7834-7158-4636-097AC93172F0}"/>
              </a:ext>
            </a:extLst>
          </p:cNvPr>
          <p:cNvSpPr txBox="1"/>
          <p:nvPr/>
        </p:nvSpPr>
        <p:spPr>
          <a:xfrm>
            <a:off x="468241" y="1049938"/>
            <a:ext cx="105762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N</a:t>
            </a:r>
            <a:r>
              <a:rPr lang="en-GB" b="0" i="0" dirty="0">
                <a:solidFill>
                  <a:prstClr val="black"/>
                </a:solidFill>
                <a:effectLst/>
              </a:rPr>
              <a:t>umber of alpha electrons NELEC_ALPHA - CHARGE and beta electrons NELEC_BETA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Sum of </a:t>
            </a:r>
            <a:r>
              <a:rPr lang="en-GB" b="0" i="0" dirty="0">
                <a:solidFill>
                  <a:prstClr val="black"/>
                </a:solidFill>
                <a:effectLst/>
              </a:rPr>
              <a:t>NELEC_ALPHA and NELEC_BETA must be an integer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Number of alpha, beta molecular orbitals = CEILING(number of alpha, beta electrons) + ADDED_MOS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64BF9-5CB4-ADB5-CB6B-E95A724A3764}"/>
              </a:ext>
            </a:extLst>
          </p:cNvPr>
          <p:cNvSpPr/>
          <p:nvPr/>
        </p:nvSpPr>
        <p:spPr>
          <a:xfrm rot="16200000">
            <a:off x="10359216" y="206080"/>
            <a:ext cx="365880" cy="1746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B42A5-535A-4A03-95B3-269EDD56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23"/>
          <a:stretch/>
        </p:blipFill>
        <p:spPr>
          <a:xfrm>
            <a:off x="1699454" y="2545533"/>
            <a:ext cx="7434395" cy="123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DA81-89D4-23C9-E280-849A2381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54" y="5853290"/>
            <a:ext cx="7023100" cy="24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BCC4-170F-6B93-6F39-2CF7E03DB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2" t="11023"/>
          <a:stretch/>
        </p:blipFill>
        <p:spPr>
          <a:xfrm>
            <a:off x="1751935" y="6273884"/>
            <a:ext cx="6918138" cy="203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A56CEA-431E-374B-AC81-F161AA6E5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444"/>
          <a:stretch/>
        </p:blipFill>
        <p:spPr>
          <a:xfrm>
            <a:off x="1751934" y="3851773"/>
            <a:ext cx="8145973" cy="851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C20B31-EC7E-A5FD-248D-0C9FC3979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59" b="12446"/>
          <a:stretch/>
        </p:blipFill>
        <p:spPr>
          <a:xfrm>
            <a:off x="1751934" y="4787324"/>
            <a:ext cx="8145973" cy="797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CC957-055D-4EC5-D83D-6787C98FFDB3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/cp2k/tree/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nelectron-specify_outer-scf</a:t>
            </a:r>
            <a:endParaRPr lang="en-GB" sz="1100" b="0" i="0" dirty="0">
              <a:solidFill>
                <a:srgbClr val="2021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11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1EE32D-9656-0B6A-4875-DCA7C7AB9188}"/>
              </a:ext>
            </a:extLst>
          </p:cNvPr>
          <p:cNvSpPr txBox="1"/>
          <p:nvPr/>
        </p:nvSpPr>
        <p:spPr>
          <a:xfrm>
            <a:off x="0" y="2883158"/>
            <a:ext cx="12191999" cy="109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E382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91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Decreasing EPS_SCF through OUTER_SCF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67C26-C166-EAF9-3770-960E7269470B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E0B1D-531B-025F-341D-66548F07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" y="932011"/>
            <a:ext cx="4354036" cy="5755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B4D1E-1FBF-ACB9-87AB-C4C1F79A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22" y="1024031"/>
            <a:ext cx="4338540" cy="56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4E3829"/>
                </a:solidFill>
              </a:rPr>
              <a:t>Decreasing EPS_SCF through OUTER_SCF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67C26-C166-EAF9-3770-960E7269470B}"/>
              </a:ext>
            </a:extLst>
          </p:cNvPr>
          <p:cNvSpPr txBox="1"/>
          <p:nvPr/>
        </p:nvSpPr>
        <p:spPr>
          <a:xfrm>
            <a:off x="5995100" y="11138"/>
            <a:ext cx="619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spcAft>
                <a:spcPts val="1200"/>
              </a:spcAft>
              <a:defRPr/>
            </a:pPr>
            <a:r>
              <a:rPr lang="en-GB" sz="1100" b="0" i="0" dirty="0">
                <a:solidFill>
                  <a:srgbClr val="202124"/>
                </a:solidFill>
                <a:effectLst/>
              </a:rPr>
              <a:t>https://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github.com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</a:t>
            </a:r>
            <a:r>
              <a:rPr lang="en-GB" sz="1100" b="0" i="0" dirty="0" err="1">
                <a:solidFill>
                  <a:srgbClr val="202124"/>
                </a:solidFill>
                <a:effectLst/>
              </a:rPr>
              <a:t>chrisahart</a:t>
            </a:r>
            <a:r>
              <a:rPr lang="en-GB" sz="1100" b="0" i="0" dirty="0">
                <a:solidFill>
                  <a:srgbClr val="202124"/>
                </a:solidFill>
                <a:effectLst/>
              </a:rPr>
              <a:t>/cp2k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E0B1D-531B-025F-341D-66548F07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" y="932011"/>
            <a:ext cx="4354036" cy="57557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026B6-C865-17DA-D020-315B6BBE3B6B}"/>
              </a:ext>
            </a:extLst>
          </p:cNvPr>
          <p:cNvCxnSpPr>
            <a:cxnSpLocks/>
          </p:cNvCxnSpPr>
          <p:nvPr/>
        </p:nvCxnSpPr>
        <p:spPr>
          <a:xfrm>
            <a:off x="4929997" y="3339563"/>
            <a:ext cx="2121243" cy="17491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2646D5-5EEB-6AB6-3FEA-B320A12B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40" y="932011"/>
            <a:ext cx="4513735" cy="5714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9CD0A3-5C40-4FAE-F817-39E5A83CC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870"/>
          <a:stretch/>
        </p:blipFill>
        <p:spPr>
          <a:xfrm>
            <a:off x="5046136" y="2592435"/>
            <a:ext cx="1944243" cy="6148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B291D7-9894-1FA4-6CBA-692747CBB73B}"/>
              </a:ext>
            </a:extLst>
          </p:cNvPr>
          <p:cNvSpPr/>
          <p:nvPr/>
        </p:nvSpPr>
        <p:spPr>
          <a:xfrm rot="16200000">
            <a:off x="2696401" y="1206567"/>
            <a:ext cx="103361" cy="4242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857885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Manual restarts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19A33-6C29-12CC-32CE-06574A1E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55" y="129119"/>
            <a:ext cx="3390867" cy="3634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E3890D-7E8E-C9A6-5646-4C9C287C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1" y="3820440"/>
            <a:ext cx="11023118" cy="29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12FA0-2AC7-F458-76CD-7A11913C3BD2}"/>
              </a:ext>
            </a:extLst>
          </p:cNvPr>
          <p:cNvSpPr txBox="1"/>
          <p:nvPr/>
        </p:nvSpPr>
        <p:spPr>
          <a:xfrm>
            <a:off x="468244" y="1052588"/>
            <a:ext cx="11221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dirty="0" err="1">
                <a:solidFill>
                  <a:prstClr val="black"/>
                </a:solidFill>
              </a:rPr>
              <a:t>src</a:t>
            </a:r>
            <a:r>
              <a:rPr lang="en-GB" dirty="0">
                <a:solidFill>
                  <a:prstClr val="black"/>
                </a:solidFill>
              </a:rPr>
              <a:t>/</a:t>
            </a:r>
            <a:r>
              <a:rPr lang="en-GB" dirty="0" err="1">
                <a:solidFill>
                  <a:prstClr val="black"/>
                </a:solidFill>
              </a:rPr>
              <a:t>qs_scf_methods.F</a:t>
            </a:r>
            <a:r>
              <a:rPr lang="en-GB" dirty="0">
                <a:solidFill>
                  <a:prstClr val="black"/>
                </a:solidFill>
              </a:rPr>
              <a:t> 	SUBROUTINE </a:t>
            </a:r>
            <a:r>
              <a:rPr lang="en-GB" dirty="0" err="1">
                <a:solidFill>
                  <a:prstClr val="black"/>
                </a:solidFill>
              </a:rPr>
              <a:t>scf_env_density_mixing</a:t>
            </a:r>
            <a:endParaRPr lang="en-GB" dirty="0">
              <a:solidFill>
                <a:prstClr val="black"/>
              </a:solidFill>
            </a:endParaRP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As a mixing scheme will likely never converge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First SCF step does not perform any mixing, evaluates energy of input density only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Second step performs standard density mixing (ALPHA)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Mixing: DIRECT_P_MIXING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A78BE-2E5C-2468-260E-F9B52A2E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0" y="5191857"/>
            <a:ext cx="4582054" cy="2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BE31D-85D4-376D-1967-EEB2F9F2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9" y="5520275"/>
            <a:ext cx="5457040" cy="96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EF504-A674-4CB3-B1E6-2FFD8F27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9" y="3429120"/>
            <a:ext cx="6804991" cy="479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4EA0F-1332-C040-ED40-60027684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49" y="4064743"/>
            <a:ext cx="3888372" cy="101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59CC2-5D96-E417-4401-F937574CB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" y="2905419"/>
            <a:ext cx="6804991" cy="175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8C581-9835-A271-90D6-79409804E2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033" b="-1"/>
          <a:stretch/>
        </p:blipFill>
        <p:spPr>
          <a:xfrm>
            <a:off x="833400" y="3152111"/>
            <a:ext cx="6718282" cy="18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814BB-D6AD-C58C-CE46-42332F27E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945" y="305502"/>
            <a:ext cx="2902169" cy="3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8EDA355-09A3-CFED-350F-F0940CA23204}"/>
              </a:ext>
            </a:extLst>
          </p:cNvPr>
          <p:cNvSpPr txBox="1"/>
          <p:nvPr/>
        </p:nvSpPr>
        <p:spPr>
          <a:xfrm>
            <a:off x="468243" y="350931"/>
            <a:ext cx="7775871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4E3829"/>
                </a:solidFill>
              </a:rPr>
              <a:t>Mixing: BROYDEN_MIXING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E382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2FA0-2AC7-F458-76CD-7A11913C3BD2}"/>
              </a:ext>
            </a:extLst>
          </p:cNvPr>
          <p:cNvSpPr txBox="1"/>
          <p:nvPr/>
        </p:nvSpPr>
        <p:spPr>
          <a:xfrm>
            <a:off x="468242" y="1049938"/>
            <a:ext cx="114741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Aft>
                <a:spcPts val="1200"/>
              </a:spcAft>
              <a:defRPr/>
            </a:pPr>
            <a:r>
              <a:rPr lang="en-GB" dirty="0" err="1">
                <a:solidFill>
                  <a:prstClr val="black"/>
                </a:solidFill>
              </a:rPr>
              <a:t>src</a:t>
            </a:r>
            <a:r>
              <a:rPr lang="en-GB" dirty="0">
                <a:solidFill>
                  <a:prstClr val="black"/>
                </a:solidFill>
              </a:rPr>
              <a:t>/</a:t>
            </a:r>
            <a:r>
              <a:rPr lang="en-GB" dirty="0" err="1">
                <a:solidFill>
                  <a:prstClr val="black"/>
                </a:solidFill>
              </a:rPr>
              <a:t>qs_gspace_mixing.F</a:t>
            </a:r>
            <a:r>
              <a:rPr lang="en-GB" dirty="0">
                <a:solidFill>
                  <a:prstClr val="black"/>
                </a:solidFill>
              </a:rPr>
              <a:t> 	SUBROUTINE </a:t>
            </a:r>
            <a:r>
              <a:rPr lang="en-GB" dirty="0" err="1">
                <a:solidFill>
                  <a:prstClr val="black"/>
                </a:solidFill>
              </a:rPr>
              <a:t>broyden_mixing</a:t>
            </a:r>
            <a:endParaRPr lang="en-GB" dirty="0">
              <a:solidFill>
                <a:prstClr val="black"/>
              </a:solidFill>
            </a:endParaRP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Appears to be the most common mixing scheme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First SCF step does not perform any mixing, evaluates energy of input density only</a:t>
            </a:r>
          </a:p>
          <a:p>
            <a:pPr marL="285750" indent="-285750" algn="just" fontAlgn="base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Second step onwards performs </a:t>
            </a:r>
            <a:r>
              <a:rPr lang="en-GB" dirty="0" err="1">
                <a:solidFill>
                  <a:prstClr val="black"/>
                </a:solidFill>
              </a:rPr>
              <a:t>Broyden</a:t>
            </a:r>
            <a:r>
              <a:rPr lang="en-GB" dirty="0">
                <a:solidFill>
                  <a:prstClr val="black"/>
                </a:solidFill>
              </a:rPr>
              <a:t> mixing with </a:t>
            </a:r>
            <a:r>
              <a:rPr lang="en-GB" dirty="0" err="1">
                <a:solidFill>
                  <a:prstClr val="black"/>
                </a:solidFill>
              </a:rPr>
              <a:t>Kerker</a:t>
            </a:r>
            <a:r>
              <a:rPr lang="en-GB" dirty="0">
                <a:solidFill>
                  <a:prstClr val="black"/>
                </a:solidFill>
              </a:rPr>
              <a:t> preconditioning of the density (ALPHA, BETA, NBUFFER)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8F989-E124-DCD3-0A4B-60189A02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9" b="15789"/>
          <a:stretch/>
        </p:blipFill>
        <p:spPr>
          <a:xfrm>
            <a:off x="698664" y="2988221"/>
            <a:ext cx="6883400" cy="16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064FE-7DB3-6058-58BB-FD0FA625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4" y="3195654"/>
            <a:ext cx="68326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616FC-95A9-0E34-1778-67279EB4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4" y="4292530"/>
            <a:ext cx="7772400" cy="882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4B4DD4-751E-A147-0F0C-67DF94F75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64" y="3619699"/>
            <a:ext cx="6206067" cy="44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6FC6-4223-B6F5-838C-724176FD2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2812" y="255128"/>
            <a:ext cx="1616622" cy="4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5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29440</TotalTime>
  <Words>512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Ahart, Christian</dc:creator>
  <cp:lastModifiedBy>Ahart, Christian</cp:lastModifiedBy>
  <cp:revision>871</cp:revision>
  <cp:lastPrinted>2022-11-21T10:52:11Z</cp:lastPrinted>
  <dcterms:created xsi:type="dcterms:W3CDTF">2022-11-18T13:25:16Z</dcterms:created>
  <dcterms:modified xsi:type="dcterms:W3CDTF">2023-06-06T12:54:07Z</dcterms:modified>
</cp:coreProperties>
</file>