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03" r:id="rId2"/>
    <p:sldId id="384" r:id="rId3"/>
    <p:sldId id="407" r:id="rId4"/>
    <p:sldId id="385" r:id="rId5"/>
    <p:sldId id="400" r:id="rId6"/>
    <p:sldId id="3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/>
    <p:restoredTop sz="97049"/>
  </p:normalViewPr>
  <p:slideViewPr>
    <p:cSldViewPr snapToGrid="0">
      <p:cViewPr varScale="1">
        <p:scale>
          <a:sx n="171" d="100"/>
          <a:sy n="171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CD35-0566-4243-BC82-1D56358965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FF31-6225-E943-A703-2441E3B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6FF-C832-6170-8AF0-84F3A48D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E34C-3740-0380-8FDF-F00D212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9FA6-B9E2-968B-1293-B42B7D0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FEFE-1AF4-EF9A-D3A5-D08A4F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548-B805-C83C-B7B1-49A83D7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DF7-B44E-06B1-6CE7-3A61C6F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15C3-D53E-82E1-C2A6-4D91AE42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9683-E005-D768-57AF-0531775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2E1D-6AC7-0188-ED1C-F996113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58DF-1338-4593-FEEE-48D16D9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E912-012F-13D8-4591-87520D87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F8D20-48E4-1167-F3CA-2306CF48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63E-9FEB-481D-B376-555BF753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AB14-A4D3-1977-E0A4-667512D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07D7-D687-0118-BB12-CC9F99C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09D-644B-8DB2-70EC-C6D15F09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167-0EE3-2583-30CB-4B48EF9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DE8-8F84-51DF-7242-BA3F13DF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2C07-1630-E24F-4C72-5FF836DE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B94E-E0C7-02E2-30F6-75D97CB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3667-10A0-9320-5303-7FF27FFB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6751-2528-DEEA-1E64-8D0E778D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8033-F82B-2EBB-A74E-BE33EE3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7228-E041-A4DD-525A-DEDF61E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42EB-CF0C-D3F7-787A-F90B251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A3F4-F5DD-B07A-DFEA-6B7F95B9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9C24-638E-8B78-7A76-87C698B3D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BF87-723D-C88C-63B9-BE380DBA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4D3D-DEDE-1E13-769E-50013D8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A82A-8702-85D2-A8A0-0C20265F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7F80-C5CE-5BF4-7739-312D784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8D1-D0E2-1226-A04E-A08B61E1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8A5A-6D05-1ACA-5DA6-37C70329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E5E-7316-9564-46C6-2DA4F8CD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0FF6D-D357-ED3B-65B5-CE5BE5D9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727AF-1A24-A668-4D41-384FEA61B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D4D29-CCB6-E85A-8166-5A937C8E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CE17-E9C6-3C30-6886-30EAA67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FA2A8-85B9-C35C-61B1-BE73BDF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7767-87EF-DC9D-AABA-9655254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49A4-58FA-C9DF-1B1A-525F14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CBAE-3EBA-EBEB-D1F0-406F47C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E68C-4E98-F9B1-3A64-2DDB7EF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8274-68D8-DF45-D6E9-C13882F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4647C-3850-033E-A317-20AC31ED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B2373-3604-0995-7CED-C0F78F6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E9-5EA4-915A-5DCB-DB76C30B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4B1-F394-419B-721D-C93A4AEE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1EEB-804E-CD1A-2E58-919BB6B0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EB58-4F21-E20F-AA06-F0E4834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E846-6F20-A4AC-9AB3-B0C6F48F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298E-5312-6388-F918-E952E62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15E-1F9B-BBB2-36E9-D4948560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80663-4EB0-39BA-0EFB-FB646D07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7B53-DF56-B819-A2F1-26AA5F8D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E116-D645-916D-3F4D-23BB93A2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E018-F1A4-E573-B0AA-1C29213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7928-F319-A49B-2CA7-F432DE9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34D1-5113-BC79-FBF9-EE96D2FC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64AE-1779-A1B6-38E4-68606888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8271-197F-34B8-F26B-A231B615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3115-86FD-034E-810E-92E6AE49980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D709-B93E-AAA3-7382-8D6B8EE5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6EE-5B64-2F90-36AF-1F373E4D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kumimoji="0" lang="en-US" sz="4800" b="1" i="0" u="none" strike="noStrike" kern="1200" cap="none" spc="0" normalizeH="0" baseline="-2500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</p:spTree>
    <p:extLst>
      <p:ext uri="{BB962C8B-B14F-4D97-AF65-F5344CB8AC3E}">
        <p14:creationId xmlns:p14="http://schemas.microsoft.com/office/powerpoint/2010/main" val="11100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7237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Pt</a:t>
            </a:r>
            <a:r>
              <a:rPr lang="en-GB" baseline="-25000" dirty="0">
                <a:solidFill>
                  <a:prstClr val="black"/>
                </a:solidFill>
                <a:latin typeface="Calibri" panose="020F0302020204030204"/>
              </a:rPr>
              <a:t>3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 2x2x2 bulk: 24 Pt atoms, 8 Ni atoms. EPS_SCF=1.0E-6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Multiple minima exist with different Pt spin moments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1D grid search performed for CUTOFF (600), KPOINTS (1x1x1), ADDED_MOS (30), ELECTRONIC_TEMPERATURE (300)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K-points seem to improve interface SCF convergence but decrease bulk convergence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 bulk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903A-F975-CF37-6EA2-06296C40DAF2}"/>
              </a:ext>
            </a:extLst>
          </p:cNvPr>
          <p:cNvSpPr txBox="1"/>
          <p:nvPr/>
        </p:nvSpPr>
        <p:spPr>
          <a:xfrm>
            <a:off x="0" y="6277672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[1] </a:t>
            </a:r>
            <a:r>
              <a:rPr lang="en-GB" sz="1000" dirty="0">
                <a:effectLst/>
              </a:rPr>
              <a:t>Sharma, B. K., Kwon, O., </a:t>
            </a:r>
            <a:r>
              <a:rPr lang="en-GB" sz="1000" dirty="0" err="1">
                <a:effectLst/>
              </a:rPr>
              <a:t>Odkhuu</a:t>
            </a:r>
            <a:r>
              <a:rPr lang="en-GB" sz="1000" dirty="0">
                <a:effectLst/>
              </a:rPr>
              <a:t>, D. &amp; Hong, S. C. Electronic structure and magnetism of various surfaces of the catalytic material Pt3Ni: Density-functional study. </a:t>
            </a:r>
            <a:r>
              <a:rPr lang="en-GB" sz="1000" i="1" dirty="0">
                <a:effectLst/>
              </a:rPr>
              <a:t>Journal of Magnetism and Magnetic Materials</a:t>
            </a:r>
            <a:r>
              <a:rPr lang="en-GB" sz="1000" dirty="0">
                <a:effectLst/>
              </a:rPr>
              <a:t> 339, 89–93 (2013).</a:t>
            </a:r>
          </a:p>
          <a:p>
            <a:r>
              <a:rPr lang="en-GB" sz="1000" dirty="0"/>
              <a:t>[2] </a:t>
            </a:r>
            <a:r>
              <a:rPr lang="en-GB" sz="1000" dirty="0" err="1">
                <a:effectLst/>
              </a:rPr>
              <a:t>Paudyal</a:t>
            </a:r>
            <a:r>
              <a:rPr lang="en-GB" sz="1000" dirty="0">
                <a:effectLst/>
              </a:rPr>
              <a:t>, D., </a:t>
            </a:r>
            <a:r>
              <a:rPr lang="en-GB" sz="1000" dirty="0" err="1">
                <a:effectLst/>
              </a:rPr>
              <a:t>Saha</a:t>
            </a:r>
            <a:r>
              <a:rPr lang="en-GB" sz="1000" dirty="0">
                <a:effectLst/>
              </a:rPr>
              <a:t>-Dasgupta, T. &amp; Mookerjee, A. Magnetic properties of X–Pt (X = </a:t>
            </a:r>
            <a:r>
              <a:rPr lang="en-GB" sz="1000" dirty="0" err="1">
                <a:effectLst/>
              </a:rPr>
              <a:t>Fe,Co,Ni</a:t>
            </a:r>
            <a:r>
              <a:rPr lang="en-GB" sz="1000" dirty="0">
                <a:effectLst/>
              </a:rPr>
              <a:t>) alloy systems. </a:t>
            </a:r>
            <a:r>
              <a:rPr lang="en-GB" sz="1000" i="1" dirty="0">
                <a:effectLst/>
              </a:rPr>
              <a:t>J. Phys.: </a:t>
            </a:r>
            <a:r>
              <a:rPr lang="en-GB" sz="1000" i="1" dirty="0" err="1">
                <a:effectLst/>
              </a:rPr>
              <a:t>Condens</a:t>
            </a:r>
            <a:r>
              <a:rPr lang="en-GB" sz="1000" i="1" dirty="0">
                <a:effectLst/>
              </a:rPr>
              <a:t>. Matter</a:t>
            </a:r>
            <a:r>
              <a:rPr lang="en-GB" sz="1000" dirty="0">
                <a:effectLst/>
              </a:rPr>
              <a:t> </a:t>
            </a:r>
            <a:r>
              <a:rPr lang="en-GB" sz="1000" b="1" dirty="0">
                <a:effectLst/>
              </a:rPr>
              <a:t>16</a:t>
            </a:r>
            <a:r>
              <a:rPr lang="en-GB" sz="1000" dirty="0">
                <a:effectLst/>
              </a:rPr>
              <a:t>, 2317–2334 (2004).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000" dirty="0">
                <a:effectLst/>
              </a:rPr>
              <a:t>[3] Singh, P. P. Relativity and magnetism in Ni–Pd and Ni–Pt alloys. </a:t>
            </a:r>
            <a:r>
              <a:rPr lang="en-GB" sz="1000" i="1" dirty="0">
                <a:effectLst/>
              </a:rPr>
              <a:t>Journal of Magnetism and Magnetic Materials</a:t>
            </a:r>
            <a:r>
              <a:rPr lang="en-GB" sz="1000" dirty="0">
                <a:effectLst/>
              </a:rPr>
              <a:t> </a:t>
            </a:r>
            <a:r>
              <a:rPr lang="en-GB" sz="1000" b="1" dirty="0">
                <a:effectLst/>
              </a:rPr>
              <a:t>261</a:t>
            </a:r>
            <a:r>
              <a:rPr lang="en-GB" sz="1000" dirty="0">
                <a:effectLst/>
              </a:rPr>
              <a:t>, 347–352 (2003).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20F4A2-54D9-1ED6-4809-14D0DFC90B66}"/>
              </a:ext>
            </a:extLst>
          </p:cNvPr>
          <p:cNvGraphicFramePr>
            <a:graphicFrameLocks noGrp="1"/>
          </p:cNvGraphicFramePr>
          <p:nvPr/>
        </p:nvGraphicFramePr>
        <p:xfrm>
          <a:off x="9337957" y="92330"/>
          <a:ext cx="2675367" cy="169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841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Spin moment Ni, 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0.61, 0.20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VASP PBE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0.65, 0.16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510724"/>
                  </a:ext>
                </a:extLst>
              </a:tr>
              <a:tr h="356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DFTB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0.58, 0.10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142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DCEBE-853A-3E93-2855-ECC5FA5AF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4762"/>
              </p:ext>
            </p:extLst>
          </p:nvPr>
        </p:nvGraphicFramePr>
        <p:xfrm>
          <a:off x="688831" y="2888028"/>
          <a:ext cx="6909944" cy="3039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2228857215"/>
                    </a:ext>
                  </a:extLst>
                </a:gridCol>
                <a:gridCol w="217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6323">
                  <a:extLst>
                    <a:ext uri="{9D8B030D-6E8A-4147-A177-3AD203B41FA5}">
                      <a16:colId xmlns:a16="http://schemas.microsoft.com/office/drawing/2014/main" val="2641084177"/>
                    </a:ext>
                  </a:extLst>
                </a:gridCol>
              </a:tblGrid>
              <a:tr h="421778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Magnetization Ni, 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Energy /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Spin moment Ni, 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-4239.1402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-4239.1402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64706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-4239.1707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-4239.1712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0.63, 0.10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49391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2.00, 0.00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-4239.1743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0.61, 0.21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5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46D7B8E-007E-13C9-1BB4-9117A84B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224" y="3039009"/>
            <a:ext cx="3884565" cy="290215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3114B37-FB0F-EAA1-B71F-AD37FFA2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75" y="3039009"/>
            <a:ext cx="4015171" cy="28971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3401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Pt</a:t>
            </a:r>
            <a:r>
              <a:rPr lang="en-GB" baseline="-25000" dirty="0">
                <a:solidFill>
                  <a:prstClr val="black"/>
                </a:solidFill>
                <a:latin typeface="Calibri" panose="020F0302020204030204"/>
              </a:rPr>
              <a:t>3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 2x2x2 bulk: 24 Pt atoms, 8 Ni atoms. EPS_SCF=5.0E-7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8x8 2D grid search for Pt, Ni magnetisations which sum to odd integer multiplicity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Minimum at Ni=2.0, Pt=0.0. Finite Pt magnetisation does not improve convergence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 bulk optimization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F2E9485-CCA3-0F08-4CA8-89954287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40" y="3039009"/>
            <a:ext cx="3854910" cy="29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3401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Pt</a:t>
            </a:r>
            <a:r>
              <a:rPr lang="en-GB" baseline="-25000" dirty="0">
                <a:solidFill>
                  <a:prstClr val="black"/>
                </a:solidFill>
                <a:latin typeface="Calibri" panose="020F0302020204030204"/>
              </a:rPr>
              <a:t>3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 2x2x2 bulk: 24 Pt atoms, 8 Ni atoms. EPS_SCF=1.0E-6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8x8 2D grid search for BROYDEN_MIXING ALPHA, BETA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Minimum at ALPHA=4.0E-2, BETA=4.0E-3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 bulk </a:t>
            </a:r>
            <a:r>
              <a:rPr lang="en-US" sz="2800" dirty="0">
                <a:solidFill>
                  <a:srgbClr val="4E3829"/>
                </a:solidFill>
              </a:rPr>
              <a:t>optimization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417A-D254-0B22-397B-822FD95F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7224" y="3049185"/>
            <a:ext cx="3884565" cy="2881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12E2E-3204-D0C2-B815-5FE0B867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2335" y="3039009"/>
            <a:ext cx="3992052" cy="2897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28EB2-CC7E-CA17-D632-72CDE7EB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8240" y="3066482"/>
            <a:ext cx="3854910" cy="28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3401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Convergence is challenging, EPS_SCF=1E-7 required 12 restarts to converge EPS_SCF=5.0E-7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Slab (right) spin moments larger than bulk (left), consistent with literature [1]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Calibri" panose="020F0302020204030204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Ni(001) slab in vacuum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95827-EC4F-53A4-054F-7B82995B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46" y="1999959"/>
            <a:ext cx="5261084" cy="460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B2742-D2F6-CF36-930B-C5C0FE616DE3}"/>
              </a:ext>
            </a:extLst>
          </p:cNvPr>
          <p:cNvSpPr txBox="1"/>
          <p:nvPr/>
        </p:nvSpPr>
        <p:spPr>
          <a:xfrm>
            <a:off x="0" y="6587772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[1] </a:t>
            </a:r>
            <a:r>
              <a:rPr lang="en-GB" sz="1000" dirty="0">
                <a:effectLst/>
              </a:rPr>
              <a:t>Sharma, B. K., Kwon, O., </a:t>
            </a:r>
            <a:r>
              <a:rPr lang="en-GB" sz="1000" dirty="0" err="1">
                <a:effectLst/>
              </a:rPr>
              <a:t>Odkhuu</a:t>
            </a:r>
            <a:r>
              <a:rPr lang="en-GB" sz="1000" dirty="0">
                <a:effectLst/>
              </a:rPr>
              <a:t>, D. &amp; Hong, S. C. Electronic structure and magnetism of various surfaces of the catalytic material Pt3Ni: Density-functional study. </a:t>
            </a:r>
            <a:r>
              <a:rPr lang="en-GB" sz="1000" i="1" dirty="0">
                <a:effectLst/>
              </a:rPr>
              <a:t>Journal of Magnetism and Magnetic Materials</a:t>
            </a:r>
            <a:r>
              <a:rPr lang="en-GB" sz="1000" dirty="0">
                <a:effectLst/>
              </a:rPr>
              <a:t> 339, 89–93 (2013).</a:t>
            </a:r>
          </a:p>
        </p:txBody>
      </p:sp>
      <p:pic>
        <p:nvPicPr>
          <p:cNvPr id="7" name="Picture 6" descr="A picture containing sandglass&#10;&#10;Description automatically generated">
            <a:extLst>
              <a:ext uri="{FF2B5EF4-FFF2-40B4-BE49-F238E27FC236}">
                <a16:creationId xmlns:a16="http://schemas.microsoft.com/office/drawing/2014/main" id="{C2589F77-6722-F7CD-C78B-2E7CA166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34" t="21954" r="14972" b="20345"/>
          <a:stretch/>
        </p:blipFill>
        <p:spPr>
          <a:xfrm>
            <a:off x="10159355" y="186338"/>
            <a:ext cx="1909151" cy="1868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A9C3C-C249-BB8A-D797-D6436A2B8208}"/>
              </a:ext>
            </a:extLst>
          </p:cNvPr>
          <p:cNvSpPr txBox="1"/>
          <p:nvPr/>
        </p:nvSpPr>
        <p:spPr>
          <a:xfrm>
            <a:off x="9212634" y="294595"/>
            <a:ext cx="10163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olidFill>
                  <a:prstClr val="black"/>
                </a:solidFill>
              </a:rPr>
              <a:t>0.345</a:t>
            </a:r>
          </a:p>
          <a:p>
            <a:pPr algn="r"/>
            <a:endParaRPr lang="en-GB" sz="1000" dirty="0">
              <a:solidFill>
                <a:prstClr val="black"/>
              </a:solidFill>
            </a:endParaRPr>
          </a:p>
          <a:p>
            <a:pPr algn="r"/>
            <a:endParaRPr lang="en-GB" sz="1000" dirty="0">
              <a:solidFill>
                <a:prstClr val="black"/>
              </a:solidFill>
              <a:effectLst/>
            </a:endParaRPr>
          </a:p>
          <a:p>
            <a:pPr algn="r"/>
            <a:r>
              <a:rPr lang="en-GB" sz="1000" dirty="0">
                <a:solidFill>
                  <a:prstClr val="black"/>
                </a:solidFill>
              </a:rPr>
              <a:t>0.932, 0.390 </a:t>
            </a:r>
          </a:p>
          <a:p>
            <a:pPr algn="r"/>
            <a:endParaRPr lang="en-GB" sz="1000" dirty="0">
              <a:solidFill>
                <a:prstClr val="black"/>
              </a:solidFill>
            </a:endParaRPr>
          </a:p>
          <a:p>
            <a:pPr algn="r"/>
            <a:endParaRPr lang="en-GB" sz="1000" dirty="0">
              <a:solidFill>
                <a:prstClr val="black"/>
              </a:solidFill>
              <a:effectLst/>
            </a:endParaRPr>
          </a:p>
          <a:p>
            <a:pPr algn="r"/>
            <a:r>
              <a:rPr lang="en-GB" sz="1000" dirty="0">
                <a:solidFill>
                  <a:prstClr val="black"/>
                </a:solidFill>
              </a:rPr>
              <a:t>0.279</a:t>
            </a:r>
          </a:p>
          <a:p>
            <a:pPr algn="r"/>
            <a:endParaRPr lang="en-GB" sz="1000" dirty="0">
              <a:solidFill>
                <a:prstClr val="black"/>
              </a:solidFill>
            </a:endParaRPr>
          </a:p>
          <a:p>
            <a:pPr algn="r"/>
            <a:endParaRPr lang="en-GB" sz="1000" dirty="0">
              <a:solidFill>
                <a:prstClr val="black"/>
              </a:solidFill>
            </a:endParaRPr>
          </a:p>
          <a:p>
            <a:pPr algn="r"/>
            <a:r>
              <a:rPr lang="en-GB" sz="1000" dirty="0">
                <a:solidFill>
                  <a:prstClr val="black"/>
                </a:solidFill>
              </a:rPr>
              <a:t>0.876 , 0.394</a:t>
            </a:r>
            <a:endParaRPr lang="en-GB" sz="100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6590B-C07B-A3B3-3D78-7AEF8EFFB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5"/>
          <a:stretch/>
        </p:blipFill>
        <p:spPr>
          <a:xfrm>
            <a:off x="305248" y="2001048"/>
            <a:ext cx="5459467" cy="46248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FF49B3-4D3D-7BF2-60C7-042D7140CA52}"/>
              </a:ext>
            </a:extLst>
          </p:cNvPr>
          <p:cNvCxnSpPr>
            <a:cxnSpLocks/>
          </p:cNvCxnSpPr>
          <p:nvPr/>
        </p:nvCxnSpPr>
        <p:spPr>
          <a:xfrm>
            <a:off x="5764715" y="4075387"/>
            <a:ext cx="86973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254D8F-AF61-9166-6933-46AC8C371A71}"/>
              </a:ext>
            </a:extLst>
          </p:cNvPr>
          <p:cNvSpPr txBox="1"/>
          <p:nvPr/>
        </p:nvSpPr>
        <p:spPr>
          <a:xfrm>
            <a:off x="11703189" y="248807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6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72582-773C-18F4-6419-5CEF6A77958F}"/>
              </a:ext>
            </a:extLst>
          </p:cNvPr>
          <p:cNvSpPr txBox="1"/>
          <p:nvPr/>
        </p:nvSpPr>
        <p:spPr>
          <a:xfrm>
            <a:off x="11692719" y="744693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5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7968E-C2F3-7164-8C76-2D2C5AC81EDA}"/>
              </a:ext>
            </a:extLst>
          </p:cNvPr>
          <p:cNvSpPr txBox="1"/>
          <p:nvPr/>
        </p:nvSpPr>
        <p:spPr>
          <a:xfrm>
            <a:off x="11210125" y="741913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4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C83FD-4A35-6473-1E6A-B1DA76D21207}"/>
              </a:ext>
            </a:extLst>
          </p:cNvPr>
          <p:cNvSpPr txBox="1"/>
          <p:nvPr/>
        </p:nvSpPr>
        <p:spPr>
          <a:xfrm>
            <a:off x="11692722" y="1230360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3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41C20-B346-BDC5-77F6-244399E36574}"/>
              </a:ext>
            </a:extLst>
          </p:cNvPr>
          <p:cNvSpPr txBox="1"/>
          <p:nvPr/>
        </p:nvSpPr>
        <p:spPr>
          <a:xfrm>
            <a:off x="11703189" y="1705558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2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63DC4-ABF6-0AE2-A023-547D801461CF}"/>
              </a:ext>
            </a:extLst>
          </p:cNvPr>
          <p:cNvSpPr txBox="1"/>
          <p:nvPr/>
        </p:nvSpPr>
        <p:spPr>
          <a:xfrm>
            <a:off x="11202724" y="1716124"/>
            <a:ext cx="278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  <a:highlight>
                  <a:srgbClr val="FFFF00"/>
                </a:highlight>
              </a:rPr>
              <a:t>1</a:t>
            </a:r>
            <a:endParaRPr lang="en-GB" sz="1000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243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8853AA1-F685-9C2E-3E55-72D7E2C24923}"/>
              </a:ext>
            </a:extLst>
          </p:cNvPr>
          <p:cNvSpPr txBox="1"/>
          <p:nvPr/>
        </p:nvSpPr>
        <p:spPr>
          <a:xfrm>
            <a:off x="468242" y="1049938"/>
            <a:ext cx="117237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Pt</a:t>
            </a:r>
            <a:r>
              <a:rPr lang="en-GB" baseline="-25000" dirty="0">
                <a:solidFill>
                  <a:prstClr val="black"/>
                </a:solidFill>
                <a:latin typeface="Calibri" panose="020F0302020204030204"/>
              </a:rPr>
              <a:t>3</a:t>
            </a: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Ni(111) surface calculated by Yike using VASP. 45 Pt atoms, 15 Ni atoms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302020204030204"/>
              </a:rPr>
              <a:t>CUTOFF (600), ADDED_MOS (30), ELECTRONIC_TEMPERATURE (300)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Pt</a:t>
            </a:r>
            <a:r>
              <a:rPr lang="en-US" baseline="-25000" dirty="0">
                <a:solidFill>
                  <a:srgbClr val="4E3829"/>
                </a:solidFill>
              </a:rPr>
              <a:t>3</a:t>
            </a:r>
            <a:r>
              <a:rPr lang="en-US" dirty="0">
                <a:solidFill>
                  <a:srgbClr val="4E3829"/>
                </a:solidFill>
              </a:rPr>
              <a:t>Ni(111) Yike structure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903A-F975-CF37-6EA2-06296C40DAF2}"/>
              </a:ext>
            </a:extLst>
          </p:cNvPr>
          <p:cNvSpPr txBox="1"/>
          <p:nvPr/>
        </p:nvSpPr>
        <p:spPr>
          <a:xfrm>
            <a:off x="0" y="6587772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prstClr val="black"/>
                </a:solidFill>
              </a:rPr>
              <a:t>[1] </a:t>
            </a:r>
            <a:r>
              <a:rPr lang="en-GB" sz="1000" dirty="0">
                <a:effectLst/>
              </a:rPr>
              <a:t>Sharma, B. K., Kwon, O., </a:t>
            </a:r>
            <a:r>
              <a:rPr lang="en-GB" sz="1000" dirty="0" err="1">
                <a:effectLst/>
              </a:rPr>
              <a:t>Odkhuu</a:t>
            </a:r>
            <a:r>
              <a:rPr lang="en-GB" sz="1000" dirty="0">
                <a:effectLst/>
              </a:rPr>
              <a:t>, D. &amp; Hong, S. C. Electronic structure and magnetism of various surfaces of the catalytic material Pt3Ni: Density-functional study. </a:t>
            </a:r>
            <a:r>
              <a:rPr lang="en-GB" sz="1000" i="1" dirty="0">
                <a:effectLst/>
              </a:rPr>
              <a:t>Journal of Magnetism and Magnetic Materials</a:t>
            </a:r>
            <a:r>
              <a:rPr lang="en-GB" sz="1000" dirty="0">
                <a:effectLst/>
              </a:rPr>
              <a:t> 339, 89–93 (2013).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F721DE-2A52-B0AB-1D57-C5BB2437C63E}"/>
              </a:ext>
            </a:extLst>
          </p:cNvPr>
          <p:cNvGraphicFramePr>
            <a:graphicFrameLocks noGrp="1"/>
          </p:cNvGraphicFramePr>
          <p:nvPr/>
        </p:nvGraphicFramePr>
        <p:xfrm>
          <a:off x="1003491" y="2957010"/>
          <a:ext cx="7557187" cy="2851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274">
                  <a:extLst>
                    <a:ext uri="{9D8B030D-6E8A-4147-A177-3AD203B41FA5}">
                      <a16:colId xmlns:a16="http://schemas.microsoft.com/office/drawing/2014/main" val="3361208444"/>
                    </a:ext>
                  </a:extLst>
                </a:gridCol>
                <a:gridCol w="137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239">
                  <a:extLst>
                    <a:ext uri="{9D8B030D-6E8A-4147-A177-3AD203B41FA5}">
                      <a16:colId xmlns:a16="http://schemas.microsoft.com/office/drawing/2014/main" val="1614521160"/>
                    </a:ext>
                  </a:extLst>
                </a:gridCol>
                <a:gridCol w="1313239">
                  <a:extLst>
                    <a:ext uri="{9D8B030D-6E8A-4147-A177-3AD203B41FA5}">
                      <a16:colId xmlns:a16="http://schemas.microsoft.com/office/drawing/2014/main" val="1548379501"/>
                    </a:ext>
                  </a:extLst>
                </a:gridCol>
                <a:gridCol w="1313239">
                  <a:extLst>
                    <a:ext uri="{9D8B030D-6E8A-4147-A177-3AD203B41FA5}">
                      <a16:colId xmlns:a16="http://schemas.microsoft.com/office/drawing/2014/main" val="2042024923"/>
                    </a:ext>
                  </a:extLst>
                </a:gridCol>
              </a:tblGrid>
              <a:tr h="45837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Kpoints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Energy /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IASD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SCF steps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/>
                        <a:t>Restarts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1x1x1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(0*15)+1=1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-8223.3280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1x1x1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(2*15)+1=31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-8223.4133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6121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4x4x1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(0*15)+1=1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-8223.6260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49104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4x4x1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(2*15)+1=31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-8223.6865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87867"/>
                  </a:ext>
                </a:extLst>
              </a:tr>
            </a:tbl>
          </a:graphicData>
        </a:graphic>
      </p:graphicFrame>
      <p:pic>
        <p:nvPicPr>
          <p:cNvPr id="4" name="Picture 3" descr="A picture containing abacus&#10;&#10;Description automatically generated">
            <a:extLst>
              <a:ext uri="{FF2B5EF4-FFF2-40B4-BE49-F238E27FC236}">
                <a16:creationId xmlns:a16="http://schemas.microsoft.com/office/drawing/2014/main" id="{EA1936C9-72F2-195A-1047-E5C118A2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697" y="95695"/>
            <a:ext cx="1926686" cy="3805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728820-AE79-62FF-C01A-FA15F3277E39}"/>
              </a:ext>
            </a:extLst>
          </p:cNvPr>
          <p:cNvSpPr txBox="1"/>
          <p:nvPr/>
        </p:nvSpPr>
        <p:spPr>
          <a:xfrm>
            <a:off x="11761634" y="808487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1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2CDAC-05CF-804B-0B0A-1C3F48FADD76}"/>
              </a:ext>
            </a:extLst>
          </p:cNvPr>
          <p:cNvSpPr txBox="1"/>
          <p:nvPr/>
        </p:nvSpPr>
        <p:spPr>
          <a:xfrm>
            <a:off x="11759047" y="1359551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3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C4A08-D696-610C-96E6-0F0C3CEDE348}"/>
              </a:ext>
            </a:extLst>
          </p:cNvPr>
          <p:cNvSpPr txBox="1"/>
          <p:nvPr/>
        </p:nvSpPr>
        <p:spPr>
          <a:xfrm>
            <a:off x="11441989" y="1364654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2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D268D-55ED-6A3C-67C2-D923C919267D}"/>
              </a:ext>
            </a:extLst>
          </p:cNvPr>
          <p:cNvSpPr txBox="1"/>
          <p:nvPr/>
        </p:nvSpPr>
        <p:spPr>
          <a:xfrm>
            <a:off x="11759050" y="1868867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5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4277C-5453-0F10-AB26-5892157A26A9}"/>
              </a:ext>
            </a:extLst>
          </p:cNvPr>
          <p:cNvSpPr txBox="1"/>
          <p:nvPr/>
        </p:nvSpPr>
        <p:spPr>
          <a:xfrm>
            <a:off x="11753751" y="2391363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3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A4486-8966-ED22-3D6B-EEA2419B3E90}"/>
              </a:ext>
            </a:extLst>
          </p:cNvPr>
          <p:cNvSpPr txBox="1"/>
          <p:nvPr/>
        </p:nvSpPr>
        <p:spPr>
          <a:xfrm>
            <a:off x="11442471" y="2394046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2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04FE5-573F-2655-9C7F-4743F95B4883}"/>
              </a:ext>
            </a:extLst>
          </p:cNvPr>
          <p:cNvSpPr txBox="1"/>
          <p:nvPr/>
        </p:nvSpPr>
        <p:spPr>
          <a:xfrm>
            <a:off x="11766933" y="2926381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1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68F99-47B5-956F-197E-3057FB4BA936}"/>
              </a:ext>
            </a:extLst>
          </p:cNvPr>
          <p:cNvSpPr txBox="1"/>
          <p:nvPr/>
        </p:nvSpPr>
        <p:spPr>
          <a:xfrm>
            <a:off x="11430597" y="1863608"/>
            <a:ext cx="318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  <a:highlight>
                  <a:srgbClr val="FFFF00"/>
                </a:highlight>
              </a:rPr>
              <a:t>4</a:t>
            </a:r>
            <a:endParaRPr lang="en-GB" sz="1100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963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28566</TotalTime>
  <Words>633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Ahart, Christian</dc:creator>
  <cp:lastModifiedBy>Ahart, Christian</cp:lastModifiedBy>
  <cp:revision>742</cp:revision>
  <cp:lastPrinted>2022-11-21T10:52:11Z</cp:lastPrinted>
  <dcterms:created xsi:type="dcterms:W3CDTF">2022-11-18T13:25:16Z</dcterms:created>
  <dcterms:modified xsi:type="dcterms:W3CDTF">2023-04-14T11:49:01Z</dcterms:modified>
</cp:coreProperties>
</file>