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Barlow" panose="00000500000000000000"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8" d="100"/>
          <a:sy n="98" d="100"/>
        </p:scale>
        <p:origin x="2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3543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userDrawn="1"/>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29508" y="652224"/>
            <a:ext cx="2633424" cy="329208"/>
          </a:xfrm>
          <a:prstGeom prst="rect">
            <a:avLst/>
          </a:prstGeom>
          <a:noFill/>
          <a:ln/>
        </p:spPr>
        <p:txBody>
          <a:bodyPr wrap="none" lIns="0" tIns="0" rIns="0" bIns="0" rtlCol="0" anchor="t"/>
          <a:lstStyle/>
          <a:p>
            <a:pPr marL="0" indent="0" algn="l">
              <a:lnSpc>
                <a:spcPts val="2550"/>
              </a:lnSpc>
              <a:buNone/>
            </a:pPr>
            <a:r>
              <a:rPr lang="en-US" sz="2050" b="1" dirty="0">
                <a:solidFill>
                  <a:srgbClr val="F0FCFF"/>
                </a:solidFill>
                <a:latin typeface="Spline Sans Bold" pitchFamily="34" charset="0"/>
                <a:ea typeface="Spline Sans Bold" pitchFamily="34" charset="-122"/>
                <a:cs typeface="Spline Sans Bold" pitchFamily="34" charset="-120"/>
              </a:rPr>
              <a:t>Chapter  1</a:t>
            </a:r>
            <a:endParaRPr lang="en-US" sz="2050" dirty="0"/>
          </a:p>
        </p:txBody>
      </p:sp>
      <p:sp>
        <p:nvSpPr>
          <p:cNvPr id="4" name="Text 1"/>
          <p:cNvSpPr/>
          <p:nvPr/>
        </p:nvSpPr>
        <p:spPr>
          <a:xfrm>
            <a:off x="829508" y="1218367"/>
            <a:ext cx="7484983" cy="3634264"/>
          </a:xfrm>
          <a:prstGeom prst="rect">
            <a:avLst/>
          </a:prstGeom>
          <a:noFill/>
          <a:ln/>
        </p:spPr>
        <p:txBody>
          <a:bodyPr wrap="square" lIns="0" tIns="0" rIns="0" bIns="0" rtlCol="0" anchor="t"/>
          <a:lstStyle/>
          <a:p>
            <a:pPr marL="0" indent="0" algn="l">
              <a:lnSpc>
                <a:spcPts val="7150"/>
              </a:lnSpc>
              <a:buNone/>
            </a:pPr>
            <a:r>
              <a:rPr lang="en-US" sz="5700" b="1" dirty="0">
                <a:solidFill>
                  <a:srgbClr val="F0FCFF"/>
                </a:solidFill>
                <a:latin typeface="Spline Sans Bold" pitchFamily="34" charset="0"/>
                <a:ea typeface="Spline Sans Bold" pitchFamily="34" charset="-122"/>
                <a:cs typeface="Spline Sans Bold" pitchFamily="34" charset="-120"/>
              </a:rPr>
              <a:t>Identify Requirements for Multiplatform Advertising</a:t>
            </a:r>
            <a:endParaRPr lang="en-US" sz="5700" dirty="0"/>
          </a:p>
        </p:txBody>
      </p:sp>
      <p:sp>
        <p:nvSpPr>
          <p:cNvPr id="5" name="Text 2"/>
          <p:cNvSpPr/>
          <p:nvPr/>
        </p:nvSpPr>
        <p:spPr>
          <a:xfrm>
            <a:off x="829508" y="5208032"/>
            <a:ext cx="7484983" cy="2369344"/>
          </a:xfrm>
          <a:prstGeom prst="rect">
            <a:avLst/>
          </a:prstGeom>
          <a:noFill/>
          <a:ln/>
        </p:spPr>
        <p:txBody>
          <a:bodyPr wrap="square" lIns="0" tIns="0" rIns="0" bIns="0" rtlCol="0" anchor="t"/>
          <a:lstStyle/>
          <a:p>
            <a:pPr marL="0" indent="0" algn="l">
              <a:lnSpc>
                <a:spcPts val="3700"/>
              </a:lnSpc>
              <a:buNone/>
            </a:pPr>
            <a:r>
              <a:rPr lang="en-US" sz="2300" dirty="0">
                <a:solidFill>
                  <a:srgbClr val="E0E4E6"/>
                </a:solidFill>
                <a:latin typeface="Barlow" pitchFamily="34" charset="0"/>
                <a:ea typeface="Barlow" pitchFamily="34" charset="-122"/>
                <a:cs typeface="Barlow" pitchFamily="34" charset="-120"/>
              </a:rPr>
              <a:t>This presentation offers marketing students and junior advertising professionals' practical guidance on setting up successful multiplatform campaigns. We'll explore advertising classifications, multiplatform benefits, consumer behavior, creative briefs, and project scope.</a:t>
            </a:r>
            <a:endParaRPr lang="en-US" sz="2300" dirty="0"/>
          </a:p>
        </p:txBody>
      </p:sp>
      <p:pic>
        <p:nvPicPr>
          <p:cNvPr id="1026" name="Picture 2" descr="Introduction to Digital Marketing - JNS Next">
            <a:extLst>
              <a:ext uri="{FF2B5EF4-FFF2-40B4-BE49-F238E27FC236}">
                <a16:creationId xmlns:a16="http://schemas.microsoft.com/office/drawing/2014/main" id="{CBFE516C-4947-B030-341F-D7D84AA5A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8979" y="250294"/>
            <a:ext cx="5832542" cy="772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03791" y="631507"/>
            <a:ext cx="10392608" cy="510302"/>
          </a:xfrm>
          <a:prstGeom prst="rect">
            <a:avLst/>
          </a:prstGeom>
          <a:noFill/>
          <a:ln/>
        </p:spPr>
        <p:txBody>
          <a:bodyPr wrap="none" lIns="0" tIns="0" rIns="0" bIns="0" rtlCol="0" anchor="t"/>
          <a:lstStyle/>
          <a:p>
            <a:pPr marL="0" indent="0" algn="l">
              <a:lnSpc>
                <a:spcPts val="4000"/>
              </a:lnSpc>
              <a:buNone/>
            </a:pPr>
            <a:r>
              <a:rPr lang="en-US" sz="3200" b="1" dirty="0">
                <a:solidFill>
                  <a:srgbClr val="F0FCFF"/>
                </a:solidFill>
                <a:latin typeface="Spline Sans Bold" pitchFamily="34" charset="0"/>
                <a:ea typeface="Spline Sans Bold" pitchFamily="34" charset="-122"/>
                <a:cs typeface="Spline Sans Bold" pitchFamily="34" charset="-120"/>
              </a:rPr>
              <a:t>Project Scope Statement for Multiplatform Campaigns</a:t>
            </a:r>
            <a:endParaRPr lang="en-US" sz="3200" dirty="0"/>
          </a:p>
        </p:txBody>
      </p:sp>
      <p:sp>
        <p:nvSpPr>
          <p:cNvPr id="3" name="Text 1"/>
          <p:cNvSpPr/>
          <p:nvPr/>
        </p:nvSpPr>
        <p:spPr>
          <a:xfrm>
            <a:off x="803791" y="1601033"/>
            <a:ext cx="13022818" cy="367427"/>
          </a:xfrm>
          <a:prstGeom prst="rect">
            <a:avLst/>
          </a:prstGeom>
          <a:noFill/>
          <a:ln/>
        </p:spPr>
        <p:txBody>
          <a:bodyPr wrap="none" lIns="0" tIns="0" rIns="0" bIns="0" rtlCol="0" anchor="t"/>
          <a:lstStyle/>
          <a:p>
            <a:pPr marL="0" indent="0" algn="l">
              <a:lnSpc>
                <a:spcPts val="2850"/>
              </a:lnSpc>
              <a:buNone/>
            </a:pPr>
            <a:r>
              <a:rPr lang="en-US" sz="1800" dirty="0">
                <a:solidFill>
                  <a:srgbClr val="E0E4E6"/>
                </a:solidFill>
                <a:latin typeface="Barlow" pitchFamily="34" charset="0"/>
                <a:ea typeface="Barlow" pitchFamily="34" charset="-122"/>
                <a:cs typeface="Barlow" pitchFamily="34" charset="-120"/>
              </a:rPr>
              <a:t>A </a:t>
            </a:r>
            <a:r>
              <a:rPr lang="en-US" sz="1800" b="1" dirty="0">
                <a:solidFill>
                  <a:srgbClr val="E0E4E6"/>
                </a:solidFill>
                <a:latin typeface="Barlow" pitchFamily="34" charset="0"/>
                <a:ea typeface="Barlow" pitchFamily="34" charset="-122"/>
                <a:cs typeface="Barlow" pitchFamily="34" charset="-120"/>
              </a:rPr>
              <a:t>Project Scope Statement</a:t>
            </a:r>
            <a:r>
              <a:rPr lang="en-US" sz="1800" dirty="0">
                <a:solidFill>
                  <a:srgbClr val="E0E4E6"/>
                </a:solidFill>
                <a:latin typeface="Barlow" pitchFamily="34" charset="0"/>
                <a:ea typeface="Barlow" pitchFamily="34" charset="-122"/>
                <a:cs typeface="Barlow" pitchFamily="34" charset="-120"/>
              </a:rPr>
              <a:t> formally documents the entire framework for a multiplatform advertising campaign.</a:t>
            </a:r>
            <a:endParaRPr lang="en-US" sz="1800" dirty="0"/>
          </a:p>
        </p:txBody>
      </p:sp>
      <p:sp>
        <p:nvSpPr>
          <p:cNvPr id="4" name="Shape 2"/>
          <p:cNvSpPr/>
          <p:nvPr/>
        </p:nvSpPr>
        <p:spPr>
          <a:xfrm>
            <a:off x="803791" y="2226826"/>
            <a:ext cx="6396633" cy="2078950"/>
          </a:xfrm>
          <a:prstGeom prst="roundRect">
            <a:avLst>
              <a:gd name="adj" fmla="val 16571"/>
            </a:avLst>
          </a:prstGeom>
          <a:solidFill>
            <a:srgbClr val="0A081B">
              <a:alpha val="75000"/>
            </a:srgbClr>
          </a:solidFill>
          <a:ln w="30480">
            <a:solidFill>
              <a:srgbClr val="16FFBB"/>
            </a:solidFill>
            <a:prstDash val="solid"/>
          </a:ln>
        </p:spPr>
        <p:txBody>
          <a:bodyPr/>
          <a:lstStyle/>
          <a:p>
            <a:endParaRPr lang="en-PH"/>
          </a:p>
        </p:txBody>
      </p:sp>
      <p:sp>
        <p:nvSpPr>
          <p:cNvPr id="5" name="Shape 3"/>
          <p:cNvSpPr/>
          <p:nvPr/>
        </p:nvSpPr>
        <p:spPr>
          <a:xfrm>
            <a:off x="803791" y="2226826"/>
            <a:ext cx="121920" cy="2078950"/>
          </a:xfrm>
          <a:prstGeom prst="roundRect">
            <a:avLst>
              <a:gd name="adj" fmla="val 282558"/>
            </a:avLst>
          </a:prstGeom>
          <a:solidFill>
            <a:srgbClr val="16FFBB"/>
          </a:solidFill>
          <a:ln/>
        </p:spPr>
        <p:txBody>
          <a:bodyPr/>
          <a:lstStyle/>
          <a:p>
            <a:endParaRPr lang="en-PH"/>
          </a:p>
        </p:txBody>
      </p:sp>
      <p:sp>
        <p:nvSpPr>
          <p:cNvPr id="6" name="Text 4"/>
          <p:cNvSpPr/>
          <p:nvPr/>
        </p:nvSpPr>
        <p:spPr>
          <a:xfrm>
            <a:off x="1185743" y="2486858"/>
            <a:ext cx="3251716" cy="318849"/>
          </a:xfrm>
          <a:prstGeom prst="rect">
            <a:avLst/>
          </a:prstGeom>
          <a:noFill/>
          <a:ln/>
        </p:spPr>
        <p:txBody>
          <a:bodyPr wrap="none" lIns="0" tIns="0" rIns="0" bIns="0" rtlCol="0" anchor="t"/>
          <a:lstStyle/>
          <a:p>
            <a:pPr marL="0" indent="0" algn="l">
              <a:lnSpc>
                <a:spcPts val="2500"/>
              </a:lnSpc>
              <a:buNone/>
            </a:pPr>
            <a:r>
              <a:rPr lang="en-US" sz="2000" b="1" dirty="0">
                <a:solidFill>
                  <a:srgbClr val="E0E4E6"/>
                </a:solidFill>
                <a:latin typeface="Spline Sans Bold" pitchFamily="34" charset="0"/>
                <a:ea typeface="Spline Sans Bold" pitchFamily="34" charset="-122"/>
                <a:cs typeface="Spline Sans Bold" pitchFamily="34" charset="-120"/>
              </a:rPr>
              <a:t>Clear Purpose &amp; Objectives</a:t>
            </a:r>
            <a:endParaRPr lang="en-US" sz="2000" dirty="0"/>
          </a:p>
        </p:txBody>
      </p:sp>
      <p:sp>
        <p:nvSpPr>
          <p:cNvPr id="7" name="Text 5"/>
          <p:cNvSpPr/>
          <p:nvPr/>
        </p:nvSpPr>
        <p:spPr>
          <a:xfrm>
            <a:off x="1185743" y="2943463"/>
            <a:ext cx="5754648" cy="1102281"/>
          </a:xfrm>
          <a:prstGeom prst="rect">
            <a:avLst/>
          </a:prstGeom>
          <a:noFill/>
          <a:ln/>
        </p:spPr>
        <p:txBody>
          <a:bodyPr wrap="square" lIns="0" tIns="0" rIns="0" bIns="0" rtlCol="0" anchor="t"/>
          <a:lstStyle/>
          <a:p>
            <a:pPr marL="0" indent="0" algn="l">
              <a:lnSpc>
                <a:spcPts val="2850"/>
              </a:lnSpc>
              <a:buNone/>
            </a:pPr>
            <a:r>
              <a:rPr lang="en-US" sz="1800" dirty="0">
                <a:solidFill>
                  <a:srgbClr val="E0E4E6"/>
                </a:solidFill>
                <a:latin typeface="Barlow" pitchFamily="34" charset="0"/>
                <a:ea typeface="Barlow" pitchFamily="34" charset="-122"/>
                <a:cs typeface="Barlow" pitchFamily="34" charset="-120"/>
              </a:rPr>
              <a:t>Defines why the campaign exists and what it aims to achieve, including specific deliverables and measurable outcomes.</a:t>
            </a:r>
            <a:endParaRPr lang="en-US" sz="1800" dirty="0"/>
          </a:p>
        </p:txBody>
      </p:sp>
      <p:sp>
        <p:nvSpPr>
          <p:cNvPr id="8" name="Shape 6"/>
          <p:cNvSpPr/>
          <p:nvPr/>
        </p:nvSpPr>
        <p:spPr>
          <a:xfrm>
            <a:off x="7429976" y="2226826"/>
            <a:ext cx="6396633" cy="2078950"/>
          </a:xfrm>
          <a:prstGeom prst="roundRect">
            <a:avLst>
              <a:gd name="adj" fmla="val 16571"/>
            </a:avLst>
          </a:prstGeom>
          <a:solidFill>
            <a:srgbClr val="0A081B">
              <a:alpha val="75000"/>
            </a:srgbClr>
          </a:solidFill>
          <a:ln w="30480">
            <a:solidFill>
              <a:srgbClr val="29DDDA"/>
            </a:solidFill>
            <a:prstDash val="solid"/>
          </a:ln>
        </p:spPr>
        <p:txBody>
          <a:bodyPr/>
          <a:lstStyle/>
          <a:p>
            <a:endParaRPr lang="en-PH"/>
          </a:p>
        </p:txBody>
      </p:sp>
      <p:sp>
        <p:nvSpPr>
          <p:cNvPr id="9" name="Shape 7"/>
          <p:cNvSpPr/>
          <p:nvPr/>
        </p:nvSpPr>
        <p:spPr>
          <a:xfrm>
            <a:off x="7429976" y="2226826"/>
            <a:ext cx="121920" cy="2078950"/>
          </a:xfrm>
          <a:prstGeom prst="roundRect">
            <a:avLst>
              <a:gd name="adj" fmla="val 282558"/>
            </a:avLst>
          </a:prstGeom>
          <a:solidFill>
            <a:srgbClr val="29DDDA"/>
          </a:solidFill>
          <a:ln/>
        </p:spPr>
        <p:txBody>
          <a:bodyPr/>
          <a:lstStyle/>
          <a:p>
            <a:endParaRPr lang="en-PH"/>
          </a:p>
        </p:txBody>
      </p:sp>
      <p:sp>
        <p:nvSpPr>
          <p:cNvPr id="10" name="Text 8"/>
          <p:cNvSpPr/>
          <p:nvPr/>
        </p:nvSpPr>
        <p:spPr>
          <a:xfrm>
            <a:off x="7811929" y="2486858"/>
            <a:ext cx="2551748" cy="318849"/>
          </a:xfrm>
          <a:prstGeom prst="rect">
            <a:avLst/>
          </a:prstGeom>
          <a:noFill/>
          <a:ln/>
        </p:spPr>
        <p:txBody>
          <a:bodyPr wrap="none" lIns="0" tIns="0" rIns="0" bIns="0" rtlCol="0" anchor="t"/>
          <a:lstStyle/>
          <a:p>
            <a:pPr marL="0" indent="0" algn="l">
              <a:lnSpc>
                <a:spcPts val="2500"/>
              </a:lnSpc>
              <a:buNone/>
            </a:pPr>
            <a:r>
              <a:rPr lang="en-US" sz="2000" b="1" dirty="0">
                <a:solidFill>
                  <a:srgbClr val="E0E4E6"/>
                </a:solidFill>
                <a:latin typeface="Spline Sans Bold" pitchFamily="34" charset="0"/>
                <a:ea typeface="Spline Sans Bold" pitchFamily="34" charset="-122"/>
                <a:cs typeface="Spline Sans Bold" pitchFamily="34" charset="-120"/>
              </a:rPr>
              <a:t>Detailed Tasks</a:t>
            </a:r>
            <a:endParaRPr lang="en-US" sz="2000" dirty="0"/>
          </a:p>
        </p:txBody>
      </p:sp>
      <p:sp>
        <p:nvSpPr>
          <p:cNvPr id="11" name="Text 9"/>
          <p:cNvSpPr/>
          <p:nvPr/>
        </p:nvSpPr>
        <p:spPr>
          <a:xfrm>
            <a:off x="7811929" y="2943463"/>
            <a:ext cx="5754648" cy="1102281"/>
          </a:xfrm>
          <a:prstGeom prst="rect">
            <a:avLst/>
          </a:prstGeom>
          <a:noFill/>
          <a:ln/>
        </p:spPr>
        <p:txBody>
          <a:bodyPr wrap="square" lIns="0" tIns="0" rIns="0" bIns="0" rtlCol="0" anchor="t"/>
          <a:lstStyle/>
          <a:p>
            <a:pPr marL="0" indent="0" algn="l">
              <a:lnSpc>
                <a:spcPts val="2850"/>
              </a:lnSpc>
              <a:buNone/>
            </a:pPr>
            <a:r>
              <a:rPr lang="en-US" sz="1800" dirty="0">
                <a:solidFill>
                  <a:srgbClr val="E0E4E6"/>
                </a:solidFill>
                <a:latin typeface="Barlow" pitchFamily="34" charset="0"/>
                <a:ea typeface="Barlow" pitchFamily="34" charset="-122"/>
                <a:cs typeface="Barlow" pitchFamily="34" charset="-120"/>
              </a:rPr>
              <a:t>Outlines creative development, media planning, audience targeting, budget allocation, resource management, and legal compliance.</a:t>
            </a:r>
            <a:endParaRPr lang="en-US" sz="1800" dirty="0"/>
          </a:p>
        </p:txBody>
      </p:sp>
      <p:sp>
        <p:nvSpPr>
          <p:cNvPr id="12" name="Shape 10"/>
          <p:cNvSpPr/>
          <p:nvPr/>
        </p:nvSpPr>
        <p:spPr>
          <a:xfrm>
            <a:off x="803791" y="4535329"/>
            <a:ext cx="6396633" cy="2446377"/>
          </a:xfrm>
          <a:prstGeom prst="roundRect">
            <a:avLst>
              <a:gd name="adj" fmla="val 14082"/>
            </a:avLst>
          </a:prstGeom>
          <a:solidFill>
            <a:srgbClr val="0A081B">
              <a:alpha val="75000"/>
            </a:srgbClr>
          </a:solidFill>
          <a:ln w="30480">
            <a:solidFill>
              <a:srgbClr val="37A7E7"/>
            </a:solidFill>
            <a:prstDash val="solid"/>
          </a:ln>
        </p:spPr>
        <p:txBody>
          <a:bodyPr/>
          <a:lstStyle/>
          <a:p>
            <a:endParaRPr lang="en-PH"/>
          </a:p>
        </p:txBody>
      </p:sp>
      <p:sp>
        <p:nvSpPr>
          <p:cNvPr id="13" name="Shape 11"/>
          <p:cNvSpPr/>
          <p:nvPr/>
        </p:nvSpPr>
        <p:spPr>
          <a:xfrm>
            <a:off x="803791" y="4535329"/>
            <a:ext cx="121920" cy="2446377"/>
          </a:xfrm>
          <a:prstGeom prst="roundRect">
            <a:avLst>
              <a:gd name="adj" fmla="val 282558"/>
            </a:avLst>
          </a:prstGeom>
          <a:solidFill>
            <a:srgbClr val="37A7E7"/>
          </a:solidFill>
          <a:ln/>
        </p:spPr>
        <p:txBody>
          <a:bodyPr/>
          <a:lstStyle/>
          <a:p>
            <a:endParaRPr lang="en-PH"/>
          </a:p>
        </p:txBody>
      </p:sp>
      <p:sp>
        <p:nvSpPr>
          <p:cNvPr id="14" name="Text 12"/>
          <p:cNvSpPr/>
          <p:nvPr/>
        </p:nvSpPr>
        <p:spPr>
          <a:xfrm>
            <a:off x="1185743" y="4795361"/>
            <a:ext cx="2551748" cy="318849"/>
          </a:xfrm>
          <a:prstGeom prst="rect">
            <a:avLst/>
          </a:prstGeom>
          <a:noFill/>
          <a:ln/>
        </p:spPr>
        <p:txBody>
          <a:bodyPr wrap="none" lIns="0" tIns="0" rIns="0" bIns="0" rtlCol="0" anchor="t"/>
          <a:lstStyle/>
          <a:p>
            <a:pPr marL="0" indent="0" algn="l">
              <a:lnSpc>
                <a:spcPts val="2500"/>
              </a:lnSpc>
              <a:buNone/>
            </a:pPr>
            <a:r>
              <a:rPr lang="en-US" sz="2000" b="1" dirty="0">
                <a:solidFill>
                  <a:srgbClr val="E0E4E6"/>
                </a:solidFill>
                <a:latin typeface="Spline Sans Bold" pitchFamily="34" charset="0"/>
                <a:ea typeface="Spline Sans Bold" pitchFamily="34" charset="-122"/>
                <a:cs typeface="Spline Sans Bold" pitchFamily="34" charset="-120"/>
              </a:rPr>
              <a:t>Excluded Scope</a:t>
            </a:r>
            <a:endParaRPr lang="en-US" sz="2000" dirty="0"/>
          </a:p>
        </p:txBody>
      </p:sp>
      <p:sp>
        <p:nvSpPr>
          <p:cNvPr id="15" name="Text 13"/>
          <p:cNvSpPr/>
          <p:nvPr/>
        </p:nvSpPr>
        <p:spPr>
          <a:xfrm>
            <a:off x="1185743" y="5251966"/>
            <a:ext cx="5754648" cy="1102281"/>
          </a:xfrm>
          <a:prstGeom prst="rect">
            <a:avLst/>
          </a:prstGeom>
          <a:noFill/>
          <a:ln/>
        </p:spPr>
        <p:txBody>
          <a:bodyPr wrap="square" lIns="0" tIns="0" rIns="0" bIns="0" rtlCol="0" anchor="t"/>
          <a:lstStyle/>
          <a:p>
            <a:pPr marL="0" indent="0" algn="l">
              <a:lnSpc>
                <a:spcPts val="2850"/>
              </a:lnSpc>
              <a:buNone/>
            </a:pPr>
            <a:r>
              <a:rPr lang="en-US" sz="1800" dirty="0">
                <a:solidFill>
                  <a:srgbClr val="E0E4E6"/>
                </a:solidFill>
                <a:latin typeface="Barlow" pitchFamily="34" charset="0"/>
                <a:ea typeface="Barlow" pitchFamily="34" charset="-122"/>
                <a:cs typeface="Barlow" pitchFamily="34" charset="-120"/>
              </a:rPr>
              <a:t>Explicitly states what the project will NOT include, preventing misunderstandings and controlling expectations.</a:t>
            </a:r>
            <a:endParaRPr lang="en-US" sz="1800" dirty="0"/>
          </a:p>
        </p:txBody>
      </p:sp>
      <p:sp>
        <p:nvSpPr>
          <p:cNvPr id="16" name="Shape 14"/>
          <p:cNvSpPr/>
          <p:nvPr/>
        </p:nvSpPr>
        <p:spPr>
          <a:xfrm>
            <a:off x="7429976" y="4535329"/>
            <a:ext cx="6396633" cy="2446377"/>
          </a:xfrm>
          <a:prstGeom prst="roundRect">
            <a:avLst>
              <a:gd name="adj" fmla="val 14082"/>
            </a:avLst>
          </a:prstGeom>
          <a:solidFill>
            <a:srgbClr val="0A081B">
              <a:alpha val="75000"/>
            </a:srgbClr>
          </a:solidFill>
          <a:ln w="30480">
            <a:solidFill>
              <a:srgbClr val="091231"/>
            </a:solidFill>
            <a:prstDash val="solid"/>
          </a:ln>
        </p:spPr>
        <p:txBody>
          <a:bodyPr/>
          <a:lstStyle/>
          <a:p>
            <a:endParaRPr lang="en-PH"/>
          </a:p>
        </p:txBody>
      </p:sp>
      <p:sp>
        <p:nvSpPr>
          <p:cNvPr id="17" name="Shape 15"/>
          <p:cNvSpPr/>
          <p:nvPr/>
        </p:nvSpPr>
        <p:spPr>
          <a:xfrm>
            <a:off x="7429976" y="4535329"/>
            <a:ext cx="121920" cy="2446377"/>
          </a:xfrm>
          <a:prstGeom prst="roundRect">
            <a:avLst>
              <a:gd name="adj" fmla="val 282558"/>
            </a:avLst>
          </a:prstGeom>
          <a:solidFill>
            <a:srgbClr val="091231"/>
          </a:solidFill>
          <a:ln/>
        </p:spPr>
        <p:txBody>
          <a:bodyPr/>
          <a:lstStyle/>
          <a:p>
            <a:endParaRPr lang="en-PH"/>
          </a:p>
        </p:txBody>
      </p:sp>
      <p:sp>
        <p:nvSpPr>
          <p:cNvPr id="18" name="Text 16"/>
          <p:cNvSpPr/>
          <p:nvPr/>
        </p:nvSpPr>
        <p:spPr>
          <a:xfrm>
            <a:off x="7811929" y="4795361"/>
            <a:ext cx="2551748" cy="318849"/>
          </a:xfrm>
          <a:prstGeom prst="rect">
            <a:avLst/>
          </a:prstGeom>
          <a:noFill/>
          <a:ln/>
        </p:spPr>
        <p:txBody>
          <a:bodyPr wrap="none" lIns="0" tIns="0" rIns="0" bIns="0" rtlCol="0" anchor="t"/>
          <a:lstStyle/>
          <a:p>
            <a:pPr marL="0" indent="0" algn="l">
              <a:lnSpc>
                <a:spcPts val="2500"/>
              </a:lnSpc>
              <a:buNone/>
            </a:pPr>
            <a:r>
              <a:rPr lang="en-US" sz="2000" b="1" dirty="0">
                <a:solidFill>
                  <a:srgbClr val="E0E4E6"/>
                </a:solidFill>
                <a:latin typeface="Spline Sans Bold" pitchFamily="34" charset="0"/>
                <a:ea typeface="Spline Sans Bold" pitchFamily="34" charset="-122"/>
                <a:cs typeface="Spline Sans Bold" pitchFamily="34" charset="-120"/>
              </a:rPr>
              <a:t>Formal Approval</a:t>
            </a:r>
            <a:endParaRPr lang="en-US" sz="2000" dirty="0"/>
          </a:p>
        </p:txBody>
      </p:sp>
      <p:sp>
        <p:nvSpPr>
          <p:cNvPr id="19" name="Text 17"/>
          <p:cNvSpPr/>
          <p:nvPr/>
        </p:nvSpPr>
        <p:spPr>
          <a:xfrm>
            <a:off x="7811929" y="5251966"/>
            <a:ext cx="5754648" cy="1469708"/>
          </a:xfrm>
          <a:prstGeom prst="rect">
            <a:avLst/>
          </a:prstGeom>
          <a:noFill/>
          <a:ln/>
        </p:spPr>
        <p:txBody>
          <a:bodyPr wrap="square" lIns="0" tIns="0" rIns="0" bIns="0" rtlCol="0" anchor="t"/>
          <a:lstStyle/>
          <a:p>
            <a:pPr marL="0" indent="0" algn="l">
              <a:lnSpc>
                <a:spcPts val="2850"/>
              </a:lnSpc>
              <a:buNone/>
            </a:pPr>
            <a:r>
              <a:rPr lang="en-US" sz="1800" dirty="0">
                <a:solidFill>
                  <a:srgbClr val="E0E4E6"/>
                </a:solidFill>
                <a:latin typeface="Barlow" pitchFamily="34" charset="0"/>
                <a:ea typeface="Barlow" pitchFamily="34" charset="-122"/>
                <a:cs typeface="Barlow" pitchFamily="34" charset="-120"/>
              </a:rPr>
              <a:t>Requires client sign-off before creative work begins, providing a clear reference point and preventing </a:t>
            </a:r>
            <a:r>
              <a:rPr lang="en-US" sz="1800" dirty="0">
                <a:solidFill>
                  <a:srgbClr val="F44444"/>
                </a:solidFill>
                <a:latin typeface="Barlow" pitchFamily="34" charset="0"/>
                <a:ea typeface="Barlow" pitchFamily="34" charset="-122"/>
                <a:cs typeface="Barlow" pitchFamily="34" charset="-120"/>
              </a:rPr>
              <a:t>"scope creep"</a:t>
            </a:r>
            <a:r>
              <a:rPr lang="en-US" sz="1800" dirty="0">
                <a:solidFill>
                  <a:srgbClr val="E0E4E6"/>
                </a:solidFill>
                <a:latin typeface="Barlow" pitchFamily="34" charset="0"/>
                <a:ea typeface="Barlow" pitchFamily="34" charset="-122"/>
                <a:cs typeface="Barlow" pitchFamily="34" charset="-120"/>
              </a:rPr>
              <a:t>—unplanned additions that inflate costs and timelines.</a:t>
            </a:r>
            <a:endParaRPr lang="en-US" sz="1800" dirty="0"/>
          </a:p>
        </p:txBody>
      </p:sp>
      <p:sp>
        <p:nvSpPr>
          <p:cNvPr id="20" name="Text 18"/>
          <p:cNvSpPr/>
          <p:nvPr/>
        </p:nvSpPr>
        <p:spPr>
          <a:xfrm>
            <a:off x="803791" y="7240072"/>
            <a:ext cx="13022818" cy="367427"/>
          </a:xfrm>
          <a:prstGeom prst="rect">
            <a:avLst/>
          </a:prstGeom>
          <a:noFill/>
          <a:ln/>
        </p:spPr>
        <p:txBody>
          <a:bodyPr wrap="none" lIns="0" tIns="0" rIns="0" bIns="0" rtlCol="0" anchor="t"/>
          <a:lstStyle/>
          <a:p>
            <a:pPr marL="0" indent="0" algn="l">
              <a:lnSpc>
                <a:spcPts val="2850"/>
              </a:lnSpc>
              <a:buNone/>
            </a:pPr>
            <a:r>
              <a:rPr lang="en-US" sz="1800" dirty="0">
                <a:solidFill>
                  <a:srgbClr val="E0E4E6"/>
                </a:solidFill>
                <a:latin typeface="Barlow" pitchFamily="34" charset="0"/>
                <a:ea typeface="Barlow" pitchFamily="34" charset="-122"/>
                <a:cs typeface="Barlow" pitchFamily="34" charset="-120"/>
              </a:rPr>
              <a:t>This document ensures all parties are aligned, fostering a smooth and efficient campaign execution from start to finish.</a:t>
            </a:r>
            <a:endParaRPr lang="en-US" sz="1800" dirty="0"/>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851654"/>
            <a:ext cx="9891236" cy="548521"/>
          </a:xfrm>
          <a:prstGeom prst="rect">
            <a:avLst/>
          </a:prstGeom>
          <a:noFill/>
          <a:ln/>
        </p:spPr>
        <p:txBody>
          <a:bodyPr wrap="none" lIns="0" tIns="0" rIns="0" bIns="0" rtlCol="0" anchor="t"/>
          <a:lstStyle/>
          <a:p>
            <a:pPr marL="0" indent="0" algn="l">
              <a:lnSpc>
                <a:spcPts val="4300"/>
              </a:lnSpc>
              <a:buNone/>
            </a:pPr>
            <a:r>
              <a:rPr lang="en-US" sz="3450" b="1" dirty="0">
                <a:solidFill>
                  <a:srgbClr val="F0FCFF"/>
                </a:solidFill>
                <a:latin typeface="Spline Sans Bold" pitchFamily="34" charset="0"/>
                <a:ea typeface="Spline Sans Bold" pitchFamily="34" charset="-122"/>
                <a:cs typeface="Spline Sans Bold" pitchFamily="34" charset="-120"/>
              </a:rPr>
              <a:t>Understanding Advertising: Purpose and Impact</a:t>
            </a:r>
            <a:endParaRPr lang="en-US" sz="3450" dirty="0"/>
          </a:p>
        </p:txBody>
      </p:sp>
      <p:sp>
        <p:nvSpPr>
          <p:cNvPr id="3" name="Shape 1"/>
          <p:cNvSpPr/>
          <p:nvPr/>
        </p:nvSpPr>
        <p:spPr>
          <a:xfrm>
            <a:off x="864037" y="2264212"/>
            <a:ext cx="4136231" cy="5113615"/>
          </a:xfrm>
          <a:prstGeom prst="roundRect">
            <a:avLst>
              <a:gd name="adj" fmla="val 3537"/>
            </a:avLst>
          </a:prstGeom>
          <a:solidFill>
            <a:srgbClr val="0A081B">
              <a:alpha val="75000"/>
            </a:srgbClr>
          </a:solidFill>
          <a:ln/>
        </p:spPr>
        <p:txBody>
          <a:bodyPr/>
          <a:lstStyle/>
          <a:p>
            <a:endParaRPr lang="en-PH"/>
          </a:p>
        </p:txBody>
      </p:sp>
      <p:sp>
        <p:nvSpPr>
          <p:cNvPr id="4" name="Shape 2"/>
          <p:cNvSpPr/>
          <p:nvPr/>
        </p:nvSpPr>
        <p:spPr>
          <a:xfrm>
            <a:off x="864037" y="2233732"/>
            <a:ext cx="4136231" cy="121920"/>
          </a:xfrm>
          <a:prstGeom prst="roundRect">
            <a:avLst>
              <a:gd name="adj" fmla="val 303750"/>
            </a:avLst>
          </a:prstGeom>
          <a:solidFill>
            <a:srgbClr val="16FFBB"/>
          </a:solidFill>
          <a:ln/>
        </p:spPr>
        <p:txBody>
          <a:bodyPr/>
          <a:lstStyle/>
          <a:p>
            <a:endParaRPr lang="en-PH"/>
          </a:p>
        </p:txBody>
      </p:sp>
      <p:sp>
        <p:nvSpPr>
          <p:cNvPr id="5" name="Shape 3"/>
          <p:cNvSpPr/>
          <p:nvPr/>
        </p:nvSpPr>
        <p:spPr>
          <a:xfrm>
            <a:off x="2561868" y="1893927"/>
            <a:ext cx="740569" cy="740569"/>
          </a:xfrm>
          <a:prstGeom prst="roundRect">
            <a:avLst>
              <a:gd name="adj" fmla="val 123473"/>
            </a:avLst>
          </a:prstGeom>
          <a:solidFill>
            <a:srgbClr val="16FFBB"/>
          </a:solidFill>
          <a:ln/>
        </p:spPr>
        <p:txBody>
          <a:bodyPr/>
          <a:lstStyle/>
          <a:p>
            <a:endParaRPr lang="en-PH"/>
          </a:p>
        </p:txBody>
      </p:sp>
      <p:sp>
        <p:nvSpPr>
          <p:cNvPr id="6" name="Text 4"/>
          <p:cNvSpPr/>
          <p:nvPr/>
        </p:nvSpPr>
        <p:spPr>
          <a:xfrm>
            <a:off x="2784038" y="2079069"/>
            <a:ext cx="296228" cy="370284"/>
          </a:xfrm>
          <a:prstGeom prst="rect">
            <a:avLst/>
          </a:prstGeom>
          <a:noFill/>
          <a:ln/>
        </p:spPr>
        <p:txBody>
          <a:bodyPr wrap="none" lIns="0" tIns="0" rIns="0" bIns="0" rtlCol="0" anchor="t"/>
          <a:lstStyle/>
          <a:p>
            <a:pPr marL="0" indent="0" algn="l">
              <a:lnSpc>
                <a:spcPts val="3700"/>
              </a:lnSpc>
              <a:buNone/>
            </a:pPr>
            <a:r>
              <a:rPr lang="en-US" sz="2300" b="1" dirty="0">
                <a:solidFill>
                  <a:srgbClr val="000000"/>
                </a:solidFill>
                <a:latin typeface="Spline Sans Bold" pitchFamily="34" charset="0"/>
                <a:ea typeface="Spline Sans Bold" pitchFamily="34" charset="-122"/>
                <a:cs typeface="Spline Sans Bold" pitchFamily="34" charset="-120"/>
              </a:rPr>
              <a:t>1</a:t>
            </a:r>
            <a:endParaRPr lang="en-US" sz="2300" dirty="0"/>
          </a:p>
        </p:txBody>
      </p:sp>
      <p:sp>
        <p:nvSpPr>
          <p:cNvPr id="7" name="Text 5"/>
          <p:cNvSpPr/>
          <p:nvPr/>
        </p:nvSpPr>
        <p:spPr>
          <a:xfrm>
            <a:off x="1141333" y="2881432"/>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E0E4E6"/>
                </a:solidFill>
                <a:latin typeface="Spline Sans Bold" pitchFamily="34" charset="0"/>
                <a:ea typeface="Spline Sans Bold" pitchFamily="34" charset="-122"/>
                <a:cs typeface="Spline Sans Bold" pitchFamily="34" charset="-120"/>
              </a:rPr>
              <a:t>What is Advertising?</a:t>
            </a:r>
            <a:endParaRPr lang="en-US" sz="2150" dirty="0"/>
          </a:p>
        </p:txBody>
      </p:sp>
      <p:sp>
        <p:nvSpPr>
          <p:cNvPr id="8" name="Text 6"/>
          <p:cNvSpPr/>
          <p:nvPr/>
        </p:nvSpPr>
        <p:spPr>
          <a:xfrm>
            <a:off x="1141333" y="3372445"/>
            <a:ext cx="3581638" cy="1975247"/>
          </a:xfrm>
          <a:prstGeom prst="rect">
            <a:avLst/>
          </a:prstGeom>
          <a:noFill/>
          <a:ln/>
        </p:spPr>
        <p:txBody>
          <a:bodyPr wrap="square" lIns="0" tIns="0" rIns="0" bIns="0" rtlCol="0" anchor="t"/>
          <a:lstStyle/>
          <a:p>
            <a:pPr marL="0" indent="0" algn="l">
              <a:lnSpc>
                <a:spcPts val="3100"/>
              </a:lnSpc>
              <a:buNone/>
            </a:pPr>
            <a:r>
              <a:rPr lang="en-US" sz="1900" dirty="0">
                <a:solidFill>
                  <a:srgbClr val="E0E4E6"/>
                </a:solidFill>
                <a:latin typeface="Barlow" pitchFamily="34" charset="0"/>
                <a:ea typeface="Barlow" pitchFamily="34" charset="-122"/>
                <a:cs typeface="Barlow" pitchFamily="34" charset="-120"/>
              </a:rPr>
              <a:t>Paid promotion to inform, persuade, and generate awareness or sales. The term originates from Latin </a:t>
            </a:r>
            <a:r>
              <a:rPr lang="en-US" sz="1900" i="1" dirty="0">
                <a:solidFill>
                  <a:srgbClr val="E0E4E6"/>
                </a:solidFill>
                <a:latin typeface="Barlow" pitchFamily="34" charset="0"/>
                <a:ea typeface="Barlow" pitchFamily="34" charset="-122"/>
                <a:cs typeface="Barlow" pitchFamily="34" charset="-120"/>
              </a:rPr>
              <a:t>"advertere"</a:t>
            </a:r>
            <a:r>
              <a:rPr lang="en-US" sz="1900" dirty="0">
                <a:solidFill>
                  <a:srgbClr val="E0E4E6"/>
                </a:solidFill>
                <a:latin typeface="Barlow" pitchFamily="34" charset="0"/>
                <a:ea typeface="Barlow" pitchFamily="34" charset="-122"/>
                <a:cs typeface="Barlow" pitchFamily="34" charset="-120"/>
              </a:rPr>
              <a:t>, meaning "to turn attention."</a:t>
            </a:r>
            <a:endParaRPr lang="en-US" sz="1900" dirty="0"/>
          </a:p>
        </p:txBody>
      </p:sp>
      <p:sp>
        <p:nvSpPr>
          <p:cNvPr id="9" name="Shape 7"/>
          <p:cNvSpPr/>
          <p:nvPr/>
        </p:nvSpPr>
        <p:spPr>
          <a:xfrm>
            <a:off x="5247084" y="2264212"/>
            <a:ext cx="4136231" cy="5113615"/>
          </a:xfrm>
          <a:prstGeom prst="roundRect">
            <a:avLst>
              <a:gd name="adj" fmla="val 3537"/>
            </a:avLst>
          </a:prstGeom>
          <a:solidFill>
            <a:srgbClr val="0A081B">
              <a:alpha val="75000"/>
            </a:srgbClr>
          </a:solidFill>
          <a:ln/>
        </p:spPr>
        <p:txBody>
          <a:bodyPr/>
          <a:lstStyle/>
          <a:p>
            <a:endParaRPr lang="en-PH"/>
          </a:p>
        </p:txBody>
      </p:sp>
      <p:sp>
        <p:nvSpPr>
          <p:cNvPr id="10" name="Shape 8"/>
          <p:cNvSpPr/>
          <p:nvPr/>
        </p:nvSpPr>
        <p:spPr>
          <a:xfrm>
            <a:off x="5247084" y="2233732"/>
            <a:ext cx="4136231" cy="121920"/>
          </a:xfrm>
          <a:prstGeom prst="roundRect">
            <a:avLst>
              <a:gd name="adj" fmla="val 303750"/>
            </a:avLst>
          </a:prstGeom>
          <a:solidFill>
            <a:srgbClr val="29DDDA"/>
          </a:solidFill>
          <a:ln/>
        </p:spPr>
        <p:txBody>
          <a:bodyPr/>
          <a:lstStyle/>
          <a:p>
            <a:endParaRPr lang="en-PH"/>
          </a:p>
        </p:txBody>
      </p:sp>
      <p:sp>
        <p:nvSpPr>
          <p:cNvPr id="11" name="Shape 9"/>
          <p:cNvSpPr/>
          <p:nvPr/>
        </p:nvSpPr>
        <p:spPr>
          <a:xfrm>
            <a:off x="6944916" y="1893927"/>
            <a:ext cx="740569" cy="740569"/>
          </a:xfrm>
          <a:prstGeom prst="roundRect">
            <a:avLst>
              <a:gd name="adj" fmla="val 123473"/>
            </a:avLst>
          </a:prstGeom>
          <a:solidFill>
            <a:srgbClr val="16FFBB"/>
          </a:solidFill>
          <a:ln/>
        </p:spPr>
        <p:txBody>
          <a:bodyPr/>
          <a:lstStyle/>
          <a:p>
            <a:endParaRPr lang="en-PH"/>
          </a:p>
        </p:txBody>
      </p:sp>
      <p:sp>
        <p:nvSpPr>
          <p:cNvPr id="12" name="Text 10"/>
          <p:cNvSpPr/>
          <p:nvPr/>
        </p:nvSpPr>
        <p:spPr>
          <a:xfrm>
            <a:off x="7167086" y="2079069"/>
            <a:ext cx="296228" cy="370284"/>
          </a:xfrm>
          <a:prstGeom prst="rect">
            <a:avLst/>
          </a:prstGeom>
          <a:noFill/>
          <a:ln/>
        </p:spPr>
        <p:txBody>
          <a:bodyPr wrap="none" lIns="0" tIns="0" rIns="0" bIns="0" rtlCol="0" anchor="t"/>
          <a:lstStyle/>
          <a:p>
            <a:pPr marL="0" indent="0" algn="l">
              <a:lnSpc>
                <a:spcPts val="3700"/>
              </a:lnSpc>
              <a:buNone/>
            </a:pPr>
            <a:r>
              <a:rPr lang="en-US" sz="2300" b="1" dirty="0">
                <a:solidFill>
                  <a:srgbClr val="000000"/>
                </a:solidFill>
                <a:latin typeface="Spline Sans Bold" pitchFamily="34" charset="0"/>
                <a:ea typeface="Spline Sans Bold" pitchFamily="34" charset="-122"/>
                <a:cs typeface="Spline Sans Bold" pitchFamily="34" charset="-120"/>
              </a:rPr>
              <a:t>2</a:t>
            </a:r>
            <a:endParaRPr lang="en-US" sz="2300" dirty="0"/>
          </a:p>
        </p:txBody>
      </p:sp>
      <p:sp>
        <p:nvSpPr>
          <p:cNvPr id="13" name="Text 11"/>
          <p:cNvSpPr/>
          <p:nvPr/>
        </p:nvSpPr>
        <p:spPr>
          <a:xfrm>
            <a:off x="5524381" y="2881432"/>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E0E4E6"/>
                </a:solidFill>
                <a:latin typeface="Spline Sans Bold" pitchFamily="34" charset="0"/>
                <a:ea typeface="Spline Sans Bold" pitchFamily="34" charset="-122"/>
                <a:cs typeface="Spline Sans Bold" pitchFamily="34" charset="-120"/>
              </a:rPr>
              <a:t>Core Purpose</a:t>
            </a:r>
            <a:endParaRPr lang="en-US" sz="2150" dirty="0"/>
          </a:p>
        </p:txBody>
      </p:sp>
      <p:sp>
        <p:nvSpPr>
          <p:cNvPr id="14" name="Text 12"/>
          <p:cNvSpPr/>
          <p:nvPr/>
        </p:nvSpPr>
        <p:spPr>
          <a:xfrm>
            <a:off x="5524381" y="3372445"/>
            <a:ext cx="3581638" cy="2370296"/>
          </a:xfrm>
          <a:prstGeom prst="rect">
            <a:avLst/>
          </a:prstGeom>
          <a:noFill/>
          <a:ln/>
        </p:spPr>
        <p:txBody>
          <a:bodyPr wrap="square" lIns="0" tIns="0" rIns="0" bIns="0" rtlCol="0" anchor="t"/>
          <a:lstStyle/>
          <a:p>
            <a:pPr marL="0" indent="0" algn="l">
              <a:lnSpc>
                <a:spcPts val="3100"/>
              </a:lnSpc>
              <a:buNone/>
            </a:pPr>
            <a:r>
              <a:rPr lang="en-US" sz="1900" dirty="0">
                <a:solidFill>
                  <a:srgbClr val="E0E4E6"/>
                </a:solidFill>
                <a:latin typeface="Barlow" pitchFamily="34" charset="0"/>
                <a:ea typeface="Barlow" pitchFamily="34" charset="-122"/>
                <a:cs typeface="Barlow" pitchFamily="34" charset="-120"/>
              </a:rPr>
              <a:t>To drive desired actions, from initial exposure and attention to comprehension, positive response, intent to act, and ultimately, measurable behavioral impact.</a:t>
            </a:r>
            <a:endParaRPr lang="en-US" sz="1900" dirty="0"/>
          </a:p>
        </p:txBody>
      </p:sp>
      <p:sp>
        <p:nvSpPr>
          <p:cNvPr id="15" name="Shape 13"/>
          <p:cNvSpPr/>
          <p:nvPr/>
        </p:nvSpPr>
        <p:spPr>
          <a:xfrm>
            <a:off x="9630132" y="2264212"/>
            <a:ext cx="4136231" cy="5113615"/>
          </a:xfrm>
          <a:prstGeom prst="roundRect">
            <a:avLst>
              <a:gd name="adj" fmla="val 3537"/>
            </a:avLst>
          </a:prstGeom>
          <a:solidFill>
            <a:srgbClr val="0A081B">
              <a:alpha val="75000"/>
            </a:srgbClr>
          </a:solidFill>
          <a:ln/>
        </p:spPr>
        <p:txBody>
          <a:bodyPr/>
          <a:lstStyle/>
          <a:p>
            <a:endParaRPr lang="en-PH"/>
          </a:p>
        </p:txBody>
      </p:sp>
      <p:sp>
        <p:nvSpPr>
          <p:cNvPr id="16" name="Shape 14"/>
          <p:cNvSpPr/>
          <p:nvPr/>
        </p:nvSpPr>
        <p:spPr>
          <a:xfrm>
            <a:off x="9630132" y="2233732"/>
            <a:ext cx="4136231" cy="121920"/>
          </a:xfrm>
          <a:prstGeom prst="roundRect">
            <a:avLst>
              <a:gd name="adj" fmla="val 303750"/>
            </a:avLst>
          </a:prstGeom>
          <a:solidFill>
            <a:srgbClr val="37A7E7"/>
          </a:solidFill>
          <a:ln/>
        </p:spPr>
        <p:txBody>
          <a:bodyPr/>
          <a:lstStyle/>
          <a:p>
            <a:endParaRPr lang="en-PH"/>
          </a:p>
        </p:txBody>
      </p:sp>
      <p:sp>
        <p:nvSpPr>
          <p:cNvPr id="17" name="Shape 15"/>
          <p:cNvSpPr/>
          <p:nvPr/>
        </p:nvSpPr>
        <p:spPr>
          <a:xfrm>
            <a:off x="11327963" y="1893927"/>
            <a:ext cx="740569" cy="740569"/>
          </a:xfrm>
          <a:prstGeom prst="roundRect">
            <a:avLst>
              <a:gd name="adj" fmla="val 123473"/>
            </a:avLst>
          </a:prstGeom>
          <a:solidFill>
            <a:srgbClr val="16FFBB"/>
          </a:solidFill>
          <a:ln/>
        </p:spPr>
        <p:txBody>
          <a:bodyPr/>
          <a:lstStyle/>
          <a:p>
            <a:endParaRPr lang="en-PH"/>
          </a:p>
        </p:txBody>
      </p:sp>
      <p:sp>
        <p:nvSpPr>
          <p:cNvPr id="18" name="Text 16"/>
          <p:cNvSpPr/>
          <p:nvPr/>
        </p:nvSpPr>
        <p:spPr>
          <a:xfrm>
            <a:off x="11550134" y="2079069"/>
            <a:ext cx="296228" cy="370284"/>
          </a:xfrm>
          <a:prstGeom prst="rect">
            <a:avLst/>
          </a:prstGeom>
          <a:noFill/>
          <a:ln/>
        </p:spPr>
        <p:txBody>
          <a:bodyPr wrap="none" lIns="0" tIns="0" rIns="0" bIns="0" rtlCol="0" anchor="t"/>
          <a:lstStyle/>
          <a:p>
            <a:pPr marL="0" indent="0" algn="l">
              <a:lnSpc>
                <a:spcPts val="3700"/>
              </a:lnSpc>
              <a:buNone/>
            </a:pPr>
            <a:r>
              <a:rPr lang="en-US" sz="2300" b="1" dirty="0">
                <a:solidFill>
                  <a:srgbClr val="000000"/>
                </a:solidFill>
                <a:latin typeface="Spline Sans Bold" pitchFamily="34" charset="0"/>
                <a:ea typeface="Spline Sans Bold" pitchFamily="34" charset="-122"/>
                <a:cs typeface="Spline Sans Bold" pitchFamily="34" charset="-120"/>
              </a:rPr>
              <a:t>3</a:t>
            </a:r>
            <a:endParaRPr lang="en-US" sz="2300" dirty="0"/>
          </a:p>
        </p:txBody>
      </p:sp>
      <p:sp>
        <p:nvSpPr>
          <p:cNvPr id="19" name="Text 17"/>
          <p:cNvSpPr/>
          <p:nvPr/>
        </p:nvSpPr>
        <p:spPr>
          <a:xfrm>
            <a:off x="9907429" y="2881432"/>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E0E4E6"/>
                </a:solidFill>
                <a:latin typeface="Spline Sans Bold" pitchFamily="34" charset="0"/>
                <a:ea typeface="Spline Sans Bold" pitchFamily="34" charset="-122"/>
                <a:cs typeface="Spline Sans Bold" pitchFamily="34" charset="-120"/>
              </a:rPr>
              <a:t>Key Types</a:t>
            </a:r>
            <a:endParaRPr lang="en-US" sz="2150" dirty="0"/>
          </a:p>
        </p:txBody>
      </p:sp>
      <p:sp>
        <p:nvSpPr>
          <p:cNvPr id="20" name="Text 18"/>
          <p:cNvSpPr/>
          <p:nvPr/>
        </p:nvSpPr>
        <p:spPr>
          <a:xfrm>
            <a:off x="9907429" y="3372445"/>
            <a:ext cx="3581638" cy="1185148"/>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E0E4E6"/>
                </a:solidFill>
                <a:latin typeface="Barlow" pitchFamily="34" charset="0"/>
                <a:ea typeface="Barlow" pitchFamily="34" charset="-122"/>
                <a:cs typeface="Barlow" pitchFamily="34" charset="-120"/>
              </a:rPr>
              <a:t>Informative:</a:t>
            </a:r>
            <a:r>
              <a:rPr lang="en-US" sz="1900" dirty="0">
                <a:solidFill>
                  <a:srgbClr val="E0E4E6"/>
                </a:solidFill>
                <a:latin typeface="Barlow" pitchFamily="34" charset="0"/>
                <a:ea typeface="Barlow" pitchFamily="34" charset="-122"/>
                <a:cs typeface="Barlow" pitchFamily="34" charset="-120"/>
              </a:rPr>
              <a:t> Builds awareness for new products or features.</a:t>
            </a:r>
            <a:endParaRPr lang="en-US" sz="1900" dirty="0"/>
          </a:p>
        </p:txBody>
      </p:sp>
      <p:sp>
        <p:nvSpPr>
          <p:cNvPr id="21" name="Text 19"/>
          <p:cNvSpPr/>
          <p:nvPr/>
        </p:nvSpPr>
        <p:spPr>
          <a:xfrm>
            <a:off x="9907429" y="4643914"/>
            <a:ext cx="3581638" cy="1185148"/>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E0E4E6"/>
                </a:solidFill>
                <a:latin typeface="Barlow" pitchFamily="34" charset="0"/>
                <a:ea typeface="Barlow" pitchFamily="34" charset="-122"/>
                <a:cs typeface="Barlow" pitchFamily="34" charset="-120"/>
              </a:rPr>
              <a:t>Persuasive:</a:t>
            </a:r>
            <a:r>
              <a:rPr lang="en-US" sz="1900" dirty="0">
                <a:solidFill>
                  <a:srgbClr val="E0E4E6"/>
                </a:solidFill>
                <a:latin typeface="Barlow" pitchFamily="34" charset="0"/>
                <a:ea typeface="Barlow" pitchFamily="34" charset="-122"/>
                <a:cs typeface="Barlow" pitchFamily="34" charset="-120"/>
              </a:rPr>
              <a:t> Shapes brand perception and builds superiority.</a:t>
            </a:r>
            <a:endParaRPr lang="en-US" sz="1900" dirty="0"/>
          </a:p>
        </p:txBody>
      </p:sp>
      <p:sp>
        <p:nvSpPr>
          <p:cNvPr id="22" name="Text 20"/>
          <p:cNvSpPr/>
          <p:nvPr/>
        </p:nvSpPr>
        <p:spPr>
          <a:xfrm>
            <a:off x="9907429" y="5915382"/>
            <a:ext cx="3581638" cy="1185148"/>
          </a:xfrm>
          <a:prstGeom prst="rect">
            <a:avLst/>
          </a:prstGeom>
          <a:noFill/>
          <a:ln/>
        </p:spPr>
        <p:txBody>
          <a:bodyPr wrap="square" lIns="0" tIns="0" rIns="0" bIns="0" rtlCol="0" anchor="t"/>
          <a:lstStyle/>
          <a:p>
            <a:pPr marL="342900" indent="-342900" algn="l">
              <a:lnSpc>
                <a:spcPts val="3100"/>
              </a:lnSpc>
              <a:buSzPct val="100000"/>
              <a:buChar char="•"/>
            </a:pPr>
            <a:r>
              <a:rPr lang="en-US" sz="1900" b="1" dirty="0">
                <a:solidFill>
                  <a:srgbClr val="E0E4E6"/>
                </a:solidFill>
                <a:latin typeface="Barlow" pitchFamily="34" charset="0"/>
                <a:ea typeface="Barlow" pitchFamily="34" charset="-122"/>
                <a:cs typeface="Barlow" pitchFamily="34" charset="-120"/>
              </a:rPr>
              <a:t>Reminder:</a:t>
            </a:r>
            <a:r>
              <a:rPr lang="en-US" sz="1900" dirty="0">
                <a:solidFill>
                  <a:srgbClr val="E0E4E6"/>
                </a:solidFill>
                <a:latin typeface="Barlow" pitchFamily="34" charset="0"/>
                <a:ea typeface="Barlow" pitchFamily="34" charset="-122"/>
                <a:cs typeface="Barlow" pitchFamily="34" charset="-120"/>
              </a:rPr>
              <a:t> Maintains top-of-mind recall for established brands.</a:t>
            </a:r>
            <a:endParaRPr lang="en-US" sz="190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1647" y="623530"/>
            <a:ext cx="9634418" cy="502563"/>
          </a:xfrm>
          <a:prstGeom prst="rect">
            <a:avLst/>
          </a:prstGeom>
          <a:noFill/>
          <a:ln/>
        </p:spPr>
        <p:txBody>
          <a:bodyPr wrap="none" lIns="0" tIns="0" rIns="0" bIns="0" rtlCol="0" anchor="t"/>
          <a:lstStyle/>
          <a:p>
            <a:pPr marL="0" indent="0" algn="l">
              <a:lnSpc>
                <a:spcPts val="3950"/>
              </a:lnSpc>
              <a:buNone/>
            </a:pPr>
            <a:r>
              <a:rPr lang="en-US" sz="3150" b="1" dirty="0">
                <a:solidFill>
                  <a:srgbClr val="F0FCFF"/>
                </a:solidFill>
                <a:latin typeface="Spline Sans Bold" pitchFamily="34" charset="0"/>
                <a:ea typeface="Spline Sans Bold" pitchFamily="34" charset="-122"/>
                <a:cs typeface="Spline Sans Bold" pitchFamily="34" charset="-120"/>
              </a:rPr>
              <a:t>Advertising Classifications: A Structured Approach</a:t>
            </a:r>
            <a:endParaRPr lang="en-US" sz="3150" dirty="0"/>
          </a:p>
        </p:txBody>
      </p:sp>
      <p:sp>
        <p:nvSpPr>
          <p:cNvPr id="3" name="Text 1"/>
          <p:cNvSpPr/>
          <p:nvPr/>
        </p:nvSpPr>
        <p:spPr>
          <a:xfrm>
            <a:off x="791647" y="1606629"/>
            <a:ext cx="2513171" cy="314087"/>
          </a:xfrm>
          <a:prstGeom prst="rect">
            <a:avLst/>
          </a:prstGeom>
          <a:noFill/>
          <a:ln/>
        </p:spPr>
        <p:txBody>
          <a:bodyPr wrap="none" lIns="0" tIns="0" rIns="0" bIns="0" rtlCol="0" anchor="t"/>
          <a:lstStyle/>
          <a:p>
            <a:pPr marL="0" indent="0" algn="l">
              <a:lnSpc>
                <a:spcPts val="2450"/>
              </a:lnSpc>
              <a:buNone/>
            </a:pPr>
            <a:r>
              <a:rPr lang="en-US" sz="1950" b="1" dirty="0">
                <a:solidFill>
                  <a:srgbClr val="F0FCFF"/>
                </a:solidFill>
                <a:latin typeface="Spline Sans Bold" pitchFamily="34" charset="0"/>
                <a:ea typeface="Spline Sans Bold" pitchFamily="34" charset="-122"/>
                <a:cs typeface="Spline Sans Bold" pitchFamily="34" charset="-120"/>
              </a:rPr>
              <a:t>By Target Audience</a:t>
            </a:r>
            <a:endParaRPr lang="en-US" sz="1950" dirty="0"/>
          </a:p>
        </p:txBody>
      </p:sp>
      <p:sp>
        <p:nvSpPr>
          <p:cNvPr id="4" name="Text 2"/>
          <p:cNvSpPr/>
          <p:nvPr/>
        </p:nvSpPr>
        <p:spPr>
          <a:xfrm>
            <a:off x="791647" y="2146816"/>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Consumer:</a:t>
            </a:r>
            <a:r>
              <a:rPr lang="en-US" sz="1750" dirty="0">
                <a:solidFill>
                  <a:srgbClr val="E0E4E6"/>
                </a:solidFill>
                <a:latin typeface="Barlow" pitchFamily="34" charset="0"/>
                <a:ea typeface="Barlow" pitchFamily="34" charset="-122"/>
                <a:cs typeface="Barlow" pitchFamily="34" charset="-120"/>
              </a:rPr>
              <a:t> Aimed at individuals for personal use.</a:t>
            </a:r>
            <a:endParaRPr lang="en-US" sz="1750" dirty="0"/>
          </a:p>
        </p:txBody>
      </p:sp>
      <p:sp>
        <p:nvSpPr>
          <p:cNvPr id="5" name="Text 3"/>
          <p:cNvSpPr/>
          <p:nvPr/>
        </p:nvSpPr>
        <p:spPr>
          <a:xfrm>
            <a:off x="791647" y="2587823"/>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B2B:</a:t>
            </a:r>
            <a:r>
              <a:rPr lang="en-US" sz="1750" dirty="0">
                <a:solidFill>
                  <a:srgbClr val="E0E4E6"/>
                </a:solidFill>
                <a:latin typeface="Barlow" pitchFamily="34" charset="0"/>
                <a:ea typeface="Barlow" pitchFamily="34" charset="-122"/>
                <a:cs typeface="Barlow" pitchFamily="34" charset="-120"/>
              </a:rPr>
              <a:t> Directed at businesses for commercial purchases.</a:t>
            </a:r>
            <a:endParaRPr lang="en-US" sz="1750" dirty="0"/>
          </a:p>
        </p:txBody>
      </p:sp>
      <p:sp>
        <p:nvSpPr>
          <p:cNvPr id="6" name="Text 4"/>
          <p:cNvSpPr/>
          <p:nvPr/>
        </p:nvSpPr>
        <p:spPr>
          <a:xfrm>
            <a:off x="791647" y="3175873"/>
            <a:ext cx="3121104" cy="314087"/>
          </a:xfrm>
          <a:prstGeom prst="rect">
            <a:avLst/>
          </a:prstGeom>
          <a:noFill/>
          <a:ln/>
        </p:spPr>
        <p:txBody>
          <a:bodyPr wrap="none" lIns="0" tIns="0" rIns="0" bIns="0" rtlCol="0" anchor="t"/>
          <a:lstStyle/>
          <a:p>
            <a:pPr marL="0" indent="0" algn="l">
              <a:lnSpc>
                <a:spcPts val="2450"/>
              </a:lnSpc>
              <a:buNone/>
            </a:pPr>
            <a:r>
              <a:rPr lang="en-US" sz="1950" b="1" dirty="0">
                <a:solidFill>
                  <a:srgbClr val="F0FCFF"/>
                </a:solidFill>
                <a:latin typeface="Spline Sans Bold" pitchFamily="34" charset="0"/>
                <a:ea typeface="Spline Sans Bold" pitchFamily="34" charset="-122"/>
                <a:cs typeface="Spline Sans Bold" pitchFamily="34" charset="-120"/>
              </a:rPr>
              <a:t>By Geographical Coverage</a:t>
            </a:r>
            <a:endParaRPr lang="en-US" sz="1950" dirty="0"/>
          </a:p>
        </p:txBody>
      </p:sp>
      <p:sp>
        <p:nvSpPr>
          <p:cNvPr id="7" name="Text 5"/>
          <p:cNvSpPr/>
          <p:nvPr/>
        </p:nvSpPr>
        <p:spPr>
          <a:xfrm>
            <a:off x="791647" y="3716060"/>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Local:</a:t>
            </a:r>
            <a:r>
              <a:rPr lang="en-US" sz="1750" dirty="0">
                <a:solidFill>
                  <a:srgbClr val="E0E4E6"/>
                </a:solidFill>
                <a:latin typeface="Barlow" pitchFamily="34" charset="0"/>
                <a:ea typeface="Barlow" pitchFamily="34" charset="-122"/>
                <a:cs typeface="Barlow" pitchFamily="34" charset="-120"/>
              </a:rPr>
              <a:t> Focuses on a specific nearby area.</a:t>
            </a:r>
            <a:endParaRPr lang="en-US" sz="1750" dirty="0"/>
          </a:p>
        </p:txBody>
      </p:sp>
      <p:sp>
        <p:nvSpPr>
          <p:cNvPr id="8" name="Text 6"/>
          <p:cNvSpPr/>
          <p:nvPr/>
        </p:nvSpPr>
        <p:spPr>
          <a:xfrm>
            <a:off x="791647" y="4157067"/>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Regional:</a:t>
            </a:r>
            <a:r>
              <a:rPr lang="en-US" sz="1750" dirty="0">
                <a:solidFill>
                  <a:srgbClr val="E0E4E6"/>
                </a:solidFill>
                <a:latin typeface="Barlow" pitchFamily="34" charset="0"/>
                <a:ea typeface="Barlow" pitchFamily="34" charset="-122"/>
                <a:cs typeface="Barlow" pitchFamily="34" charset="-120"/>
              </a:rPr>
              <a:t> Targets a defined geographic region.</a:t>
            </a:r>
            <a:endParaRPr lang="en-US" sz="1750" dirty="0"/>
          </a:p>
        </p:txBody>
      </p:sp>
      <p:sp>
        <p:nvSpPr>
          <p:cNvPr id="9" name="Text 7"/>
          <p:cNvSpPr/>
          <p:nvPr/>
        </p:nvSpPr>
        <p:spPr>
          <a:xfrm>
            <a:off x="791647" y="4598075"/>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National:</a:t>
            </a:r>
            <a:r>
              <a:rPr lang="en-US" sz="1750" dirty="0">
                <a:solidFill>
                  <a:srgbClr val="E0E4E6"/>
                </a:solidFill>
                <a:latin typeface="Barlow" pitchFamily="34" charset="0"/>
                <a:ea typeface="Barlow" pitchFamily="34" charset="-122"/>
                <a:cs typeface="Barlow" pitchFamily="34" charset="-120"/>
              </a:rPr>
              <a:t> Covers an entire country.</a:t>
            </a:r>
            <a:endParaRPr lang="en-US" sz="1750" dirty="0"/>
          </a:p>
        </p:txBody>
      </p:sp>
      <p:sp>
        <p:nvSpPr>
          <p:cNvPr id="10" name="Text 8"/>
          <p:cNvSpPr/>
          <p:nvPr/>
        </p:nvSpPr>
        <p:spPr>
          <a:xfrm>
            <a:off x="791647" y="5039082"/>
            <a:ext cx="6247686" cy="723900"/>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International/Global:</a:t>
            </a:r>
            <a:r>
              <a:rPr lang="en-US" sz="1750" dirty="0">
                <a:solidFill>
                  <a:srgbClr val="E0E4E6"/>
                </a:solidFill>
                <a:latin typeface="Barlow" pitchFamily="34" charset="0"/>
                <a:ea typeface="Barlow" pitchFamily="34" charset="-122"/>
                <a:cs typeface="Barlow" pitchFamily="34" charset="-120"/>
              </a:rPr>
              <a:t> Spans multiple countries or continents.</a:t>
            </a:r>
            <a:endParaRPr lang="en-US" sz="1750" dirty="0"/>
          </a:p>
        </p:txBody>
      </p:sp>
      <p:sp>
        <p:nvSpPr>
          <p:cNvPr id="11" name="Text 9"/>
          <p:cNvSpPr/>
          <p:nvPr/>
        </p:nvSpPr>
        <p:spPr>
          <a:xfrm>
            <a:off x="7598688" y="1606629"/>
            <a:ext cx="2513171" cy="314087"/>
          </a:xfrm>
          <a:prstGeom prst="rect">
            <a:avLst/>
          </a:prstGeom>
          <a:noFill/>
          <a:ln/>
        </p:spPr>
        <p:txBody>
          <a:bodyPr wrap="none" lIns="0" tIns="0" rIns="0" bIns="0" rtlCol="0" anchor="t"/>
          <a:lstStyle/>
          <a:p>
            <a:pPr marL="0" indent="0" algn="l">
              <a:lnSpc>
                <a:spcPts val="2450"/>
              </a:lnSpc>
              <a:buNone/>
            </a:pPr>
            <a:r>
              <a:rPr lang="en-US" sz="1950" b="1" dirty="0">
                <a:solidFill>
                  <a:srgbClr val="F0FCFF"/>
                </a:solidFill>
                <a:latin typeface="Spline Sans Bold" pitchFamily="34" charset="0"/>
                <a:ea typeface="Spline Sans Bold" pitchFamily="34" charset="-122"/>
                <a:cs typeface="Spline Sans Bold" pitchFamily="34" charset="-120"/>
              </a:rPr>
              <a:t>By Media Type</a:t>
            </a:r>
            <a:endParaRPr lang="en-US" sz="1950" dirty="0"/>
          </a:p>
        </p:txBody>
      </p:sp>
      <p:sp>
        <p:nvSpPr>
          <p:cNvPr id="12" name="Text 10"/>
          <p:cNvSpPr/>
          <p:nvPr/>
        </p:nvSpPr>
        <p:spPr>
          <a:xfrm>
            <a:off x="7598688" y="2146816"/>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Broadcast:</a:t>
            </a:r>
            <a:r>
              <a:rPr lang="en-US" sz="1750" dirty="0">
                <a:solidFill>
                  <a:srgbClr val="E0E4E6"/>
                </a:solidFill>
                <a:latin typeface="Barlow" pitchFamily="34" charset="0"/>
                <a:ea typeface="Barlow" pitchFamily="34" charset="-122"/>
                <a:cs typeface="Barlow" pitchFamily="34" charset="-120"/>
              </a:rPr>
              <a:t> TV and radio.</a:t>
            </a:r>
            <a:endParaRPr lang="en-US" sz="1750" dirty="0"/>
          </a:p>
        </p:txBody>
      </p:sp>
      <p:sp>
        <p:nvSpPr>
          <p:cNvPr id="13" name="Text 11"/>
          <p:cNvSpPr/>
          <p:nvPr/>
        </p:nvSpPr>
        <p:spPr>
          <a:xfrm>
            <a:off x="7598688" y="2587823"/>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Print:</a:t>
            </a:r>
            <a:r>
              <a:rPr lang="en-US" sz="1750" dirty="0">
                <a:solidFill>
                  <a:srgbClr val="E0E4E6"/>
                </a:solidFill>
                <a:latin typeface="Barlow" pitchFamily="34" charset="0"/>
                <a:ea typeface="Barlow" pitchFamily="34" charset="-122"/>
                <a:cs typeface="Barlow" pitchFamily="34" charset="-120"/>
              </a:rPr>
              <a:t> Newspapers and magazines.</a:t>
            </a:r>
            <a:endParaRPr lang="en-US" sz="1750" dirty="0"/>
          </a:p>
        </p:txBody>
      </p:sp>
      <p:sp>
        <p:nvSpPr>
          <p:cNvPr id="14" name="Text 12"/>
          <p:cNvSpPr/>
          <p:nvPr/>
        </p:nvSpPr>
        <p:spPr>
          <a:xfrm>
            <a:off x="7598688" y="3028831"/>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OOH (Out-of-Home):</a:t>
            </a:r>
            <a:r>
              <a:rPr lang="en-US" sz="1750" dirty="0">
                <a:solidFill>
                  <a:srgbClr val="E0E4E6"/>
                </a:solidFill>
                <a:latin typeface="Barlow" pitchFamily="34" charset="0"/>
                <a:ea typeface="Barlow" pitchFamily="34" charset="-122"/>
                <a:cs typeface="Barlow" pitchFamily="34" charset="-120"/>
              </a:rPr>
              <a:t> Billboards, transit ads.</a:t>
            </a:r>
            <a:endParaRPr lang="en-US" sz="1750" dirty="0"/>
          </a:p>
        </p:txBody>
      </p:sp>
      <p:sp>
        <p:nvSpPr>
          <p:cNvPr id="15" name="Text 13"/>
          <p:cNvSpPr/>
          <p:nvPr/>
        </p:nvSpPr>
        <p:spPr>
          <a:xfrm>
            <a:off x="7598688" y="3469838"/>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Internet/Digital:</a:t>
            </a:r>
            <a:r>
              <a:rPr lang="en-US" sz="1750" dirty="0">
                <a:solidFill>
                  <a:srgbClr val="E0E4E6"/>
                </a:solidFill>
                <a:latin typeface="Barlow" pitchFamily="34" charset="0"/>
                <a:ea typeface="Barlow" pitchFamily="34" charset="-122"/>
                <a:cs typeface="Barlow" pitchFamily="34" charset="-120"/>
              </a:rPr>
              <a:t> Online ads, social media.</a:t>
            </a:r>
            <a:endParaRPr lang="en-US" sz="1750" dirty="0"/>
          </a:p>
        </p:txBody>
      </p:sp>
      <p:sp>
        <p:nvSpPr>
          <p:cNvPr id="16" name="Text 14"/>
          <p:cNvSpPr/>
          <p:nvPr/>
        </p:nvSpPr>
        <p:spPr>
          <a:xfrm>
            <a:off x="7598688" y="4057888"/>
            <a:ext cx="2513171" cy="314087"/>
          </a:xfrm>
          <a:prstGeom prst="rect">
            <a:avLst/>
          </a:prstGeom>
          <a:noFill/>
          <a:ln/>
        </p:spPr>
        <p:txBody>
          <a:bodyPr wrap="none" lIns="0" tIns="0" rIns="0" bIns="0" rtlCol="0" anchor="t"/>
          <a:lstStyle/>
          <a:p>
            <a:pPr marL="0" indent="0" algn="l">
              <a:lnSpc>
                <a:spcPts val="2450"/>
              </a:lnSpc>
              <a:buNone/>
            </a:pPr>
            <a:r>
              <a:rPr lang="en-US" sz="1950" b="1" dirty="0">
                <a:solidFill>
                  <a:srgbClr val="F0FCFF"/>
                </a:solidFill>
                <a:latin typeface="Spline Sans Bold" pitchFamily="34" charset="0"/>
                <a:ea typeface="Spline Sans Bold" pitchFamily="34" charset="-122"/>
                <a:cs typeface="Spline Sans Bold" pitchFamily="34" charset="-120"/>
              </a:rPr>
              <a:t>By Purpose</a:t>
            </a:r>
            <a:endParaRPr lang="en-US" sz="1950" dirty="0"/>
          </a:p>
        </p:txBody>
      </p:sp>
      <p:sp>
        <p:nvSpPr>
          <p:cNvPr id="17" name="Text 15"/>
          <p:cNvSpPr/>
          <p:nvPr/>
        </p:nvSpPr>
        <p:spPr>
          <a:xfrm>
            <a:off x="7598688" y="4598075"/>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Product:</a:t>
            </a:r>
            <a:r>
              <a:rPr lang="en-US" sz="1750" dirty="0">
                <a:solidFill>
                  <a:srgbClr val="E0E4E6"/>
                </a:solidFill>
                <a:latin typeface="Barlow" pitchFamily="34" charset="0"/>
                <a:ea typeface="Barlow" pitchFamily="34" charset="-122"/>
                <a:cs typeface="Barlow" pitchFamily="34" charset="-120"/>
              </a:rPr>
              <a:t> Drives sales of a specific item.</a:t>
            </a:r>
            <a:endParaRPr lang="en-US" sz="1750" dirty="0"/>
          </a:p>
        </p:txBody>
      </p:sp>
      <p:sp>
        <p:nvSpPr>
          <p:cNvPr id="18" name="Text 16"/>
          <p:cNvSpPr/>
          <p:nvPr/>
        </p:nvSpPr>
        <p:spPr>
          <a:xfrm>
            <a:off x="7598688" y="5039082"/>
            <a:ext cx="6247686" cy="723900"/>
          </a:xfrm>
          <a:prstGeom prst="rect">
            <a:avLst/>
          </a:prstGeom>
          <a:noFill/>
          <a:ln/>
        </p:spPr>
        <p:txBody>
          <a:bodyPr wrap="squar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Non-Product:</a:t>
            </a:r>
            <a:r>
              <a:rPr lang="en-US" sz="1750" dirty="0">
                <a:solidFill>
                  <a:srgbClr val="E0E4E6"/>
                </a:solidFill>
                <a:latin typeface="Barlow" pitchFamily="34" charset="0"/>
                <a:ea typeface="Barlow" pitchFamily="34" charset="-122"/>
                <a:cs typeface="Barlow" pitchFamily="34" charset="-120"/>
              </a:rPr>
              <a:t> Focuses on image building or corporate branding.</a:t>
            </a:r>
            <a:endParaRPr lang="en-US" sz="1750" dirty="0"/>
          </a:p>
        </p:txBody>
      </p:sp>
      <p:sp>
        <p:nvSpPr>
          <p:cNvPr id="19" name="Text 17"/>
          <p:cNvSpPr/>
          <p:nvPr/>
        </p:nvSpPr>
        <p:spPr>
          <a:xfrm>
            <a:off x="7598688" y="5842040"/>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Commercial:</a:t>
            </a:r>
            <a:r>
              <a:rPr lang="en-US" sz="1750" dirty="0">
                <a:solidFill>
                  <a:srgbClr val="E0E4E6"/>
                </a:solidFill>
                <a:latin typeface="Barlow" pitchFamily="34" charset="0"/>
                <a:ea typeface="Barlow" pitchFamily="34" charset="-122"/>
                <a:cs typeface="Barlow" pitchFamily="34" charset="-120"/>
              </a:rPr>
              <a:t> Profit-driven campaigns.</a:t>
            </a:r>
            <a:endParaRPr lang="en-US" sz="1750" dirty="0"/>
          </a:p>
        </p:txBody>
      </p:sp>
      <p:sp>
        <p:nvSpPr>
          <p:cNvPr id="20" name="Text 18"/>
          <p:cNvSpPr/>
          <p:nvPr/>
        </p:nvSpPr>
        <p:spPr>
          <a:xfrm>
            <a:off x="7598688" y="6283047"/>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Non-Commercial:</a:t>
            </a:r>
            <a:r>
              <a:rPr lang="en-US" sz="1750" dirty="0">
                <a:solidFill>
                  <a:srgbClr val="E0E4E6"/>
                </a:solidFill>
                <a:latin typeface="Barlow" pitchFamily="34" charset="0"/>
                <a:ea typeface="Barlow" pitchFamily="34" charset="-122"/>
                <a:cs typeface="Barlow" pitchFamily="34" charset="-120"/>
              </a:rPr>
              <a:t> Promotes social causes or public service.</a:t>
            </a:r>
            <a:endParaRPr lang="en-US" sz="1750" dirty="0"/>
          </a:p>
        </p:txBody>
      </p:sp>
      <p:sp>
        <p:nvSpPr>
          <p:cNvPr id="21" name="Text 19"/>
          <p:cNvSpPr/>
          <p:nvPr/>
        </p:nvSpPr>
        <p:spPr>
          <a:xfrm>
            <a:off x="7598688" y="6724055"/>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Action:</a:t>
            </a:r>
            <a:r>
              <a:rPr lang="en-US" sz="1750" dirty="0">
                <a:solidFill>
                  <a:srgbClr val="E0E4E6"/>
                </a:solidFill>
                <a:latin typeface="Barlow" pitchFamily="34" charset="0"/>
                <a:ea typeface="Barlow" pitchFamily="34" charset="-122"/>
                <a:cs typeface="Barlow" pitchFamily="34" charset="-120"/>
              </a:rPr>
              <a:t> Seeks immediate response.</a:t>
            </a:r>
            <a:endParaRPr lang="en-US" sz="1750" dirty="0"/>
          </a:p>
        </p:txBody>
      </p:sp>
      <p:sp>
        <p:nvSpPr>
          <p:cNvPr id="22" name="Text 20"/>
          <p:cNvSpPr/>
          <p:nvPr/>
        </p:nvSpPr>
        <p:spPr>
          <a:xfrm>
            <a:off x="7598688" y="7165062"/>
            <a:ext cx="6247686" cy="361950"/>
          </a:xfrm>
          <a:prstGeom prst="rect">
            <a:avLst/>
          </a:prstGeom>
          <a:noFill/>
          <a:ln/>
        </p:spPr>
        <p:txBody>
          <a:bodyPr wrap="none" lIns="0" tIns="0" rIns="0" bIns="0" rtlCol="0" anchor="t"/>
          <a:lstStyle/>
          <a:p>
            <a:pPr marL="342900" indent="-342900" algn="l">
              <a:lnSpc>
                <a:spcPts val="2800"/>
              </a:lnSpc>
              <a:buSzPct val="100000"/>
              <a:buChar char="•"/>
            </a:pPr>
            <a:r>
              <a:rPr lang="en-US" sz="1750" b="1" dirty="0">
                <a:solidFill>
                  <a:srgbClr val="E0E4E6"/>
                </a:solidFill>
                <a:latin typeface="Barlow" pitchFamily="34" charset="0"/>
                <a:ea typeface="Barlow" pitchFamily="34" charset="-122"/>
                <a:cs typeface="Barlow" pitchFamily="34" charset="-120"/>
              </a:rPr>
              <a:t>Awareness:</a:t>
            </a:r>
            <a:r>
              <a:rPr lang="en-US" sz="1750" dirty="0">
                <a:solidFill>
                  <a:srgbClr val="E0E4E6"/>
                </a:solidFill>
                <a:latin typeface="Barlow" pitchFamily="34" charset="0"/>
                <a:ea typeface="Barlow" pitchFamily="34" charset="-122"/>
                <a:cs typeface="Barlow" pitchFamily="34" charset="-120"/>
              </a:rPr>
              <a:t> Builds long-term brand recognition.</a:t>
            </a:r>
            <a:endParaRPr lang="en-US" sz="1750"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22960" y="1021675"/>
            <a:ext cx="11234499" cy="522446"/>
          </a:xfrm>
          <a:prstGeom prst="rect">
            <a:avLst/>
          </a:prstGeom>
          <a:noFill/>
          <a:ln/>
        </p:spPr>
        <p:txBody>
          <a:bodyPr wrap="none" lIns="0" tIns="0" rIns="0" bIns="0" rtlCol="0" anchor="t"/>
          <a:lstStyle/>
          <a:p>
            <a:pPr marL="0" indent="0" algn="l">
              <a:lnSpc>
                <a:spcPts val="4100"/>
              </a:lnSpc>
              <a:buNone/>
            </a:pPr>
            <a:r>
              <a:rPr lang="en-US" sz="3250" b="1" dirty="0">
                <a:solidFill>
                  <a:srgbClr val="F0FCFF"/>
                </a:solidFill>
                <a:latin typeface="Spline Sans Bold" pitchFamily="34" charset="0"/>
                <a:ea typeface="Spline Sans Bold" pitchFamily="34" charset="-122"/>
                <a:cs typeface="Spline Sans Bold" pitchFamily="34" charset="-120"/>
              </a:rPr>
              <a:t>Multiplatform Advertising: Unlocking Campaign Potential</a:t>
            </a:r>
            <a:endParaRPr lang="en-US" sz="3250" dirty="0"/>
          </a:p>
        </p:txBody>
      </p:sp>
      <p:sp>
        <p:nvSpPr>
          <p:cNvPr id="3" name="Shape 1"/>
          <p:cNvSpPr/>
          <p:nvPr/>
        </p:nvSpPr>
        <p:spPr>
          <a:xfrm>
            <a:off x="822960" y="2014299"/>
            <a:ext cx="4171474" cy="705326"/>
          </a:xfrm>
          <a:prstGeom prst="roundRect">
            <a:avLst>
              <a:gd name="adj" fmla="val 480047"/>
            </a:avLst>
          </a:prstGeom>
          <a:solidFill>
            <a:srgbClr val="0A081B"/>
          </a:solidFill>
          <a:ln w="22860">
            <a:solidFill>
              <a:srgbClr val="16FFBB"/>
            </a:solidFill>
            <a:prstDash val="solid"/>
          </a:ln>
        </p:spPr>
        <p:txBody>
          <a:bodyPr/>
          <a:lstStyle/>
          <a:p>
            <a:endParaRPr lang="en-PH"/>
          </a:p>
        </p:txBody>
      </p:sp>
      <p:sp>
        <p:nvSpPr>
          <p:cNvPr id="4" name="Text 2"/>
          <p:cNvSpPr/>
          <p:nvPr/>
        </p:nvSpPr>
        <p:spPr>
          <a:xfrm>
            <a:off x="2732365" y="2146578"/>
            <a:ext cx="352663" cy="440769"/>
          </a:xfrm>
          <a:prstGeom prst="rect">
            <a:avLst/>
          </a:prstGeom>
          <a:noFill/>
          <a:ln/>
        </p:spPr>
        <p:txBody>
          <a:bodyPr wrap="none" lIns="0" tIns="0" rIns="0" bIns="0" rtlCol="0" anchor="t"/>
          <a:lstStyle/>
          <a:p>
            <a:pPr marL="0" indent="0" algn="l">
              <a:lnSpc>
                <a:spcPts val="2750"/>
              </a:lnSpc>
              <a:buNone/>
            </a:pPr>
            <a:r>
              <a:rPr lang="en-US" sz="2750" b="1" dirty="0">
                <a:solidFill>
                  <a:srgbClr val="E0E4E6"/>
                </a:solidFill>
                <a:latin typeface="Spline Sans Bold" pitchFamily="34" charset="0"/>
                <a:ea typeface="Spline Sans Bold" pitchFamily="34" charset="-122"/>
                <a:cs typeface="Spline Sans Bold" pitchFamily="34" charset="-120"/>
              </a:rPr>
              <a:t>1</a:t>
            </a:r>
            <a:endParaRPr lang="en-US" sz="2750" dirty="0"/>
          </a:p>
        </p:txBody>
      </p:sp>
      <p:sp>
        <p:nvSpPr>
          <p:cNvPr id="5" name="Text 3"/>
          <p:cNvSpPr/>
          <p:nvPr/>
        </p:nvSpPr>
        <p:spPr>
          <a:xfrm>
            <a:off x="1057989" y="2954655"/>
            <a:ext cx="2612469" cy="326469"/>
          </a:xfrm>
          <a:prstGeom prst="rect">
            <a:avLst/>
          </a:prstGeom>
          <a:noFill/>
          <a:ln/>
        </p:spPr>
        <p:txBody>
          <a:bodyPr wrap="none" lIns="0" tIns="0" rIns="0" bIns="0" rtlCol="0" anchor="t"/>
          <a:lstStyle/>
          <a:p>
            <a:pPr marL="0" indent="0" algn="l">
              <a:lnSpc>
                <a:spcPts val="2550"/>
              </a:lnSpc>
              <a:buNone/>
            </a:pPr>
            <a:r>
              <a:rPr lang="en-US" sz="2050" b="1" dirty="0">
                <a:solidFill>
                  <a:srgbClr val="E0E4E6"/>
                </a:solidFill>
                <a:latin typeface="Spline Sans Bold" pitchFamily="34" charset="0"/>
                <a:ea typeface="Spline Sans Bold" pitchFamily="34" charset="-122"/>
                <a:cs typeface="Spline Sans Bold" pitchFamily="34" charset="-120"/>
              </a:rPr>
              <a:t>Definition</a:t>
            </a:r>
            <a:endParaRPr lang="en-US" sz="2050" dirty="0"/>
          </a:p>
        </p:txBody>
      </p:sp>
      <p:sp>
        <p:nvSpPr>
          <p:cNvPr id="6" name="Text 4"/>
          <p:cNvSpPr/>
          <p:nvPr/>
        </p:nvSpPr>
        <p:spPr>
          <a:xfrm>
            <a:off x="1057989" y="3422094"/>
            <a:ext cx="3701415" cy="2257425"/>
          </a:xfrm>
          <a:prstGeom prst="rect">
            <a:avLst/>
          </a:prstGeom>
          <a:noFill/>
          <a:ln/>
        </p:spPr>
        <p:txBody>
          <a:bodyPr wrap="square" lIns="0" tIns="0" rIns="0" bIns="0" rtlCol="0" anchor="t"/>
          <a:lstStyle/>
          <a:p>
            <a:pPr marL="0" indent="0" algn="l">
              <a:lnSpc>
                <a:spcPts val="2950"/>
              </a:lnSpc>
              <a:buNone/>
            </a:pPr>
            <a:r>
              <a:rPr lang="en-US" sz="1850" dirty="0">
                <a:solidFill>
                  <a:srgbClr val="E0E4E6"/>
                </a:solidFill>
                <a:latin typeface="Barlow" pitchFamily="34" charset="0"/>
                <a:ea typeface="Barlow" pitchFamily="34" charset="-122"/>
                <a:cs typeface="Barlow" pitchFamily="34" charset="-120"/>
              </a:rPr>
              <a:t>Strategically placing </a:t>
            </a:r>
            <a:r>
              <a:rPr lang="en-US" sz="1850">
                <a:solidFill>
                  <a:srgbClr val="E0E4E6"/>
                </a:solidFill>
                <a:latin typeface="Barlow" pitchFamily="34" charset="0"/>
                <a:ea typeface="Barlow" pitchFamily="34" charset="-122"/>
                <a:cs typeface="Barlow" pitchFamily="34" charset="-120"/>
              </a:rPr>
              <a:t>advertisements across </a:t>
            </a:r>
            <a:r>
              <a:rPr lang="en-US" sz="1850" dirty="0">
                <a:solidFill>
                  <a:srgbClr val="E0E4E6"/>
                </a:solidFill>
                <a:latin typeface="Barlow" pitchFamily="34" charset="0"/>
                <a:ea typeface="Barlow" pitchFamily="34" charset="-122"/>
                <a:cs typeface="Barlow" pitchFamily="34" charset="-120"/>
              </a:rPr>
              <a:t>diverse channels—TV, print, outdoor, and digital—to maximize reach and engagement in today's connected, multi-device consumer landscape.</a:t>
            </a:r>
            <a:endParaRPr lang="en-US" sz="1850" dirty="0"/>
          </a:p>
        </p:txBody>
      </p:sp>
      <p:sp>
        <p:nvSpPr>
          <p:cNvPr id="7" name="Shape 5"/>
          <p:cNvSpPr/>
          <p:nvPr/>
        </p:nvSpPr>
        <p:spPr>
          <a:xfrm>
            <a:off x="5229463" y="2014299"/>
            <a:ext cx="4171474" cy="705326"/>
          </a:xfrm>
          <a:prstGeom prst="roundRect">
            <a:avLst>
              <a:gd name="adj" fmla="val 480047"/>
            </a:avLst>
          </a:prstGeom>
          <a:solidFill>
            <a:srgbClr val="0A081B"/>
          </a:solidFill>
          <a:ln w="22860">
            <a:solidFill>
              <a:srgbClr val="29DDDA"/>
            </a:solidFill>
            <a:prstDash val="solid"/>
          </a:ln>
        </p:spPr>
        <p:txBody>
          <a:bodyPr/>
          <a:lstStyle/>
          <a:p>
            <a:endParaRPr lang="en-PH"/>
          </a:p>
        </p:txBody>
      </p:sp>
      <p:sp>
        <p:nvSpPr>
          <p:cNvPr id="8" name="Text 6"/>
          <p:cNvSpPr/>
          <p:nvPr/>
        </p:nvSpPr>
        <p:spPr>
          <a:xfrm>
            <a:off x="7138868" y="2146578"/>
            <a:ext cx="352663" cy="440769"/>
          </a:xfrm>
          <a:prstGeom prst="rect">
            <a:avLst/>
          </a:prstGeom>
          <a:noFill/>
          <a:ln/>
        </p:spPr>
        <p:txBody>
          <a:bodyPr wrap="none" lIns="0" tIns="0" rIns="0" bIns="0" rtlCol="0" anchor="t"/>
          <a:lstStyle/>
          <a:p>
            <a:pPr marL="0" indent="0" algn="l">
              <a:lnSpc>
                <a:spcPts val="2750"/>
              </a:lnSpc>
              <a:buNone/>
            </a:pPr>
            <a:r>
              <a:rPr lang="en-US" sz="2750" b="1" dirty="0">
                <a:solidFill>
                  <a:srgbClr val="E0E4E6"/>
                </a:solidFill>
                <a:latin typeface="Spline Sans Bold" pitchFamily="34" charset="0"/>
                <a:ea typeface="Spline Sans Bold" pitchFamily="34" charset="-122"/>
                <a:cs typeface="Spline Sans Bold" pitchFamily="34" charset="-120"/>
              </a:rPr>
              <a:t>2</a:t>
            </a:r>
            <a:endParaRPr lang="en-US" sz="2750" dirty="0"/>
          </a:p>
        </p:txBody>
      </p:sp>
      <p:sp>
        <p:nvSpPr>
          <p:cNvPr id="9" name="Text 7"/>
          <p:cNvSpPr/>
          <p:nvPr/>
        </p:nvSpPr>
        <p:spPr>
          <a:xfrm>
            <a:off x="5464493" y="2954655"/>
            <a:ext cx="2612469" cy="326469"/>
          </a:xfrm>
          <a:prstGeom prst="rect">
            <a:avLst/>
          </a:prstGeom>
          <a:noFill/>
          <a:ln/>
        </p:spPr>
        <p:txBody>
          <a:bodyPr wrap="none" lIns="0" tIns="0" rIns="0" bIns="0" rtlCol="0" anchor="t"/>
          <a:lstStyle/>
          <a:p>
            <a:pPr marL="0" indent="0" algn="l">
              <a:lnSpc>
                <a:spcPts val="2550"/>
              </a:lnSpc>
              <a:buNone/>
            </a:pPr>
            <a:r>
              <a:rPr lang="en-US" sz="2050" b="1" dirty="0">
                <a:solidFill>
                  <a:srgbClr val="E0E4E6"/>
                </a:solidFill>
                <a:latin typeface="Spline Sans Bold" pitchFamily="34" charset="0"/>
                <a:ea typeface="Spline Sans Bold" pitchFamily="34" charset="-122"/>
                <a:cs typeface="Spline Sans Bold" pitchFamily="34" charset="-120"/>
              </a:rPr>
              <a:t>Key Benefits</a:t>
            </a:r>
            <a:endParaRPr lang="en-US" sz="2050" dirty="0"/>
          </a:p>
        </p:txBody>
      </p:sp>
      <p:sp>
        <p:nvSpPr>
          <p:cNvPr id="10" name="Text 8"/>
          <p:cNvSpPr/>
          <p:nvPr/>
        </p:nvSpPr>
        <p:spPr>
          <a:xfrm>
            <a:off x="5464493" y="3422094"/>
            <a:ext cx="3701415" cy="1128713"/>
          </a:xfrm>
          <a:prstGeom prst="rect">
            <a:avLst/>
          </a:prstGeom>
          <a:noFill/>
          <a:ln/>
        </p:spPr>
        <p:txBody>
          <a:bodyPr wrap="square" lIns="0" tIns="0" rIns="0" bIns="0" rtlCol="0" anchor="t"/>
          <a:lstStyle/>
          <a:p>
            <a:pPr marL="342900" indent="-342900" algn="l">
              <a:lnSpc>
                <a:spcPts val="2950"/>
              </a:lnSpc>
              <a:buSzPct val="100000"/>
              <a:buChar char="•"/>
            </a:pPr>
            <a:r>
              <a:rPr lang="en-US" sz="1850" b="1" dirty="0">
                <a:solidFill>
                  <a:srgbClr val="E0E4E6"/>
                </a:solidFill>
                <a:latin typeface="Barlow" pitchFamily="34" charset="0"/>
                <a:ea typeface="Barlow" pitchFamily="34" charset="-122"/>
                <a:cs typeface="Barlow" pitchFamily="34" charset="-120"/>
              </a:rPr>
              <a:t>Multiple Exposures:</a:t>
            </a:r>
            <a:r>
              <a:rPr lang="en-US" sz="1850" dirty="0">
                <a:solidFill>
                  <a:srgbClr val="E0E4E6"/>
                </a:solidFill>
                <a:latin typeface="Barlow" pitchFamily="34" charset="0"/>
                <a:ea typeface="Barlow" pitchFamily="34" charset="-122"/>
                <a:cs typeface="Barlow" pitchFamily="34" charset="-120"/>
              </a:rPr>
              <a:t> Fosters trust and deeper customer relationships.</a:t>
            </a:r>
            <a:endParaRPr lang="en-US" sz="1850" dirty="0"/>
          </a:p>
        </p:txBody>
      </p:sp>
      <p:sp>
        <p:nvSpPr>
          <p:cNvPr id="11" name="Text 9"/>
          <p:cNvSpPr/>
          <p:nvPr/>
        </p:nvSpPr>
        <p:spPr>
          <a:xfrm>
            <a:off x="5464493" y="4633079"/>
            <a:ext cx="3701415" cy="1128713"/>
          </a:xfrm>
          <a:prstGeom prst="rect">
            <a:avLst/>
          </a:prstGeom>
          <a:noFill/>
          <a:ln/>
        </p:spPr>
        <p:txBody>
          <a:bodyPr wrap="square" lIns="0" tIns="0" rIns="0" bIns="0" rtlCol="0" anchor="t"/>
          <a:lstStyle/>
          <a:p>
            <a:pPr marL="342900" indent="-342900" algn="l">
              <a:lnSpc>
                <a:spcPts val="2950"/>
              </a:lnSpc>
              <a:buSzPct val="100000"/>
              <a:buChar char="•"/>
            </a:pPr>
            <a:r>
              <a:rPr lang="en-US" sz="1850" b="1" dirty="0">
                <a:solidFill>
                  <a:srgbClr val="E0E4E6"/>
                </a:solidFill>
                <a:latin typeface="Barlow" pitchFamily="34" charset="0"/>
                <a:ea typeface="Barlow" pitchFamily="34" charset="-122"/>
                <a:cs typeface="Barlow" pitchFamily="34" charset="-120"/>
              </a:rPr>
              <a:t>Increased Buying Opportunities:</a:t>
            </a:r>
            <a:r>
              <a:rPr lang="en-US" sz="1850" dirty="0">
                <a:solidFill>
                  <a:srgbClr val="E0E4E6"/>
                </a:solidFill>
                <a:latin typeface="Barlow" pitchFamily="34" charset="0"/>
                <a:ea typeface="Barlow" pitchFamily="34" charset="-122"/>
                <a:cs typeface="Barlow" pitchFamily="34" charset="-120"/>
              </a:rPr>
              <a:t> Facilitated by effective retargeting strategies.</a:t>
            </a:r>
            <a:endParaRPr lang="en-US" sz="1850" dirty="0"/>
          </a:p>
        </p:txBody>
      </p:sp>
      <p:sp>
        <p:nvSpPr>
          <p:cNvPr id="12" name="Text 10"/>
          <p:cNvSpPr/>
          <p:nvPr/>
        </p:nvSpPr>
        <p:spPr>
          <a:xfrm>
            <a:off x="5464493" y="5844064"/>
            <a:ext cx="3701415" cy="1128713"/>
          </a:xfrm>
          <a:prstGeom prst="rect">
            <a:avLst/>
          </a:prstGeom>
          <a:noFill/>
          <a:ln/>
        </p:spPr>
        <p:txBody>
          <a:bodyPr wrap="square" lIns="0" tIns="0" rIns="0" bIns="0" rtlCol="0" anchor="t"/>
          <a:lstStyle/>
          <a:p>
            <a:pPr marL="342900" indent="-342900" algn="l">
              <a:lnSpc>
                <a:spcPts val="2950"/>
              </a:lnSpc>
              <a:buSzPct val="100000"/>
              <a:buChar char="•"/>
            </a:pPr>
            <a:r>
              <a:rPr lang="en-US" sz="1850" b="1" dirty="0">
                <a:solidFill>
                  <a:srgbClr val="E0E4E6"/>
                </a:solidFill>
                <a:latin typeface="Barlow" pitchFamily="34" charset="0"/>
                <a:ea typeface="Barlow" pitchFamily="34" charset="-122"/>
                <a:cs typeface="Barlow" pitchFamily="34" charset="-120"/>
              </a:rPr>
              <a:t>Expanded Targeted Reach:</a:t>
            </a:r>
            <a:r>
              <a:rPr lang="en-US" sz="1850" dirty="0">
                <a:solidFill>
                  <a:srgbClr val="E0E4E6"/>
                </a:solidFill>
                <a:latin typeface="Barlow" pitchFamily="34" charset="0"/>
                <a:ea typeface="Barlow" pitchFamily="34" charset="-122"/>
                <a:cs typeface="Barlow" pitchFamily="34" charset="-120"/>
              </a:rPr>
              <a:t> Connects with consumers across their preferred channels.</a:t>
            </a:r>
            <a:endParaRPr lang="en-US" sz="1850" dirty="0"/>
          </a:p>
        </p:txBody>
      </p:sp>
      <p:sp>
        <p:nvSpPr>
          <p:cNvPr id="13" name="Shape 11"/>
          <p:cNvSpPr/>
          <p:nvPr/>
        </p:nvSpPr>
        <p:spPr>
          <a:xfrm>
            <a:off x="9635966" y="2014299"/>
            <a:ext cx="4171474" cy="705326"/>
          </a:xfrm>
          <a:prstGeom prst="roundRect">
            <a:avLst>
              <a:gd name="adj" fmla="val 480047"/>
            </a:avLst>
          </a:prstGeom>
          <a:solidFill>
            <a:srgbClr val="0A081B"/>
          </a:solidFill>
          <a:ln w="22860">
            <a:solidFill>
              <a:srgbClr val="37A7E7"/>
            </a:solidFill>
            <a:prstDash val="solid"/>
          </a:ln>
        </p:spPr>
        <p:txBody>
          <a:bodyPr/>
          <a:lstStyle/>
          <a:p>
            <a:endParaRPr lang="en-PH"/>
          </a:p>
        </p:txBody>
      </p:sp>
      <p:sp>
        <p:nvSpPr>
          <p:cNvPr id="14" name="Text 12"/>
          <p:cNvSpPr/>
          <p:nvPr/>
        </p:nvSpPr>
        <p:spPr>
          <a:xfrm>
            <a:off x="11545372" y="2146578"/>
            <a:ext cx="352663" cy="440769"/>
          </a:xfrm>
          <a:prstGeom prst="rect">
            <a:avLst/>
          </a:prstGeom>
          <a:noFill/>
          <a:ln/>
        </p:spPr>
        <p:txBody>
          <a:bodyPr wrap="none" lIns="0" tIns="0" rIns="0" bIns="0" rtlCol="0" anchor="t"/>
          <a:lstStyle/>
          <a:p>
            <a:pPr marL="0" indent="0" algn="l">
              <a:lnSpc>
                <a:spcPts val="2750"/>
              </a:lnSpc>
              <a:buNone/>
            </a:pPr>
            <a:r>
              <a:rPr lang="en-US" sz="2750" b="1" dirty="0">
                <a:solidFill>
                  <a:srgbClr val="E0E4E6"/>
                </a:solidFill>
                <a:latin typeface="Spline Sans Bold" pitchFamily="34" charset="0"/>
                <a:ea typeface="Spline Sans Bold" pitchFamily="34" charset="-122"/>
                <a:cs typeface="Spline Sans Bold" pitchFamily="34" charset="-120"/>
              </a:rPr>
              <a:t>3</a:t>
            </a:r>
            <a:endParaRPr lang="en-US" sz="2750" dirty="0"/>
          </a:p>
        </p:txBody>
      </p:sp>
      <p:sp>
        <p:nvSpPr>
          <p:cNvPr id="15" name="Text 13"/>
          <p:cNvSpPr/>
          <p:nvPr/>
        </p:nvSpPr>
        <p:spPr>
          <a:xfrm>
            <a:off x="9870996" y="2954655"/>
            <a:ext cx="2654737" cy="326469"/>
          </a:xfrm>
          <a:prstGeom prst="rect">
            <a:avLst/>
          </a:prstGeom>
          <a:noFill/>
          <a:ln/>
        </p:spPr>
        <p:txBody>
          <a:bodyPr wrap="none" lIns="0" tIns="0" rIns="0" bIns="0" rtlCol="0" anchor="t"/>
          <a:lstStyle/>
          <a:p>
            <a:pPr marL="0" indent="0" algn="l">
              <a:lnSpc>
                <a:spcPts val="2550"/>
              </a:lnSpc>
              <a:buNone/>
            </a:pPr>
            <a:r>
              <a:rPr lang="en-US" sz="2050" b="1" dirty="0">
                <a:solidFill>
                  <a:srgbClr val="E0E4E6"/>
                </a:solidFill>
                <a:latin typeface="Spline Sans Bold" pitchFamily="34" charset="0"/>
                <a:ea typeface="Spline Sans Bold" pitchFamily="34" charset="-122"/>
                <a:cs typeface="Spline Sans Bold" pitchFamily="34" charset="-120"/>
              </a:rPr>
              <a:t>Strategic Advantages</a:t>
            </a:r>
            <a:endParaRPr lang="en-US" sz="2050" dirty="0"/>
          </a:p>
        </p:txBody>
      </p:sp>
      <p:sp>
        <p:nvSpPr>
          <p:cNvPr id="16" name="Text 14"/>
          <p:cNvSpPr/>
          <p:nvPr/>
        </p:nvSpPr>
        <p:spPr>
          <a:xfrm>
            <a:off x="9870996" y="3422094"/>
            <a:ext cx="3701415" cy="1128713"/>
          </a:xfrm>
          <a:prstGeom prst="rect">
            <a:avLst/>
          </a:prstGeom>
          <a:noFill/>
          <a:ln/>
        </p:spPr>
        <p:txBody>
          <a:bodyPr wrap="square" lIns="0" tIns="0" rIns="0" bIns="0" rtlCol="0" anchor="t"/>
          <a:lstStyle/>
          <a:p>
            <a:pPr marL="342900" indent="-342900" algn="l">
              <a:lnSpc>
                <a:spcPts val="2950"/>
              </a:lnSpc>
              <a:buSzPct val="100000"/>
              <a:buChar char="•"/>
            </a:pPr>
            <a:r>
              <a:rPr lang="en-US" sz="1850" b="1" dirty="0">
                <a:solidFill>
                  <a:srgbClr val="E0E4E6"/>
                </a:solidFill>
                <a:latin typeface="Barlow" pitchFamily="34" charset="0"/>
                <a:ea typeface="Barlow" pitchFamily="34" charset="-122"/>
                <a:cs typeface="Barlow" pitchFamily="34" charset="-120"/>
              </a:rPr>
              <a:t>Omnipresence:</a:t>
            </a:r>
            <a:r>
              <a:rPr lang="en-US" sz="1850" dirty="0">
                <a:solidFill>
                  <a:srgbClr val="E0E4E6"/>
                </a:solidFill>
                <a:latin typeface="Barlow" pitchFamily="34" charset="0"/>
                <a:ea typeface="Barlow" pitchFamily="34" charset="-122"/>
                <a:cs typeface="Barlow" pitchFamily="34" charset="-120"/>
              </a:rPr>
              <a:t> Creates a dominant, larger-than-life brand image.</a:t>
            </a:r>
            <a:endParaRPr lang="en-US" sz="1850" dirty="0"/>
          </a:p>
        </p:txBody>
      </p:sp>
      <p:sp>
        <p:nvSpPr>
          <p:cNvPr id="17" name="Text 15"/>
          <p:cNvSpPr/>
          <p:nvPr/>
        </p:nvSpPr>
        <p:spPr>
          <a:xfrm>
            <a:off x="9870996" y="4633079"/>
            <a:ext cx="3701415" cy="1128713"/>
          </a:xfrm>
          <a:prstGeom prst="rect">
            <a:avLst/>
          </a:prstGeom>
          <a:noFill/>
          <a:ln/>
        </p:spPr>
        <p:txBody>
          <a:bodyPr wrap="square" lIns="0" tIns="0" rIns="0" bIns="0" rtlCol="0" anchor="t"/>
          <a:lstStyle/>
          <a:p>
            <a:pPr marL="342900" indent="-342900" algn="l">
              <a:lnSpc>
                <a:spcPts val="2950"/>
              </a:lnSpc>
              <a:buSzPct val="100000"/>
              <a:buChar char="•"/>
            </a:pPr>
            <a:r>
              <a:rPr lang="en-US" sz="1850" b="1" dirty="0">
                <a:solidFill>
                  <a:srgbClr val="E0E4E6"/>
                </a:solidFill>
                <a:latin typeface="Barlow" pitchFamily="34" charset="0"/>
                <a:ea typeface="Barlow" pitchFamily="34" charset="-122"/>
                <a:cs typeface="Barlow" pitchFamily="34" charset="-120"/>
              </a:rPr>
              <a:t>Cost Efficiency:</a:t>
            </a:r>
            <a:r>
              <a:rPr lang="en-US" sz="1850" dirty="0">
                <a:solidFill>
                  <a:srgbClr val="E0E4E6"/>
                </a:solidFill>
                <a:latin typeface="Barlow" pitchFamily="34" charset="0"/>
                <a:ea typeface="Barlow" pitchFamily="34" charset="-122"/>
                <a:cs typeface="Barlow" pitchFamily="34" charset="-120"/>
              </a:rPr>
              <a:t> Achieved through precise targeting and data analytics.</a:t>
            </a:r>
            <a:endParaRPr lang="en-US" sz="1850" dirty="0"/>
          </a:p>
        </p:txBody>
      </p:sp>
      <p:sp>
        <p:nvSpPr>
          <p:cNvPr id="18" name="Text 16"/>
          <p:cNvSpPr/>
          <p:nvPr/>
        </p:nvSpPr>
        <p:spPr>
          <a:xfrm>
            <a:off x="9870996" y="5844064"/>
            <a:ext cx="3701415" cy="1128713"/>
          </a:xfrm>
          <a:prstGeom prst="rect">
            <a:avLst/>
          </a:prstGeom>
          <a:noFill/>
          <a:ln/>
        </p:spPr>
        <p:txBody>
          <a:bodyPr wrap="square" lIns="0" tIns="0" rIns="0" bIns="0" rtlCol="0" anchor="t"/>
          <a:lstStyle/>
          <a:p>
            <a:pPr marL="342900" indent="-342900" algn="l">
              <a:lnSpc>
                <a:spcPts val="2950"/>
              </a:lnSpc>
              <a:buSzPct val="100000"/>
              <a:buChar char="•"/>
            </a:pPr>
            <a:r>
              <a:rPr lang="en-US" sz="1850" b="1" dirty="0">
                <a:solidFill>
                  <a:srgbClr val="E0E4E6"/>
                </a:solidFill>
                <a:latin typeface="Barlow" pitchFamily="34" charset="0"/>
                <a:ea typeface="Barlow" pitchFamily="34" charset="-122"/>
                <a:cs typeface="Barlow" pitchFamily="34" charset="-120"/>
              </a:rPr>
              <a:t>Optimized Performance:</a:t>
            </a:r>
            <a:r>
              <a:rPr lang="en-US" sz="1850" dirty="0">
                <a:solidFill>
                  <a:srgbClr val="E0E4E6"/>
                </a:solidFill>
                <a:latin typeface="Barlow" pitchFamily="34" charset="0"/>
                <a:ea typeface="Barlow" pitchFamily="34" charset="-122"/>
                <a:cs typeface="Barlow" pitchFamily="34" charset="-120"/>
              </a:rPr>
              <a:t> Identifies and prioritizes high-ROI channels.</a:t>
            </a:r>
            <a:endParaRPr lang="en-US" sz="1850" dirty="0"/>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1546146"/>
            <a:ext cx="8080058" cy="548521"/>
          </a:xfrm>
          <a:prstGeom prst="rect">
            <a:avLst/>
          </a:prstGeom>
          <a:noFill/>
          <a:ln/>
        </p:spPr>
        <p:txBody>
          <a:bodyPr wrap="none" lIns="0" tIns="0" rIns="0" bIns="0" rtlCol="0" anchor="t"/>
          <a:lstStyle/>
          <a:p>
            <a:pPr marL="0" indent="0" algn="l">
              <a:lnSpc>
                <a:spcPts val="4300"/>
              </a:lnSpc>
              <a:buNone/>
            </a:pPr>
            <a:r>
              <a:rPr lang="en-US" sz="3450" b="1" dirty="0">
                <a:solidFill>
                  <a:srgbClr val="F0FCFF"/>
                </a:solidFill>
                <a:latin typeface="Spline Sans Bold" pitchFamily="34" charset="0"/>
                <a:ea typeface="Spline Sans Bold" pitchFamily="34" charset="-122"/>
                <a:cs typeface="Spline Sans Bold" pitchFamily="34" charset="-120"/>
              </a:rPr>
              <a:t>Measuring Multiplatform Effectiveness</a:t>
            </a:r>
            <a:endParaRPr lang="en-US" sz="3450" dirty="0"/>
          </a:p>
        </p:txBody>
      </p:sp>
      <p:sp>
        <p:nvSpPr>
          <p:cNvPr id="3" name="Text 1"/>
          <p:cNvSpPr/>
          <p:nvPr/>
        </p:nvSpPr>
        <p:spPr>
          <a:xfrm>
            <a:off x="864037" y="2372320"/>
            <a:ext cx="12902327" cy="395049"/>
          </a:xfrm>
          <a:prstGeom prst="rect">
            <a:avLst/>
          </a:prstGeom>
          <a:noFill/>
          <a:ln/>
        </p:spPr>
        <p:txBody>
          <a:bodyPr wrap="none" lIns="0" tIns="0" rIns="0" bIns="0" rtlCol="0" anchor="t"/>
          <a:lstStyle/>
          <a:p>
            <a:pPr marL="0" indent="0" algn="l">
              <a:lnSpc>
                <a:spcPts val="3100"/>
              </a:lnSpc>
              <a:buNone/>
            </a:pPr>
            <a:r>
              <a:rPr lang="en-US" sz="1900" dirty="0">
                <a:solidFill>
                  <a:srgbClr val="16FFBB"/>
                </a:solidFill>
                <a:latin typeface="Barlow" pitchFamily="34" charset="0"/>
                <a:ea typeface="Barlow" pitchFamily="34" charset="-122"/>
                <a:cs typeface="Barlow" pitchFamily="34" charset="-120"/>
              </a:rPr>
              <a:t>Digital tracking</a:t>
            </a:r>
            <a:r>
              <a:rPr lang="en-US" sz="1900" dirty="0">
                <a:solidFill>
                  <a:srgbClr val="E0E4E6"/>
                </a:solidFill>
                <a:latin typeface="Barlow" pitchFamily="34" charset="0"/>
                <a:ea typeface="Barlow" pitchFamily="34" charset="-122"/>
                <a:cs typeface="Barlow" pitchFamily="34" charset="-120"/>
              </a:rPr>
              <a:t> is a significant advantage over traditional media, offering granular insights into campaign performance.</a:t>
            </a:r>
            <a:endParaRPr lang="en-US" sz="1900" dirty="0"/>
          </a:p>
        </p:txBody>
      </p:sp>
      <p:sp>
        <p:nvSpPr>
          <p:cNvPr id="4" name="Text 2"/>
          <p:cNvSpPr/>
          <p:nvPr/>
        </p:nvSpPr>
        <p:spPr>
          <a:xfrm>
            <a:off x="864037" y="3291840"/>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F0FCFF"/>
                </a:solidFill>
                <a:latin typeface="Spline Sans Bold" pitchFamily="34" charset="0"/>
                <a:ea typeface="Spline Sans Bold" pitchFamily="34" charset="-122"/>
                <a:cs typeface="Spline Sans Bold" pitchFamily="34" charset="-120"/>
              </a:rPr>
              <a:t>Awareness Metrics</a:t>
            </a:r>
            <a:endParaRPr lang="en-US" sz="2150" dirty="0"/>
          </a:p>
        </p:txBody>
      </p:sp>
      <p:sp>
        <p:nvSpPr>
          <p:cNvPr id="5" name="Text 3"/>
          <p:cNvSpPr/>
          <p:nvPr/>
        </p:nvSpPr>
        <p:spPr>
          <a:xfrm>
            <a:off x="864037" y="3881557"/>
            <a:ext cx="3900130"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Brand Awareness (mentions, shares)</a:t>
            </a:r>
            <a:endParaRPr lang="en-US" sz="1900" dirty="0"/>
          </a:p>
        </p:txBody>
      </p:sp>
      <p:sp>
        <p:nvSpPr>
          <p:cNvPr id="6" name="Text 4"/>
          <p:cNvSpPr/>
          <p:nvPr/>
        </p:nvSpPr>
        <p:spPr>
          <a:xfrm>
            <a:off x="864037" y="4757976"/>
            <a:ext cx="3900130"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Audience Growth Rate</a:t>
            </a:r>
            <a:endParaRPr lang="en-US" sz="1900" dirty="0"/>
          </a:p>
        </p:txBody>
      </p:sp>
      <p:sp>
        <p:nvSpPr>
          <p:cNvPr id="7" name="Text 5"/>
          <p:cNvSpPr/>
          <p:nvPr/>
        </p:nvSpPr>
        <p:spPr>
          <a:xfrm>
            <a:off x="864037" y="5239345"/>
            <a:ext cx="3900130"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Post &amp; Potential Reach</a:t>
            </a:r>
            <a:endParaRPr lang="en-US" sz="1900" dirty="0"/>
          </a:p>
        </p:txBody>
      </p:sp>
      <p:sp>
        <p:nvSpPr>
          <p:cNvPr id="8" name="Text 6"/>
          <p:cNvSpPr/>
          <p:nvPr/>
        </p:nvSpPr>
        <p:spPr>
          <a:xfrm>
            <a:off x="864037" y="5720715"/>
            <a:ext cx="3900130"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Share of Voice (vs. competitors)</a:t>
            </a:r>
            <a:endParaRPr lang="en-US" sz="1900" dirty="0"/>
          </a:p>
        </p:txBody>
      </p:sp>
      <p:sp>
        <p:nvSpPr>
          <p:cNvPr id="9" name="Text 7"/>
          <p:cNvSpPr/>
          <p:nvPr/>
        </p:nvSpPr>
        <p:spPr>
          <a:xfrm>
            <a:off x="5374005" y="3291840"/>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F0FCFF"/>
                </a:solidFill>
                <a:latin typeface="Spline Sans Bold" pitchFamily="34" charset="0"/>
                <a:ea typeface="Spline Sans Bold" pitchFamily="34" charset="-122"/>
                <a:cs typeface="Spline Sans Bold" pitchFamily="34" charset="-120"/>
              </a:rPr>
              <a:t>Engagement Metrics</a:t>
            </a:r>
            <a:endParaRPr lang="en-US" sz="2150" dirty="0"/>
          </a:p>
        </p:txBody>
      </p:sp>
      <p:sp>
        <p:nvSpPr>
          <p:cNvPr id="10" name="Text 8"/>
          <p:cNvSpPr/>
          <p:nvPr/>
        </p:nvSpPr>
        <p:spPr>
          <a:xfrm>
            <a:off x="5374005" y="3881557"/>
            <a:ext cx="3898821"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Applause Rate (likes, favorites)</a:t>
            </a:r>
            <a:endParaRPr lang="en-US" sz="1900" dirty="0"/>
          </a:p>
        </p:txBody>
      </p:sp>
      <p:sp>
        <p:nvSpPr>
          <p:cNvPr id="11" name="Text 9"/>
          <p:cNvSpPr/>
          <p:nvPr/>
        </p:nvSpPr>
        <p:spPr>
          <a:xfrm>
            <a:off x="5374005" y="4362926"/>
            <a:ext cx="3898821"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Average Engagement Rate</a:t>
            </a:r>
            <a:endParaRPr lang="en-US" sz="1900" dirty="0"/>
          </a:p>
        </p:txBody>
      </p:sp>
      <p:sp>
        <p:nvSpPr>
          <p:cNvPr id="12" name="Text 10"/>
          <p:cNvSpPr/>
          <p:nvPr/>
        </p:nvSpPr>
        <p:spPr>
          <a:xfrm>
            <a:off x="5374005" y="4844296"/>
            <a:ext cx="3898821"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Amplification Rate (shares)</a:t>
            </a:r>
            <a:endParaRPr lang="en-US" sz="1900" dirty="0"/>
          </a:p>
        </p:txBody>
      </p:sp>
      <p:sp>
        <p:nvSpPr>
          <p:cNvPr id="13" name="Text 11"/>
          <p:cNvSpPr/>
          <p:nvPr/>
        </p:nvSpPr>
        <p:spPr>
          <a:xfrm>
            <a:off x="5374005" y="5325666"/>
            <a:ext cx="3898821"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Virality Rate (shares per unique view)</a:t>
            </a:r>
            <a:endParaRPr lang="en-US" sz="1900" dirty="0"/>
          </a:p>
        </p:txBody>
      </p:sp>
      <p:sp>
        <p:nvSpPr>
          <p:cNvPr id="14" name="Text 12"/>
          <p:cNvSpPr/>
          <p:nvPr/>
        </p:nvSpPr>
        <p:spPr>
          <a:xfrm>
            <a:off x="9882664" y="3291840"/>
            <a:ext cx="2743200" cy="342900"/>
          </a:xfrm>
          <a:prstGeom prst="rect">
            <a:avLst/>
          </a:prstGeom>
          <a:noFill/>
          <a:ln/>
        </p:spPr>
        <p:txBody>
          <a:bodyPr wrap="none" lIns="0" tIns="0" rIns="0" bIns="0" rtlCol="0" anchor="t"/>
          <a:lstStyle/>
          <a:p>
            <a:pPr marL="0" indent="0" algn="l">
              <a:lnSpc>
                <a:spcPts val="2700"/>
              </a:lnSpc>
              <a:buNone/>
            </a:pPr>
            <a:r>
              <a:rPr lang="en-US" sz="2150" b="1" dirty="0">
                <a:solidFill>
                  <a:srgbClr val="F0FCFF"/>
                </a:solidFill>
                <a:latin typeface="Spline Sans Bold" pitchFamily="34" charset="0"/>
                <a:ea typeface="Spline Sans Bold" pitchFamily="34" charset="-122"/>
                <a:cs typeface="Spline Sans Bold" pitchFamily="34" charset="-120"/>
              </a:rPr>
              <a:t>Conversion Metrics</a:t>
            </a:r>
            <a:endParaRPr lang="en-US" sz="2150" dirty="0"/>
          </a:p>
        </p:txBody>
      </p:sp>
      <p:sp>
        <p:nvSpPr>
          <p:cNvPr id="15" name="Text 13"/>
          <p:cNvSpPr/>
          <p:nvPr/>
        </p:nvSpPr>
        <p:spPr>
          <a:xfrm>
            <a:off x="9882664" y="3881557"/>
            <a:ext cx="3898821" cy="790099"/>
          </a:xfrm>
          <a:prstGeom prst="rect">
            <a:avLst/>
          </a:prstGeom>
          <a:noFill/>
          <a:ln/>
        </p:spPr>
        <p:txBody>
          <a:bodyPr wrap="squar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Conversion Rate (desired actions)</a:t>
            </a:r>
            <a:endParaRPr lang="en-US" sz="1900" dirty="0"/>
          </a:p>
        </p:txBody>
      </p:sp>
      <p:sp>
        <p:nvSpPr>
          <p:cNvPr id="16" name="Text 14"/>
          <p:cNvSpPr/>
          <p:nvPr/>
        </p:nvSpPr>
        <p:spPr>
          <a:xfrm>
            <a:off x="9882664" y="4757976"/>
            <a:ext cx="3898821"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CTR (clicks on calls-to-action)</a:t>
            </a:r>
            <a:endParaRPr lang="en-US" sz="1900" dirty="0"/>
          </a:p>
        </p:txBody>
      </p:sp>
      <p:sp>
        <p:nvSpPr>
          <p:cNvPr id="17" name="Text 15"/>
          <p:cNvSpPr/>
          <p:nvPr/>
        </p:nvSpPr>
        <p:spPr>
          <a:xfrm>
            <a:off x="9882664" y="5239345"/>
            <a:ext cx="3898821"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Bounce Rate (quick exits)</a:t>
            </a:r>
            <a:endParaRPr lang="en-US" sz="1900" dirty="0"/>
          </a:p>
        </p:txBody>
      </p:sp>
      <p:sp>
        <p:nvSpPr>
          <p:cNvPr id="18" name="Text 16"/>
          <p:cNvSpPr/>
          <p:nvPr/>
        </p:nvSpPr>
        <p:spPr>
          <a:xfrm>
            <a:off x="9882664" y="5720715"/>
            <a:ext cx="3898821"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CPC/CPM (paid costs)</a:t>
            </a:r>
            <a:endParaRPr lang="en-US" sz="1900" dirty="0"/>
          </a:p>
        </p:txBody>
      </p:sp>
      <p:sp>
        <p:nvSpPr>
          <p:cNvPr id="19" name="Text 17"/>
          <p:cNvSpPr/>
          <p:nvPr/>
        </p:nvSpPr>
        <p:spPr>
          <a:xfrm>
            <a:off x="9882664" y="6202085"/>
            <a:ext cx="3898821"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E0E4E6"/>
                </a:solidFill>
                <a:latin typeface="Barlow" pitchFamily="34" charset="0"/>
                <a:ea typeface="Barlow" pitchFamily="34" charset="-122"/>
                <a:cs typeface="Barlow" pitchFamily="34" charset="-120"/>
              </a:rPr>
              <a:t>Conversation Rate (comments)</a:t>
            </a:r>
            <a:endParaRPr lang="en-US" sz="1900" dirty="0"/>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26269" y="510302"/>
            <a:ext cx="5842754" cy="397669"/>
          </a:xfrm>
          <a:prstGeom prst="rect">
            <a:avLst/>
          </a:prstGeom>
          <a:noFill/>
          <a:ln/>
        </p:spPr>
        <p:txBody>
          <a:bodyPr wrap="none" lIns="0" tIns="0" rIns="0" bIns="0" rtlCol="0" anchor="t"/>
          <a:lstStyle/>
          <a:p>
            <a:pPr marL="0" indent="0" algn="l">
              <a:lnSpc>
                <a:spcPts val="3100"/>
              </a:lnSpc>
              <a:buNone/>
            </a:pPr>
            <a:r>
              <a:rPr lang="en-US" sz="2500" b="1" dirty="0">
                <a:solidFill>
                  <a:srgbClr val="F0FCFF"/>
                </a:solidFill>
                <a:latin typeface="Spline Sans Bold" pitchFamily="34" charset="0"/>
                <a:ea typeface="Spline Sans Bold" pitchFamily="34" charset="-122"/>
                <a:cs typeface="Spline Sans Bold" pitchFamily="34" charset="-120"/>
              </a:rPr>
              <a:t>Core Principles of Effective Advertising</a:t>
            </a:r>
            <a:endParaRPr lang="en-US" sz="2500" dirty="0"/>
          </a:p>
        </p:txBody>
      </p:sp>
      <p:sp>
        <p:nvSpPr>
          <p:cNvPr id="3" name="Shape 1"/>
          <p:cNvSpPr/>
          <p:nvPr/>
        </p:nvSpPr>
        <p:spPr>
          <a:xfrm>
            <a:off x="626269" y="1265753"/>
            <a:ext cx="6599515" cy="2031921"/>
          </a:xfrm>
          <a:prstGeom prst="roundRect">
            <a:avLst>
              <a:gd name="adj" fmla="val 13210"/>
            </a:avLst>
          </a:prstGeom>
          <a:solidFill>
            <a:srgbClr val="0A081B"/>
          </a:solidFill>
          <a:ln w="15240">
            <a:solidFill>
              <a:srgbClr val="16FFBB"/>
            </a:solidFill>
            <a:prstDash val="solid"/>
          </a:ln>
        </p:spPr>
        <p:txBody>
          <a:bodyPr/>
          <a:lstStyle/>
          <a:p>
            <a:endParaRPr lang="en-PH"/>
          </a:p>
        </p:txBody>
      </p:sp>
      <p:sp>
        <p:nvSpPr>
          <p:cNvPr id="4" name="Shape 2"/>
          <p:cNvSpPr/>
          <p:nvPr/>
        </p:nvSpPr>
        <p:spPr>
          <a:xfrm>
            <a:off x="820341" y="1459825"/>
            <a:ext cx="536734" cy="536734"/>
          </a:xfrm>
          <a:prstGeom prst="roundRect">
            <a:avLst>
              <a:gd name="adj" fmla="val 17034668"/>
            </a:avLst>
          </a:prstGeom>
          <a:solidFill>
            <a:srgbClr val="16FFBB"/>
          </a:solidFill>
          <a:ln/>
        </p:spPr>
        <p:txBody>
          <a:bodyPr/>
          <a:lstStyle/>
          <a:p>
            <a:endParaRPr lang="en-PH"/>
          </a:p>
        </p:txBody>
      </p:sp>
      <p:pic>
        <p:nvPicPr>
          <p:cNvPr id="5" name="Image 0" descr="preencoded.png"/>
          <p:cNvPicPr>
            <a:picLocks noChangeAspect="1"/>
          </p:cNvPicPr>
          <p:nvPr/>
        </p:nvPicPr>
        <p:blipFill>
          <a:blip r:embed="rId3"/>
          <a:stretch>
            <a:fillRect/>
          </a:stretch>
        </p:blipFill>
        <p:spPr>
          <a:xfrm>
            <a:off x="967978" y="1577221"/>
            <a:ext cx="241459" cy="301943"/>
          </a:xfrm>
          <a:prstGeom prst="rect">
            <a:avLst/>
          </a:prstGeom>
        </p:spPr>
      </p:pic>
      <p:sp>
        <p:nvSpPr>
          <p:cNvPr id="6" name="Text 3"/>
          <p:cNvSpPr/>
          <p:nvPr/>
        </p:nvSpPr>
        <p:spPr>
          <a:xfrm>
            <a:off x="820341" y="2175391"/>
            <a:ext cx="2005727" cy="248483"/>
          </a:xfrm>
          <a:prstGeom prst="rect">
            <a:avLst/>
          </a:prstGeom>
          <a:noFill/>
          <a:ln/>
        </p:spPr>
        <p:txBody>
          <a:bodyPr wrap="none" lIns="0" tIns="0" rIns="0" bIns="0" rtlCol="0" anchor="t"/>
          <a:lstStyle/>
          <a:p>
            <a:pPr marL="0" indent="0" algn="l">
              <a:lnSpc>
                <a:spcPts val="1950"/>
              </a:lnSpc>
              <a:buNone/>
            </a:pPr>
            <a:r>
              <a:rPr lang="en-US" sz="1550" b="1" dirty="0">
                <a:solidFill>
                  <a:srgbClr val="E0E4E6"/>
                </a:solidFill>
                <a:latin typeface="Spline Sans Bold" pitchFamily="34" charset="0"/>
                <a:ea typeface="Spline Sans Bold" pitchFamily="34" charset="-122"/>
                <a:cs typeface="Spline Sans Bold" pitchFamily="34" charset="-120"/>
              </a:rPr>
              <a:t>Highlight Uniqueness</a:t>
            </a:r>
            <a:endParaRPr lang="en-US" sz="1550" dirty="0"/>
          </a:p>
        </p:txBody>
      </p:sp>
      <p:sp>
        <p:nvSpPr>
          <p:cNvPr id="7" name="Text 4"/>
          <p:cNvSpPr/>
          <p:nvPr/>
        </p:nvSpPr>
        <p:spPr>
          <a:xfrm>
            <a:off x="820341" y="2531150"/>
            <a:ext cx="6211372" cy="572453"/>
          </a:xfrm>
          <a:prstGeom prst="rect">
            <a:avLst/>
          </a:prstGeom>
          <a:noFill/>
          <a:ln/>
        </p:spPr>
        <p:txBody>
          <a:bodyPr wrap="square" lIns="0" tIns="0" rIns="0" bIns="0" rtlCol="0" anchor="t"/>
          <a:lstStyle/>
          <a:p>
            <a:pPr marL="0" indent="0" algn="l">
              <a:lnSpc>
                <a:spcPts val="2250"/>
              </a:lnSpc>
              <a:buNone/>
            </a:pPr>
            <a:r>
              <a:rPr lang="en-US" sz="1400" dirty="0">
                <a:solidFill>
                  <a:srgbClr val="E0E4E6"/>
                </a:solidFill>
                <a:latin typeface="Barlow" pitchFamily="34" charset="0"/>
                <a:ea typeface="Barlow" pitchFamily="34" charset="-122"/>
                <a:cs typeface="Barlow" pitchFamily="34" charset="-120"/>
              </a:rPr>
              <a:t>Emphasize unique features and benefits to stand out from competitors in a crowded market.</a:t>
            </a:r>
            <a:endParaRPr lang="en-US" sz="1400" dirty="0"/>
          </a:p>
        </p:txBody>
      </p:sp>
      <p:sp>
        <p:nvSpPr>
          <p:cNvPr id="8" name="Shape 5"/>
          <p:cNvSpPr/>
          <p:nvPr/>
        </p:nvSpPr>
        <p:spPr>
          <a:xfrm>
            <a:off x="7404616" y="1265753"/>
            <a:ext cx="6599515" cy="2031921"/>
          </a:xfrm>
          <a:prstGeom prst="roundRect">
            <a:avLst>
              <a:gd name="adj" fmla="val 13210"/>
            </a:avLst>
          </a:prstGeom>
          <a:solidFill>
            <a:srgbClr val="0A081B"/>
          </a:solidFill>
          <a:ln w="15240">
            <a:solidFill>
              <a:srgbClr val="29DDDA"/>
            </a:solidFill>
            <a:prstDash val="solid"/>
          </a:ln>
        </p:spPr>
        <p:txBody>
          <a:bodyPr/>
          <a:lstStyle/>
          <a:p>
            <a:endParaRPr lang="en-PH"/>
          </a:p>
        </p:txBody>
      </p:sp>
      <p:sp>
        <p:nvSpPr>
          <p:cNvPr id="9" name="Shape 6"/>
          <p:cNvSpPr/>
          <p:nvPr/>
        </p:nvSpPr>
        <p:spPr>
          <a:xfrm>
            <a:off x="7598688" y="1459825"/>
            <a:ext cx="536734" cy="536734"/>
          </a:xfrm>
          <a:prstGeom prst="roundRect">
            <a:avLst>
              <a:gd name="adj" fmla="val 17034668"/>
            </a:avLst>
          </a:prstGeom>
          <a:solidFill>
            <a:srgbClr val="29DDDA"/>
          </a:solidFill>
          <a:ln/>
        </p:spPr>
        <p:txBody>
          <a:bodyPr/>
          <a:lstStyle/>
          <a:p>
            <a:endParaRPr lang="en-PH"/>
          </a:p>
        </p:txBody>
      </p:sp>
      <p:pic>
        <p:nvPicPr>
          <p:cNvPr id="10" name="Image 1" descr="preencoded.png"/>
          <p:cNvPicPr>
            <a:picLocks noChangeAspect="1"/>
          </p:cNvPicPr>
          <p:nvPr/>
        </p:nvPicPr>
        <p:blipFill>
          <a:blip r:embed="rId4"/>
          <a:stretch>
            <a:fillRect/>
          </a:stretch>
        </p:blipFill>
        <p:spPr>
          <a:xfrm>
            <a:off x="7746325" y="1577221"/>
            <a:ext cx="241459" cy="301943"/>
          </a:xfrm>
          <a:prstGeom prst="rect">
            <a:avLst/>
          </a:prstGeom>
        </p:spPr>
      </p:pic>
      <p:sp>
        <p:nvSpPr>
          <p:cNvPr id="11" name="Text 7"/>
          <p:cNvSpPr/>
          <p:nvPr/>
        </p:nvSpPr>
        <p:spPr>
          <a:xfrm>
            <a:off x="7598688" y="2175391"/>
            <a:ext cx="1988225" cy="248483"/>
          </a:xfrm>
          <a:prstGeom prst="rect">
            <a:avLst/>
          </a:prstGeom>
          <a:noFill/>
          <a:ln/>
        </p:spPr>
        <p:txBody>
          <a:bodyPr wrap="none" lIns="0" tIns="0" rIns="0" bIns="0" rtlCol="0" anchor="t"/>
          <a:lstStyle/>
          <a:p>
            <a:pPr marL="0" indent="0" algn="l">
              <a:lnSpc>
                <a:spcPts val="1950"/>
              </a:lnSpc>
              <a:buNone/>
            </a:pPr>
            <a:r>
              <a:rPr lang="en-US" sz="1550" b="1" dirty="0">
                <a:solidFill>
                  <a:srgbClr val="E0E4E6"/>
                </a:solidFill>
                <a:latin typeface="Spline Sans Bold" pitchFamily="34" charset="0"/>
                <a:ea typeface="Spline Sans Bold" pitchFamily="34" charset="-122"/>
                <a:cs typeface="Spline Sans Bold" pitchFamily="34" charset="-120"/>
              </a:rPr>
              <a:t>Target Specific Users</a:t>
            </a:r>
            <a:endParaRPr lang="en-US" sz="1550" dirty="0"/>
          </a:p>
        </p:txBody>
      </p:sp>
      <p:sp>
        <p:nvSpPr>
          <p:cNvPr id="12" name="Text 8"/>
          <p:cNvSpPr/>
          <p:nvPr/>
        </p:nvSpPr>
        <p:spPr>
          <a:xfrm>
            <a:off x="7598688" y="2531150"/>
            <a:ext cx="6211372" cy="572453"/>
          </a:xfrm>
          <a:prstGeom prst="rect">
            <a:avLst/>
          </a:prstGeom>
          <a:noFill/>
          <a:ln/>
        </p:spPr>
        <p:txBody>
          <a:bodyPr wrap="square" lIns="0" tIns="0" rIns="0" bIns="0" rtlCol="0" anchor="t"/>
          <a:lstStyle/>
          <a:p>
            <a:pPr marL="0" indent="0" algn="l">
              <a:lnSpc>
                <a:spcPts val="2250"/>
              </a:lnSpc>
              <a:buNone/>
            </a:pPr>
            <a:r>
              <a:rPr lang="en-US" sz="1400" dirty="0">
                <a:solidFill>
                  <a:srgbClr val="E0E4E6"/>
                </a:solidFill>
                <a:latin typeface="Barlow" pitchFamily="34" charset="0"/>
                <a:ea typeface="Barlow" pitchFamily="34" charset="-122"/>
                <a:cs typeface="Barlow" pitchFamily="34" charset="-120"/>
              </a:rPr>
              <a:t>Focus on primary target audiences using relevant imagery and language to forge emotional connections.</a:t>
            </a:r>
            <a:endParaRPr lang="en-US" sz="1400" dirty="0"/>
          </a:p>
        </p:txBody>
      </p:sp>
      <p:sp>
        <p:nvSpPr>
          <p:cNvPr id="13" name="Shape 9"/>
          <p:cNvSpPr/>
          <p:nvPr/>
        </p:nvSpPr>
        <p:spPr>
          <a:xfrm>
            <a:off x="626269" y="3476506"/>
            <a:ext cx="6599515" cy="2031921"/>
          </a:xfrm>
          <a:prstGeom prst="roundRect">
            <a:avLst>
              <a:gd name="adj" fmla="val 13210"/>
            </a:avLst>
          </a:prstGeom>
          <a:solidFill>
            <a:srgbClr val="0A081B"/>
          </a:solidFill>
          <a:ln w="15240">
            <a:solidFill>
              <a:srgbClr val="37A7E7"/>
            </a:solidFill>
            <a:prstDash val="solid"/>
          </a:ln>
        </p:spPr>
        <p:txBody>
          <a:bodyPr/>
          <a:lstStyle/>
          <a:p>
            <a:endParaRPr lang="en-PH"/>
          </a:p>
        </p:txBody>
      </p:sp>
      <p:sp>
        <p:nvSpPr>
          <p:cNvPr id="14" name="Shape 10"/>
          <p:cNvSpPr/>
          <p:nvPr/>
        </p:nvSpPr>
        <p:spPr>
          <a:xfrm>
            <a:off x="820341" y="3670578"/>
            <a:ext cx="536734" cy="536734"/>
          </a:xfrm>
          <a:prstGeom prst="roundRect">
            <a:avLst>
              <a:gd name="adj" fmla="val 17034668"/>
            </a:avLst>
          </a:prstGeom>
          <a:solidFill>
            <a:srgbClr val="37A7E7"/>
          </a:solidFill>
          <a:ln/>
        </p:spPr>
        <p:txBody>
          <a:bodyPr/>
          <a:lstStyle/>
          <a:p>
            <a:endParaRPr lang="en-PH"/>
          </a:p>
        </p:txBody>
      </p:sp>
      <p:pic>
        <p:nvPicPr>
          <p:cNvPr id="15" name="Image 2" descr="preencoded.png"/>
          <p:cNvPicPr>
            <a:picLocks noChangeAspect="1"/>
          </p:cNvPicPr>
          <p:nvPr/>
        </p:nvPicPr>
        <p:blipFill>
          <a:blip r:embed="rId5"/>
          <a:stretch>
            <a:fillRect/>
          </a:stretch>
        </p:blipFill>
        <p:spPr>
          <a:xfrm>
            <a:off x="967978" y="3787973"/>
            <a:ext cx="241459" cy="301943"/>
          </a:xfrm>
          <a:prstGeom prst="rect">
            <a:avLst/>
          </a:prstGeom>
        </p:spPr>
      </p:pic>
      <p:sp>
        <p:nvSpPr>
          <p:cNvPr id="16" name="Text 11"/>
          <p:cNvSpPr/>
          <p:nvPr/>
        </p:nvSpPr>
        <p:spPr>
          <a:xfrm>
            <a:off x="820341" y="4386143"/>
            <a:ext cx="1988225" cy="248483"/>
          </a:xfrm>
          <a:prstGeom prst="rect">
            <a:avLst/>
          </a:prstGeom>
          <a:noFill/>
          <a:ln/>
        </p:spPr>
        <p:txBody>
          <a:bodyPr wrap="none" lIns="0" tIns="0" rIns="0" bIns="0" rtlCol="0" anchor="t"/>
          <a:lstStyle/>
          <a:p>
            <a:pPr marL="0" indent="0" algn="l">
              <a:lnSpc>
                <a:spcPts val="1950"/>
              </a:lnSpc>
              <a:buNone/>
            </a:pPr>
            <a:r>
              <a:rPr lang="en-US" sz="1550" b="1" dirty="0">
                <a:solidFill>
                  <a:srgbClr val="E0E4E6"/>
                </a:solidFill>
                <a:latin typeface="Spline Sans Bold" pitchFamily="34" charset="0"/>
                <a:ea typeface="Spline Sans Bold" pitchFamily="34" charset="-122"/>
                <a:cs typeface="Spline Sans Bold" pitchFamily="34" charset="-120"/>
              </a:rPr>
              <a:t>Align with Purpose</a:t>
            </a:r>
            <a:endParaRPr lang="en-US" sz="1550" dirty="0"/>
          </a:p>
        </p:txBody>
      </p:sp>
      <p:sp>
        <p:nvSpPr>
          <p:cNvPr id="17" name="Text 12"/>
          <p:cNvSpPr/>
          <p:nvPr/>
        </p:nvSpPr>
        <p:spPr>
          <a:xfrm>
            <a:off x="820341" y="4741902"/>
            <a:ext cx="6211372" cy="572453"/>
          </a:xfrm>
          <a:prstGeom prst="rect">
            <a:avLst/>
          </a:prstGeom>
          <a:noFill/>
          <a:ln/>
        </p:spPr>
        <p:txBody>
          <a:bodyPr wrap="square" lIns="0" tIns="0" rIns="0" bIns="0" rtlCol="0" anchor="t"/>
          <a:lstStyle/>
          <a:p>
            <a:pPr marL="0" indent="0" algn="l">
              <a:lnSpc>
                <a:spcPts val="2250"/>
              </a:lnSpc>
              <a:buNone/>
            </a:pPr>
            <a:r>
              <a:rPr lang="en-US" sz="1400" dirty="0">
                <a:solidFill>
                  <a:srgbClr val="E0E4E6"/>
                </a:solidFill>
                <a:latin typeface="Barlow" pitchFamily="34" charset="0"/>
                <a:ea typeface="Barlow" pitchFamily="34" charset="-122"/>
                <a:cs typeface="Barlow" pitchFamily="34" charset="-120"/>
              </a:rPr>
              <a:t>Ensure creative assets and messaging directly align with the campaign's objective (e.g., awareness vs. sales).</a:t>
            </a:r>
            <a:endParaRPr lang="en-US" sz="1400" dirty="0"/>
          </a:p>
        </p:txBody>
      </p:sp>
      <p:sp>
        <p:nvSpPr>
          <p:cNvPr id="18" name="Shape 13"/>
          <p:cNvSpPr/>
          <p:nvPr/>
        </p:nvSpPr>
        <p:spPr>
          <a:xfrm>
            <a:off x="7404616" y="3476506"/>
            <a:ext cx="6599515" cy="2031921"/>
          </a:xfrm>
          <a:prstGeom prst="roundRect">
            <a:avLst>
              <a:gd name="adj" fmla="val 13210"/>
            </a:avLst>
          </a:prstGeom>
          <a:solidFill>
            <a:srgbClr val="0A081B"/>
          </a:solidFill>
          <a:ln w="15240">
            <a:solidFill>
              <a:srgbClr val="091231"/>
            </a:solidFill>
            <a:prstDash val="solid"/>
          </a:ln>
        </p:spPr>
        <p:txBody>
          <a:bodyPr/>
          <a:lstStyle/>
          <a:p>
            <a:endParaRPr lang="en-PH"/>
          </a:p>
        </p:txBody>
      </p:sp>
      <p:sp>
        <p:nvSpPr>
          <p:cNvPr id="19" name="Shape 14"/>
          <p:cNvSpPr/>
          <p:nvPr/>
        </p:nvSpPr>
        <p:spPr>
          <a:xfrm>
            <a:off x="7598688" y="3670578"/>
            <a:ext cx="536734" cy="536734"/>
          </a:xfrm>
          <a:prstGeom prst="roundRect">
            <a:avLst>
              <a:gd name="adj" fmla="val 17034668"/>
            </a:avLst>
          </a:prstGeom>
          <a:solidFill>
            <a:srgbClr val="091231"/>
          </a:solidFill>
          <a:ln/>
        </p:spPr>
        <p:txBody>
          <a:bodyPr/>
          <a:lstStyle/>
          <a:p>
            <a:endParaRPr lang="en-PH"/>
          </a:p>
        </p:txBody>
      </p:sp>
      <p:pic>
        <p:nvPicPr>
          <p:cNvPr id="20" name="Image 3" descr="preencoded.png"/>
          <p:cNvPicPr>
            <a:picLocks noChangeAspect="1"/>
          </p:cNvPicPr>
          <p:nvPr/>
        </p:nvPicPr>
        <p:blipFill>
          <a:blip r:embed="rId6"/>
          <a:stretch>
            <a:fillRect/>
          </a:stretch>
        </p:blipFill>
        <p:spPr>
          <a:xfrm>
            <a:off x="7746325" y="3787973"/>
            <a:ext cx="241459" cy="301943"/>
          </a:xfrm>
          <a:prstGeom prst="rect">
            <a:avLst/>
          </a:prstGeom>
        </p:spPr>
      </p:pic>
      <p:sp>
        <p:nvSpPr>
          <p:cNvPr id="21" name="Text 15"/>
          <p:cNvSpPr/>
          <p:nvPr/>
        </p:nvSpPr>
        <p:spPr>
          <a:xfrm>
            <a:off x="7598688" y="4386143"/>
            <a:ext cx="1988225" cy="248483"/>
          </a:xfrm>
          <a:prstGeom prst="rect">
            <a:avLst/>
          </a:prstGeom>
          <a:noFill/>
          <a:ln/>
        </p:spPr>
        <p:txBody>
          <a:bodyPr wrap="none" lIns="0" tIns="0" rIns="0" bIns="0" rtlCol="0" anchor="t"/>
          <a:lstStyle/>
          <a:p>
            <a:pPr marL="0" indent="0" algn="l">
              <a:lnSpc>
                <a:spcPts val="1950"/>
              </a:lnSpc>
              <a:buNone/>
            </a:pPr>
            <a:r>
              <a:rPr lang="en-US" sz="1550" b="1" dirty="0">
                <a:solidFill>
                  <a:srgbClr val="E0E4E6"/>
                </a:solidFill>
                <a:latin typeface="Spline Sans Bold" pitchFamily="34" charset="0"/>
                <a:ea typeface="Spline Sans Bold" pitchFamily="34" charset="-122"/>
                <a:cs typeface="Spline Sans Bold" pitchFamily="34" charset="-120"/>
              </a:rPr>
              <a:t>Evaluate Channels</a:t>
            </a:r>
            <a:endParaRPr lang="en-US" sz="1550" dirty="0"/>
          </a:p>
        </p:txBody>
      </p:sp>
      <p:sp>
        <p:nvSpPr>
          <p:cNvPr id="22" name="Text 16"/>
          <p:cNvSpPr/>
          <p:nvPr/>
        </p:nvSpPr>
        <p:spPr>
          <a:xfrm>
            <a:off x="7598688" y="4741902"/>
            <a:ext cx="6211372" cy="572453"/>
          </a:xfrm>
          <a:prstGeom prst="rect">
            <a:avLst/>
          </a:prstGeom>
          <a:noFill/>
          <a:ln/>
        </p:spPr>
        <p:txBody>
          <a:bodyPr wrap="square" lIns="0" tIns="0" rIns="0" bIns="0" rtlCol="0" anchor="t"/>
          <a:lstStyle/>
          <a:p>
            <a:pPr marL="0" indent="0" algn="l">
              <a:lnSpc>
                <a:spcPts val="2250"/>
              </a:lnSpc>
              <a:buNone/>
            </a:pPr>
            <a:r>
              <a:rPr lang="en-US" sz="1400" dirty="0">
                <a:solidFill>
                  <a:srgbClr val="E0E4E6"/>
                </a:solidFill>
                <a:latin typeface="Barlow" pitchFamily="34" charset="0"/>
                <a:ea typeface="Barlow" pitchFamily="34" charset="-122"/>
                <a:cs typeface="Barlow" pitchFamily="34" charset="-120"/>
              </a:rPr>
              <a:t>Select media channels based on audience reach, campaign objectives, and overall effectiveness for your message.</a:t>
            </a:r>
            <a:endParaRPr lang="en-US" sz="1400" dirty="0"/>
          </a:p>
        </p:txBody>
      </p:sp>
      <p:sp>
        <p:nvSpPr>
          <p:cNvPr id="23" name="Shape 17"/>
          <p:cNvSpPr/>
          <p:nvPr/>
        </p:nvSpPr>
        <p:spPr>
          <a:xfrm>
            <a:off x="626269" y="5687258"/>
            <a:ext cx="6599515" cy="2031921"/>
          </a:xfrm>
          <a:prstGeom prst="roundRect">
            <a:avLst>
              <a:gd name="adj" fmla="val 13210"/>
            </a:avLst>
          </a:prstGeom>
          <a:solidFill>
            <a:srgbClr val="0A081B"/>
          </a:solidFill>
          <a:ln w="15240">
            <a:solidFill>
              <a:srgbClr val="16FFBB"/>
            </a:solidFill>
            <a:prstDash val="solid"/>
          </a:ln>
        </p:spPr>
        <p:txBody>
          <a:bodyPr/>
          <a:lstStyle/>
          <a:p>
            <a:endParaRPr lang="en-PH"/>
          </a:p>
        </p:txBody>
      </p:sp>
      <p:sp>
        <p:nvSpPr>
          <p:cNvPr id="24" name="Shape 18"/>
          <p:cNvSpPr/>
          <p:nvPr/>
        </p:nvSpPr>
        <p:spPr>
          <a:xfrm>
            <a:off x="820341" y="5881330"/>
            <a:ext cx="536734" cy="536734"/>
          </a:xfrm>
          <a:prstGeom prst="roundRect">
            <a:avLst>
              <a:gd name="adj" fmla="val 17034668"/>
            </a:avLst>
          </a:prstGeom>
          <a:solidFill>
            <a:srgbClr val="16FFBB"/>
          </a:solidFill>
          <a:ln/>
        </p:spPr>
        <p:txBody>
          <a:bodyPr/>
          <a:lstStyle/>
          <a:p>
            <a:endParaRPr lang="en-PH"/>
          </a:p>
        </p:txBody>
      </p:sp>
      <p:pic>
        <p:nvPicPr>
          <p:cNvPr id="25" name="Image 4" descr="preencoded.png"/>
          <p:cNvPicPr>
            <a:picLocks noChangeAspect="1"/>
          </p:cNvPicPr>
          <p:nvPr/>
        </p:nvPicPr>
        <p:blipFill>
          <a:blip r:embed="rId7"/>
          <a:stretch>
            <a:fillRect/>
          </a:stretch>
        </p:blipFill>
        <p:spPr>
          <a:xfrm>
            <a:off x="967978" y="5998726"/>
            <a:ext cx="241459" cy="301943"/>
          </a:xfrm>
          <a:prstGeom prst="rect">
            <a:avLst/>
          </a:prstGeom>
        </p:spPr>
      </p:pic>
      <p:sp>
        <p:nvSpPr>
          <p:cNvPr id="26" name="Text 19"/>
          <p:cNvSpPr/>
          <p:nvPr/>
        </p:nvSpPr>
        <p:spPr>
          <a:xfrm>
            <a:off x="820341" y="6596896"/>
            <a:ext cx="2027992" cy="248483"/>
          </a:xfrm>
          <a:prstGeom prst="rect">
            <a:avLst/>
          </a:prstGeom>
          <a:noFill/>
          <a:ln/>
        </p:spPr>
        <p:txBody>
          <a:bodyPr wrap="none" lIns="0" tIns="0" rIns="0" bIns="0" rtlCol="0" anchor="t"/>
          <a:lstStyle/>
          <a:p>
            <a:pPr marL="0" indent="0" algn="l">
              <a:lnSpc>
                <a:spcPts val="1950"/>
              </a:lnSpc>
              <a:buNone/>
            </a:pPr>
            <a:r>
              <a:rPr lang="en-US" sz="1550" b="1" dirty="0">
                <a:solidFill>
                  <a:srgbClr val="E0E4E6"/>
                </a:solidFill>
                <a:latin typeface="Spline Sans Bold" pitchFamily="34" charset="0"/>
                <a:ea typeface="Spline Sans Bold" pitchFamily="34" charset="-122"/>
                <a:cs typeface="Spline Sans Bold" pitchFamily="34" charset="-120"/>
              </a:rPr>
              <a:t>Maintain Consistency</a:t>
            </a:r>
            <a:endParaRPr lang="en-US" sz="1550" dirty="0"/>
          </a:p>
        </p:txBody>
      </p:sp>
      <p:sp>
        <p:nvSpPr>
          <p:cNvPr id="27" name="Text 20"/>
          <p:cNvSpPr/>
          <p:nvPr/>
        </p:nvSpPr>
        <p:spPr>
          <a:xfrm>
            <a:off x="820341" y="6952655"/>
            <a:ext cx="6211372" cy="572453"/>
          </a:xfrm>
          <a:prstGeom prst="rect">
            <a:avLst/>
          </a:prstGeom>
          <a:noFill/>
          <a:ln/>
        </p:spPr>
        <p:txBody>
          <a:bodyPr wrap="square" lIns="0" tIns="0" rIns="0" bIns="0" rtlCol="0" anchor="t"/>
          <a:lstStyle/>
          <a:p>
            <a:pPr marL="0" indent="0" algn="l">
              <a:lnSpc>
                <a:spcPts val="2250"/>
              </a:lnSpc>
              <a:buNone/>
            </a:pPr>
            <a:r>
              <a:rPr lang="en-US" sz="1400" dirty="0">
                <a:solidFill>
                  <a:srgbClr val="E0E4E6"/>
                </a:solidFill>
                <a:latin typeface="Barlow" pitchFamily="34" charset="0"/>
                <a:ea typeface="Barlow" pitchFamily="34" charset="-122"/>
                <a:cs typeface="Barlow" pitchFamily="34" charset="-120"/>
              </a:rPr>
              <a:t>Ensure synergy across all channels—maintain a consistent look, feel, and brand taglines.</a:t>
            </a:r>
            <a:endParaRPr lang="en-US" sz="1400" dirty="0"/>
          </a:p>
        </p:txBody>
      </p:sp>
      <p:sp>
        <p:nvSpPr>
          <p:cNvPr id="28" name="Shape 21"/>
          <p:cNvSpPr/>
          <p:nvPr/>
        </p:nvSpPr>
        <p:spPr>
          <a:xfrm>
            <a:off x="7404616" y="5687258"/>
            <a:ext cx="6599515" cy="2031921"/>
          </a:xfrm>
          <a:prstGeom prst="roundRect">
            <a:avLst>
              <a:gd name="adj" fmla="val 13210"/>
            </a:avLst>
          </a:prstGeom>
          <a:solidFill>
            <a:srgbClr val="0A081B"/>
          </a:solidFill>
          <a:ln w="15240">
            <a:solidFill>
              <a:srgbClr val="29DDDA"/>
            </a:solidFill>
            <a:prstDash val="solid"/>
          </a:ln>
        </p:spPr>
        <p:txBody>
          <a:bodyPr/>
          <a:lstStyle/>
          <a:p>
            <a:endParaRPr lang="en-PH"/>
          </a:p>
        </p:txBody>
      </p:sp>
      <p:sp>
        <p:nvSpPr>
          <p:cNvPr id="29" name="Shape 22"/>
          <p:cNvSpPr/>
          <p:nvPr/>
        </p:nvSpPr>
        <p:spPr>
          <a:xfrm>
            <a:off x="7598688" y="5881330"/>
            <a:ext cx="536734" cy="536734"/>
          </a:xfrm>
          <a:prstGeom prst="roundRect">
            <a:avLst>
              <a:gd name="adj" fmla="val 17034668"/>
            </a:avLst>
          </a:prstGeom>
          <a:solidFill>
            <a:srgbClr val="29DDDA"/>
          </a:solidFill>
          <a:ln/>
        </p:spPr>
        <p:txBody>
          <a:bodyPr/>
          <a:lstStyle/>
          <a:p>
            <a:endParaRPr lang="en-PH"/>
          </a:p>
        </p:txBody>
      </p:sp>
      <p:pic>
        <p:nvPicPr>
          <p:cNvPr id="30" name="Image 5" descr="preencoded.png"/>
          <p:cNvPicPr>
            <a:picLocks noChangeAspect="1"/>
          </p:cNvPicPr>
          <p:nvPr/>
        </p:nvPicPr>
        <p:blipFill>
          <a:blip r:embed="rId8"/>
          <a:stretch>
            <a:fillRect/>
          </a:stretch>
        </p:blipFill>
        <p:spPr>
          <a:xfrm>
            <a:off x="7746325" y="5998726"/>
            <a:ext cx="241459" cy="301943"/>
          </a:xfrm>
          <a:prstGeom prst="rect">
            <a:avLst/>
          </a:prstGeom>
        </p:spPr>
      </p:pic>
      <p:sp>
        <p:nvSpPr>
          <p:cNvPr id="31" name="Text 23"/>
          <p:cNvSpPr/>
          <p:nvPr/>
        </p:nvSpPr>
        <p:spPr>
          <a:xfrm>
            <a:off x="7598688" y="6596896"/>
            <a:ext cx="1988225" cy="248483"/>
          </a:xfrm>
          <a:prstGeom prst="rect">
            <a:avLst/>
          </a:prstGeom>
          <a:noFill/>
          <a:ln/>
        </p:spPr>
        <p:txBody>
          <a:bodyPr wrap="none" lIns="0" tIns="0" rIns="0" bIns="0" rtlCol="0" anchor="t"/>
          <a:lstStyle/>
          <a:p>
            <a:pPr marL="0" indent="0" algn="l">
              <a:lnSpc>
                <a:spcPts val="1950"/>
              </a:lnSpc>
              <a:buNone/>
            </a:pPr>
            <a:r>
              <a:rPr lang="en-US" sz="1550" b="1" dirty="0">
                <a:solidFill>
                  <a:srgbClr val="E0E4E6"/>
                </a:solidFill>
                <a:latin typeface="Spline Sans Bold" pitchFamily="34" charset="0"/>
                <a:ea typeface="Spline Sans Bold" pitchFamily="34" charset="-122"/>
                <a:cs typeface="Spline Sans Bold" pitchFamily="34" charset="-120"/>
              </a:rPr>
              <a:t>Simplify Messages</a:t>
            </a:r>
            <a:endParaRPr lang="en-US" sz="1550" dirty="0"/>
          </a:p>
        </p:txBody>
      </p:sp>
      <p:sp>
        <p:nvSpPr>
          <p:cNvPr id="32" name="Text 24"/>
          <p:cNvSpPr/>
          <p:nvPr/>
        </p:nvSpPr>
        <p:spPr>
          <a:xfrm>
            <a:off x="7598688" y="6952655"/>
            <a:ext cx="6211372" cy="572453"/>
          </a:xfrm>
          <a:prstGeom prst="rect">
            <a:avLst/>
          </a:prstGeom>
          <a:noFill/>
          <a:ln/>
        </p:spPr>
        <p:txBody>
          <a:bodyPr wrap="square" lIns="0" tIns="0" rIns="0" bIns="0" rtlCol="0" anchor="t"/>
          <a:lstStyle/>
          <a:p>
            <a:pPr marL="0" indent="0" algn="l">
              <a:lnSpc>
                <a:spcPts val="2250"/>
              </a:lnSpc>
              <a:buNone/>
            </a:pPr>
            <a:r>
              <a:rPr lang="en-US" sz="1400" dirty="0">
                <a:solidFill>
                  <a:srgbClr val="E0E4E6"/>
                </a:solidFill>
                <a:latin typeface="Barlow" pitchFamily="34" charset="0"/>
                <a:ea typeface="Barlow" pitchFamily="34" charset="-122"/>
                <a:cs typeface="Barlow" pitchFamily="34" charset="-120"/>
              </a:rPr>
              <a:t>Keep messages clear and non-complex for easy comprehension and maximum impact.</a:t>
            </a:r>
            <a:endParaRPr lang="en-US" sz="1400"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4037" y="1322427"/>
            <a:ext cx="7234714" cy="548521"/>
          </a:xfrm>
          <a:prstGeom prst="rect">
            <a:avLst/>
          </a:prstGeom>
          <a:noFill/>
          <a:ln/>
        </p:spPr>
        <p:txBody>
          <a:bodyPr wrap="none" lIns="0" tIns="0" rIns="0" bIns="0" rtlCol="0" anchor="t"/>
          <a:lstStyle/>
          <a:p>
            <a:pPr marL="0" indent="0" algn="l">
              <a:lnSpc>
                <a:spcPts val="4300"/>
              </a:lnSpc>
              <a:buNone/>
            </a:pPr>
            <a:r>
              <a:rPr lang="en-US" sz="3450" b="1" dirty="0">
                <a:solidFill>
                  <a:srgbClr val="F0FCFF"/>
                </a:solidFill>
                <a:latin typeface="Spline Sans Bold" pitchFamily="34" charset="0"/>
                <a:ea typeface="Spline Sans Bold" pitchFamily="34" charset="-122"/>
                <a:cs typeface="Spline Sans Bold" pitchFamily="34" charset="-120"/>
              </a:rPr>
              <a:t>Understanding Consumer Behavior</a:t>
            </a:r>
            <a:endParaRPr lang="en-US" sz="3450" dirty="0"/>
          </a:p>
        </p:txBody>
      </p:sp>
      <p:sp>
        <p:nvSpPr>
          <p:cNvPr id="3" name="Text 1"/>
          <p:cNvSpPr/>
          <p:nvPr/>
        </p:nvSpPr>
        <p:spPr>
          <a:xfrm>
            <a:off x="864037" y="2364700"/>
            <a:ext cx="12902327" cy="790099"/>
          </a:xfrm>
          <a:prstGeom prst="rect">
            <a:avLst/>
          </a:prstGeom>
          <a:noFill/>
          <a:ln/>
        </p:spPr>
        <p:txBody>
          <a:bodyPr wrap="square" lIns="0" tIns="0" rIns="0" bIns="0" rtlCol="0" anchor="t"/>
          <a:lstStyle/>
          <a:p>
            <a:pPr marL="0" indent="0" algn="l">
              <a:lnSpc>
                <a:spcPts val="3100"/>
              </a:lnSpc>
              <a:buNone/>
            </a:pPr>
            <a:r>
              <a:rPr lang="en-US" sz="1900" dirty="0">
                <a:solidFill>
                  <a:srgbClr val="E0E4E6"/>
                </a:solidFill>
                <a:latin typeface="Barlow" pitchFamily="34" charset="0"/>
                <a:ea typeface="Barlow" pitchFamily="34" charset="-122"/>
                <a:cs typeface="Barlow" pitchFamily="34" charset="-120"/>
              </a:rPr>
              <a:t>Consumer behavior is the study of the thoughts, feelings, and environmental factors that influence consumer choices among alternatives. Understanding this is crucial for designing engaging and effective advertising campaigns.</a:t>
            </a:r>
            <a:endParaRPr lang="en-US" sz="1900" dirty="0"/>
          </a:p>
        </p:txBody>
      </p:sp>
      <p:sp>
        <p:nvSpPr>
          <p:cNvPr id="4" name="Text 2"/>
          <p:cNvSpPr/>
          <p:nvPr/>
        </p:nvSpPr>
        <p:spPr>
          <a:xfrm>
            <a:off x="864037" y="3432453"/>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E0E4E6"/>
                </a:solidFill>
                <a:latin typeface="Barlow" pitchFamily="34" charset="0"/>
                <a:ea typeface="Barlow" pitchFamily="34" charset="-122"/>
                <a:cs typeface="Barlow" pitchFamily="34" charset="-120"/>
              </a:rPr>
              <a:t>Psychological Factors:</a:t>
            </a:r>
            <a:r>
              <a:rPr lang="en-US" sz="1900" dirty="0">
                <a:solidFill>
                  <a:srgbClr val="E0E4E6"/>
                </a:solidFill>
                <a:latin typeface="Barlow" pitchFamily="34" charset="0"/>
                <a:ea typeface="Barlow" pitchFamily="34" charset="-122"/>
                <a:cs typeface="Barlow" pitchFamily="34" charset="-120"/>
              </a:rPr>
              <a:t> Perceptions, attitudes, motivations, and learning processes.</a:t>
            </a:r>
            <a:endParaRPr lang="en-US" sz="1900" dirty="0"/>
          </a:p>
        </p:txBody>
      </p:sp>
      <p:sp>
        <p:nvSpPr>
          <p:cNvPr id="5" name="Text 3"/>
          <p:cNvSpPr/>
          <p:nvPr/>
        </p:nvSpPr>
        <p:spPr>
          <a:xfrm>
            <a:off x="864037" y="3913823"/>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E0E4E6"/>
                </a:solidFill>
                <a:latin typeface="Barlow" pitchFamily="34" charset="0"/>
                <a:ea typeface="Barlow" pitchFamily="34" charset="-122"/>
                <a:cs typeface="Barlow" pitchFamily="34" charset="-120"/>
              </a:rPr>
              <a:t>Personal Factors:</a:t>
            </a:r>
            <a:r>
              <a:rPr lang="en-US" sz="1900" dirty="0">
                <a:solidFill>
                  <a:srgbClr val="E0E4E6"/>
                </a:solidFill>
                <a:latin typeface="Barlow" pitchFamily="34" charset="0"/>
                <a:ea typeface="Barlow" pitchFamily="34" charset="-122"/>
                <a:cs typeface="Barlow" pitchFamily="34" charset="-120"/>
              </a:rPr>
              <a:t> Demographics (age, gender, income), culture, lifestyle, and personality.</a:t>
            </a:r>
            <a:endParaRPr lang="en-US" sz="1900" dirty="0"/>
          </a:p>
        </p:txBody>
      </p:sp>
      <p:sp>
        <p:nvSpPr>
          <p:cNvPr id="6" name="Text 4"/>
          <p:cNvSpPr/>
          <p:nvPr/>
        </p:nvSpPr>
        <p:spPr>
          <a:xfrm>
            <a:off x="864037" y="4395192"/>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E0E4E6"/>
                </a:solidFill>
                <a:latin typeface="Barlow" pitchFamily="34" charset="0"/>
                <a:ea typeface="Barlow" pitchFamily="34" charset="-122"/>
                <a:cs typeface="Barlow" pitchFamily="34" charset="-120"/>
              </a:rPr>
              <a:t>Social Factors:</a:t>
            </a:r>
            <a:r>
              <a:rPr lang="en-US" sz="1900" dirty="0">
                <a:solidFill>
                  <a:srgbClr val="E0E4E6"/>
                </a:solidFill>
                <a:latin typeface="Barlow" pitchFamily="34" charset="0"/>
                <a:ea typeface="Barlow" pitchFamily="34" charset="-122"/>
                <a:cs typeface="Barlow" pitchFamily="34" charset="-120"/>
              </a:rPr>
              <a:t> Reference groups, family, roles, and status.</a:t>
            </a:r>
            <a:endParaRPr lang="en-US" sz="1900" dirty="0"/>
          </a:p>
        </p:txBody>
      </p:sp>
      <p:sp>
        <p:nvSpPr>
          <p:cNvPr id="7" name="Shape 5"/>
          <p:cNvSpPr/>
          <p:nvPr/>
        </p:nvSpPr>
        <p:spPr>
          <a:xfrm>
            <a:off x="864037" y="5067895"/>
            <a:ext cx="12902327" cy="1839158"/>
          </a:xfrm>
          <a:prstGeom prst="roundRect">
            <a:avLst>
              <a:gd name="adj" fmla="val 20136"/>
            </a:avLst>
          </a:prstGeom>
          <a:solidFill>
            <a:srgbClr val="AFCBF8"/>
          </a:solidFill>
          <a:ln/>
        </p:spPr>
        <p:txBody>
          <a:bodyPr/>
          <a:lstStyle/>
          <a:p>
            <a:endParaRPr lang="en-PH"/>
          </a:p>
        </p:txBody>
      </p:sp>
      <p:pic>
        <p:nvPicPr>
          <p:cNvPr id="8" name="Image 0" descr="preencoded.png"/>
          <p:cNvPicPr>
            <a:picLocks noChangeAspect="1"/>
          </p:cNvPicPr>
          <p:nvPr/>
        </p:nvPicPr>
        <p:blipFill>
          <a:blip r:embed="rId3"/>
          <a:stretch>
            <a:fillRect/>
          </a:stretch>
        </p:blipFill>
        <p:spPr>
          <a:xfrm>
            <a:off x="1110853" y="5449967"/>
            <a:ext cx="308610" cy="246817"/>
          </a:xfrm>
          <a:prstGeom prst="rect">
            <a:avLst/>
          </a:prstGeom>
        </p:spPr>
      </p:pic>
      <p:sp>
        <p:nvSpPr>
          <p:cNvPr id="9" name="Text 6"/>
          <p:cNvSpPr/>
          <p:nvPr/>
        </p:nvSpPr>
        <p:spPr>
          <a:xfrm>
            <a:off x="1666280" y="5376386"/>
            <a:ext cx="11853267" cy="1185148"/>
          </a:xfrm>
          <a:prstGeom prst="rect">
            <a:avLst/>
          </a:prstGeom>
          <a:noFill/>
          <a:ln/>
        </p:spPr>
        <p:txBody>
          <a:bodyPr wrap="square" lIns="0" tIns="0" rIns="0" bIns="0" rtlCol="0" anchor="t"/>
          <a:lstStyle/>
          <a:p>
            <a:pPr marL="0" indent="0" algn="l">
              <a:lnSpc>
                <a:spcPts val="3100"/>
              </a:lnSpc>
              <a:buNone/>
            </a:pPr>
            <a:r>
              <a:rPr lang="en-US" sz="1900" b="1" dirty="0">
                <a:solidFill>
                  <a:srgbClr val="000000"/>
                </a:solidFill>
                <a:latin typeface="Barlow" pitchFamily="34" charset="0"/>
                <a:ea typeface="Barlow" pitchFamily="34" charset="-122"/>
                <a:cs typeface="Barlow" pitchFamily="34" charset="-120"/>
              </a:rPr>
              <a:t>Case Example:</a:t>
            </a:r>
            <a:r>
              <a:rPr lang="en-US" sz="1900" dirty="0">
                <a:solidFill>
                  <a:srgbClr val="000000"/>
                </a:solidFill>
                <a:latin typeface="Barlow" pitchFamily="34" charset="0"/>
                <a:ea typeface="Barlow" pitchFamily="34" charset="-122"/>
                <a:cs typeface="Barlow" pitchFamily="34" charset="-120"/>
              </a:rPr>
              <a:t> Extroverts often prefer bright, bold colors in advertising, while consumers from smaller towns might prioritize economical and practical options, reflecting their specific attitudes and values. This insight helps tailor visuals and messaging.</a:t>
            </a:r>
            <a:endParaRPr lang="en-US" sz="1900" dirty="0"/>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78537" y="533757"/>
            <a:ext cx="6363891" cy="430768"/>
          </a:xfrm>
          <a:prstGeom prst="rect">
            <a:avLst/>
          </a:prstGeom>
          <a:noFill/>
          <a:ln/>
        </p:spPr>
        <p:txBody>
          <a:bodyPr wrap="none" lIns="0" tIns="0" rIns="0" bIns="0" rtlCol="0" anchor="t"/>
          <a:lstStyle/>
          <a:p>
            <a:pPr marL="0" indent="0" algn="l">
              <a:lnSpc>
                <a:spcPts val="3350"/>
              </a:lnSpc>
              <a:buNone/>
            </a:pPr>
            <a:r>
              <a:rPr lang="en-US" sz="2700" b="1" dirty="0">
                <a:solidFill>
                  <a:srgbClr val="F0FCFF"/>
                </a:solidFill>
                <a:latin typeface="Spline Sans Bold" pitchFamily="34" charset="0"/>
                <a:ea typeface="Spline Sans Bold" pitchFamily="34" charset="-122"/>
                <a:cs typeface="Spline Sans Bold" pitchFamily="34" charset="-120"/>
              </a:rPr>
              <a:t>The Consumer Buying Decision Process</a:t>
            </a:r>
            <a:endParaRPr lang="en-US" sz="2700" dirty="0"/>
          </a:p>
        </p:txBody>
      </p:sp>
      <p:sp>
        <p:nvSpPr>
          <p:cNvPr id="3" name="Text 1"/>
          <p:cNvSpPr/>
          <p:nvPr/>
        </p:nvSpPr>
        <p:spPr>
          <a:xfrm>
            <a:off x="678537" y="1352193"/>
            <a:ext cx="13273326" cy="310039"/>
          </a:xfrm>
          <a:prstGeom prst="rect">
            <a:avLst/>
          </a:prstGeom>
          <a:noFill/>
          <a:ln/>
        </p:spPr>
        <p:txBody>
          <a:bodyPr wrap="none" lIns="0" tIns="0" rIns="0" bIns="0" rtlCol="0" anchor="t"/>
          <a:lstStyle/>
          <a:p>
            <a:pPr marL="0" indent="0" algn="l">
              <a:lnSpc>
                <a:spcPts val="2400"/>
              </a:lnSpc>
              <a:buNone/>
            </a:pPr>
            <a:r>
              <a:rPr lang="en-US" sz="1500" dirty="0">
                <a:solidFill>
                  <a:srgbClr val="E0E4E6"/>
                </a:solidFill>
                <a:latin typeface="Barlow" pitchFamily="34" charset="0"/>
                <a:ea typeface="Barlow" pitchFamily="34" charset="-122"/>
                <a:cs typeface="Barlow" pitchFamily="34" charset="-120"/>
              </a:rPr>
              <a:t>Understanding these stages helps tailor advertising efforts to guide consumers effectively.</a:t>
            </a:r>
            <a:endParaRPr lang="en-US" sz="1500" dirty="0"/>
          </a:p>
        </p:txBody>
      </p:sp>
      <p:pic>
        <p:nvPicPr>
          <p:cNvPr id="4" name="Image 0" descr="preencoded.png"/>
          <p:cNvPicPr>
            <a:picLocks noChangeAspect="1"/>
          </p:cNvPicPr>
          <p:nvPr/>
        </p:nvPicPr>
        <p:blipFill>
          <a:blip r:embed="rId3"/>
          <a:stretch>
            <a:fillRect/>
          </a:stretch>
        </p:blipFill>
        <p:spPr>
          <a:xfrm>
            <a:off x="678537" y="1880235"/>
            <a:ext cx="969288" cy="1163122"/>
          </a:xfrm>
          <a:prstGeom prst="rect">
            <a:avLst/>
          </a:prstGeom>
        </p:spPr>
      </p:pic>
      <p:sp>
        <p:nvSpPr>
          <p:cNvPr id="5" name="Text 2"/>
          <p:cNvSpPr/>
          <p:nvPr/>
        </p:nvSpPr>
        <p:spPr>
          <a:xfrm>
            <a:off x="1841659" y="2074069"/>
            <a:ext cx="2154079" cy="269200"/>
          </a:xfrm>
          <a:prstGeom prst="rect">
            <a:avLst/>
          </a:prstGeom>
          <a:noFill/>
          <a:ln/>
        </p:spPr>
        <p:txBody>
          <a:bodyPr wrap="none" lIns="0" tIns="0" rIns="0" bIns="0" rtlCol="0" anchor="t"/>
          <a:lstStyle/>
          <a:p>
            <a:pPr marL="0" indent="0" algn="l">
              <a:lnSpc>
                <a:spcPts val="2100"/>
              </a:lnSpc>
              <a:buNone/>
            </a:pPr>
            <a:r>
              <a:rPr lang="en-US" sz="1650" b="1" dirty="0">
                <a:solidFill>
                  <a:srgbClr val="E0E4E6"/>
                </a:solidFill>
                <a:latin typeface="Spline Sans Bold" pitchFamily="34" charset="0"/>
                <a:ea typeface="Spline Sans Bold" pitchFamily="34" charset="-122"/>
                <a:cs typeface="Spline Sans Bold" pitchFamily="34" charset="-120"/>
              </a:rPr>
              <a:t>Need Recognition</a:t>
            </a:r>
            <a:endParaRPr lang="en-US" sz="1650" dirty="0"/>
          </a:p>
        </p:txBody>
      </p:sp>
      <p:sp>
        <p:nvSpPr>
          <p:cNvPr id="6" name="Text 3"/>
          <p:cNvSpPr/>
          <p:nvPr/>
        </p:nvSpPr>
        <p:spPr>
          <a:xfrm>
            <a:off x="1841659" y="2459474"/>
            <a:ext cx="12110204" cy="310039"/>
          </a:xfrm>
          <a:prstGeom prst="rect">
            <a:avLst/>
          </a:prstGeom>
          <a:noFill/>
          <a:ln/>
        </p:spPr>
        <p:txBody>
          <a:bodyPr wrap="none" lIns="0" tIns="0" rIns="0" bIns="0" rtlCol="0" anchor="t"/>
          <a:lstStyle/>
          <a:p>
            <a:pPr marL="0" indent="0" algn="l">
              <a:lnSpc>
                <a:spcPts val="2400"/>
              </a:lnSpc>
              <a:buNone/>
            </a:pPr>
            <a:r>
              <a:rPr lang="en-US" sz="1500" dirty="0">
                <a:solidFill>
                  <a:srgbClr val="E0E4E6"/>
                </a:solidFill>
                <a:latin typeface="Barlow" pitchFamily="34" charset="0"/>
                <a:ea typeface="Barlow" pitchFamily="34" charset="-122"/>
                <a:cs typeface="Barlow" pitchFamily="34" charset="-120"/>
              </a:rPr>
              <a:t>Triggered by internal desires (e.g., hunger) or external stimuli (e.g., an advertisement creating awareness of a problem or desire).</a:t>
            </a:r>
            <a:endParaRPr lang="en-US" sz="1500" dirty="0"/>
          </a:p>
        </p:txBody>
      </p:sp>
      <p:pic>
        <p:nvPicPr>
          <p:cNvPr id="7" name="Image 1" descr="preencoded.png"/>
          <p:cNvPicPr>
            <a:picLocks noChangeAspect="1"/>
          </p:cNvPicPr>
          <p:nvPr/>
        </p:nvPicPr>
        <p:blipFill>
          <a:blip r:embed="rId4"/>
          <a:stretch>
            <a:fillRect/>
          </a:stretch>
        </p:blipFill>
        <p:spPr>
          <a:xfrm>
            <a:off x="678537" y="3043357"/>
            <a:ext cx="969288" cy="1163122"/>
          </a:xfrm>
          <a:prstGeom prst="rect">
            <a:avLst/>
          </a:prstGeom>
        </p:spPr>
      </p:pic>
      <p:sp>
        <p:nvSpPr>
          <p:cNvPr id="8" name="Text 4"/>
          <p:cNvSpPr/>
          <p:nvPr/>
        </p:nvSpPr>
        <p:spPr>
          <a:xfrm>
            <a:off x="1841659" y="3237190"/>
            <a:ext cx="2154079" cy="269200"/>
          </a:xfrm>
          <a:prstGeom prst="rect">
            <a:avLst/>
          </a:prstGeom>
          <a:noFill/>
          <a:ln/>
        </p:spPr>
        <p:txBody>
          <a:bodyPr wrap="none" lIns="0" tIns="0" rIns="0" bIns="0" rtlCol="0" anchor="t"/>
          <a:lstStyle/>
          <a:p>
            <a:pPr marL="0" indent="0" algn="l">
              <a:lnSpc>
                <a:spcPts val="2100"/>
              </a:lnSpc>
              <a:buNone/>
            </a:pPr>
            <a:r>
              <a:rPr lang="en-US" sz="1650" b="1" dirty="0">
                <a:solidFill>
                  <a:srgbClr val="E0E4E6"/>
                </a:solidFill>
                <a:latin typeface="Spline Sans Bold" pitchFamily="34" charset="0"/>
                <a:ea typeface="Spline Sans Bold" pitchFamily="34" charset="-122"/>
                <a:cs typeface="Spline Sans Bold" pitchFamily="34" charset="-120"/>
              </a:rPr>
              <a:t>Information Search</a:t>
            </a:r>
            <a:endParaRPr lang="en-US" sz="1650" dirty="0"/>
          </a:p>
        </p:txBody>
      </p:sp>
      <p:sp>
        <p:nvSpPr>
          <p:cNvPr id="9" name="Text 5"/>
          <p:cNvSpPr/>
          <p:nvPr/>
        </p:nvSpPr>
        <p:spPr>
          <a:xfrm>
            <a:off x="1841659" y="3622596"/>
            <a:ext cx="12110204" cy="310039"/>
          </a:xfrm>
          <a:prstGeom prst="rect">
            <a:avLst/>
          </a:prstGeom>
          <a:noFill/>
          <a:ln/>
        </p:spPr>
        <p:txBody>
          <a:bodyPr wrap="none" lIns="0" tIns="0" rIns="0" bIns="0" rtlCol="0" anchor="t"/>
          <a:lstStyle/>
          <a:p>
            <a:pPr marL="0" indent="0" algn="l">
              <a:lnSpc>
                <a:spcPts val="2400"/>
              </a:lnSpc>
              <a:buNone/>
            </a:pPr>
            <a:r>
              <a:rPr lang="en-US" sz="1500" dirty="0">
                <a:solidFill>
                  <a:srgbClr val="E0E4E6"/>
                </a:solidFill>
                <a:latin typeface="Barlow" pitchFamily="34" charset="0"/>
                <a:ea typeface="Barlow" pitchFamily="34" charset="-122"/>
                <a:cs typeface="Barlow" pitchFamily="34" charset="-120"/>
              </a:rPr>
              <a:t>Consumers seek solutions from internal memory (past experiences) or external sources (friends, online reviews, advertisements).</a:t>
            </a:r>
            <a:endParaRPr lang="en-US" sz="1500" dirty="0"/>
          </a:p>
        </p:txBody>
      </p:sp>
      <p:pic>
        <p:nvPicPr>
          <p:cNvPr id="10" name="Image 2" descr="preencoded.png"/>
          <p:cNvPicPr>
            <a:picLocks noChangeAspect="1"/>
          </p:cNvPicPr>
          <p:nvPr/>
        </p:nvPicPr>
        <p:blipFill>
          <a:blip r:embed="rId5"/>
          <a:stretch>
            <a:fillRect/>
          </a:stretch>
        </p:blipFill>
        <p:spPr>
          <a:xfrm>
            <a:off x="678537" y="4206478"/>
            <a:ext cx="969288" cy="1163122"/>
          </a:xfrm>
          <a:prstGeom prst="rect">
            <a:avLst/>
          </a:prstGeom>
        </p:spPr>
      </p:pic>
      <p:sp>
        <p:nvSpPr>
          <p:cNvPr id="11" name="Text 6"/>
          <p:cNvSpPr/>
          <p:nvPr/>
        </p:nvSpPr>
        <p:spPr>
          <a:xfrm>
            <a:off x="1841659" y="4400312"/>
            <a:ext cx="2598301" cy="269200"/>
          </a:xfrm>
          <a:prstGeom prst="rect">
            <a:avLst/>
          </a:prstGeom>
          <a:noFill/>
          <a:ln/>
        </p:spPr>
        <p:txBody>
          <a:bodyPr wrap="none" lIns="0" tIns="0" rIns="0" bIns="0" rtlCol="0" anchor="t"/>
          <a:lstStyle/>
          <a:p>
            <a:pPr marL="0" indent="0" algn="l">
              <a:lnSpc>
                <a:spcPts val="2100"/>
              </a:lnSpc>
              <a:buNone/>
            </a:pPr>
            <a:r>
              <a:rPr lang="en-US" sz="1650" b="1" dirty="0">
                <a:solidFill>
                  <a:srgbClr val="E0E4E6"/>
                </a:solidFill>
                <a:latin typeface="Spline Sans Bold" pitchFamily="34" charset="0"/>
                <a:ea typeface="Spline Sans Bold" pitchFamily="34" charset="-122"/>
                <a:cs typeface="Spline Sans Bold" pitchFamily="34" charset="-120"/>
              </a:rPr>
              <a:t>Evaluation of Alternatives</a:t>
            </a:r>
            <a:endParaRPr lang="en-US" sz="1650" dirty="0"/>
          </a:p>
        </p:txBody>
      </p:sp>
      <p:sp>
        <p:nvSpPr>
          <p:cNvPr id="12" name="Text 7"/>
          <p:cNvSpPr/>
          <p:nvPr/>
        </p:nvSpPr>
        <p:spPr>
          <a:xfrm>
            <a:off x="1841659" y="4785717"/>
            <a:ext cx="12110204" cy="310039"/>
          </a:xfrm>
          <a:prstGeom prst="rect">
            <a:avLst/>
          </a:prstGeom>
          <a:noFill/>
          <a:ln/>
        </p:spPr>
        <p:txBody>
          <a:bodyPr wrap="none" lIns="0" tIns="0" rIns="0" bIns="0" rtlCol="0" anchor="t"/>
          <a:lstStyle/>
          <a:p>
            <a:pPr marL="0" indent="0" algn="l">
              <a:lnSpc>
                <a:spcPts val="2400"/>
              </a:lnSpc>
              <a:buNone/>
            </a:pPr>
            <a:r>
              <a:rPr lang="en-US" sz="1500" dirty="0">
                <a:solidFill>
                  <a:srgbClr val="E0E4E6"/>
                </a:solidFill>
                <a:latin typeface="Barlow" pitchFamily="34" charset="0"/>
                <a:ea typeface="Barlow" pitchFamily="34" charset="-122"/>
                <a:cs typeface="Barlow" pitchFamily="34" charset="-120"/>
              </a:rPr>
              <a:t>Brands are compared based on functional and emotional benefits. Involvement levels (high vs. low) depend on purchase importance.</a:t>
            </a:r>
            <a:endParaRPr lang="en-US" sz="1500" dirty="0"/>
          </a:p>
        </p:txBody>
      </p:sp>
      <p:pic>
        <p:nvPicPr>
          <p:cNvPr id="13" name="Image 3" descr="preencoded.png"/>
          <p:cNvPicPr>
            <a:picLocks noChangeAspect="1"/>
          </p:cNvPicPr>
          <p:nvPr/>
        </p:nvPicPr>
        <p:blipFill>
          <a:blip r:embed="rId6"/>
          <a:stretch>
            <a:fillRect/>
          </a:stretch>
        </p:blipFill>
        <p:spPr>
          <a:xfrm>
            <a:off x="678537" y="5369600"/>
            <a:ext cx="969288" cy="1163122"/>
          </a:xfrm>
          <a:prstGeom prst="rect">
            <a:avLst/>
          </a:prstGeom>
        </p:spPr>
      </p:pic>
      <p:sp>
        <p:nvSpPr>
          <p:cNvPr id="14" name="Text 8"/>
          <p:cNvSpPr/>
          <p:nvPr/>
        </p:nvSpPr>
        <p:spPr>
          <a:xfrm>
            <a:off x="1841659" y="5563433"/>
            <a:ext cx="2154079" cy="269200"/>
          </a:xfrm>
          <a:prstGeom prst="rect">
            <a:avLst/>
          </a:prstGeom>
          <a:noFill/>
          <a:ln/>
        </p:spPr>
        <p:txBody>
          <a:bodyPr wrap="none" lIns="0" tIns="0" rIns="0" bIns="0" rtlCol="0" anchor="t"/>
          <a:lstStyle/>
          <a:p>
            <a:pPr marL="0" indent="0" algn="l">
              <a:lnSpc>
                <a:spcPts val="2100"/>
              </a:lnSpc>
              <a:buNone/>
            </a:pPr>
            <a:r>
              <a:rPr lang="en-US" sz="1650" b="1" dirty="0">
                <a:solidFill>
                  <a:srgbClr val="E0E4E6"/>
                </a:solidFill>
                <a:latin typeface="Spline Sans Bold" pitchFamily="34" charset="0"/>
                <a:ea typeface="Spline Sans Bold" pitchFamily="34" charset="-122"/>
                <a:cs typeface="Spline Sans Bold" pitchFamily="34" charset="-120"/>
              </a:rPr>
              <a:t>Purchase Decision</a:t>
            </a:r>
            <a:endParaRPr lang="en-US" sz="1650" dirty="0"/>
          </a:p>
        </p:txBody>
      </p:sp>
      <p:sp>
        <p:nvSpPr>
          <p:cNvPr id="15" name="Text 9"/>
          <p:cNvSpPr/>
          <p:nvPr/>
        </p:nvSpPr>
        <p:spPr>
          <a:xfrm>
            <a:off x="1841659" y="5948839"/>
            <a:ext cx="12110204" cy="310039"/>
          </a:xfrm>
          <a:prstGeom prst="rect">
            <a:avLst/>
          </a:prstGeom>
          <a:noFill/>
          <a:ln/>
        </p:spPr>
        <p:txBody>
          <a:bodyPr wrap="none" lIns="0" tIns="0" rIns="0" bIns="0" rtlCol="0" anchor="t"/>
          <a:lstStyle/>
          <a:p>
            <a:pPr marL="0" indent="0" algn="l">
              <a:lnSpc>
                <a:spcPts val="2400"/>
              </a:lnSpc>
              <a:buNone/>
            </a:pPr>
            <a:r>
              <a:rPr lang="en-US" sz="1500" dirty="0">
                <a:solidFill>
                  <a:srgbClr val="E0E4E6"/>
                </a:solidFill>
                <a:latin typeface="Barlow" pitchFamily="34" charset="0"/>
                <a:ea typeface="Barlow" pitchFamily="34" charset="-122"/>
                <a:cs typeface="Barlow" pitchFamily="34" charset="-120"/>
              </a:rPr>
              <a:t>The brand is selected, often influenced by reviews or offers. Disruptions like negative feedback can alter this stage.</a:t>
            </a:r>
            <a:endParaRPr lang="en-US" sz="1500" dirty="0"/>
          </a:p>
        </p:txBody>
      </p:sp>
      <p:pic>
        <p:nvPicPr>
          <p:cNvPr id="16" name="Image 4" descr="preencoded.png"/>
          <p:cNvPicPr>
            <a:picLocks noChangeAspect="1"/>
          </p:cNvPicPr>
          <p:nvPr/>
        </p:nvPicPr>
        <p:blipFill>
          <a:blip r:embed="rId7"/>
          <a:stretch>
            <a:fillRect/>
          </a:stretch>
        </p:blipFill>
        <p:spPr>
          <a:xfrm>
            <a:off x="678537" y="6532721"/>
            <a:ext cx="969288" cy="1163122"/>
          </a:xfrm>
          <a:prstGeom prst="rect">
            <a:avLst/>
          </a:prstGeom>
        </p:spPr>
      </p:pic>
      <p:sp>
        <p:nvSpPr>
          <p:cNvPr id="17" name="Text 10"/>
          <p:cNvSpPr/>
          <p:nvPr/>
        </p:nvSpPr>
        <p:spPr>
          <a:xfrm>
            <a:off x="1841659" y="6726555"/>
            <a:ext cx="2598063" cy="269200"/>
          </a:xfrm>
          <a:prstGeom prst="rect">
            <a:avLst/>
          </a:prstGeom>
          <a:noFill/>
          <a:ln/>
        </p:spPr>
        <p:txBody>
          <a:bodyPr wrap="none" lIns="0" tIns="0" rIns="0" bIns="0" rtlCol="0" anchor="t"/>
          <a:lstStyle/>
          <a:p>
            <a:pPr marL="0" indent="0" algn="l">
              <a:lnSpc>
                <a:spcPts val="2100"/>
              </a:lnSpc>
              <a:buNone/>
            </a:pPr>
            <a:r>
              <a:rPr lang="en-US" sz="1650" b="1" dirty="0">
                <a:solidFill>
                  <a:srgbClr val="E0E4E6"/>
                </a:solidFill>
                <a:latin typeface="Spline Sans Bold" pitchFamily="34" charset="0"/>
                <a:ea typeface="Spline Sans Bold" pitchFamily="34" charset="-122"/>
                <a:cs typeface="Spline Sans Bold" pitchFamily="34" charset="-120"/>
              </a:rPr>
              <a:t>Post-Purchase Evaluation</a:t>
            </a:r>
            <a:endParaRPr lang="en-US" sz="1650" dirty="0"/>
          </a:p>
        </p:txBody>
      </p:sp>
      <p:sp>
        <p:nvSpPr>
          <p:cNvPr id="18" name="Text 11"/>
          <p:cNvSpPr/>
          <p:nvPr/>
        </p:nvSpPr>
        <p:spPr>
          <a:xfrm>
            <a:off x="1841659" y="7111960"/>
            <a:ext cx="12110204" cy="310039"/>
          </a:xfrm>
          <a:prstGeom prst="rect">
            <a:avLst/>
          </a:prstGeom>
          <a:noFill/>
          <a:ln/>
        </p:spPr>
        <p:txBody>
          <a:bodyPr wrap="none" lIns="0" tIns="0" rIns="0" bIns="0" rtlCol="0" anchor="t"/>
          <a:lstStyle/>
          <a:p>
            <a:pPr marL="0" indent="0" algn="l">
              <a:lnSpc>
                <a:spcPts val="2400"/>
              </a:lnSpc>
              <a:buNone/>
            </a:pPr>
            <a:r>
              <a:rPr lang="en-US" sz="1500" dirty="0">
                <a:solidFill>
                  <a:srgbClr val="E0E4E6"/>
                </a:solidFill>
                <a:latin typeface="Barlow" pitchFamily="34" charset="0"/>
                <a:ea typeface="Barlow" pitchFamily="34" charset="-122"/>
                <a:cs typeface="Barlow" pitchFamily="34" charset="-120"/>
              </a:rPr>
              <a:t>Consumers assess satisfaction or dissonance. Brands mitigate remorse through feedback, support, and loyalty programs.</a:t>
            </a:r>
            <a:endParaRPr lang="en-US" sz="1500" dirty="0"/>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64037" y="1195983"/>
            <a:ext cx="10737294" cy="548521"/>
          </a:xfrm>
          <a:prstGeom prst="rect">
            <a:avLst/>
          </a:prstGeom>
          <a:noFill/>
          <a:ln/>
        </p:spPr>
        <p:txBody>
          <a:bodyPr wrap="none" lIns="0" tIns="0" rIns="0" bIns="0" rtlCol="0" anchor="t"/>
          <a:lstStyle/>
          <a:p>
            <a:pPr marL="0" indent="0" algn="l">
              <a:lnSpc>
                <a:spcPts val="4300"/>
              </a:lnSpc>
              <a:buNone/>
            </a:pPr>
            <a:r>
              <a:rPr lang="en-US" sz="3450" b="1" dirty="0">
                <a:solidFill>
                  <a:srgbClr val="F0FCFF"/>
                </a:solidFill>
                <a:latin typeface="Spline Sans Bold" pitchFamily="34" charset="0"/>
                <a:ea typeface="Spline Sans Bold" pitchFamily="34" charset="-122"/>
                <a:cs typeface="Spline Sans Bold" pitchFamily="34" charset="-120"/>
              </a:rPr>
              <a:t>Creative Brief: Foundation of a Successful Campaign</a:t>
            </a:r>
            <a:endParaRPr lang="en-US" sz="3450" dirty="0"/>
          </a:p>
        </p:txBody>
      </p:sp>
      <p:sp>
        <p:nvSpPr>
          <p:cNvPr id="3" name="Text 1"/>
          <p:cNvSpPr/>
          <p:nvPr/>
        </p:nvSpPr>
        <p:spPr>
          <a:xfrm>
            <a:off x="1234321" y="2299811"/>
            <a:ext cx="12532043" cy="395049"/>
          </a:xfrm>
          <a:prstGeom prst="rect">
            <a:avLst/>
          </a:prstGeom>
          <a:noFill/>
          <a:ln/>
        </p:spPr>
        <p:txBody>
          <a:bodyPr wrap="none" lIns="0" tIns="0" rIns="0" bIns="0" rtlCol="0" anchor="t"/>
          <a:lstStyle/>
          <a:p>
            <a:pPr marL="0" indent="0" algn="l">
              <a:lnSpc>
                <a:spcPts val="3100"/>
              </a:lnSpc>
              <a:buNone/>
            </a:pPr>
            <a:r>
              <a:rPr lang="en-US" sz="1900" dirty="0">
                <a:solidFill>
                  <a:srgbClr val="E0E4E6"/>
                </a:solidFill>
                <a:latin typeface="Barlow" pitchFamily="34" charset="0"/>
                <a:ea typeface="Barlow" pitchFamily="34" charset="-122"/>
                <a:cs typeface="Barlow" pitchFamily="34" charset="-120"/>
              </a:rPr>
              <a:t>The </a:t>
            </a:r>
            <a:r>
              <a:rPr lang="en-US" sz="1900" dirty="0">
                <a:solidFill>
                  <a:srgbClr val="16FFBB"/>
                </a:solidFill>
                <a:latin typeface="Barlow" pitchFamily="34" charset="0"/>
                <a:ea typeface="Barlow" pitchFamily="34" charset="-122"/>
                <a:cs typeface="Barlow" pitchFamily="34" charset="-120"/>
              </a:rPr>
              <a:t>Creative Brief</a:t>
            </a:r>
            <a:r>
              <a:rPr lang="en-US" sz="1900" dirty="0">
                <a:solidFill>
                  <a:srgbClr val="E0E4E6"/>
                </a:solidFill>
                <a:latin typeface="Barlow" pitchFamily="34" charset="0"/>
                <a:ea typeface="Barlow" pitchFamily="34" charset="-122"/>
                <a:cs typeface="Barlow" pitchFamily="34" charset="-120"/>
              </a:rPr>
              <a:t> is a crucial client document that outlines the strategic direction for an advertising campaign.</a:t>
            </a:r>
            <a:endParaRPr lang="en-US" sz="1900" dirty="0"/>
          </a:p>
        </p:txBody>
      </p:sp>
      <p:sp>
        <p:nvSpPr>
          <p:cNvPr id="4" name="Shape 2"/>
          <p:cNvSpPr/>
          <p:nvPr/>
        </p:nvSpPr>
        <p:spPr>
          <a:xfrm>
            <a:off x="864037" y="2022158"/>
            <a:ext cx="30480" cy="950357"/>
          </a:xfrm>
          <a:prstGeom prst="rect">
            <a:avLst/>
          </a:prstGeom>
          <a:solidFill>
            <a:srgbClr val="16FFBB"/>
          </a:solidFill>
          <a:ln/>
        </p:spPr>
        <p:txBody>
          <a:bodyPr/>
          <a:lstStyle/>
          <a:p>
            <a:endParaRPr lang="en-PH"/>
          </a:p>
        </p:txBody>
      </p:sp>
      <p:sp>
        <p:nvSpPr>
          <p:cNvPr id="5" name="Text 3"/>
          <p:cNvSpPr/>
          <p:nvPr/>
        </p:nvSpPr>
        <p:spPr>
          <a:xfrm>
            <a:off x="864037" y="3250168"/>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E0E4E6"/>
                </a:solidFill>
                <a:latin typeface="Barlow" pitchFamily="34" charset="0"/>
                <a:ea typeface="Barlow" pitchFamily="34" charset="-122"/>
                <a:cs typeface="Barlow" pitchFamily="34" charset="-120"/>
              </a:rPr>
              <a:t>Company &amp; Product Background:</a:t>
            </a:r>
            <a:r>
              <a:rPr lang="en-US" sz="1900" dirty="0">
                <a:solidFill>
                  <a:srgbClr val="E0E4E6"/>
                </a:solidFill>
                <a:latin typeface="Barlow" pitchFamily="34" charset="0"/>
                <a:ea typeface="Barlow" pitchFamily="34" charset="-122"/>
                <a:cs typeface="Barlow" pitchFamily="34" charset="-120"/>
              </a:rPr>
              <a:t> Includes brand identity, unique selling propositions, and market positioning.</a:t>
            </a:r>
            <a:endParaRPr lang="en-US" sz="1900" dirty="0"/>
          </a:p>
        </p:txBody>
      </p:sp>
      <p:sp>
        <p:nvSpPr>
          <p:cNvPr id="6" name="Text 4"/>
          <p:cNvSpPr/>
          <p:nvPr/>
        </p:nvSpPr>
        <p:spPr>
          <a:xfrm>
            <a:off x="864037" y="3731538"/>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E0E4E6"/>
                </a:solidFill>
                <a:latin typeface="Barlow" pitchFamily="34" charset="0"/>
                <a:ea typeface="Barlow" pitchFamily="34" charset="-122"/>
                <a:cs typeface="Barlow" pitchFamily="34" charset="-120"/>
              </a:rPr>
              <a:t>Campaign Objectives:</a:t>
            </a:r>
            <a:r>
              <a:rPr lang="en-US" sz="1900" dirty="0">
                <a:solidFill>
                  <a:srgbClr val="E0E4E6"/>
                </a:solidFill>
                <a:latin typeface="Barlow" pitchFamily="34" charset="0"/>
                <a:ea typeface="Barlow" pitchFamily="34" charset="-122"/>
                <a:cs typeface="Barlow" pitchFamily="34" charset="-120"/>
              </a:rPr>
              <a:t> Specific, measurable goals (e.g., "increase online sales by 15% in Q4").</a:t>
            </a:r>
            <a:endParaRPr lang="en-US" sz="1900" dirty="0"/>
          </a:p>
        </p:txBody>
      </p:sp>
      <p:sp>
        <p:nvSpPr>
          <p:cNvPr id="7" name="Text 5"/>
          <p:cNvSpPr/>
          <p:nvPr/>
        </p:nvSpPr>
        <p:spPr>
          <a:xfrm>
            <a:off x="864037" y="4212907"/>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E0E4E6"/>
                </a:solidFill>
                <a:latin typeface="Barlow" pitchFamily="34" charset="0"/>
                <a:ea typeface="Barlow" pitchFamily="34" charset="-122"/>
                <a:cs typeface="Barlow" pitchFamily="34" charset="-120"/>
              </a:rPr>
              <a:t>Target Audience Details:</a:t>
            </a:r>
            <a:r>
              <a:rPr lang="en-US" sz="1900" dirty="0">
                <a:solidFill>
                  <a:srgbClr val="E0E4E6"/>
                </a:solidFill>
                <a:latin typeface="Barlow" pitchFamily="34" charset="0"/>
                <a:ea typeface="Barlow" pitchFamily="34" charset="-122"/>
                <a:cs typeface="Barlow" pitchFamily="34" charset="-120"/>
              </a:rPr>
              <a:t> Demographics, psychographics, behaviors, and insights.</a:t>
            </a:r>
            <a:endParaRPr lang="en-US" sz="1900" dirty="0"/>
          </a:p>
        </p:txBody>
      </p:sp>
      <p:sp>
        <p:nvSpPr>
          <p:cNvPr id="8" name="Text 6"/>
          <p:cNvSpPr/>
          <p:nvPr/>
        </p:nvSpPr>
        <p:spPr>
          <a:xfrm>
            <a:off x="864037" y="4694277"/>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E0E4E6"/>
                </a:solidFill>
                <a:latin typeface="Barlow" pitchFamily="34" charset="0"/>
                <a:ea typeface="Barlow" pitchFamily="34" charset="-122"/>
                <a:cs typeface="Barlow" pitchFamily="34" charset="-120"/>
              </a:rPr>
              <a:t>Competition:</a:t>
            </a:r>
            <a:r>
              <a:rPr lang="en-US" sz="1900" dirty="0">
                <a:solidFill>
                  <a:srgbClr val="E0E4E6"/>
                </a:solidFill>
                <a:latin typeface="Barlow" pitchFamily="34" charset="0"/>
                <a:ea typeface="Barlow" pitchFamily="34" charset="-122"/>
                <a:cs typeface="Barlow" pitchFamily="34" charset="-120"/>
              </a:rPr>
              <a:t> Analysis of competitors' strategies and market presence.</a:t>
            </a:r>
            <a:endParaRPr lang="en-US" sz="1900" dirty="0"/>
          </a:p>
        </p:txBody>
      </p:sp>
      <p:sp>
        <p:nvSpPr>
          <p:cNvPr id="9" name="Text 7"/>
          <p:cNvSpPr/>
          <p:nvPr/>
        </p:nvSpPr>
        <p:spPr>
          <a:xfrm>
            <a:off x="864037" y="5175647"/>
            <a:ext cx="12902327" cy="395049"/>
          </a:xfrm>
          <a:prstGeom prst="rect">
            <a:avLst/>
          </a:prstGeom>
          <a:noFill/>
          <a:ln/>
        </p:spPr>
        <p:txBody>
          <a:bodyPr wrap="none" lIns="0" tIns="0" rIns="0" bIns="0" rtlCol="0" anchor="t"/>
          <a:lstStyle/>
          <a:p>
            <a:pPr marL="342900" indent="-342900" algn="l">
              <a:lnSpc>
                <a:spcPts val="3100"/>
              </a:lnSpc>
              <a:buSzPct val="100000"/>
              <a:buChar char="•"/>
            </a:pPr>
            <a:r>
              <a:rPr lang="en-US" sz="1900" b="1" dirty="0">
                <a:solidFill>
                  <a:srgbClr val="E0E4E6"/>
                </a:solidFill>
                <a:latin typeface="Barlow" pitchFamily="34" charset="0"/>
                <a:ea typeface="Barlow" pitchFamily="34" charset="-122"/>
                <a:cs typeface="Barlow" pitchFamily="34" charset="-120"/>
              </a:rPr>
              <a:t>Timeline:</a:t>
            </a:r>
            <a:r>
              <a:rPr lang="en-US" sz="1900" dirty="0">
                <a:solidFill>
                  <a:srgbClr val="E0E4E6"/>
                </a:solidFill>
                <a:latin typeface="Barlow" pitchFamily="34" charset="0"/>
                <a:ea typeface="Barlow" pitchFamily="34" charset="-122"/>
                <a:cs typeface="Barlow" pitchFamily="34" charset="-120"/>
              </a:rPr>
              <a:t> Key dates for campaign development and launch.</a:t>
            </a:r>
            <a:endParaRPr lang="en-US" sz="1900" dirty="0"/>
          </a:p>
        </p:txBody>
      </p:sp>
      <p:sp>
        <p:nvSpPr>
          <p:cNvPr id="10" name="Text 8"/>
          <p:cNvSpPr/>
          <p:nvPr/>
        </p:nvSpPr>
        <p:spPr>
          <a:xfrm>
            <a:off x="864037" y="5848350"/>
            <a:ext cx="12902327" cy="1185148"/>
          </a:xfrm>
          <a:prstGeom prst="rect">
            <a:avLst/>
          </a:prstGeom>
          <a:noFill/>
          <a:ln/>
        </p:spPr>
        <p:txBody>
          <a:bodyPr wrap="square" lIns="0" tIns="0" rIns="0" bIns="0" rtlCol="0" anchor="t"/>
          <a:lstStyle/>
          <a:p>
            <a:pPr marL="0" indent="0" algn="l">
              <a:lnSpc>
                <a:spcPts val="3100"/>
              </a:lnSpc>
              <a:buNone/>
            </a:pPr>
            <a:r>
              <a:rPr lang="en-US" sz="1900" b="1" dirty="0">
                <a:solidFill>
                  <a:srgbClr val="E0E4E6"/>
                </a:solidFill>
                <a:latin typeface="Barlow" pitchFamily="34" charset="0"/>
                <a:ea typeface="Barlow" pitchFamily="34" charset="-122"/>
                <a:cs typeface="Barlow" pitchFamily="34" charset="-120"/>
              </a:rPr>
              <a:t>Analysis &amp; Confirmation:</a:t>
            </a:r>
            <a:r>
              <a:rPr lang="en-US" sz="1900" dirty="0">
                <a:solidFill>
                  <a:srgbClr val="E0E4E6"/>
                </a:solidFill>
                <a:latin typeface="Barlow" pitchFamily="34" charset="0"/>
                <a:ea typeface="Barlow" pitchFamily="34" charset="-122"/>
                <a:cs typeface="Barlow" pitchFamily="34" charset="-120"/>
              </a:rPr>
              <a:t> The brief helps identify key task objectives—such as creative development, platform selection, and budget allocation. Always present these objectives to the client for approval to ensure mutual understanding before proceeding.</a:t>
            </a:r>
            <a:endParaRPr lang="en-US" sz="1900" dirty="0"/>
          </a:p>
        </p:txBody>
      </p:sp>
    </p:spTree>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TotalTime>
  <Words>1153</Words>
  <Application>Microsoft Office PowerPoint</Application>
  <PresentationFormat>Custom</PresentationFormat>
  <Paragraphs>128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Spline Sans Bold</vt:lpstr>
      <vt:lpstr>Arial</vt:lpstr>
      <vt:lpstr>Barlow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Lhourde ian Sube</cp:lastModifiedBy>
  <cp:revision>2</cp:revision>
  <dcterms:created xsi:type="dcterms:W3CDTF">2025-08-30T07:39:44Z</dcterms:created>
  <dcterms:modified xsi:type="dcterms:W3CDTF">2025-08-30T08:56:52Z</dcterms:modified>
</cp:coreProperties>
</file>