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embeddedFontLst>
    <p:embeddedFont>
      <p:font typeface="Barlow" panose="00000500000000000000" pitchFamily="2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8" d="100"/>
          <a:sy n="98" d="100"/>
        </p:scale>
        <p:origin x="2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3229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9144000" y="0"/>
            <a:ext cx="5486400" cy="8229600"/>
          </a:xfrm>
          <a:prstGeom prst="rect">
            <a:avLst/>
          </a:prstGeom>
          <a:solidFill>
            <a:srgbClr val="DFDFE0"/>
          </a:solidFill>
          <a:ln/>
        </p:spPr>
        <p:txBody>
          <a:bodyPr/>
          <a:lstStyle/>
          <a:p>
            <a:endParaRPr lang="en-PH"/>
          </a:p>
        </p:txBody>
      </p:sp>
      <p:sp>
        <p:nvSpPr>
          <p:cNvPr id="5" name="Text 1"/>
          <p:cNvSpPr/>
          <p:nvPr/>
        </p:nvSpPr>
        <p:spPr>
          <a:xfrm>
            <a:off x="864037" y="2703433"/>
            <a:ext cx="7415927" cy="2057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Chapter 2: Multiplatform Advertising Campaigns: Planning for Success</a:t>
            </a:r>
            <a:endParaRPr lang="en-US" sz="4300" dirty="0"/>
          </a:p>
        </p:txBody>
      </p:sp>
      <p:sp>
        <p:nvSpPr>
          <p:cNvPr id="6" name="Text 2"/>
          <p:cNvSpPr/>
          <p:nvPr/>
        </p:nvSpPr>
        <p:spPr>
          <a:xfrm>
            <a:off x="864037" y="5131118"/>
            <a:ext cx="74159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 Strategic Approach to Engaging Your Audience</a:t>
            </a:r>
            <a:endParaRPr lang="en-US" sz="1900" dirty="0"/>
          </a:p>
        </p:txBody>
      </p:sp>
      <p:pic>
        <p:nvPicPr>
          <p:cNvPr id="1026" name="Picture 2" descr="Crafting A Winning Cross-Platform Advertising Campaign: The Roadmap — New  York Interconnect">
            <a:extLst>
              <a:ext uri="{FF2B5EF4-FFF2-40B4-BE49-F238E27FC236}">
                <a16:creationId xmlns:a16="http://schemas.microsoft.com/office/drawing/2014/main" id="{FD38040C-4FB7-E12F-116E-0DE171DBED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60" r="-1"/>
          <a:stretch>
            <a:fillRect/>
          </a:stretch>
        </p:blipFill>
        <p:spPr bwMode="auto">
          <a:xfrm>
            <a:off x="9144000" y="0"/>
            <a:ext cx="5486400" cy="822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60427" y="441246"/>
            <a:ext cx="4942046" cy="3557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2.4 Implementation &amp; Key Takeaways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560427" y="957143"/>
            <a:ext cx="2982635" cy="2668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65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2.4.1 Platform Implementation</a:t>
            </a:r>
            <a:endParaRPr lang="en-US" sz="1650" dirty="0"/>
          </a:p>
        </p:txBody>
      </p:sp>
      <p:sp>
        <p:nvSpPr>
          <p:cNvPr id="4" name="Text 2"/>
          <p:cNvSpPr/>
          <p:nvPr/>
        </p:nvSpPr>
        <p:spPr>
          <a:xfrm>
            <a:off x="560427" y="1464112"/>
            <a:ext cx="13509546" cy="2562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Strategic release based on platform criteria:</a:t>
            </a:r>
            <a:endParaRPr lang="en-US" sz="1250" dirty="0"/>
          </a:p>
        </p:txBody>
      </p:sp>
      <p:sp>
        <p:nvSpPr>
          <p:cNvPr id="5" name="Text 3"/>
          <p:cNvSpPr/>
          <p:nvPr/>
        </p:nvSpPr>
        <p:spPr>
          <a:xfrm>
            <a:off x="560427" y="1900476"/>
            <a:ext cx="13509546" cy="2562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00"/>
              </a:lnSpc>
              <a:buSzPct val="100000"/>
              <a:buChar char="•"/>
            </a:pPr>
            <a:r>
              <a:rPr lang="en-US" sz="12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TV/Radio: Channel audience, ratings (Nielsen), spot costs.</a:t>
            </a:r>
            <a:endParaRPr lang="en-US" sz="1250" dirty="0"/>
          </a:p>
        </p:txBody>
      </p:sp>
      <p:sp>
        <p:nvSpPr>
          <p:cNvPr id="6" name="Text 4"/>
          <p:cNvSpPr/>
          <p:nvPr/>
        </p:nvSpPr>
        <p:spPr>
          <a:xfrm>
            <a:off x="560427" y="2212657"/>
            <a:ext cx="13509546" cy="2562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00"/>
              </a:lnSpc>
              <a:buSzPct val="100000"/>
              <a:buChar char="•"/>
            </a:pPr>
            <a:r>
              <a:rPr lang="en-US" sz="12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Print: Language, genre, audience, circulation (Australian Bureau of Circulations), space costs.</a:t>
            </a:r>
            <a:endParaRPr lang="en-US" sz="1250" dirty="0"/>
          </a:p>
        </p:txBody>
      </p:sp>
      <p:sp>
        <p:nvSpPr>
          <p:cNvPr id="7" name="Text 5"/>
          <p:cNvSpPr/>
          <p:nvPr/>
        </p:nvSpPr>
        <p:spPr>
          <a:xfrm>
            <a:off x="560427" y="2524839"/>
            <a:ext cx="13509546" cy="2562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00"/>
              </a:lnSpc>
              <a:buSzPct val="100000"/>
              <a:buChar char="•"/>
            </a:pPr>
            <a:r>
              <a:rPr lang="en-US" sz="12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OOH: Location (high-traffic areas), varying space costs.</a:t>
            </a:r>
            <a:endParaRPr lang="en-US" sz="1250" dirty="0"/>
          </a:p>
        </p:txBody>
      </p:sp>
      <p:sp>
        <p:nvSpPr>
          <p:cNvPr id="8" name="Text 6"/>
          <p:cNvSpPr/>
          <p:nvPr/>
        </p:nvSpPr>
        <p:spPr>
          <a:xfrm>
            <a:off x="560427" y="2837021"/>
            <a:ext cx="13509546" cy="2562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00"/>
              </a:lnSpc>
              <a:buSzPct val="100000"/>
              <a:buChar char="•"/>
            </a:pPr>
            <a:r>
              <a:rPr lang="en-US" sz="12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Digital: Traffic (users, CTR, CPC), user profile alignment.</a:t>
            </a:r>
            <a:endParaRPr lang="en-US" sz="1250" dirty="0"/>
          </a:p>
        </p:txBody>
      </p:sp>
      <p:sp>
        <p:nvSpPr>
          <p:cNvPr id="9" name="Text 7"/>
          <p:cNvSpPr/>
          <p:nvPr/>
        </p:nvSpPr>
        <p:spPr>
          <a:xfrm>
            <a:off x="560427" y="3333393"/>
            <a:ext cx="2135148" cy="2668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65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2.4.2 Compliance</a:t>
            </a:r>
            <a:endParaRPr lang="en-US" sz="1650" dirty="0"/>
          </a:p>
        </p:txBody>
      </p:sp>
      <p:sp>
        <p:nvSpPr>
          <p:cNvPr id="10" name="Text 8"/>
          <p:cNvSpPr/>
          <p:nvPr/>
        </p:nvSpPr>
        <p:spPr>
          <a:xfrm>
            <a:off x="560427" y="3840361"/>
            <a:ext cx="13509546" cy="2562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Ads must meet platform guidelines for length, size, and content.</a:t>
            </a:r>
            <a:endParaRPr lang="en-US" sz="1250" dirty="0"/>
          </a:p>
        </p:txBody>
      </p:sp>
      <p:sp>
        <p:nvSpPr>
          <p:cNvPr id="11" name="Text 9"/>
          <p:cNvSpPr/>
          <p:nvPr/>
        </p:nvSpPr>
        <p:spPr>
          <a:xfrm>
            <a:off x="560427" y="4336733"/>
            <a:ext cx="2434471" cy="2668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65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2.4.3 Strategic Selection</a:t>
            </a:r>
            <a:endParaRPr lang="en-US" sz="1650" dirty="0"/>
          </a:p>
        </p:txBody>
      </p:sp>
      <p:sp>
        <p:nvSpPr>
          <p:cNvPr id="12" name="Text 10"/>
          <p:cNvSpPr/>
          <p:nvPr/>
        </p:nvSpPr>
        <p:spPr>
          <a:xfrm>
            <a:off x="560427" y="4843701"/>
            <a:ext cx="13509546" cy="2562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Optimize ROI by selecting the right platforms, ensuring exposure frequency, and driving action.</a:t>
            </a:r>
            <a:endParaRPr lang="en-US" sz="1250" dirty="0"/>
          </a:p>
        </p:txBody>
      </p:sp>
      <p:sp>
        <p:nvSpPr>
          <p:cNvPr id="13" name="Text 11"/>
          <p:cNvSpPr/>
          <p:nvPr/>
        </p:nvSpPr>
        <p:spPr>
          <a:xfrm>
            <a:off x="560427" y="5340072"/>
            <a:ext cx="2135148" cy="2668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65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Key Takeaways</a:t>
            </a:r>
            <a:endParaRPr lang="en-US" sz="1650" dirty="0"/>
          </a:p>
        </p:txBody>
      </p:sp>
      <p:sp>
        <p:nvSpPr>
          <p:cNvPr id="14" name="Text 12"/>
          <p:cNvSpPr/>
          <p:nvPr/>
        </p:nvSpPr>
        <p:spPr>
          <a:xfrm>
            <a:off x="560427" y="5847040"/>
            <a:ext cx="13509546" cy="2562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00"/>
              </a:lnSpc>
              <a:buSzPct val="100000"/>
              <a:buChar char="•"/>
            </a:pPr>
            <a:r>
              <a:rPr lang="en-US" sz="12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Target audience drives platform choice.</a:t>
            </a:r>
            <a:endParaRPr lang="en-US" sz="1250" dirty="0"/>
          </a:p>
        </p:txBody>
      </p:sp>
      <p:sp>
        <p:nvSpPr>
          <p:cNvPr id="15" name="Text 13"/>
          <p:cNvSpPr/>
          <p:nvPr/>
        </p:nvSpPr>
        <p:spPr>
          <a:xfrm>
            <a:off x="560427" y="6159222"/>
            <a:ext cx="13509546" cy="2562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00"/>
              </a:lnSpc>
              <a:buSzPct val="100000"/>
              <a:buChar char="•"/>
            </a:pPr>
            <a:r>
              <a:rPr lang="en-US" sz="12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Broadcast media evokes emotion; OOH serves as a reminder.</a:t>
            </a:r>
            <a:endParaRPr lang="en-US" sz="1250" dirty="0"/>
          </a:p>
        </p:txBody>
      </p:sp>
      <p:sp>
        <p:nvSpPr>
          <p:cNvPr id="16" name="Text 14"/>
          <p:cNvSpPr/>
          <p:nvPr/>
        </p:nvSpPr>
        <p:spPr>
          <a:xfrm>
            <a:off x="560427" y="6471404"/>
            <a:ext cx="13509546" cy="2562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00"/>
              </a:lnSpc>
              <a:buSzPct val="100000"/>
              <a:buChar char="•"/>
            </a:pPr>
            <a:r>
              <a:rPr lang="en-US" sz="12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Storyboards are crucial for video production.</a:t>
            </a:r>
            <a:endParaRPr lang="en-US" sz="1250" dirty="0"/>
          </a:p>
        </p:txBody>
      </p:sp>
      <p:sp>
        <p:nvSpPr>
          <p:cNvPr id="17" name="Text 15"/>
          <p:cNvSpPr/>
          <p:nvPr/>
        </p:nvSpPr>
        <p:spPr>
          <a:xfrm>
            <a:off x="560427" y="6783586"/>
            <a:ext cx="13509546" cy="2562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00"/>
              </a:lnSpc>
              <a:buSzPct val="100000"/>
              <a:buChar char="•"/>
            </a:pPr>
            <a:r>
              <a:rPr lang="en-US" sz="12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Legislation defines marketing boundaries.</a:t>
            </a:r>
            <a:endParaRPr lang="en-US" sz="1250" dirty="0"/>
          </a:p>
        </p:txBody>
      </p:sp>
      <p:sp>
        <p:nvSpPr>
          <p:cNvPr id="18" name="Text 16"/>
          <p:cNvSpPr/>
          <p:nvPr/>
        </p:nvSpPr>
        <p:spPr>
          <a:xfrm>
            <a:off x="560427" y="7095768"/>
            <a:ext cx="13509546" cy="2562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00"/>
              </a:lnSpc>
              <a:buSzPct val="100000"/>
              <a:buChar char="•"/>
            </a:pPr>
            <a:r>
              <a:rPr lang="en-US" sz="12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Effective media planning maximizes reach and impact.</a:t>
            </a:r>
            <a:endParaRPr lang="en-US" sz="1250" dirty="0"/>
          </a:p>
        </p:txBody>
      </p:sp>
      <p:sp>
        <p:nvSpPr>
          <p:cNvPr id="19" name="Text 17"/>
          <p:cNvSpPr/>
          <p:nvPr/>
        </p:nvSpPr>
        <p:spPr>
          <a:xfrm>
            <a:off x="560427" y="7532132"/>
            <a:ext cx="13509546" cy="2562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Thank you for your attention.</a:t>
            </a:r>
            <a:endParaRPr lang="en-US" sz="1250" dirty="0"/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1628061"/>
            <a:ext cx="10753963" cy="5485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300"/>
              </a:lnSpc>
              <a:buNone/>
            </a:pPr>
            <a:r>
              <a:rPr lang="en-US" sz="345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Chapter 2 Developing Multiplatform Advertisements</a:t>
            </a:r>
            <a:endParaRPr lang="en-US" sz="3450" dirty="0"/>
          </a:p>
        </p:txBody>
      </p:sp>
      <p:sp>
        <p:nvSpPr>
          <p:cNvPr id="3" name="Text 1"/>
          <p:cNvSpPr/>
          <p:nvPr/>
        </p:nvSpPr>
        <p:spPr>
          <a:xfrm>
            <a:off x="864037" y="2670334"/>
            <a:ext cx="246817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E0E4E6"/>
                </a:solidFill>
                <a:latin typeface="Spline Sans Light" pitchFamily="34" charset="0"/>
                <a:ea typeface="Spline Sans Light" pitchFamily="34" charset="-122"/>
                <a:cs typeface="Spline Sans Light" pitchFamily="34" charset="-120"/>
              </a:rPr>
              <a:t>01</a:t>
            </a:r>
            <a:endParaRPr lang="en-US" sz="1900" dirty="0"/>
          </a:p>
        </p:txBody>
      </p:sp>
      <p:sp>
        <p:nvSpPr>
          <p:cNvPr id="4" name="Shape 2"/>
          <p:cNvSpPr/>
          <p:nvPr/>
        </p:nvSpPr>
        <p:spPr>
          <a:xfrm>
            <a:off x="864037" y="3059430"/>
            <a:ext cx="6327696" cy="30480"/>
          </a:xfrm>
          <a:prstGeom prst="rect">
            <a:avLst/>
          </a:prstGeom>
          <a:solidFill>
            <a:srgbClr val="16FFBB"/>
          </a:solidFill>
          <a:ln/>
        </p:spPr>
        <p:txBody>
          <a:bodyPr/>
          <a:lstStyle/>
          <a:p>
            <a:endParaRPr lang="en-PH"/>
          </a:p>
        </p:txBody>
      </p:sp>
      <p:sp>
        <p:nvSpPr>
          <p:cNvPr id="5" name="Text 3"/>
          <p:cNvSpPr/>
          <p:nvPr/>
        </p:nvSpPr>
        <p:spPr>
          <a:xfrm>
            <a:off x="864037" y="3243739"/>
            <a:ext cx="3756065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Selecting Effective Platforms</a:t>
            </a:r>
            <a:endParaRPr lang="en-US" sz="2150" dirty="0"/>
          </a:p>
        </p:txBody>
      </p:sp>
      <p:sp>
        <p:nvSpPr>
          <p:cNvPr id="6" name="Text 4"/>
          <p:cNvSpPr/>
          <p:nvPr/>
        </p:nvSpPr>
        <p:spPr>
          <a:xfrm>
            <a:off x="864037" y="3734753"/>
            <a:ext cx="6327696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Identifying the optimal channels to maximize campaign efficacy.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7438549" y="2670334"/>
            <a:ext cx="246817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E0E4E6"/>
                </a:solidFill>
                <a:latin typeface="Spline Sans Light" pitchFamily="34" charset="0"/>
                <a:ea typeface="Spline Sans Light" pitchFamily="34" charset="-122"/>
                <a:cs typeface="Spline Sans Light" pitchFamily="34" charset="-120"/>
              </a:rPr>
              <a:t>02</a:t>
            </a:r>
            <a:endParaRPr lang="en-US" sz="1900" dirty="0"/>
          </a:p>
        </p:txBody>
      </p:sp>
      <p:sp>
        <p:nvSpPr>
          <p:cNvPr id="8" name="Shape 6"/>
          <p:cNvSpPr/>
          <p:nvPr/>
        </p:nvSpPr>
        <p:spPr>
          <a:xfrm>
            <a:off x="7438549" y="3059430"/>
            <a:ext cx="6327815" cy="30480"/>
          </a:xfrm>
          <a:prstGeom prst="rect">
            <a:avLst/>
          </a:prstGeom>
          <a:solidFill>
            <a:srgbClr val="29DDDA"/>
          </a:solidFill>
          <a:ln/>
        </p:spPr>
        <p:txBody>
          <a:bodyPr/>
          <a:lstStyle/>
          <a:p>
            <a:endParaRPr lang="en-PH"/>
          </a:p>
        </p:txBody>
      </p:sp>
      <p:sp>
        <p:nvSpPr>
          <p:cNvPr id="9" name="Text 7"/>
          <p:cNvSpPr/>
          <p:nvPr/>
        </p:nvSpPr>
        <p:spPr>
          <a:xfrm>
            <a:off x="7438549" y="3243739"/>
            <a:ext cx="3670459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Preparing Multiplatform Ads</a:t>
            </a:r>
            <a:endParaRPr lang="en-US" sz="2150" dirty="0"/>
          </a:p>
        </p:txBody>
      </p:sp>
      <p:sp>
        <p:nvSpPr>
          <p:cNvPr id="10" name="Text 8"/>
          <p:cNvSpPr/>
          <p:nvPr/>
        </p:nvSpPr>
        <p:spPr>
          <a:xfrm>
            <a:off x="7438549" y="3734753"/>
            <a:ext cx="6327815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Tailoring content for mass media and diverse platform specifications.</a:t>
            </a:r>
            <a:endParaRPr lang="en-US" sz="1900" dirty="0"/>
          </a:p>
        </p:txBody>
      </p:sp>
      <p:sp>
        <p:nvSpPr>
          <p:cNvPr id="11" name="Text 9"/>
          <p:cNvSpPr/>
          <p:nvPr/>
        </p:nvSpPr>
        <p:spPr>
          <a:xfrm>
            <a:off x="864037" y="4956810"/>
            <a:ext cx="246817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E0E4E6"/>
                </a:solidFill>
                <a:latin typeface="Spline Sans Light" pitchFamily="34" charset="0"/>
                <a:ea typeface="Spline Sans Light" pitchFamily="34" charset="-122"/>
                <a:cs typeface="Spline Sans Light" pitchFamily="34" charset="-120"/>
              </a:rPr>
              <a:t>03</a:t>
            </a:r>
            <a:endParaRPr lang="en-US" sz="1900" dirty="0"/>
          </a:p>
        </p:txBody>
      </p:sp>
      <p:sp>
        <p:nvSpPr>
          <p:cNvPr id="12" name="Shape 10"/>
          <p:cNvSpPr/>
          <p:nvPr/>
        </p:nvSpPr>
        <p:spPr>
          <a:xfrm>
            <a:off x="864037" y="5345906"/>
            <a:ext cx="6327696" cy="30480"/>
          </a:xfrm>
          <a:prstGeom prst="rect">
            <a:avLst/>
          </a:prstGeom>
          <a:solidFill>
            <a:srgbClr val="37A7E7"/>
          </a:solidFill>
          <a:ln/>
        </p:spPr>
        <p:txBody>
          <a:bodyPr/>
          <a:lstStyle/>
          <a:p>
            <a:endParaRPr lang="en-PH"/>
          </a:p>
        </p:txBody>
      </p:sp>
      <p:sp>
        <p:nvSpPr>
          <p:cNvPr id="13" name="Text 11"/>
          <p:cNvSpPr/>
          <p:nvPr/>
        </p:nvSpPr>
        <p:spPr>
          <a:xfrm>
            <a:off x="864037" y="5530215"/>
            <a:ext cx="3964662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Client Presentation &amp; Approval</a:t>
            </a:r>
            <a:endParaRPr lang="en-US" sz="2150" dirty="0"/>
          </a:p>
        </p:txBody>
      </p:sp>
      <p:sp>
        <p:nvSpPr>
          <p:cNvPr id="14" name="Text 12"/>
          <p:cNvSpPr/>
          <p:nvPr/>
        </p:nvSpPr>
        <p:spPr>
          <a:xfrm>
            <a:off x="864037" y="6021229"/>
            <a:ext cx="6327696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Gaining stakeholder buy-in before implementation.</a:t>
            </a:r>
            <a:endParaRPr lang="en-US" sz="1900" dirty="0"/>
          </a:p>
        </p:txBody>
      </p:sp>
      <p:sp>
        <p:nvSpPr>
          <p:cNvPr id="15" name="Text 13"/>
          <p:cNvSpPr/>
          <p:nvPr/>
        </p:nvSpPr>
        <p:spPr>
          <a:xfrm>
            <a:off x="7438549" y="4956810"/>
            <a:ext cx="246817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E0E4E6"/>
                </a:solidFill>
                <a:latin typeface="Spline Sans Light" pitchFamily="34" charset="0"/>
                <a:ea typeface="Spline Sans Light" pitchFamily="34" charset="-122"/>
                <a:cs typeface="Spline Sans Light" pitchFamily="34" charset="-120"/>
              </a:rPr>
              <a:t>04</a:t>
            </a:r>
            <a:endParaRPr lang="en-US" sz="1900" dirty="0"/>
          </a:p>
        </p:txBody>
      </p:sp>
      <p:sp>
        <p:nvSpPr>
          <p:cNvPr id="16" name="Shape 14"/>
          <p:cNvSpPr/>
          <p:nvPr/>
        </p:nvSpPr>
        <p:spPr>
          <a:xfrm>
            <a:off x="7438549" y="5345906"/>
            <a:ext cx="6327815" cy="30480"/>
          </a:xfrm>
          <a:prstGeom prst="rect">
            <a:avLst/>
          </a:prstGeom>
          <a:solidFill>
            <a:srgbClr val="091231"/>
          </a:solidFill>
          <a:ln/>
        </p:spPr>
        <p:txBody>
          <a:bodyPr/>
          <a:lstStyle/>
          <a:p>
            <a:endParaRPr lang="en-PH"/>
          </a:p>
        </p:txBody>
      </p:sp>
      <p:sp>
        <p:nvSpPr>
          <p:cNvPr id="17" name="Text 15"/>
          <p:cNvSpPr/>
          <p:nvPr/>
        </p:nvSpPr>
        <p:spPr>
          <a:xfrm>
            <a:off x="7438549" y="5530215"/>
            <a:ext cx="4697492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Implementing on Selected Platforms</a:t>
            </a:r>
            <a:endParaRPr lang="en-US" sz="2150" dirty="0"/>
          </a:p>
        </p:txBody>
      </p:sp>
      <p:sp>
        <p:nvSpPr>
          <p:cNvPr id="18" name="Text 16"/>
          <p:cNvSpPr/>
          <p:nvPr/>
        </p:nvSpPr>
        <p:spPr>
          <a:xfrm>
            <a:off x="7438549" y="6021229"/>
            <a:ext cx="6327815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Executing the campaign across chosen channels.</a:t>
            </a:r>
            <a:endParaRPr lang="en-US" sz="1900" dirty="0"/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1435894"/>
            <a:ext cx="11032688" cy="5485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300"/>
              </a:lnSpc>
              <a:buNone/>
            </a:pPr>
            <a:r>
              <a:rPr lang="en-US" sz="345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2.1 Selecting Advertising Platforms by Task Objectives</a:t>
            </a:r>
            <a:endParaRPr lang="en-US" sz="3450" dirty="0"/>
          </a:p>
        </p:txBody>
      </p:sp>
      <p:sp>
        <p:nvSpPr>
          <p:cNvPr id="3" name="Text 1"/>
          <p:cNvSpPr/>
          <p:nvPr/>
        </p:nvSpPr>
        <p:spPr>
          <a:xfrm>
            <a:off x="864037" y="2262068"/>
            <a:ext cx="12902327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Choosing the right platforms is critical for campaign success, aligning with objectives and maximizing impact. Each platform has unique characteristics that make it suitable for specific advertising goals.</a:t>
            </a:r>
            <a:endParaRPr lang="en-US" sz="1900" dirty="0"/>
          </a:p>
        </p:txBody>
      </p:sp>
      <p:sp>
        <p:nvSpPr>
          <p:cNvPr id="4" name="Text 2"/>
          <p:cNvSpPr/>
          <p:nvPr/>
        </p:nvSpPr>
        <p:spPr>
          <a:xfrm>
            <a:off x="864037" y="3422452"/>
            <a:ext cx="6528197" cy="4114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00"/>
              </a:lnSpc>
              <a:buNone/>
            </a:pPr>
            <a:r>
              <a:rPr lang="en-US" sz="255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2.1.1 Details of Advertising Platforms: Part 1</a:t>
            </a:r>
            <a:endParaRPr lang="en-US" sz="2550" dirty="0"/>
          </a:p>
        </p:txBody>
      </p:sp>
      <p:sp>
        <p:nvSpPr>
          <p:cNvPr id="5" name="Text 3"/>
          <p:cNvSpPr/>
          <p:nvPr/>
        </p:nvSpPr>
        <p:spPr>
          <a:xfrm>
            <a:off x="864037" y="4451033"/>
            <a:ext cx="4861441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Print Media (Newspapers, Magazines)</a:t>
            </a:r>
            <a:endParaRPr lang="en-US" sz="2150" dirty="0"/>
          </a:p>
        </p:txBody>
      </p:sp>
      <p:sp>
        <p:nvSpPr>
          <p:cNvPr id="6" name="Text 4"/>
          <p:cNvSpPr/>
          <p:nvPr/>
        </p:nvSpPr>
        <p:spPr>
          <a:xfrm>
            <a:off x="864037" y="5040749"/>
            <a:ext cx="615005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Strengths: Physical interaction, targeted demographics, direct marketing potential.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864037" y="5917168"/>
            <a:ext cx="615005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Weaknesses: Declining readership, limited interactivity, broad targeting wastage.</a:t>
            </a:r>
            <a:endParaRPr lang="en-US" sz="1900" dirty="0"/>
          </a:p>
        </p:txBody>
      </p:sp>
      <p:sp>
        <p:nvSpPr>
          <p:cNvPr id="8" name="Text 6"/>
          <p:cNvSpPr/>
          <p:nvPr/>
        </p:nvSpPr>
        <p:spPr>
          <a:xfrm>
            <a:off x="7623929" y="4451033"/>
            <a:ext cx="4071938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Broadcast (TV, Radio, Podcasts)</a:t>
            </a:r>
            <a:endParaRPr lang="en-US" sz="2150" dirty="0"/>
          </a:p>
        </p:txBody>
      </p:sp>
      <p:sp>
        <p:nvSpPr>
          <p:cNvPr id="9" name="Text 7"/>
          <p:cNvSpPr/>
          <p:nvPr/>
        </p:nvSpPr>
        <p:spPr>
          <a:xfrm>
            <a:off x="7623929" y="5040749"/>
            <a:ext cx="615005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Strengths: Multi-sensory engagement, builds credibility, wide reach, strong for brand building.</a:t>
            </a:r>
            <a:endParaRPr lang="en-US" sz="1900" dirty="0"/>
          </a:p>
        </p:txBody>
      </p:sp>
      <p:sp>
        <p:nvSpPr>
          <p:cNvPr id="10" name="Text 8"/>
          <p:cNvSpPr/>
          <p:nvPr/>
        </p:nvSpPr>
        <p:spPr>
          <a:xfrm>
            <a:off x="7623929" y="5917168"/>
            <a:ext cx="615005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Weaknesses: High production and airing costs, long lead times for editing and approval.</a:t>
            </a:r>
            <a:endParaRPr lang="en-US" sz="1900" dirty="0"/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1873091"/>
            <a:ext cx="8760023" cy="5485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300"/>
              </a:lnSpc>
              <a:buNone/>
            </a:pPr>
            <a:r>
              <a:rPr lang="en-US" sz="345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2.1.1 Details of Advertising Platforms: Part 2</a:t>
            </a:r>
            <a:endParaRPr lang="en-US" sz="3450" dirty="0"/>
          </a:p>
        </p:txBody>
      </p:sp>
      <p:sp>
        <p:nvSpPr>
          <p:cNvPr id="3" name="Text 1"/>
          <p:cNvSpPr/>
          <p:nvPr/>
        </p:nvSpPr>
        <p:spPr>
          <a:xfrm>
            <a:off x="864037" y="2946083"/>
            <a:ext cx="49505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Out-of-Home (OOH: Billboards, Transit)</a:t>
            </a:r>
            <a:endParaRPr lang="en-US" sz="2150" dirty="0"/>
          </a:p>
        </p:txBody>
      </p:sp>
      <p:sp>
        <p:nvSpPr>
          <p:cNvPr id="4" name="Text 2"/>
          <p:cNvSpPr/>
          <p:nvPr/>
        </p:nvSpPr>
        <p:spPr>
          <a:xfrm>
            <a:off x="864037" y="3535799"/>
            <a:ext cx="615005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Strengths: Cost-effective for broad reach, effective for reminders, long-term impressions.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864037" y="4412218"/>
            <a:ext cx="615005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Weaknesses: Limited information, primarily visual, difficult to measure direct impact.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7623929" y="2946083"/>
            <a:ext cx="569345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Online/Digital (Social Media, Search, Mobile)</a:t>
            </a:r>
            <a:endParaRPr lang="en-US" sz="2150" dirty="0"/>
          </a:p>
        </p:txBody>
      </p:sp>
      <p:sp>
        <p:nvSpPr>
          <p:cNvPr id="7" name="Text 5"/>
          <p:cNvSpPr/>
          <p:nvPr/>
        </p:nvSpPr>
        <p:spPr>
          <a:xfrm>
            <a:off x="7623929" y="3535799"/>
            <a:ext cx="615005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Strengths: Precise targeting, cost-effective, highly measurable, interactive capabilities.</a:t>
            </a:r>
            <a:endParaRPr lang="en-US" sz="1900" dirty="0"/>
          </a:p>
        </p:txBody>
      </p:sp>
      <p:sp>
        <p:nvSpPr>
          <p:cNvPr id="8" name="Text 6"/>
          <p:cNvSpPr/>
          <p:nvPr/>
        </p:nvSpPr>
        <p:spPr>
          <a:xfrm>
            <a:off x="7623929" y="4412218"/>
            <a:ext cx="615005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Weaknesses: High clutter and ad fatigue due to accessibility and volume.</a:t>
            </a:r>
            <a:endParaRPr lang="en-US" sz="1900" dirty="0"/>
          </a:p>
        </p:txBody>
      </p:sp>
      <p:sp>
        <p:nvSpPr>
          <p:cNvPr id="9" name="Text 7"/>
          <p:cNvSpPr/>
          <p:nvPr/>
        </p:nvSpPr>
        <p:spPr>
          <a:xfrm>
            <a:off x="864037" y="5566291"/>
            <a:ext cx="12902327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Global social ad spending is projected to reach US$276.72 billion by 2025.Source: Statista Digital Advertising Report 2024</a:t>
            </a:r>
            <a:endParaRPr lang="en-US" sz="1900" dirty="0"/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1040249"/>
            <a:ext cx="10239851" cy="5485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300"/>
              </a:lnSpc>
              <a:buNone/>
            </a:pPr>
            <a:r>
              <a:rPr lang="en-US" sz="345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2.1.2 Evaluating &amp; Selecting Appropriate Platforms</a:t>
            </a:r>
            <a:endParaRPr lang="en-US" sz="3450" dirty="0"/>
          </a:p>
        </p:txBody>
      </p:sp>
      <p:sp>
        <p:nvSpPr>
          <p:cNvPr id="3" name="Text 1"/>
          <p:cNvSpPr/>
          <p:nvPr/>
        </p:nvSpPr>
        <p:spPr>
          <a:xfrm>
            <a:off x="864037" y="2082522"/>
            <a:ext cx="129023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Platform selection ensures maximum reach and impact within budget constraints.</a:t>
            </a:r>
            <a:endParaRPr lang="en-US" sz="1900" dirty="0"/>
          </a:p>
        </p:txBody>
      </p:sp>
      <p:sp>
        <p:nvSpPr>
          <p:cNvPr id="4" name="Shape 2"/>
          <p:cNvSpPr/>
          <p:nvPr/>
        </p:nvSpPr>
        <p:spPr>
          <a:xfrm>
            <a:off x="864037" y="2755225"/>
            <a:ext cx="4136231" cy="3366373"/>
          </a:xfrm>
          <a:prstGeom prst="roundRect">
            <a:avLst>
              <a:gd name="adj" fmla="val 11001"/>
            </a:avLst>
          </a:prstGeom>
          <a:solidFill>
            <a:srgbClr val="0A081B">
              <a:alpha val="75000"/>
            </a:srgbClr>
          </a:solidFill>
          <a:ln w="30480">
            <a:solidFill>
              <a:srgbClr val="16FFBB"/>
            </a:solidFill>
            <a:prstDash val="solid"/>
          </a:ln>
        </p:spPr>
        <p:txBody>
          <a:bodyPr/>
          <a:lstStyle/>
          <a:p>
            <a:endParaRPr lang="en-PH"/>
          </a:p>
        </p:txBody>
      </p:sp>
      <p:sp>
        <p:nvSpPr>
          <p:cNvPr id="5" name="Shape 3"/>
          <p:cNvSpPr/>
          <p:nvPr/>
        </p:nvSpPr>
        <p:spPr>
          <a:xfrm>
            <a:off x="894517" y="2785705"/>
            <a:ext cx="4075271" cy="740569"/>
          </a:xfrm>
          <a:prstGeom prst="roundRect">
            <a:avLst>
              <a:gd name="adj" fmla="val 45068"/>
            </a:avLst>
          </a:prstGeom>
          <a:solidFill>
            <a:srgbClr val="0A081B"/>
          </a:solidFill>
          <a:ln/>
        </p:spPr>
        <p:txBody>
          <a:bodyPr/>
          <a:lstStyle/>
          <a:p>
            <a:endParaRPr lang="en-PH"/>
          </a:p>
        </p:txBody>
      </p:sp>
      <p:sp>
        <p:nvSpPr>
          <p:cNvPr id="6" name="Text 4"/>
          <p:cNvSpPr/>
          <p:nvPr/>
        </p:nvSpPr>
        <p:spPr>
          <a:xfrm>
            <a:off x="2747010" y="2909292"/>
            <a:ext cx="370284" cy="4629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90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1</a:t>
            </a:r>
            <a:endParaRPr lang="en-US" sz="2900" dirty="0"/>
          </a:p>
        </p:txBody>
      </p:sp>
      <p:sp>
        <p:nvSpPr>
          <p:cNvPr id="7" name="Text 5"/>
          <p:cNvSpPr/>
          <p:nvPr/>
        </p:nvSpPr>
        <p:spPr>
          <a:xfrm>
            <a:off x="1141333" y="3773091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Target Audience</a:t>
            </a:r>
            <a:endParaRPr lang="en-US" sz="2150" dirty="0"/>
          </a:p>
        </p:txBody>
      </p:sp>
      <p:sp>
        <p:nvSpPr>
          <p:cNvPr id="8" name="Text 6"/>
          <p:cNvSpPr/>
          <p:nvPr/>
        </p:nvSpPr>
        <p:spPr>
          <a:xfrm>
            <a:off x="1141333" y="4264104"/>
            <a:ext cx="3581638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Analyze demographics, geography, psychographics, and behavior. Identify their roles as decision-makers or influencers.</a:t>
            </a:r>
            <a:endParaRPr lang="en-US" sz="1900" dirty="0"/>
          </a:p>
        </p:txBody>
      </p:sp>
      <p:sp>
        <p:nvSpPr>
          <p:cNvPr id="9" name="Shape 7"/>
          <p:cNvSpPr/>
          <p:nvPr/>
        </p:nvSpPr>
        <p:spPr>
          <a:xfrm>
            <a:off x="5247084" y="2755225"/>
            <a:ext cx="4136231" cy="3366373"/>
          </a:xfrm>
          <a:prstGeom prst="roundRect">
            <a:avLst>
              <a:gd name="adj" fmla="val 11001"/>
            </a:avLst>
          </a:prstGeom>
          <a:solidFill>
            <a:srgbClr val="0A081B">
              <a:alpha val="75000"/>
            </a:srgbClr>
          </a:solidFill>
          <a:ln w="30480">
            <a:solidFill>
              <a:srgbClr val="29DDDA"/>
            </a:solidFill>
            <a:prstDash val="solid"/>
          </a:ln>
        </p:spPr>
        <p:txBody>
          <a:bodyPr/>
          <a:lstStyle/>
          <a:p>
            <a:endParaRPr lang="en-PH"/>
          </a:p>
        </p:txBody>
      </p:sp>
      <p:sp>
        <p:nvSpPr>
          <p:cNvPr id="10" name="Shape 8"/>
          <p:cNvSpPr/>
          <p:nvPr/>
        </p:nvSpPr>
        <p:spPr>
          <a:xfrm>
            <a:off x="5277564" y="2785705"/>
            <a:ext cx="4075271" cy="740569"/>
          </a:xfrm>
          <a:prstGeom prst="roundRect">
            <a:avLst>
              <a:gd name="adj" fmla="val 45068"/>
            </a:avLst>
          </a:prstGeom>
          <a:solidFill>
            <a:srgbClr val="0A081B"/>
          </a:solidFill>
          <a:ln/>
        </p:spPr>
        <p:txBody>
          <a:bodyPr/>
          <a:lstStyle/>
          <a:p>
            <a:endParaRPr lang="en-PH"/>
          </a:p>
        </p:txBody>
      </p:sp>
      <p:sp>
        <p:nvSpPr>
          <p:cNvPr id="11" name="Text 9"/>
          <p:cNvSpPr/>
          <p:nvPr/>
        </p:nvSpPr>
        <p:spPr>
          <a:xfrm>
            <a:off x="7130058" y="2909292"/>
            <a:ext cx="370284" cy="4629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90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2</a:t>
            </a:r>
            <a:endParaRPr lang="en-US" sz="2900" dirty="0"/>
          </a:p>
        </p:txBody>
      </p:sp>
      <p:sp>
        <p:nvSpPr>
          <p:cNvPr id="12" name="Text 10"/>
          <p:cNvSpPr/>
          <p:nvPr/>
        </p:nvSpPr>
        <p:spPr>
          <a:xfrm>
            <a:off x="5524381" y="3773091"/>
            <a:ext cx="2762488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Campaign Objectives</a:t>
            </a:r>
            <a:endParaRPr lang="en-US" sz="2150" dirty="0"/>
          </a:p>
        </p:txBody>
      </p:sp>
      <p:sp>
        <p:nvSpPr>
          <p:cNvPr id="13" name="Text 11"/>
          <p:cNvSpPr/>
          <p:nvPr/>
        </p:nvSpPr>
        <p:spPr>
          <a:xfrm>
            <a:off x="5524381" y="4264104"/>
            <a:ext cx="3581638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Define clear goals: awareness, sales, education, or competitive advantage.</a:t>
            </a:r>
            <a:endParaRPr lang="en-US" sz="1900" dirty="0"/>
          </a:p>
        </p:txBody>
      </p:sp>
      <p:sp>
        <p:nvSpPr>
          <p:cNvPr id="14" name="Shape 12"/>
          <p:cNvSpPr/>
          <p:nvPr/>
        </p:nvSpPr>
        <p:spPr>
          <a:xfrm>
            <a:off x="9630132" y="2755225"/>
            <a:ext cx="4136231" cy="3366373"/>
          </a:xfrm>
          <a:prstGeom prst="roundRect">
            <a:avLst>
              <a:gd name="adj" fmla="val 11001"/>
            </a:avLst>
          </a:prstGeom>
          <a:solidFill>
            <a:srgbClr val="0A081B">
              <a:alpha val="75000"/>
            </a:srgbClr>
          </a:solidFill>
          <a:ln w="30480">
            <a:solidFill>
              <a:srgbClr val="37A7E7"/>
            </a:solidFill>
            <a:prstDash val="solid"/>
          </a:ln>
        </p:spPr>
        <p:txBody>
          <a:bodyPr/>
          <a:lstStyle/>
          <a:p>
            <a:endParaRPr lang="en-PH"/>
          </a:p>
        </p:txBody>
      </p:sp>
      <p:sp>
        <p:nvSpPr>
          <p:cNvPr id="15" name="Shape 13"/>
          <p:cNvSpPr/>
          <p:nvPr/>
        </p:nvSpPr>
        <p:spPr>
          <a:xfrm>
            <a:off x="9660612" y="2785705"/>
            <a:ext cx="4075271" cy="740569"/>
          </a:xfrm>
          <a:prstGeom prst="roundRect">
            <a:avLst>
              <a:gd name="adj" fmla="val 45068"/>
            </a:avLst>
          </a:prstGeom>
          <a:solidFill>
            <a:srgbClr val="0A081B"/>
          </a:solidFill>
          <a:ln/>
        </p:spPr>
        <p:txBody>
          <a:bodyPr/>
          <a:lstStyle/>
          <a:p>
            <a:endParaRPr lang="en-PH"/>
          </a:p>
        </p:txBody>
      </p:sp>
      <p:sp>
        <p:nvSpPr>
          <p:cNvPr id="16" name="Text 14"/>
          <p:cNvSpPr/>
          <p:nvPr/>
        </p:nvSpPr>
        <p:spPr>
          <a:xfrm>
            <a:off x="11513106" y="2909292"/>
            <a:ext cx="370284" cy="4629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90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3</a:t>
            </a:r>
            <a:endParaRPr lang="en-US" sz="2900" dirty="0"/>
          </a:p>
        </p:txBody>
      </p:sp>
      <p:sp>
        <p:nvSpPr>
          <p:cNvPr id="17" name="Text 15"/>
          <p:cNvSpPr/>
          <p:nvPr/>
        </p:nvSpPr>
        <p:spPr>
          <a:xfrm>
            <a:off x="9907429" y="3773091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Budget Allocation</a:t>
            </a:r>
            <a:endParaRPr lang="en-US" sz="2150" dirty="0"/>
          </a:p>
        </p:txBody>
      </p:sp>
      <p:sp>
        <p:nvSpPr>
          <p:cNvPr id="18" name="Text 16"/>
          <p:cNvSpPr/>
          <p:nvPr/>
        </p:nvSpPr>
        <p:spPr>
          <a:xfrm>
            <a:off x="9907429" y="4264104"/>
            <a:ext cx="3581638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Strategically mix high-reach (expensive) with low-cost (niche) platforms for optimal exposure.</a:t>
            </a:r>
            <a:endParaRPr lang="en-US" sz="1900" dirty="0"/>
          </a:p>
        </p:txBody>
      </p:sp>
      <p:sp>
        <p:nvSpPr>
          <p:cNvPr id="19" name="Text 17"/>
          <p:cNvSpPr/>
          <p:nvPr/>
        </p:nvSpPr>
        <p:spPr>
          <a:xfrm>
            <a:off x="864037" y="6399252"/>
            <a:ext cx="12902327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Example: While TV builds brand awareness effectively, its high cost necessitates combining with digital platforms for comprehensive exposure across multiple devices.</a:t>
            </a:r>
            <a:endParaRPr lang="en-US" sz="1900" dirty="0"/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21625" y="488394"/>
            <a:ext cx="4949666" cy="3946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360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2.1.3 Platform-Specific Guidelines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621625" y="1238250"/>
            <a:ext cx="13387149" cy="2842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Adherence to platform specifications is crucial for optimal performance and user experience.</a:t>
            </a:r>
            <a:endParaRPr lang="en-US" dirty="0"/>
          </a:p>
        </p:txBody>
      </p:sp>
      <p:sp>
        <p:nvSpPr>
          <p:cNvPr id="4" name="Shape 2"/>
          <p:cNvSpPr/>
          <p:nvPr/>
        </p:nvSpPr>
        <p:spPr>
          <a:xfrm>
            <a:off x="621625" y="1722239"/>
            <a:ext cx="13387149" cy="6028849"/>
          </a:xfrm>
          <a:prstGeom prst="roundRect">
            <a:avLst>
              <a:gd name="adj" fmla="val 4419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  <p:txBody>
          <a:bodyPr/>
          <a:lstStyle/>
          <a:p>
            <a:endParaRPr lang="en-PH"/>
          </a:p>
        </p:txBody>
      </p:sp>
      <p:sp>
        <p:nvSpPr>
          <p:cNvPr id="5" name="Shape 3"/>
          <p:cNvSpPr/>
          <p:nvPr/>
        </p:nvSpPr>
        <p:spPr>
          <a:xfrm>
            <a:off x="629245" y="1729859"/>
            <a:ext cx="13371909" cy="200453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PH"/>
          </a:p>
        </p:txBody>
      </p:sp>
      <p:sp>
        <p:nvSpPr>
          <p:cNvPr id="6" name="Text 4"/>
          <p:cNvSpPr/>
          <p:nvPr/>
        </p:nvSpPr>
        <p:spPr>
          <a:xfrm>
            <a:off x="806887" y="1844040"/>
            <a:ext cx="1973461" cy="2466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200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Video</a:t>
            </a:r>
            <a:endParaRPr lang="en-US" sz="2000" dirty="0"/>
          </a:p>
        </p:txBody>
      </p:sp>
      <p:sp>
        <p:nvSpPr>
          <p:cNvPr id="7" name="Text 5"/>
          <p:cNvSpPr/>
          <p:nvPr/>
        </p:nvSpPr>
        <p:spPr>
          <a:xfrm>
            <a:off x="8586702" y="1931590"/>
            <a:ext cx="4788825" cy="2842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00"/>
              </a:lnSpc>
              <a:buSzPct val="100000"/>
              <a:buChar char="•"/>
            </a:pPr>
            <a:r>
              <a:rPr lang="en-US" sz="20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Length and format requirements.</a:t>
            </a:r>
            <a:endParaRPr lang="en-US" sz="2000" dirty="0"/>
          </a:p>
        </p:txBody>
      </p:sp>
      <p:sp>
        <p:nvSpPr>
          <p:cNvPr id="8" name="Text 6"/>
          <p:cNvSpPr/>
          <p:nvPr/>
        </p:nvSpPr>
        <p:spPr>
          <a:xfrm>
            <a:off x="8586702" y="2269013"/>
            <a:ext cx="4788825" cy="2842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00"/>
              </a:lnSpc>
              <a:buSzPct val="100000"/>
              <a:buChar char="•"/>
            </a:pPr>
            <a:r>
              <a:rPr lang="en-US" sz="20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Resolution, bitrate, and file size constraints.</a:t>
            </a:r>
            <a:endParaRPr lang="en-US" sz="2000" dirty="0"/>
          </a:p>
        </p:txBody>
      </p:sp>
      <p:sp>
        <p:nvSpPr>
          <p:cNvPr id="10" name="Shape 7"/>
          <p:cNvSpPr/>
          <p:nvPr/>
        </p:nvSpPr>
        <p:spPr>
          <a:xfrm>
            <a:off x="629245" y="3734395"/>
            <a:ext cx="13371909" cy="2004536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PH"/>
          </a:p>
        </p:txBody>
      </p:sp>
      <p:sp>
        <p:nvSpPr>
          <p:cNvPr id="11" name="Text 8"/>
          <p:cNvSpPr/>
          <p:nvPr/>
        </p:nvSpPr>
        <p:spPr>
          <a:xfrm>
            <a:off x="806887" y="3848576"/>
            <a:ext cx="1973461" cy="2466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200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Print</a:t>
            </a:r>
            <a:endParaRPr lang="en-US" sz="2000" dirty="0"/>
          </a:p>
        </p:txBody>
      </p:sp>
      <p:sp>
        <p:nvSpPr>
          <p:cNvPr id="12" name="Text 9"/>
          <p:cNvSpPr/>
          <p:nvPr/>
        </p:nvSpPr>
        <p:spPr>
          <a:xfrm>
            <a:off x="8586702" y="3936126"/>
            <a:ext cx="4788825" cy="5684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200"/>
              </a:lnSpc>
              <a:buSzPct val="100000"/>
              <a:buChar char="•"/>
            </a:pPr>
            <a:r>
              <a:rPr lang="en-US" sz="20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Specific sizes, color profiles (CMYK), and file formats.</a:t>
            </a:r>
            <a:endParaRPr lang="en-US" sz="2000" dirty="0"/>
          </a:p>
        </p:txBody>
      </p:sp>
      <p:sp>
        <p:nvSpPr>
          <p:cNvPr id="13" name="Text 10"/>
          <p:cNvSpPr/>
          <p:nvPr/>
        </p:nvSpPr>
        <p:spPr>
          <a:xfrm>
            <a:off x="8586702" y="4557752"/>
            <a:ext cx="4788825" cy="2842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00"/>
              </a:lnSpc>
              <a:buSzPct val="100000"/>
              <a:buChar char="•"/>
            </a:pPr>
            <a:r>
              <a:rPr lang="en-US" sz="20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Graphic resolution and approved font usage.</a:t>
            </a:r>
            <a:endParaRPr lang="en-US" sz="2000" dirty="0"/>
          </a:p>
        </p:txBody>
      </p:sp>
      <p:sp>
        <p:nvSpPr>
          <p:cNvPr id="15" name="Shape 11"/>
          <p:cNvSpPr/>
          <p:nvPr/>
        </p:nvSpPr>
        <p:spPr>
          <a:xfrm>
            <a:off x="629245" y="5738932"/>
            <a:ext cx="13371909" cy="200453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PH"/>
          </a:p>
        </p:txBody>
      </p:sp>
      <p:sp>
        <p:nvSpPr>
          <p:cNvPr id="16" name="Text 12"/>
          <p:cNvSpPr/>
          <p:nvPr/>
        </p:nvSpPr>
        <p:spPr>
          <a:xfrm>
            <a:off x="806887" y="5853113"/>
            <a:ext cx="1973461" cy="2466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200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Digital</a:t>
            </a:r>
            <a:endParaRPr lang="en-US" sz="2000" dirty="0"/>
          </a:p>
        </p:txBody>
      </p:sp>
      <p:sp>
        <p:nvSpPr>
          <p:cNvPr id="17" name="Text 13"/>
          <p:cNvSpPr/>
          <p:nvPr/>
        </p:nvSpPr>
        <p:spPr>
          <a:xfrm>
            <a:off x="8586702" y="5940663"/>
            <a:ext cx="4788825" cy="2842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00"/>
              </a:lnSpc>
              <a:buSzPct val="100000"/>
              <a:buChar char="•"/>
            </a:pPr>
            <a:r>
              <a:rPr lang="en-US" sz="20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Image dimensions and file types (JPEG, PNG).</a:t>
            </a:r>
            <a:endParaRPr lang="en-US" sz="2000" dirty="0"/>
          </a:p>
        </p:txBody>
      </p:sp>
      <p:sp>
        <p:nvSpPr>
          <p:cNvPr id="18" name="Text 14"/>
          <p:cNvSpPr/>
          <p:nvPr/>
        </p:nvSpPr>
        <p:spPr>
          <a:xfrm>
            <a:off x="8586702" y="6278086"/>
            <a:ext cx="4788825" cy="5684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200"/>
              </a:lnSpc>
              <a:buSzPct val="100000"/>
              <a:buChar char="•"/>
            </a:pPr>
            <a:r>
              <a:rPr lang="en-US" sz="20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Text-to-graphics ratio guidelines and video autoplay settings.</a:t>
            </a:r>
            <a:endParaRPr lang="en-US" sz="2000" dirty="0"/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1069181"/>
            <a:ext cx="12283678" cy="5485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300"/>
              </a:lnSpc>
              <a:buNone/>
            </a:pPr>
            <a:r>
              <a:rPr lang="en-US" sz="345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2.2 Preparing Multiplatform Advertisements for Mass Media</a:t>
            </a:r>
            <a:endParaRPr lang="en-US" sz="3450" dirty="0"/>
          </a:p>
        </p:txBody>
      </p:sp>
      <p:sp>
        <p:nvSpPr>
          <p:cNvPr id="3" name="Text 1"/>
          <p:cNvSpPr/>
          <p:nvPr/>
        </p:nvSpPr>
        <p:spPr>
          <a:xfrm>
            <a:off x="864037" y="2142173"/>
            <a:ext cx="3655814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Broadcast (TV/Digital Video)</a:t>
            </a:r>
            <a:endParaRPr lang="en-US" sz="2150" dirty="0"/>
          </a:p>
        </p:txBody>
      </p:sp>
      <p:sp>
        <p:nvSpPr>
          <p:cNvPr id="4" name="Text 2"/>
          <p:cNvSpPr/>
          <p:nvPr/>
        </p:nvSpPr>
        <p:spPr>
          <a:xfrm>
            <a:off x="864037" y="2731889"/>
            <a:ext cx="615005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Creative Consultation: Concept and idea generation.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864037" y="3213259"/>
            <a:ext cx="615005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Pre-Production: Scriptwriting, storyboard approval.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864037" y="3694628"/>
            <a:ext cx="615005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Production: Shooting with director, actors, music, and locations.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864037" y="4571048"/>
            <a:ext cx="615005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Post-Production: Editing, voiceovers, music integration, color correction.</a:t>
            </a:r>
            <a:endParaRPr lang="en-US" sz="1900" dirty="0"/>
          </a:p>
        </p:txBody>
      </p:sp>
      <p:sp>
        <p:nvSpPr>
          <p:cNvPr id="8" name="Text 6"/>
          <p:cNvSpPr/>
          <p:nvPr/>
        </p:nvSpPr>
        <p:spPr>
          <a:xfrm>
            <a:off x="864037" y="5607963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Radio</a:t>
            </a:r>
            <a:endParaRPr lang="en-US" sz="2150" dirty="0"/>
          </a:p>
        </p:txBody>
      </p:sp>
      <p:sp>
        <p:nvSpPr>
          <p:cNvPr id="9" name="Text 7"/>
          <p:cNvSpPr/>
          <p:nvPr/>
        </p:nvSpPr>
        <p:spPr>
          <a:xfrm>
            <a:off x="864037" y="6197679"/>
            <a:ext cx="615005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Script approval and voice recording.</a:t>
            </a:r>
            <a:endParaRPr lang="en-US" sz="1900" dirty="0"/>
          </a:p>
        </p:txBody>
      </p:sp>
      <p:sp>
        <p:nvSpPr>
          <p:cNvPr id="10" name="Text 8"/>
          <p:cNvSpPr/>
          <p:nvPr/>
        </p:nvSpPr>
        <p:spPr>
          <a:xfrm>
            <a:off x="864037" y="6679049"/>
            <a:ext cx="615005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No storyboard required.</a:t>
            </a:r>
            <a:endParaRPr lang="en-US" sz="1900" dirty="0"/>
          </a:p>
        </p:txBody>
      </p:sp>
      <p:sp>
        <p:nvSpPr>
          <p:cNvPr id="11" name="Text 9"/>
          <p:cNvSpPr/>
          <p:nvPr/>
        </p:nvSpPr>
        <p:spPr>
          <a:xfrm>
            <a:off x="7623929" y="2142173"/>
            <a:ext cx="4430792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Print (Newspaper/Magazine/OOH)</a:t>
            </a:r>
            <a:endParaRPr lang="en-US" sz="2150" dirty="0"/>
          </a:p>
        </p:txBody>
      </p:sp>
      <p:sp>
        <p:nvSpPr>
          <p:cNvPr id="12" name="Text 10"/>
          <p:cNvSpPr/>
          <p:nvPr/>
        </p:nvSpPr>
        <p:spPr>
          <a:xfrm>
            <a:off x="7623929" y="2731889"/>
            <a:ext cx="615005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Headline: Clear and attention-grabbing.</a:t>
            </a:r>
            <a:endParaRPr lang="en-US" sz="1900" dirty="0"/>
          </a:p>
        </p:txBody>
      </p:sp>
      <p:sp>
        <p:nvSpPr>
          <p:cNvPr id="13" name="Text 11"/>
          <p:cNvSpPr/>
          <p:nvPr/>
        </p:nvSpPr>
        <p:spPr>
          <a:xfrm>
            <a:off x="7623929" y="3213259"/>
            <a:ext cx="615005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Subhead: Additional information.</a:t>
            </a:r>
            <a:endParaRPr lang="en-US" sz="1900" dirty="0"/>
          </a:p>
        </p:txBody>
      </p:sp>
      <p:sp>
        <p:nvSpPr>
          <p:cNvPr id="14" name="Text 12"/>
          <p:cNvSpPr/>
          <p:nvPr/>
        </p:nvSpPr>
        <p:spPr>
          <a:xfrm>
            <a:off x="7623929" y="3694628"/>
            <a:ext cx="615005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Body Copy: Minimal text, clear message.</a:t>
            </a:r>
            <a:endParaRPr lang="en-US" sz="1900" dirty="0"/>
          </a:p>
        </p:txBody>
      </p:sp>
      <p:sp>
        <p:nvSpPr>
          <p:cNvPr id="15" name="Text 13"/>
          <p:cNvSpPr/>
          <p:nvPr/>
        </p:nvSpPr>
        <p:spPr>
          <a:xfrm>
            <a:off x="7623929" y="4175998"/>
            <a:ext cx="615005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Graphics: Complement headline and message.</a:t>
            </a:r>
            <a:endParaRPr lang="en-US" sz="1900" dirty="0"/>
          </a:p>
        </p:txBody>
      </p:sp>
      <p:sp>
        <p:nvSpPr>
          <p:cNvPr id="16" name="Text 14"/>
          <p:cNvSpPr/>
          <p:nvPr/>
        </p:nvSpPr>
        <p:spPr>
          <a:xfrm>
            <a:off x="7623929" y="4657368"/>
            <a:ext cx="615005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Process: Brainstorm, develop alternatives, user feedback, finalize design, client approval, release.</a:t>
            </a:r>
            <a:endParaRPr lang="en-US" sz="1900" dirty="0"/>
          </a:p>
        </p:txBody>
      </p: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06743" y="476726"/>
            <a:ext cx="9394150" cy="3852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2.2.1 Production Process Continued &amp; Principles for Multiplatform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606743" y="1035368"/>
            <a:ext cx="2361962" cy="240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50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Social Media &amp; Web Pages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606743" y="1536144"/>
            <a:ext cx="13416915" cy="2772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50"/>
              </a:lnSpc>
              <a:buSzPct val="100000"/>
              <a:buChar char="•"/>
            </a:pPr>
            <a:r>
              <a:rPr lang="en-US" sz="13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Social Media: Static ads like print, video like broadcast; create multiple variations for testing.</a:t>
            </a:r>
            <a:endParaRPr lang="en-US" sz="1350" dirty="0"/>
          </a:p>
        </p:txBody>
      </p:sp>
      <p:sp>
        <p:nvSpPr>
          <p:cNvPr id="5" name="Text 3"/>
          <p:cNvSpPr/>
          <p:nvPr/>
        </p:nvSpPr>
        <p:spPr>
          <a:xfrm>
            <a:off x="606743" y="1874044"/>
            <a:ext cx="13416915" cy="2772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50"/>
              </a:lnSpc>
              <a:buSzPct val="100000"/>
              <a:buChar char="•"/>
            </a:pPr>
            <a:r>
              <a:rPr lang="en-US" sz="13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Web Pages: Banners (dynamic for attention), text ads (SEM) using high-performing keywords.</a:t>
            </a:r>
            <a:endParaRPr lang="en-US" sz="1350" dirty="0"/>
          </a:p>
        </p:txBody>
      </p:sp>
      <p:sp>
        <p:nvSpPr>
          <p:cNvPr id="6" name="Text 4"/>
          <p:cNvSpPr/>
          <p:nvPr/>
        </p:nvSpPr>
        <p:spPr>
          <a:xfrm>
            <a:off x="606743" y="2411373"/>
            <a:ext cx="4313992" cy="2889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Principles for Multiplatform Advertising</a:t>
            </a:r>
            <a:endParaRPr lang="en-US" sz="1800" dirty="0"/>
          </a:p>
        </p:txBody>
      </p:sp>
      <p:sp>
        <p:nvSpPr>
          <p:cNvPr id="7" name="Shape 5"/>
          <p:cNvSpPr/>
          <p:nvPr/>
        </p:nvSpPr>
        <p:spPr>
          <a:xfrm>
            <a:off x="606743" y="2960370"/>
            <a:ext cx="390049" cy="390049"/>
          </a:xfrm>
          <a:prstGeom prst="roundRect">
            <a:avLst>
              <a:gd name="adj" fmla="val 66674"/>
            </a:avLst>
          </a:prstGeom>
          <a:solidFill>
            <a:srgbClr val="0A081B"/>
          </a:solidFill>
          <a:ln w="15240">
            <a:solidFill>
              <a:srgbClr val="16FFBB"/>
            </a:solidFill>
            <a:prstDash val="solid"/>
          </a:ln>
        </p:spPr>
        <p:txBody>
          <a:bodyPr/>
          <a:lstStyle/>
          <a:p>
            <a:endParaRPr lang="en-PH"/>
          </a:p>
        </p:txBody>
      </p:sp>
      <p:sp>
        <p:nvSpPr>
          <p:cNvPr id="8" name="Text 6"/>
          <p:cNvSpPr/>
          <p:nvPr/>
        </p:nvSpPr>
        <p:spPr>
          <a:xfrm>
            <a:off x="686217" y="3010972"/>
            <a:ext cx="231100" cy="2888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00"/>
              </a:lnSpc>
              <a:buNone/>
            </a:pPr>
            <a:r>
              <a:rPr lang="en-US" sz="180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1</a:t>
            </a:r>
            <a:endParaRPr lang="en-US" sz="1800" dirty="0"/>
          </a:p>
        </p:txBody>
      </p:sp>
      <p:sp>
        <p:nvSpPr>
          <p:cNvPr id="9" name="Text 7"/>
          <p:cNvSpPr/>
          <p:nvPr/>
        </p:nvSpPr>
        <p:spPr>
          <a:xfrm>
            <a:off x="1170146" y="3019901"/>
            <a:ext cx="1926312" cy="240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50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Consistency</a:t>
            </a:r>
            <a:endParaRPr lang="en-US" sz="1500" dirty="0"/>
          </a:p>
        </p:txBody>
      </p:sp>
      <p:sp>
        <p:nvSpPr>
          <p:cNvPr id="10" name="Text 8"/>
          <p:cNvSpPr/>
          <p:nvPr/>
        </p:nvSpPr>
        <p:spPr>
          <a:xfrm>
            <a:off x="1170146" y="3364587"/>
            <a:ext cx="12853511" cy="2772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Maintain uniform message and brand imagery across all platforms.</a:t>
            </a:r>
            <a:endParaRPr lang="en-US" sz="1350" dirty="0"/>
          </a:p>
        </p:txBody>
      </p:sp>
      <p:sp>
        <p:nvSpPr>
          <p:cNvPr id="11" name="Shape 9"/>
          <p:cNvSpPr/>
          <p:nvPr/>
        </p:nvSpPr>
        <p:spPr>
          <a:xfrm>
            <a:off x="606743" y="3988594"/>
            <a:ext cx="390049" cy="390049"/>
          </a:xfrm>
          <a:prstGeom prst="roundRect">
            <a:avLst>
              <a:gd name="adj" fmla="val 66674"/>
            </a:avLst>
          </a:prstGeom>
          <a:solidFill>
            <a:srgbClr val="0A081B"/>
          </a:solidFill>
          <a:ln w="15240">
            <a:solidFill>
              <a:srgbClr val="29DDDA"/>
            </a:solidFill>
            <a:prstDash val="solid"/>
          </a:ln>
        </p:spPr>
        <p:txBody>
          <a:bodyPr/>
          <a:lstStyle/>
          <a:p>
            <a:endParaRPr lang="en-PH"/>
          </a:p>
        </p:txBody>
      </p:sp>
      <p:sp>
        <p:nvSpPr>
          <p:cNvPr id="12" name="Text 10"/>
          <p:cNvSpPr/>
          <p:nvPr/>
        </p:nvSpPr>
        <p:spPr>
          <a:xfrm>
            <a:off x="686217" y="4039195"/>
            <a:ext cx="231100" cy="2888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00"/>
              </a:lnSpc>
              <a:buNone/>
            </a:pPr>
            <a:r>
              <a:rPr lang="en-US" sz="180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2</a:t>
            </a:r>
            <a:endParaRPr lang="en-US" sz="1800" dirty="0"/>
          </a:p>
        </p:txBody>
      </p:sp>
      <p:sp>
        <p:nvSpPr>
          <p:cNvPr id="13" name="Text 11"/>
          <p:cNvSpPr/>
          <p:nvPr/>
        </p:nvSpPr>
        <p:spPr>
          <a:xfrm>
            <a:off x="1170146" y="4048125"/>
            <a:ext cx="1926312" cy="240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50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Continuity</a:t>
            </a:r>
            <a:endParaRPr lang="en-US" sz="1500" dirty="0"/>
          </a:p>
        </p:txBody>
      </p:sp>
      <p:sp>
        <p:nvSpPr>
          <p:cNvPr id="14" name="Text 12"/>
          <p:cNvSpPr/>
          <p:nvPr/>
        </p:nvSpPr>
        <p:spPr>
          <a:xfrm>
            <a:off x="1170146" y="4392811"/>
            <a:ext cx="12853511" cy="2772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Ensure a seamless narrative flow across different channels.</a:t>
            </a:r>
            <a:endParaRPr lang="en-US" sz="1350" dirty="0"/>
          </a:p>
        </p:txBody>
      </p:sp>
      <p:sp>
        <p:nvSpPr>
          <p:cNvPr id="15" name="Shape 13"/>
          <p:cNvSpPr/>
          <p:nvPr/>
        </p:nvSpPr>
        <p:spPr>
          <a:xfrm>
            <a:off x="606743" y="5016818"/>
            <a:ext cx="390049" cy="390049"/>
          </a:xfrm>
          <a:prstGeom prst="roundRect">
            <a:avLst>
              <a:gd name="adj" fmla="val 66674"/>
            </a:avLst>
          </a:prstGeom>
          <a:solidFill>
            <a:srgbClr val="0A081B"/>
          </a:solidFill>
          <a:ln w="15240">
            <a:solidFill>
              <a:srgbClr val="37A7E7"/>
            </a:solidFill>
            <a:prstDash val="solid"/>
          </a:ln>
        </p:spPr>
        <p:txBody>
          <a:bodyPr/>
          <a:lstStyle/>
          <a:p>
            <a:endParaRPr lang="en-PH"/>
          </a:p>
        </p:txBody>
      </p:sp>
      <p:sp>
        <p:nvSpPr>
          <p:cNvPr id="16" name="Text 14"/>
          <p:cNvSpPr/>
          <p:nvPr/>
        </p:nvSpPr>
        <p:spPr>
          <a:xfrm>
            <a:off x="686217" y="5067419"/>
            <a:ext cx="231100" cy="2888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00"/>
              </a:lnSpc>
              <a:buNone/>
            </a:pPr>
            <a:r>
              <a:rPr lang="en-US" sz="180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3</a:t>
            </a:r>
            <a:endParaRPr lang="en-US" sz="1800" dirty="0"/>
          </a:p>
        </p:txBody>
      </p:sp>
      <p:sp>
        <p:nvSpPr>
          <p:cNvPr id="17" name="Text 15"/>
          <p:cNvSpPr/>
          <p:nvPr/>
        </p:nvSpPr>
        <p:spPr>
          <a:xfrm>
            <a:off x="1170146" y="5076349"/>
            <a:ext cx="1926312" cy="240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50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Customization</a:t>
            </a:r>
            <a:endParaRPr lang="en-US" sz="1500" dirty="0"/>
          </a:p>
        </p:txBody>
      </p:sp>
      <p:sp>
        <p:nvSpPr>
          <p:cNvPr id="18" name="Text 16"/>
          <p:cNvSpPr/>
          <p:nvPr/>
        </p:nvSpPr>
        <p:spPr>
          <a:xfrm>
            <a:off x="1170146" y="5421035"/>
            <a:ext cx="12853511" cy="2772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Repurpose content to meet specific platform requirements and audience behaviors.</a:t>
            </a:r>
            <a:endParaRPr lang="en-US" sz="1350" dirty="0"/>
          </a:p>
        </p:txBody>
      </p:sp>
      <p:sp>
        <p:nvSpPr>
          <p:cNvPr id="19" name="Shape 17"/>
          <p:cNvSpPr/>
          <p:nvPr/>
        </p:nvSpPr>
        <p:spPr>
          <a:xfrm>
            <a:off x="606743" y="6045041"/>
            <a:ext cx="390049" cy="390049"/>
          </a:xfrm>
          <a:prstGeom prst="roundRect">
            <a:avLst>
              <a:gd name="adj" fmla="val 66674"/>
            </a:avLst>
          </a:prstGeom>
          <a:solidFill>
            <a:srgbClr val="0A081B"/>
          </a:solidFill>
          <a:ln w="15240">
            <a:solidFill>
              <a:srgbClr val="091231"/>
            </a:solidFill>
            <a:prstDash val="solid"/>
          </a:ln>
        </p:spPr>
        <p:txBody>
          <a:bodyPr/>
          <a:lstStyle/>
          <a:p>
            <a:endParaRPr lang="en-PH"/>
          </a:p>
        </p:txBody>
      </p:sp>
      <p:sp>
        <p:nvSpPr>
          <p:cNvPr id="20" name="Text 18"/>
          <p:cNvSpPr/>
          <p:nvPr/>
        </p:nvSpPr>
        <p:spPr>
          <a:xfrm>
            <a:off x="686217" y="6095643"/>
            <a:ext cx="231100" cy="2888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00"/>
              </a:lnSpc>
              <a:buNone/>
            </a:pPr>
            <a:r>
              <a:rPr lang="en-US" sz="180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4</a:t>
            </a:r>
            <a:endParaRPr lang="en-US" sz="1800" dirty="0"/>
          </a:p>
        </p:txBody>
      </p:sp>
      <p:sp>
        <p:nvSpPr>
          <p:cNvPr id="21" name="Text 19"/>
          <p:cNvSpPr/>
          <p:nvPr/>
        </p:nvSpPr>
        <p:spPr>
          <a:xfrm>
            <a:off x="1170146" y="6104573"/>
            <a:ext cx="1926312" cy="240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50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Personalization</a:t>
            </a:r>
            <a:endParaRPr lang="en-US" sz="1500" dirty="0"/>
          </a:p>
        </p:txBody>
      </p:sp>
      <p:sp>
        <p:nvSpPr>
          <p:cNvPr id="22" name="Text 20"/>
          <p:cNvSpPr/>
          <p:nvPr/>
        </p:nvSpPr>
        <p:spPr>
          <a:xfrm>
            <a:off x="1170146" y="6449258"/>
            <a:ext cx="12853511" cy="2772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Utilize AI to target users based on their individual behavior and preferences.</a:t>
            </a:r>
            <a:endParaRPr lang="en-US" sz="1350" dirty="0"/>
          </a:p>
        </p:txBody>
      </p:sp>
      <p:sp>
        <p:nvSpPr>
          <p:cNvPr id="23" name="Shape 21"/>
          <p:cNvSpPr/>
          <p:nvPr/>
        </p:nvSpPr>
        <p:spPr>
          <a:xfrm>
            <a:off x="606743" y="7073265"/>
            <a:ext cx="390049" cy="390049"/>
          </a:xfrm>
          <a:prstGeom prst="roundRect">
            <a:avLst>
              <a:gd name="adj" fmla="val 66674"/>
            </a:avLst>
          </a:prstGeom>
          <a:solidFill>
            <a:srgbClr val="0A081B"/>
          </a:solidFill>
          <a:ln w="15240">
            <a:solidFill>
              <a:srgbClr val="16FFBB"/>
            </a:solidFill>
            <a:prstDash val="solid"/>
          </a:ln>
        </p:spPr>
        <p:txBody>
          <a:bodyPr/>
          <a:lstStyle/>
          <a:p>
            <a:endParaRPr lang="en-PH"/>
          </a:p>
        </p:txBody>
      </p:sp>
      <p:sp>
        <p:nvSpPr>
          <p:cNvPr id="24" name="Text 22"/>
          <p:cNvSpPr/>
          <p:nvPr/>
        </p:nvSpPr>
        <p:spPr>
          <a:xfrm>
            <a:off x="686217" y="7123867"/>
            <a:ext cx="231100" cy="2888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00"/>
              </a:lnSpc>
              <a:buNone/>
            </a:pPr>
            <a:r>
              <a:rPr lang="en-US" sz="180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5</a:t>
            </a:r>
            <a:endParaRPr lang="en-US" sz="1800" dirty="0"/>
          </a:p>
        </p:txBody>
      </p:sp>
      <p:sp>
        <p:nvSpPr>
          <p:cNvPr id="25" name="Text 23"/>
          <p:cNvSpPr/>
          <p:nvPr/>
        </p:nvSpPr>
        <p:spPr>
          <a:xfrm>
            <a:off x="1170146" y="7132796"/>
            <a:ext cx="2316599" cy="240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50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Technology Compatibility</a:t>
            </a:r>
            <a:endParaRPr lang="en-US" sz="1500" dirty="0"/>
          </a:p>
        </p:txBody>
      </p:sp>
      <p:sp>
        <p:nvSpPr>
          <p:cNvPr id="26" name="Text 24"/>
          <p:cNvSpPr/>
          <p:nvPr/>
        </p:nvSpPr>
        <p:spPr>
          <a:xfrm>
            <a:off x="1170146" y="7477482"/>
            <a:ext cx="12853511" cy="2772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Ensure responsiveness and optimal viewing across all devices.</a:t>
            </a:r>
            <a:endParaRPr lang="en-US" sz="1350" dirty="0"/>
          </a:p>
        </p:txBody>
      </p:sp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51416" y="669608"/>
            <a:ext cx="8386643" cy="5406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340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2.2.2 Legislation &amp; 2.3 Client Confirmation</a:t>
            </a:r>
            <a:endParaRPr lang="en-US" sz="3400" dirty="0"/>
          </a:p>
        </p:txBody>
      </p:sp>
      <p:sp>
        <p:nvSpPr>
          <p:cNvPr id="3" name="Text 1"/>
          <p:cNvSpPr/>
          <p:nvPr/>
        </p:nvSpPr>
        <p:spPr>
          <a:xfrm>
            <a:off x="851416" y="1453515"/>
            <a:ext cx="4703326" cy="4054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55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Legislation &amp; Codes of Practice</a:t>
            </a:r>
            <a:endParaRPr lang="en-US" sz="2550" dirty="0"/>
          </a:p>
        </p:txBody>
      </p:sp>
      <p:sp>
        <p:nvSpPr>
          <p:cNvPr id="4" name="Text 2"/>
          <p:cNvSpPr/>
          <p:nvPr/>
        </p:nvSpPr>
        <p:spPr>
          <a:xfrm>
            <a:off x="851416" y="2223730"/>
            <a:ext cx="12927568" cy="3890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Advertising is governed by strict regulations to ensure uniformity, consumer protection, and privacy.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851416" y="2886432"/>
            <a:ext cx="12927568" cy="3890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50"/>
              </a:lnSpc>
              <a:buSzPct val="100000"/>
              <a:buChar char="•"/>
            </a:pP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International: ICC codes on ethical conduct.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851416" y="3360658"/>
            <a:ext cx="12927568" cy="3890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50"/>
              </a:lnSpc>
              <a:buSzPct val="100000"/>
              <a:buChar char="•"/>
            </a:pP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National: Australian Consumer Law (ACL) prohibits misleading conduct.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851416" y="3834884"/>
            <a:ext cx="12927568" cy="3890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50"/>
              </a:lnSpc>
              <a:buSzPct val="100000"/>
              <a:buChar char="•"/>
            </a:pP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Industry: AANA codes (Ethics, Food/Beverages, Children's, Wagering).</a:t>
            </a:r>
            <a:endParaRPr lang="en-US" sz="1900" dirty="0"/>
          </a:p>
        </p:txBody>
      </p:sp>
      <p:sp>
        <p:nvSpPr>
          <p:cNvPr id="8" name="Text 6"/>
          <p:cNvSpPr/>
          <p:nvPr/>
        </p:nvSpPr>
        <p:spPr>
          <a:xfrm>
            <a:off x="851416" y="4309110"/>
            <a:ext cx="12927568" cy="3890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50"/>
              </a:lnSpc>
              <a:buSzPct val="100000"/>
              <a:buChar char="•"/>
            </a:pP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Product-Specific: Regulations for alcohol, tobacco, pharmaceuticals, etc.</a:t>
            </a:r>
            <a:endParaRPr lang="en-US" sz="1900" dirty="0"/>
          </a:p>
        </p:txBody>
      </p:sp>
      <p:sp>
        <p:nvSpPr>
          <p:cNvPr id="9" name="Text 7"/>
          <p:cNvSpPr/>
          <p:nvPr/>
        </p:nvSpPr>
        <p:spPr>
          <a:xfrm>
            <a:off x="851416" y="4783336"/>
            <a:ext cx="12927568" cy="3890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50"/>
              </a:lnSpc>
              <a:buSzPct val="100000"/>
              <a:buChar char="•"/>
            </a:pP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Privacy: Privacy Act 1988 for data handling; Spam Act 2003 for electronic messages.</a:t>
            </a:r>
            <a:endParaRPr lang="en-US" sz="1900" dirty="0"/>
          </a:p>
        </p:txBody>
      </p:sp>
      <p:sp>
        <p:nvSpPr>
          <p:cNvPr id="10" name="Text 8"/>
          <p:cNvSpPr/>
          <p:nvPr/>
        </p:nvSpPr>
        <p:spPr>
          <a:xfrm>
            <a:off x="851416" y="5537240"/>
            <a:ext cx="4194453" cy="4054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55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Client Feedback &amp; Approval</a:t>
            </a:r>
            <a:endParaRPr lang="en-US" sz="2550" dirty="0"/>
          </a:p>
        </p:txBody>
      </p:sp>
      <p:sp>
        <p:nvSpPr>
          <p:cNvPr id="11" name="Text 9"/>
          <p:cNvSpPr/>
          <p:nvPr/>
        </p:nvSpPr>
        <p:spPr>
          <a:xfrm>
            <a:off x="851416" y="6307455"/>
            <a:ext cx="12927568" cy="3890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50"/>
              </a:lnSpc>
              <a:buSzPct val="100000"/>
              <a:buChar char="•"/>
            </a:pP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TV/Digital Video: Present storyboards for approval; conduct consumer surveys post-production for feedback.</a:t>
            </a:r>
            <a:endParaRPr lang="en-US" sz="1900" dirty="0"/>
          </a:p>
        </p:txBody>
      </p:sp>
      <p:sp>
        <p:nvSpPr>
          <p:cNvPr id="12" name="Text 10"/>
          <p:cNvSpPr/>
          <p:nvPr/>
        </p:nvSpPr>
        <p:spPr>
          <a:xfrm>
            <a:off x="851416" y="6781681"/>
            <a:ext cx="12927568" cy="7781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050"/>
              </a:lnSpc>
              <a:buSzPct val="100000"/>
              <a:buChar char="•"/>
            </a:pP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Print/Digital/OOH: Develop concept cards/sketches for review; conduct user feedback sessions; final design approval before release.</a:t>
            </a:r>
            <a:endParaRPr lang="en-US" sz="1900" dirty="0"/>
          </a:p>
        </p:txBody>
      </p: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991</Words>
  <Application>Microsoft Office PowerPoint</Application>
  <PresentationFormat>Custom</PresentationFormat>
  <Paragraphs>129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Spline Sans Light</vt:lpstr>
      <vt:lpstr>Arial</vt:lpstr>
      <vt:lpstr>Spline Sans Bold</vt:lpstr>
      <vt:lpstr>Barlow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>Lhourde ian Sube</cp:lastModifiedBy>
  <cp:revision>2</cp:revision>
  <dcterms:created xsi:type="dcterms:W3CDTF">2025-08-30T08:20:07Z</dcterms:created>
  <dcterms:modified xsi:type="dcterms:W3CDTF">2025-08-30T16:32:31Z</dcterms:modified>
</cp:coreProperties>
</file>