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Barlow" panose="00000500000000000000" pitchFamily="2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659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DFDFE0"/>
          </a:solidFill>
          <a:ln/>
        </p:spPr>
        <p:txBody>
          <a:bodyPr/>
          <a:lstStyle/>
          <a:p>
            <a:endParaRPr lang="en-PH"/>
          </a:p>
        </p:txBody>
      </p:sp>
      <p:sp>
        <p:nvSpPr>
          <p:cNvPr id="5" name="Text 1"/>
          <p:cNvSpPr/>
          <p:nvPr/>
        </p:nvSpPr>
        <p:spPr>
          <a:xfrm>
            <a:off x="6350437" y="3046333"/>
            <a:ext cx="7415927" cy="1371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Mastering Multiplatform Ad Review</a:t>
            </a:r>
            <a:endParaRPr lang="en-US" sz="4300" dirty="0"/>
          </a:p>
        </p:txBody>
      </p:sp>
      <p:sp>
        <p:nvSpPr>
          <p:cNvPr id="6" name="Text 2"/>
          <p:cNvSpPr/>
          <p:nvPr/>
        </p:nvSpPr>
        <p:spPr>
          <a:xfrm>
            <a:off x="6350437" y="4788218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 strategic guide to optimizing campaign performance.</a:t>
            </a:r>
            <a:endParaRPr lang="en-US" sz="1900" dirty="0"/>
          </a:p>
        </p:txBody>
      </p:sp>
      <p:pic>
        <p:nvPicPr>
          <p:cNvPr id="1028" name="Picture 4" descr="Web Ad Images – Browse 2,908,286 Stock Photos, Vectors, and Video | Adobe  Stock">
            <a:extLst>
              <a:ext uri="{FF2B5EF4-FFF2-40B4-BE49-F238E27FC236}">
                <a16:creationId xmlns:a16="http://schemas.microsoft.com/office/drawing/2014/main" id="{11EC6A71-1D5E-E50A-0216-9326D698A0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61"/>
          <a:stretch>
            <a:fillRect/>
          </a:stretch>
        </p:blipFill>
        <p:spPr bwMode="auto">
          <a:xfrm flipH="1">
            <a:off x="0" y="0"/>
            <a:ext cx="5486400" cy="822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245870"/>
            <a:ext cx="6137672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Chapter 3: Review Multiplatform Advertisement</a:t>
            </a:r>
            <a:endParaRPr lang="en-US" sz="2150" dirty="0"/>
          </a:p>
        </p:txBody>
      </p:sp>
      <p:sp>
        <p:nvSpPr>
          <p:cNvPr id="3" name="Text 1"/>
          <p:cNvSpPr/>
          <p:nvPr/>
        </p:nvSpPr>
        <p:spPr>
          <a:xfrm>
            <a:off x="864037" y="1835587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Key Takeaways</a:t>
            </a:r>
            <a:endParaRPr lang="en-US" sz="4300" dirty="0"/>
          </a:p>
        </p:txBody>
      </p:sp>
      <p:sp>
        <p:nvSpPr>
          <p:cNvPr id="4" name="Text 2"/>
          <p:cNvSpPr/>
          <p:nvPr/>
        </p:nvSpPr>
        <p:spPr>
          <a:xfrm>
            <a:off x="864037" y="2891671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Consolidating the essential principles for effective multiplatform ad review.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3564374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16FFBB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Success Metrics:</a:t>
            </a: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The ultimate measure of success is increased demand from the target consumers, validating campaign effectiveness.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4037" y="4440793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16FFBB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Feedback Checks:</a:t>
            </a: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Regular feedback ensures that creative elements accurately convey the intended brand image and core message.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4037" y="5317212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16FFBB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Group Feedback:</a:t>
            </a: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Systematically categorize feedback into creative comprehension, call-to-action clarity, and ad exposure for targeted improvements.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864037" y="6193631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16FFBB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Document Learnings:</a:t>
            </a: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Meticulously document all insights in physical and digital formats to ensure easy future retrieval and continuous organizational learning.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486495"/>
            <a:ext cx="6137672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Chapter 3: Review Multiplatform Advertisement</a:t>
            </a:r>
            <a:endParaRPr lang="en-US" sz="2150" dirty="0"/>
          </a:p>
        </p:txBody>
      </p:sp>
      <p:sp>
        <p:nvSpPr>
          <p:cNvPr id="3" name="Text 1"/>
          <p:cNvSpPr/>
          <p:nvPr/>
        </p:nvSpPr>
        <p:spPr>
          <a:xfrm>
            <a:off x="864037" y="2076212"/>
            <a:ext cx="10325457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Introduction to Multiplatform Ad Review</a:t>
            </a:r>
            <a:endParaRPr lang="en-US" sz="4300" dirty="0"/>
          </a:p>
        </p:txBody>
      </p:sp>
      <p:sp>
        <p:nvSpPr>
          <p:cNvPr id="4" name="Text 2"/>
          <p:cNvSpPr/>
          <p:nvPr/>
        </p:nvSpPr>
        <p:spPr>
          <a:xfrm>
            <a:off x="864037" y="3132296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Effective advertising demands continuous evaluation and adaptation. This session explores the critical processes involved in reviewing multiplatform ad campaigns.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4200049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Advertising is an ongoing cycle of review, analysis, and feedback collection from all stakeholders—clients, consumers, and trade partners.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4037" y="5076468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Key learnings are identified and documented, forming a vital knowledge bank for future campaigns, whether for the same brand or within similar product categories.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4037" y="5952887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This chapter specifically covers methods for seeking client feedback, analyzing it for actionable improvements, and rigorously documenting all insights according to organizational policies.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684020"/>
            <a:ext cx="6137672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Chapter 3: Review Multiplatform Advertisement</a:t>
            </a:r>
            <a:endParaRPr lang="en-US" sz="2150" dirty="0"/>
          </a:p>
        </p:txBody>
      </p:sp>
      <p:sp>
        <p:nvSpPr>
          <p:cNvPr id="3" name="Text 1"/>
          <p:cNvSpPr/>
          <p:nvPr/>
        </p:nvSpPr>
        <p:spPr>
          <a:xfrm>
            <a:off x="864037" y="2273737"/>
            <a:ext cx="8840272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3.1: Seeking Feedback from Clients</a:t>
            </a:r>
            <a:endParaRPr lang="en-US" sz="4300" dirty="0"/>
          </a:p>
        </p:txBody>
      </p:sp>
      <p:sp>
        <p:nvSpPr>
          <p:cNvPr id="4" name="Text 2"/>
          <p:cNvSpPr/>
          <p:nvPr/>
        </p:nvSpPr>
        <p:spPr>
          <a:xfrm>
            <a:off x="864037" y="3329821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Gathering feedback is foundational to understanding campaign impact and ensuring ongoing relevance.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4002524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primary focus is to actively seek feedback and suggestions from clients regarding creative assets and their impact on brand perception and product sales.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4037" y="4878943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Continuous feedback loops are essential for gaining deep insights into campaign effects, such as increased web traffic, direct sales conversions, or a surge in consumer demand.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4037" y="5755362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ultimate success metric for any campaign is demonstrably higher demand from the target consumer segment, indicating effective ad communication and resonance.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875705"/>
            <a:ext cx="6137672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Chapter 3: Review Multiplatform Advertisement</a:t>
            </a:r>
            <a:endParaRPr lang="en-US" sz="2150" dirty="0"/>
          </a:p>
        </p:txBody>
      </p:sp>
      <p:sp>
        <p:nvSpPr>
          <p:cNvPr id="3" name="Text 1"/>
          <p:cNvSpPr/>
          <p:nvPr/>
        </p:nvSpPr>
        <p:spPr>
          <a:xfrm>
            <a:off x="864037" y="1465421"/>
            <a:ext cx="7295912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3.1.1: When to Seek Feedback</a:t>
            </a:r>
            <a:endParaRPr lang="en-US" sz="4300" dirty="0"/>
          </a:p>
        </p:txBody>
      </p:sp>
      <p:sp>
        <p:nvSpPr>
          <p:cNvPr id="4" name="Text 2"/>
          <p:cNvSpPr/>
          <p:nvPr/>
        </p:nvSpPr>
        <p:spPr>
          <a:xfrm>
            <a:off x="864037" y="2521506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Feedback collection should strategically occur at key points in the campaign lifecycle to maximize impact.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3194209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16FFBB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Pre-launch Feedback: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4037" y="3675578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Gather insights on creative elements (e.g., visuals, copy, audio) via surveys with target groups.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4037" y="4156948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Assess clarity of brand image, message, product benefits, and call to action.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864037" y="4638318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Allows for crucial edits like voiceovers, taglines, or visual adjustments before broad dissemination.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864037" y="5119687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16FFBB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Post-launch Feedback: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864037" y="5601057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Evaluate consumer response, focusing on tangible outcomes like demand and sales growth.</a:t>
            </a:r>
            <a:endParaRPr lang="en-US" sz="1900" dirty="0"/>
          </a:p>
        </p:txBody>
      </p:sp>
      <p:sp>
        <p:nvSpPr>
          <p:cNvPr id="11" name="Text 9"/>
          <p:cNvSpPr/>
          <p:nvPr/>
        </p:nvSpPr>
        <p:spPr>
          <a:xfrm>
            <a:off x="864037" y="6082427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Gauge trade partner response, observing stock demand directly linked to consumer interest.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864037" y="6563797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Monitor competitor response, including counter-campaigns or competitive offers (e.g., the historical "cola wars" between Coca-Cola and Pepsi).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079069"/>
            <a:ext cx="6137672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Chapter 3: Review Multiplatform Advertisement</a:t>
            </a:r>
            <a:endParaRPr lang="en-US" sz="2150" dirty="0"/>
          </a:p>
        </p:txBody>
      </p:sp>
      <p:sp>
        <p:nvSpPr>
          <p:cNvPr id="3" name="Text 1"/>
          <p:cNvSpPr/>
          <p:nvPr/>
        </p:nvSpPr>
        <p:spPr>
          <a:xfrm>
            <a:off x="864037" y="2668786"/>
            <a:ext cx="6171962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3.2: Analyzing Feedback</a:t>
            </a:r>
            <a:endParaRPr lang="en-US" sz="4300" dirty="0"/>
          </a:p>
        </p:txBody>
      </p:sp>
      <p:sp>
        <p:nvSpPr>
          <p:cNvPr id="4" name="Text 2"/>
          <p:cNvSpPr/>
          <p:nvPr/>
        </p:nvSpPr>
        <p:spPr>
          <a:xfrm>
            <a:off x="864037" y="3724870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Effective analysis transforms raw feedback into actionable insights for campaign optimization.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4397573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This stage involves systematically analyzing qualitative feedback collected from all relevant stakeholders.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4037" y="4878943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objective is to derive concrete learnings, identify specific areas for improvement, and establish a reference point for future campaigns.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4037" y="5755362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This analytical process ensures that feedback is not just collected but actively used to refine strategy and execution.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640919"/>
            <a:ext cx="6137672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Chapter 3: Review Multiplatform Advertisement</a:t>
            </a:r>
            <a:endParaRPr lang="en-US" sz="2150" dirty="0"/>
          </a:p>
        </p:txBody>
      </p:sp>
      <p:sp>
        <p:nvSpPr>
          <p:cNvPr id="3" name="Text 1"/>
          <p:cNvSpPr/>
          <p:nvPr/>
        </p:nvSpPr>
        <p:spPr>
          <a:xfrm>
            <a:off x="864037" y="2230636"/>
            <a:ext cx="9474518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3.2.1: Grouping Feedback for Analysis</a:t>
            </a:r>
            <a:endParaRPr lang="en-US" sz="4300" dirty="0"/>
          </a:p>
        </p:txBody>
      </p:sp>
      <p:sp>
        <p:nvSpPr>
          <p:cNvPr id="4" name="Text 2"/>
          <p:cNvSpPr/>
          <p:nvPr/>
        </p:nvSpPr>
        <p:spPr>
          <a:xfrm>
            <a:off x="864037" y="3286720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Categorizing feedback allows for targeted improvements and deeper understanding of campaign performance.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3959423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16FFBB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Creative Comprehension:</a:t>
            </a: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Identify understanding difficulties, perceived complexity, or any repulsive elements within the ad creatives.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4037" y="4835843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16FFBB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Call to Action (CTA):</a:t>
            </a: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Assess the clarity, relevance, and effectiveness of the ad's call to action.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4037" y="5317212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16FFBB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 Exposure:</a:t>
            </a: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Analyze reach, response rates, and reasons for non-response across different platforms.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864037" y="5798582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16FFBB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External Research:</a:t>
            </a: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Engage specialized market research organizations for in-depth studies on target audiences and trade networks to supplement internal findings.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4389" y="648653"/>
            <a:ext cx="5852636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Chapter 3: Review Multiplatform Advertisement</a:t>
            </a:r>
            <a:endParaRPr lang="en-US" sz="2050" dirty="0"/>
          </a:p>
        </p:txBody>
      </p:sp>
      <p:sp>
        <p:nvSpPr>
          <p:cNvPr id="3" name="Text 1"/>
          <p:cNvSpPr/>
          <p:nvPr/>
        </p:nvSpPr>
        <p:spPr>
          <a:xfrm>
            <a:off x="824389" y="1211223"/>
            <a:ext cx="7764661" cy="6542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3.2.2: Identifying Improvements</a:t>
            </a:r>
            <a:endParaRPr lang="en-US" sz="4100" dirty="0"/>
          </a:p>
        </p:txBody>
      </p:sp>
      <p:sp>
        <p:nvSpPr>
          <p:cNvPr id="4" name="Text 2"/>
          <p:cNvSpPr/>
          <p:nvPr/>
        </p:nvSpPr>
        <p:spPr>
          <a:xfrm>
            <a:off x="824389" y="2218730"/>
            <a:ext cx="12981623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Translating feedback into actionable improvements requires a clear understanding of problem areas.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24389" y="2860358"/>
            <a:ext cx="12981623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50"/>
              </a:lnSpc>
              <a:buSzPct val="100000"/>
              <a:buChar char="•"/>
            </a:pPr>
            <a:r>
              <a:rPr lang="en-US" sz="1850" b="1" dirty="0">
                <a:solidFill>
                  <a:srgbClr val="16FFBB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Creative Changes: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24389" y="3319463"/>
            <a:ext cx="12981623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950"/>
              </a:lnSpc>
              <a:buSzPct val="100000"/>
              <a:buChar char="•"/>
            </a:pPr>
            <a:r>
              <a:rPr lang="en-US" sz="18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Simplify designs, remove clutter, and ensure alignment with audience values and lifestyles.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824389" y="3778568"/>
            <a:ext cx="12981623" cy="7534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950"/>
              </a:lnSpc>
              <a:buSzPct val="100000"/>
              <a:buChar char="•"/>
            </a:pPr>
            <a:r>
              <a:rPr lang="en-US" sz="18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Enhance headlines and integrate memorable taglines (e.g., Nike's "Just Do It," McDonald's "I'm Lovin' It") for stronger brand recall.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824389" y="4614386"/>
            <a:ext cx="12981623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50"/>
              </a:lnSpc>
              <a:buSzPct val="100000"/>
              <a:buChar char="•"/>
            </a:pPr>
            <a:r>
              <a:rPr lang="en-US" sz="1850" b="1" dirty="0">
                <a:solidFill>
                  <a:srgbClr val="16FFBB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Media Platform Mismatches: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824389" y="5073491"/>
            <a:ext cx="12981623" cy="7534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950"/>
              </a:lnSpc>
              <a:buSzPct val="100000"/>
              <a:buChar char="•"/>
            </a:pPr>
            <a:r>
              <a:rPr lang="en-US" sz="18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Ensure synergy between ad content and the audience's typical views or behaviors on specific platforms (e.g., utilizing Instagram Reels effectively for millennial audiences).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824389" y="5909310"/>
            <a:ext cx="12981623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50"/>
              </a:lnSpc>
              <a:buSzPct val="100000"/>
              <a:buChar char="•"/>
            </a:pPr>
            <a:r>
              <a:rPr lang="en-US" sz="1850" b="1" dirty="0">
                <a:solidFill>
                  <a:srgbClr val="16FFBB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Media Channel Mismatches: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824389" y="6368415"/>
            <a:ext cx="12981623" cy="376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950"/>
              </a:lnSpc>
              <a:buSzPct val="100000"/>
              <a:buChar char="•"/>
            </a:pPr>
            <a:r>
              <a:rPr lang="en-US" sz="18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Avoid placing ads in inappropriate spots (e.g., beard care ads on cartoon channels).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824389" y="6827520"/>
            <a:ext cx="12981623" cy="7534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950"/>
              </a:lnSpc>
              <a:buSzPct val="100000"/>
              <a:buChar char="•"/>
            </a:pPr>
            <a:r>
              <a:rPr lang="en-US" sz="18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Prevent scenarios where the "right message" is delivered to the "wrong audience," or vice-versa, ensuring optimal targeting.</a:t>
            </a:r>
            <a:endParaRPr lang="en-US" sz="18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640919"/>
            <a:ext cx="6137672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Chapter 3: Review Multiplatform Advertisement</a:t>
            </a:r>
            <a:endParaRPr lang="en-US" sz="2150" dirty="0"/>
          </a:p>
        </p:txBody>
      </p:sp>
      <p:sp>
        <p:nvSpPr>
          <p:cNvPr id="3" name="Text 1"/>
          <p:cNvSpPr/>
          <p:nvPr/>
        </p:nvSpPr>
        <p:spPr>
          <a:xfrm>
            <a:off x="864037" y="2230636"/>
            <a:ext cx="7160419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3.3: Documenting Learnings</a:t>
            </a:r>
            <a:endParaRPr lang="en-US" sz="4300" dirty="0"/>
          </a:p>
        </p:txBody>
      </p:sp>
      <p:sp>
        <p:nvSpPr>
          <p:cNvPr id="4" name="Text 2"/>
          <p:cNvSpPr/>
          <p:nvPr/>
        </p:nvSpPr>
        <p:spPr>
          <a:xfrm>
            <a:off x="864037" y="3286720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Systematic documentation is crucial for preserving insights and fostering continuous improvement.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3959423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It is paramount to document all learnings for future reference, strictly adhering to established organizational policies.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4037" y="4440793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Utilize both physical and digital filing systems to prevent knowledge loss and ensure accessibility over time.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4037" y="4922163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Effective documentation supports long-term client relationships and facilitates seamless transitions for new team members.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864037" y="5798582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Establish a comprehensive knowledge bank for all campaigns, ensuring proper retrieval permissions and version control.</a:t>
            </a:r>
            <a:endParaRPr lang="en-US" sz="1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486495"/>
            <a:ext cx="6137672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Chapter 3: Review Multiplatform Advertisement</a:t>
            </a:r>
            <a:endParaRPr lang="en-US" sz="2150" dirty="0"/>
          </a:p>
        </p:txBody>
      </p:sp>
      <p:sp>
        <p:nvSpPr>
          <p:cNvPr id="3" name="Text 1"/>
          <p:cNvSpPr/>
          <p:nvPr/>
        </p:nvSpPr>
        <p:spPr>
          <a:xfrm>
            <a:off x="864037" y="2076212"/>
            <a:ext cx="10292834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0FCFF"/>
                </a:solidFill>
                <a:latin typeface="Spline Sans Bold" pitchFamily="34" charset="0"/>
                <a:ea typeface="Spline Sans Bold" pitchFamily="34" charset="-122"/>
                <a:cs typeface="Spline Sans Bold" pitchFamily="34" charset="-120"/>
              </a:rPr>
              <a:t>3.3: Documenting Learnings (Continued)</a:t>
            </a:r>
            <a:endParaRPr lang="en-US" sz="4300" dirty="0"/>
          </a:p>
        </p:txBody>
      </p:sp>
      <p:sp>
        <p:nvSpPr>
          <p:cNvPr id="4" name="Text 2"/>
          <p:cNvSpPr/>
          <p:nvPr/>
        </p:nvSpPr>
        <p:spPr>
          <a:xfrm>
            <a:off x="864037" y="3132296"/>
            <a:ext cx="129023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Adherence to policy is vital when handling sensitive information in documentation.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3804999"/>
            <a:ext cx="12902327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16FFBB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Policy Compliance:</a:t>
            </a: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Rigorously comply with organizational policies, especially when documenting third-party information (e.g., confidential brand data). This includes securing client consent and adhering to non-disclosure agreements (NDAs).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4037" y="5076468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16FFBB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Third-Party Information Sharing:</a:t>
            </a: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Implement strict guidelines for sharing third-party information, clearly defining access authorizations to maintain confidentiality and trust.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4037" y="5952887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b="1" dirty="0">
                <a:solidFill>
                  <a:srgbClr val="16FFBB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Process Flow:</a:t>
            </a:r>
            <a:r>
              <a:rPr lang="en-US" sz="190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Ensure a clear process flow for documenting key learnings into the knowledge bank, enabling efficient retrieval and reference by authorized personnel.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1002</Words>
  <Application>Microsoft Office PowerPoint</Application>
  <PresentationFormat>Custom</PresentationFormat>
  <Paragraphs>79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Spline Sans Bold</vt:lpstr>
      <vt:lpstr>Barlow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Lhourde ian Sube</cp:lastModifiedBy>
  <cp:revision>2</cp:revision>
  <dcterms:created xsi:type="dcterms:W3CDTF">2025-08-30T17:57:18Z</dcterms:created>
  <dcterms:modified xsi:type="dcterms:W3CDTF">2025-08-30T18:01:59Z</dcterms:modified>
</cp:coreProperties>
</file>