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/>
    <p:restoredTop sz="88473"/>
  </p:normalViewPr>
  <p:slideViewPr>
    <p:cSldViewPr snapToGrid="0" snapToObjects="1">
      <p:cViewPr>
        <p:scale>
          <a:sx n="81" d="100"/>
          <a:sy n="81" d="100"/>
        </p:scale>
        <p:origin x="2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4091-F752-5F42-B7A5-DD7004F81052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802D-EC9F-344E-AB91-BCD873BC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04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is-IS" dirty="0" smtClean="0">
                <a:sym typeface="Wingdings"/>
              </a:rPr>
              <a:t>not entirely ‘random’ generated, thus being independent and identically distributed does not apply</a:t>
            </a:r>
          </a:p>
          <a:p>
            <a:pPr marL="171450" indent="-171450">
              <a:buFont typeface="Wingdings" charset="2"/>
              <a:buChar char="à"/>
            </a:pPr>
            <a:r>
              <a:rPr lang="en-US" dirty="0" smtClean="0"/>
              <a:t>every problem instance is executed 3 times with different blocks setting#   however for most features they retrieve each time the same </a:t>
            </a:r>
            <a:r>
              <a:rPr lang="en-US" dirty="0" err="1" smtClean="0"/>
              <a:t>value#Therefore</a:t>
            </a:r>
            <a:r>
              <a:rPr lang="en-US" dirty="0" smtClean="0"/>
              <a:t> when testing normality (for assuming the instances being </a:t>
            </a:r>
            <a:r>
              <a:rPr lang="en-US" dirty="0" err="1" smtClean="0"/>
              <a:t>iid</a:t>
            </a:r>
            <a:r>
              <a:rPr lang="en-US" dirty="0" smtClean="0"/>
              <a:t>) the subgroups should be analyzed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802D-EC9F-344E-AB91-BCD873BCF0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mvShapiro.Test</a:t>
            </a:r>
            <a:r>
              <a:rPr lang="en-US" dirty="0" smtClean="0"/>
              <a:t>(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bfeats.ela_local</a:t>
            </a:r>
            <a:r>
              <a:rPr lang="en-US" dirty="0" smtClean="0"/>
              <a:t>))$</a:t>
            </a:r>
            <a:r>
              <a:rPr lang="en-US" dirty="0" err="1" smtClean="0"/>
              <a:t>p.value</a:t>
            </a:r>
            <a:r>
              <a:rPr lang="en-US" dirty="0" smtClean="0"/>
              <a:t> – does</a:t>
            </a:r>
            <a:r>
              <a:rPr lang="en-US" baseline="0" dirty="0" smtClean="0"/>
              <a:t> not work?</a:t>
            </a:r>
          </a:p>
          <a:p>
            <a:r>
              <a:rPr lang="en-US" baseline="0" dirty="0" smtClean="0"/>
              <a:t>P-value 3.86% vs. 0.00261%</a:t>
            </a:r>
          </a:p>
          <a:p>
            <a:r>
              <a:rPr lang="en-US" dirty="0" smtClean="0"/>
              <a:t>#cm_angle.dist_ctr2best.sd    1.10%   #</a:t>
            </a:r>
            <a:r>
              <a:rPr lang="en-US" dirty="0" err="1" smtClean="0"/>
              <a:t>cm_angle.angle.mean</a:t>
            </a:r>
            <a:r>
              <a:rPr lang="en-US" dirty="0" smtClean="0"/>
              <a:t>          1.12%#</a:t>
            </a:r>
            <a:r>
              <a:rPr lang="en-US" dirty="0" err="1" smtClean="0"/>
              <a:t>cm_angle.angle.sd</a:t>
            </a:r>
            <a:r>
              <a:rPr lang="en-US" dirty="0" smtClean="0"/>
              <a:t>            4.44%#</a:t>
            </a:r>
            <a:r>
              <a:rPr lang="en-US" dirty="0" err="1" smtClean="0"/>
              <a:t>ela_curv.grad_scale.lq</a:t>
            </a:r>
            <a:r>
              <a:rPr lang="en-US" dirty="0" smtClean="0"/>
              <a:t>       99.32%#</a:t>
            </a:r>
            <a:r>
              <a:rPr lang="en-US" dirty="0" err="1" smtClean="0"/>
              <a:t>ela_curv.grad_scale.med</a:t>
            </a:r>
            <a:r>
              <a:rPr lang="en-US" dirty="0" smtClean="0"/>
              <a:t>      12.36%#</a:t>
            </a:r>
            <a:r>
              <a:rPr lang="en-US" dirty="0" err="1" smtClean="0"/>
              <a:t>ela_curv.hessian_cond.lq</a:t>
            </a:r>
            <a:r>
              <a:rPr lang="en-US" dirty="0" smtClean="0"/>
              <a:t>     89.07%#</a:t>
            </a:r>
            <a:r>
              <a:rPr lang="en-US" dirty="0" err="1" smtClean="0"/>
              <a:t>ela_curv.hessian_cond.uq</a:t>
            </a:r>
            <a:r>
              <a:rPr lang="en-US" dirty="0" smtClean="0"/>
              <a:t>     8.32%#</a:t>
            </a:r>
            <a:r>
              <a:rPr lang="en-US" dirty="0" err="1" smtClean="0"/>
              <a:t>ela_curv.costs_fun_evals</a:t>
            </a:r>
            <a:r>
              <a:rPr lang="en-US" dirty="0" smtClean="0"/>
              <a:t>     7.15%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802D-EC9F-344E-AB91-BCD873BCF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  <a:sym typeface="Wingdings"/>
              </a:rPr>
              <a:t>Again looking at specific block subset and one repetition the values improve, but the H0 is not rejected.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802D-EC9F-344E-AB91-BCD873BCF0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58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the distances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802D-EC9F-344E-AB91-BCD873BCF0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3" y="6101924"/>
            <a:ext cx="399554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en-US" sz="825" dirty="0">
                <a:solidFill>
                  <a:srgbClr val="FFFFFF"/>
                </a:solidFill>
              </a:rPr>
              <a:t/>
            </a:r>
            <a:br>
              <a:rPr lang="en-US" sz="825" dirty="0">
                <a:solidFill>
                  <a:srgbClr val="FFFFFF"/>
                </a:solidFill>
              </a:rPr>
            </a:br>
            <a:r>
              <a:rPr lang="en-US" sz="825" dirty="0">
                <a:solidFill>
                  <a:srgbClr val="FFFFFF"/>
                </a:solidFill>
              </a:rPr>
              <a:t>Group 03</a:t>
            </a:r>
            <a:endParaRPr lang="en-US" sz="825" dirty="0">
              <a:solidFill>
                <a:srgbClr val="FFFFFF"/>
              </a:solidFill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6" y="4508477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9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9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6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9" y="6101923"/>
            <a:ext cx="1224136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25"/>
              </a:spcAft>
            </a:pPr>
            <a:r>
              <a:rPr lang="de-DE" sz="788" dirty="0">
                <a:solidFill>
                  <a:srgbClr val="FFFFFF"/>
                </a:solidFill>
              </a:rPr>
              <a:t/>
            </a:r>
            <a:br>
              <a:rPr lang="de-DE" sz="788" dirty="0">
                <a:solidFill>
                  <a:srgbClr val="FFFFFF"/>
                </a:solidFill>
              </a:rPr>
            </a:br>
            <a:r>
              <a:rPr lang="de-DE" sz="825" dirty="0">
                <a:solidFill>
                  <a:srgbClr val="FFFFFF"/>
                </a:solidFill>
              </a:rPr>
              <a:t>2016-02-04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6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2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4" y="476252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9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9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0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9" y="1628802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2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36947" indent="-136922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41760" indent="0">
              <a:buFont typeface="Wingdings" pitchFamily="2" charset="2"/>
              <a:buNone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9369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9" y="1628802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2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36947" indent="-136922"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41760" indent="0">
              <a:buFont typeface="Wingdings" pitchFamily="2" charset="2"/>
              <a:buNone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516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450"/>
              </a:spcAft>
              <a:defRPr sz="1875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5157192"/>
            <a:ext cx="6551613" cy="792162"/>
          </a:xfrm>
          <a:prstGeom prst="rect">
            <a:avLst/>
          </a:prstGeom>
        </p:spPr>
        <p:txBody>
          <a:bodyPr/>
          <a:lstStyle>
            <a:lvl1pPr marL="136922" marR="0" indent="-136922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Tx/>
              <a:buNone/>
              <a:tabLst/>
              <a:defRPr lang="en-US" sz="975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36922" marR="0" lvl="0" indent="-136922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6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58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23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1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36947" indent="-136922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872729" indent="-130969">
              <a:buFont typeface="Wingdings" pitchFamily="2" charset="2"/>
              <a:buChar char="§"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99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1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1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1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57200" indent="-257175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41760" indent="0">
              <a:buFont typeface="Wingdings" pitchFamily="2" charset="2"/>
              <a:buNone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001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1" y="188642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57200" indent="-257175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725090" indent="-257175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41760" indent="0">
              <a:buFont typeface="Wingdings" pitchFamily="2" charset="2"/>
              <a:buNone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585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73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4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57200" indent="-257175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872729" indent="-130969">
              <a:buFont typeface="Wingdings" pitchFamily="2" charset="2"/>
              <a:buChar char="§"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3" y="1556794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36947" indent="-136922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872729" indent="-130969">
              <a:buFont typeface="Wingdings" pitchFamily="2" charset="2"/>
              <a:buChar char="§"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898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2" y="1556794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4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65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4" y="476252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9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1875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9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125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9" y="2348882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37700" indent="-137700"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36947" indent="-136922">
              <a:spcBef>
                <a:spcPts val="225"/>
              </a:spcBef>
              <a:buFont typeface="Wingdings" pitchFamily="2" charset="2"/>
              <a:buChar char="§"/>
              <a:defRPr sz="1650">
                <a:solidFill>
                  <a:srgbClr val="5F5F5F"/>
                </a:solidFill>
              </a:defRPr>
            </a:lvl2pPr>
            <a:lvl3pPr marL="604838" indent="-136922">
              <a:spcBef>
                <a:spcPts val="225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41760" indent="0">
              <a:buFont typeface="Wingdings" pitchFamily="2" charset="2"/>
              <a:buNone/>
              <a:defRPr sz="1350">
                <a:solidFill>
                  <a:srgbClr val="5F5F5F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0288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FFFFF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8693" y="6101924"/>
            <a:ext cx="4121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en-US" sz="825" dirty="0" err="1">
                <a:solidFill>
                  <a:srgbClr val="FFFFFF"/>
                </a:solidFill>
              </a:rPr>
              <a:t>Flacco</a:t>
            </a:r>
            <a:r>
              <a:rPr lang="en-US" sz="825" dirty="0">
                <a:solidFill>
                  <a:srgbClr val="FFFFFF"/>
                </a:solidFill>
              </a:rPr>
              <a:t> – Expensive Features</a:t>
            </a:r>
            <a:br>
              <a:rPr lang="en-US" sz="825" dirty="0">
                <a:solidFill>
                  <a:srgbClr val="FFFFFF"/>
                </a:solidFill>
              </a:rPr>
            </a:br>
            <a:r>
              <a:rPr lang="en-US" sz="825" dirty="0">
                <a:solidFill>
                  <a:srgbClr val="FFFFFF"/>
                </a:solidFill>
              </a:rPr>
              <a:t>Group 03</a:t>
            </a:r>
            <a:endParaRPr lang="en-US" sz="825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9" y="6101924"/>
            <a:ext cx="122413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25"/>
              </a:spcAft>
            </a:pPr>
            <a:fld id="{A9063EE5-D4E8-4F75-A77C-D3AC67F05250}" type="slidenum">
              <a:rPr lang="de-DE" sz="825">
                <a:solidFill>
                  <a:srgbClr val="FFFFFF"/>
                </a:solidFill>
              </a:rPr>
              <a:pPr algn="r">
                <a:spcAft>
                  <a:spcPts val="225"/>
                </a:spcAft>
              </a:pPr>
              <a:t>‹#›</a:t>
            </a:fld>
            <a:r>
              <a:rPr lang="de-DE" sz="825" dirty="0">
                <a:solidFill>
                  <a:srgbClr val="FFFFFF"/>
                </a:solidFill>
              </a:rPr>
              <a:t/>
            </a:r>
            <a:br>
              <a:rPr lang="de-DE" sz="825" dirty="0">
                <a:solidFill>
                  <a:srgbClr val="FFFFFF"/>
                </a:solidFill>
              </a:rPr>
            </a:br>
            <a:r>
              <a:rPr lang="de-DE" sz="825" dirty="0">
                <a:solidFill>
                  <a:srgbClr val="FFFFFF"/>
                </a:solidFill>
              </a:rPr>
              <a:t>2016-02-04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4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21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36922" indent="-136922" algn="l" defTabSz="685800" rtl="0" eaLnBrk="1" latinLnBrk="0" hangingPunct="1">
        <a:spcBef>
          <a:spcPts val="0"/>
        </a:spcBef>
        <a:spcAft>
          <a:spcPts val="225"/>
        </a:spcAft>
        <a:buFontTx/>
        <a:buNone/>
        <a:defRPr sz="975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336947" indent="-136922" algn="l" defTabSz="685800" rtl="0" eaLnBrk="1" latinLnBrk="0" hangingPunct="1">
        <a:spcBef>
          <a:spcPct val="20000"/>
        </a:spcBef>
        <a:buFontTx/>
        <a:buBlip>
          <a:blip r:embed="rId19"/>
        </a:buBlip>
        <a:defRPr sz="15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4838" indent="-136922" algn="l" defTabSz="685800" rtl="0" eaLnBrk="1" latinLnBrk="0" hangingPunct="1">
        <a:spcBef>
          <a:spcPct val="20000"/>
        </a:spcBef>
        <a:buFontTx/>
        <a:buBlip>
          <a:blip r:embed="rId19"/>
        </a:buBlip>
        <a:defRPr sz="15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872729" indent="-130969" algn="l" defTabSz="685800" rtl="0" eaLnBrk="1" latinLnBrk="0" hangingPunct="1">
        <a:spcBef>
          <a:spcPct val="20000"/>
        </a:spcBef>
        <a:buFontTx/>
        <a:buBlip>
          <a:blip r:embed="rId19"/>
        </a:buBlip>
        <a:defRPr sz="15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Tx/>
        <a:buBlip>
          <a:blip r:embed="rId19"/>
        </a:buBlip>
        <a:defRPr sz="165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NORMALIZATION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27784" y="5862464"/>
            <a:ext cx="61926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Image: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de-DE" sz="900" dirty="0" err="1" smtClean="0">
                <a:solidFill>
                  <a:schemeClr val="bg1">
                    <a:lumMod val="50000"/>
                  </a:schemeClr>
                </a:solidFill>
              </a:rPr>
              <a:t>blogs.cdc.gov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 smtClean="0">
                <a:solidFill>
                  <a:schemeClr val="bg1">
                    <a:lumMod val="50000"/>
                  </a:schemeClr>
                </a:solidFill>
              </a:rPr>
              <a:t>genomics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 smtClean="0">
                <a:solidFill>
                  <a:schemeClr val="bg1">
                    <a:lumMod val="50000"/>
                  </a:schemeClr>
                </a:solidFill>
              </a:rPr>
              <a:t>files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/2014/07/2014-07_feature_home2.jpg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197"/>
            <a:ext cx="9144000" cy="30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78000" y="1548000"/>
            <a:ext cx="6795309" cy="4319587"/>
          </a:xfrm>
        </p:spPr>
        <p:txBody>
          <a:bodyPr>
            <a:normAutofit/>
          </a:bodyPr>
          <a:lstStyle/>
          <a:p>
            <a:r>
              <a:rPr lang="de-DE" b="1" dirty="0" smtClean="0"/>
              <a:t>Shapiro-Wilk </a:t>
            </a:r>
            <a:r>
              <a:rPr lang="de-DE" b="1" dirty="0" err="1" smtClean="0"/>
              <a:t>test</a:t>
            </a:r>
            <a:r>
              <a:rPr lang="de-DE" b="1" dirty="0" smtClean="0"/>
              <a:t> </a:t>
            </a:r>
            <a:r>
              <a:rPr lang="de-DE" b="1" dirty="0" err="1" smtClean="0"/>
              <a:t>applied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each</a:t>
            </a:r>
            <a:r>
              <a:rPr lang="de-DE" b="1" dirty="0" smtClean="0"/>
              <a:t> individual </a:t>
            </a:r>
            <a:r>
              <a:rPr lang="de-DE" b="1" dirty="0" err="1" smtClean="0"/>
              <a:t>set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features</a:t>
            </a:r>
            <a:r>
              <a:rPr lang="de-DE" b="1" dirty="0" smtClean="0"/>
              <a:t> (</a:t>
            </a:r>
            <a:r>
              <a:rPr lang="el-GR" dirty="0" smtClean="0"/>
              <a:t>α</a:t>
            </a:r>
            <a:r>
              <a:rPr lang="es-ES" dirty="0" smtClean="0"/>
              <a:t>=1%)</a:t>
            </a:r>
            <a:endParaRPr lang="de-DE" dirty="0" smtClean="0"/>
          </a:p>
          <a:p>
            <a:pPr lvl="1"/>
            <a:endParaRPr lang="de-DE" dirty="0">
              <a:sym typeface="Wingdings"/>
            </a:endParaRPr>
          </a:p>
          <a:p>
            <a:pPr lvl="1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Normality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8" y="2452916"/>
            <a:ext cx="4975950" cy="34146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80450" y="3837085"/>
            <a:ext cx="299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i="1" dirty="0" smtClean="0">
                <a:solidFill>
                  <a:srgbClr val="00B050"/>
                </a:solidFill>
                <a:sym typeface="Wingdings"/>
              </a:rPr>
              <a:t> p-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values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&lt; 0%</a:t>
            </a:r>
            <a:endParaRPr lang="de-DE" i="1" dirty="0" smtClean="0">
              <a:solidFill>
                <a:srgbClr val="00B05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75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8001" y="1548000"/>
            <a:ext cx="4215850" cy="431958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s-IS" i="1" dirty="0"/>
              <a:t>A possible explanation: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dirty="0" smtClean="0"/>
              <a:t>Repetition of observations </a:t>
            </a:r>
            <a:r>
              <a:rPr lang="is-IS" i="1" dirty="0" smtClean="0"/>
              <a:t>(x10)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dirty="0" smtClean="0">
                <a:sym typeface="Wingdings"/>
              </a:rPr>
              <a:t>Block settings </a:t>
            </a:r>
            <a:r>
              <a:rPr lang="is-IS" i="1" dirty="0" smtClean="0">
                <a:sym typeface="Wingdings"/>
              </a:rPr>
              <a:t>(x3)</a:t>
            </a:r>
            <a:endParaRPr lang="is-IS" i="1" dirty="0">
              <a:sym typeface="Wingdings"/>
            </a:endParaRP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is-IS" dirty="0">
                <a:sym typeface="Wingdings"/>
              </a:rPr>
              <a:t>Normal distribution is also not assumed during tests to the PC of the features groups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490" y="2848574"/>
            <a:ext cx="4344086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Double </a:t>
            </a:r>
            <a:r>
              <a:rPr lang="de-DE" dirty="0" err="1" smtClean="0"/>
              <a:t>Clicking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normalization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8000" y="1406106"/>
            <a:ext cx="7173683" cy="4319587"/>
          </a:xfrm>
        </p:spPr>
        <p:txBody>
          <a:bodyPr/>
          <a:lstStyle/>
          <a:p>
            <a:r>
              <a:rPr lang="en-US" dirty="0" smtClean="0"/>
              <a:t>Take 1 repetition within the same block instance</a:t>
            </a:r>
          </a:p>
          <a:p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" y="1920304"/>
            <a:ext cx="5441039" cy="3805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1035" y="3565899"/>
            <a:ext cx="3444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787" lvl="2" indent="-183600">
              <a:spcBef>
                <a:spcPts val="600"/>
              </a:spcBef>
            </a:pPr>
            <a:r>
              <a:rPr lang="en-US" sz="1400" i="1" smtClean="0">
                <a:solidFill>
                  <a:srgbClr val="00B050"/>
                </a:solidFill>
                <a:sym typeface="Wingdings"/>
              </a:rPr>
              <a:t></a:t>
            </a:r>
            <a:r>
              <a:rPr lang="en-US" sz="1400" i="1" smtClean="0">
                <a:solidFill>
                  <a:srgbClr val="00B050"/>
                </a:solidFill>
              </a:rPr>
              <a:t>170ix </a:t>
            </a:r>
            <a:r>
              <a:rPr lang="en-US" sz="1400" i="1" dirty="0" smtClean="0">
                <a:solidFill>
                  <a:srgbClr val="00B050"/>
                </a:solidFill>
              </a:rPr>
              <a:t>improvement of the SW-Test mean P-value of the subgroups vs. whole data-set</a:t>
            </a:r>
            <a:endParaRPr lang="en-US" sz="1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8001" y="2367758"/>
            <a:ext cx="3711862" cy="3499829"/>
          </a:xfrm>
        </p:spPr>
        <p:txBody>
          <a:bodyPr/>
          <a:lstStyle/>
          <a:p>
            <a:r>
              <a:rPr lang="en-US" dirty="0" smtClean="0"/>
              <a:t>Looking at the 30 subsets for the feature, some could not be rejected for not being normally distributed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57784"/>
              </p:ext>
            </p:extLst>
          </p:nvPr>
        </p:nvGraphicFramePr>
        <p:xfrm>
          <a:off x="4614422" y="2628651"/>
          <a:ext cx="3392170" cy="1651000"/>
        </p:xfrm>
        <a:graphic>
          <a:graphicData uri="http://schemas.openxmlformats.org/drawingml/2006/table">
            <a:tbl>
              <a:tblPr firstRow="1" firstCol="1" bandRow="1"/>
              <a:tblGrid>
                <a:gridCol w="1765935"/>
                <a:gridCol w="1626235"/>
              </a:tblGrid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Subset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p-value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cm_angle.dist_ctr2best.sd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1.10%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cm_angle.angle.mean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1.12%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cm_angle.angle.sd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4.44%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ela_curv.grad_scale.lq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99.32%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ela_curv.grad_scale.med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12.36%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ela_curv.hessian_cond.lq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89.07%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ela_curv.hessian_cond.uq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8.32%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ela_curv.costs_fun_evals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7.15%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7474" y="3315407"/>
            <a:ext cx="3587948" cy="1044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0800" y="1628975"/>
            <a:ext cx="3680938" cy="1319178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Visualization using the Chi-</a:t>
            </a:r>
            <a:r>
              <a:rPr lang="en-US" sz="2000" dirty="0" err="1" smtClean="0"/>
              <a:t>sq</a:t>
            </a:r>
            <a:r>
              <a:rPr lang="en-US" sz="2000" dirty="0" smtClean="0"/>
              <a:t> </a:t>
            </a:r>
            <a:r>
              <a:rPr lang="en-US" sz="2000" dirty="0"/>
              <a:t>plot applied </a:t>
            </a:r>
            <a:r>
              <a:rPr lang="en-US" sz="2000" dirty="0" smtClean="0">
                <a:sym typeface="Wingdings"/>
              </a:rPr>
              <a:t>&amp; SW-Test  not normally distributed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ym typeface="Wingding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" y="2907445"/>
            <a:ext cx="3117967" cy="2186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33" y="2970748"/>
            <a:ext cx="3127995" cy="21402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1730" y="3113350"/>
            <a:ext cx="809399" cy="782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800" y="5162815"/>
            <a:ext cx="299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i="1" dirty="0" smtClean="0">
                <a:solidFill>
                  <a:srgbClr val="00B050"/>
                </a:solidFill>
                <a:sym typeface="Wingdings"/>
              </a:rPr>
              <a:t> p-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values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&lt; 0%</a:t>
            </a:r>
            <a:endParaRPr lang="de-DE" i="1" dirty="0" smtClean="0">
              <a:solidFill>
                <a:srgbClr val="00B050"/>
              </a:solidFill>
              <a:sym typeface="Wingding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01130" y="16920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sym typeface="Wingdings"/>
              </a:rPr>
              <a:t>Applied to the </a:t>
            </a:r>
            <a:r>
              <a:rPr lang="en-US" smtClean="0">
                <a:solidFill>
                  <a:schemeClr val="tx2"/>
                </a:solidFill>
                <a:sym typeface="Wingdings"/>
              </a:rPr>
              <a:t>subgroups also </a:t>
            </a:r>
            <a:r>
              <a:rPr lang="en-US" dirty="0" smtClean="0">
                <a:solidFill>
                  <a:schemeClr val="tx2"/>
                </a:solidFill>
                <a:sym typeface="Wingdings"/>
              </a:rPr>
              <a:t>delivers the </a:t>
            </a:r>
            <a:r>
              <a:rPr lang="en-US" smtClean="0">
                <a:solidFill>
                  <a:schemeClr val="tx2"/>
                </a:solidFill>
                <a:sym typeface="Wingdings"/>
              </a:rPr>
              <a:t>same results</a:t>
            </a:r>
            <a:endParaRPr lang="en-US" dirty="0" smtClean="0">
              <a:solidFill>
                <a:schemeClr val="tx2"/>
              </a:solidFill>
              <a:sym typeface="Wingding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23133" y="5160066"/>
            <a:ext cx="2991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i="1" dirty="0" smtClean="0">
                <a:solidFill>
                  <a:srgbClr val="00B050"/>
                </a:solidFill>
                <a:sym typeface="Wingdings"/>
              </a:rPr>
              <a:t> p-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values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improve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, but 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tend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to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0</a:t>
            </a:r>
            <a:endParaRPr lang="de-DE" i="1" dirty="0" smtClean="0">
              <a:solidFill>
                <a:srgbClr val="00B05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3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78001" y="1548001"/>
            <a:ext cx="5691724" cy="1920414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Box-cox transformations for the whole data set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lvl="1"/>
            <a:endParaRPr lang="de-DE" dirty="0">
              <a:sym typeface="Wingdings"/>
            </a:endParaRPr>
          </a:p>
          <a:p>
            <a:pPr lvl="1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Transformation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normality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Normality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5404168" y="2347265"/>
            <a:ext cx="2991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i="1" dirty="0" smtClean="0">
                <a:solidFill>
                  <a:srgbClr val="00B050"/>
                </a:solidFill>
                <a:sym typeface="Wingdings"/>
              </a:rPr>
              <a:t> SW-Test 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mean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p-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value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increases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de-DE" i="1" dirty="0" err="1" smtClean="0">
                <a:solidFill>
                  <a:srgbClr val="00B050"/>
                </a:solidFill>
                <a:sym typeface="Wingdings"/>
              </a:rPr>
              <a:t>to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 1.621</a:t>
            </a:r>
            <a:r>
              <a:rPr lang="de-DE" i="1" dirty="0" smtClean="0">
                <a:solidFill>
                  <a:srgbClr val="00B050"/>
                </a:solidFill>
                <a:sym typeface="Wingdings"/>
              </a:rPr>
              <a:t>%</a:t>
            </a:r>
            <a:endParaRPr lang="de-DE" i="1" dirty="0" smtClean="0">
              <a:solidFill>
                <a:srgbClr val="00B050"/>
              </a:solidFill>
              <a:sym typeface="Wingdings"/>
            </a:endParaRP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7" y="2382084"/>
            <a:ext cx="5005241" cy="34000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3404" y="4062614"/>
            <a:ext cx="3832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Features showing a p-value &gt; 1%: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ELA_curv</a:t>
            </a:r>
            <a:r>
              <a:rPr lang="en-US" dirty="0" smtClean="0">
                <a:solidFill>
                  <a:schemeClr val="tx2"/>
                </a:solidFill>
              </a:rPr>
              <a:t> feats: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grad_scale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lq</a:t>
            </a:r>
            <a:r>
              <a:rPr lang="en-US" dirty="0" smtClean="0">
                <a:solidFill>
                  <a:schemeClr val="tx2"/>
                </a:solidFill>
              </a:rPr>
              <a:t>, med, </a:t>
            </a:r>
            <a:r>
              <a:rPr lang="en-US" dirty="0" err="1" smtClean="0">
                <a:solidFill>
                  <a:schemeClr val="tx2"/>
                </a:solidFill>
              </a:rPr>
              <a:t>uq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hessian_cond.lq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Significant changes for some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2" y="1677734"/>
            <a:ext cx="5971785" cy="41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7" y="2639756"/>
            <a:ext cx="4188781" cy="28714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0800" y="1614177"/>
            <a:ext cx="3964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The transformation improvement can also be observed for the multi-</a:t>
            </a:r>
            <a:r>
              <a:rPr lang="en-US" sz="1600" dirty="0" err="1" smtClean="0">
                <a:solidFill>
                  <a:schemeClr val="tx2"/>
                </a:solidFill>
              </a:rPr>
              <a:t>variate</a:t>
            </a:r>
            <a:r>
              <a:rPr lang="en-US" sz="1600" dirty="0" smtClean="0">
                <a:solidFill>
                  <a:schemeClr val="tx2"/>
                </a:solidFill>
              </a:rPr>
              <a:t> case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01751" y="2569873"/>
            <a:ext cx="3762544" cy="1560694"/>
            <a:chOff x="4901751" y="2569873"/>
            <a:chExt cx="3762544" cy="15606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b="48170"/>
            <a:stretch/>
          </p:blipFill>
          <p:spPr>
            <a:xfrm>
              <a:off x="4901751" y="2569873"/>
              <a:ext cx="1974504" cy="1560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b="48170"/>
            <a:stretch/>
          </p:blipFill>
          <p:spPr>
            <a:xfrm>
              <a:off x="6876255" y="2569873"/>
              <a:ext cx="1788040" cy="156069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5025538" y="1614177"/>
            <a:ext cx="3629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Applying SW-Test for the subsets of these transformed data however </a:t>
            </a:r>
            <a:r>
              <a:rPr lang="en-US" sz="1400" dirty="0" smtClean="0">
                <a:solidFill>
                  <a:schemeClr val="tx2"/>
                </a:solidFill>
              </a:rPr>
              <a:t>didn’t necessarily improve the results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17517" y="4114795"/>
            <a:ext cx="3762544" cy="1399441"/>
            <a:chOff x="4901751" y="4244705"/>
            <a:chExt cx="3762544" cy="13994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t="55621" b="1569"/>
            <a:stretch/>
          </p:blipFill>
          <p:spPr>
            <a:xfrm>
              <a:off x="4901751" y="4244705"/>
              <a:ext cx="1974504" cy="128908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t="56145" b="-2096"/>
            <a:stretch/>
          </p:blipFill>
          <p:spPr>
            <a:xfrm>
              <a:off x="6876255" y="4260471"/>
              <a:ext cx="1788040" cy="138367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760125" y="4004436"/>
            <a:ext cx="4160555" cy="150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07482" y="5542732"/>
            <a:ext cx="374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400" i="1" dirty="0" smtClean="0">
                <a:solidFill>
                  <a:srgbClr val="00B050"/>
                </a:solidFill>
                <a:sym typeface="Wingdings"/>
              </a:rPr>
              <a:t> SW-Test </a:t>
            </a:r>
            <a:r>
              <a:rPr lang="de-DE" sz="1400" i="1" dirty="0" err="1" smtClean="0">
                <a:solidFill>
                  <a:srgbClr val="00B050"/>
                </a:solidFill>
                <a:sym typeface="Wingdings"/>
              </a:rPr>
              <a:t>mean</a:t>
            </a:r>
            <a:r>
              <a:rPr lang="de-DE" sz="1400" i="1" dirty="0" smtClean="0">
                <a:solidFill>
                  <a:srgbClr val="00B050"/>
                </a:solidFill>
                <a:sym typeface="Wingdings"/>
              </a:rPr>
              <a:t> p-</a:t>
            </a:r>
            <a:r>
              <a:rPr lang="de-DE" sz="1400" i="1" dirty="0" err="1" smtClean="0">
                <a:solidFill>
                  <a:srgbClr val="00B050"/>
                </a:solidFill>
                <a:sym typeface="Wingdings"/>
              </a:rPr>
              <a:t>value</a:t>
            </a:r>
            <a:r>
              <a:rPr lang="de-DE" sz="1400" i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de-DE" sz="1400" i="1" dirty="0" err="1" smtClean="0">
                <a:solidFill>
                  <a:srgbClr val="00B050"/>
                </a:solidFill>
                <a:sym typeface="Wingdings"/>
              </a:rPr>
              <a:t>decreased</a:t>
            </a:r>
            <a:r>
              <a:rPr lang="de-DE" sz="1400" i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de-DE" sz="1400" i="1" dirty="0" err="1" smtClean="0">
                <a:solidFill>
                  <a:srgbClr val="00B050"/>
                </a:solidFill>
                <a:sym typeface="Wingdings"/>
              </a:rPr>
              <a:t>to</a:t>
            </a:r>
            <a:r>
              <a:rPr lang="de-DE" sz="1400" i="1" dirty="0" smtClean="0">
                <a:solidFill>
                  <a:srgbClr val="00B050"/>
                </a:solidFill>
                <a:sym typeface="Wingdings"/>
              </a:rPr>
              <a:t> 0.0103</a:t>
            </a:r>
            <a:r>
              <a:rPr lang="de-DE" sz="1400" i="1" dirty="0" smtClean="0">
                <a:solidFill>
                  <a:srgbClr val="00B050"/>
                </a:solidFill>
                <a:sym typeface="Wingdings"/>
              </a:rPr>
              <a:t>%</a:t>
            </a:r>
            <a:endParaRPr lang="de-DE" sz="1400" i="1" dirty="0" smtClean="0">
              <a:solidFill>
                <a:srgbClr val="00B05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190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373</Words>
  <Application>Microsoft Macintosh PowerPoint</Application>
  <PresentationFormat>On-screen Show (4:3)</PresentationFormat>
  <Paragraphs>74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Trebuchet MS</vt:lpstr>
      <vt:lpstr>Wingdings</vt:lpstr>
      <vt:lpstr>Arial</vt:lpstr>
      <vt:lpstr>ERCIS Presentation Template</vt:lpstr>
      <vt:lpstr>NORMALIZATION</vt:lpstr>
      <vt:lpstr>Normality</vt:lpstr>
      <vt:lpstr>normality</vt:lpstr>
      <vt:lpstr>normalization</vt:lpstr>
      <vt:lpstr>normalization</vt:lpstr>
      <vt:lpstr>normalization</vt:lpstr>
      <vt:lpstr>Normality</vt:lpstr>
      <vt:lpstr>normality</vt:lpstr>
      <vt:lpstr>normality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Gino Coletti Pareja</dc:creator>
  <cp:lastModifiedBy>Gino Coletti Pareja</cp:lastModifiedBy>
  <cp:revision>12</cp:revision>
  <dcterms:created xsi:type="dcterms:W3CDTF">2016-02-01T13:13:06Z</dcterms:created>
  <dcterms:modified xsi:type="dcterms:W3CDTF">2016-02-01T15:08:27Z</dcterms:modified>
</cp:coreProperties>
</file>