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6" r:id="rId2"/>
    <p:sldId id="267" r:id="rId3"/>
    <p:sldId id="292" r:id="rId4"/>
    <p:sldId id="269" r:id="rId5"/>
    <p:sldId id="271" r:id="rId6"/>
    <p:sldId id="272" r:id="rId7"/>
    <p:sldId id="268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trin Bergener" initials="K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852339"/>
    <a:srgbClr val="8797A3"/>
    <a:srgbClr val="000000"/>
    <a:srgbClr val="003E90"/>
    <a:srgbClr val="004D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7" autoAdjust="0"/>
    <p:restoredTop sz="94672" autoAdjust="0"/>
  </p:normalViewPr>
  <p:slideViewPr>
    <p:cSldViewPr>
      <p:cViewPr varScale="1">
        <p:scale>
          <a:sx n="108" d="100"/>
          <a:sy n="108" d="100"/>
        </p:scale>
        <p:origin x="182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58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5B663-A359-4E54-8989-6E815F050B49}" type="datetimeFigureOut">
              <a:rPr lang="de-DE" smtClean="0"/>
              <a:pPr/>
              <a:t>29.01.16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6FD83-94F6-4B7E-97F7-9005B88CBB08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7707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243D8-2C9D-447E-8AC2-008C661E1A6F}" type="datetimeFigureOut">
              <a:rPr lang="de-DE" smtClean="0"/>
              <a:pPr/>
              <a:t>29.01.16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FBBB1-C8EB-4E56-B1DB-58475CA8EC6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6613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Introduce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basic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idea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ELA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9426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overcome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unknown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dirty="0" smtClean="0"/>
              <a:t> </a:t>
            </a:r>
            <a:r>
              <a:rPr lang="de-DE" dirty="0" err="1" smtClean="0"/>
              <a:t>landscape</a:t>
            </a:r>
            <a:r>
              <a:rPr lang="de-DE" dirty="0" smtClean="0"/>
              <a:t>? </a:t>
            </a:r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high</a:t>
            </a:r>
            <a:r>
              <a:rPr lang="de-DE" baseline="0" dirty="0" smtClean="0"/>
              <a:t> / </a:t>
            </a:r>
            <a:r>
              <a:rPr lang="de-DE" baseline="0" dirty="0" err="1" smtClean="0"/>
              <a:t>low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level</a:t>
            </a:r>
            <a:r>
              <a:rPr lang="de-DE" baseline="0" dirty="0" smtClean="0"/>
              <a:t> ELA </a:t>
            </a:r>
            <a:r>
              <a:rPr lang="de-DE" baseline="0" dirty="0" err="1" smtClean="0"/>
              <a:t>features</a:t>
            </a:r>
            <a:r>
              <a:rPr lang="de-DE" baseline="0" dirty="0" smtClean="0"/>
              <a:t>. </a:t>
            </a:r>
          </a:p>
          <a:p>
            <a:r>
              <a:rPr lang="de-DE" baseline="0" dirty="0" smtClean="0"/>
              <a:t>High-</a:t>
            </a:r>
            <a:r>
              <a:rPr lang="de-DE" baseline="0" dirty="0" err="1" smtClean="0"/>
              <a:t>level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features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rectangles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2777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Cell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mapping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employs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discretization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dividing the state space into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hypercubes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Cells help to get insight in global landscape.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0489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6084095"/>
            <a:ext cx="8793956" cy="466724"/>
          </a:xfrm>
          <a:prstGeom prst="rect">
            <a:avLst/>
          </a:prstGeom>
          <a:solidFill>
            <a:srgbClr val="852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378692" y="6101922"/>
            <a:ext cx="3995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100" b="0" cap="none" baseline="0" noProof="0" dirty="0" smtClean="0">
                <a:solidFill>
                  <a:schemeClr val="bg1"/>
                </a:solidFill>
                <a:latin typeface="Trebuchet MS" pitchFamily="34" charset="0"/>
              </a:rPr>
              <a:t/>
            </a:r>
            <a:br>
              <a:rPr lang="en-US" sz="1100" b="0" cap="none" baseline="0" noProof="0" dirty="0" smtClean="0">
                <a:solidFill>
                  <a:schemeClr val="bg1"/>
                </a:solidFill>
                <a:latin typeface="Trebuchet MS" pitchFamily="34" charset="0"/>
              </a:rPr>
            </a:br>
            <a:r>
              <a:rPr lang="en-US" sz="1100" b="0" cap="none" baseline="0" noProof="0" dirty="0" smtClean="0">
                <a:solidFill>
                  <a:schemeClr val="bg1"/>
                </a:solidFill>
                <a:latin typeface="Trebuchet MS" pitchFamily="34" charset="0"/>
              </a:rPr>
              <a:t>Group 03</a:t>
            </a:r>
            <a:endParaRPr lang="en-US" sz="1100" b="0" cap="none" baseline="0" noProof="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6804025" y="4508475"/>
            <a:ext cx="1944688" cy="7207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Partner Logo 1</a:t>
            </a:r>
            <a:endParaRPr lang="de-DE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4" hasCustomPrompt="1"/>
          </p:nvPr>
        </p:nvSpPr>
        <p:spPr>
          <a:xfrm>
            <a:off x="6804248" y="3645024"/>
            <a:ext cx="1944688" cy="7207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Partner Logo 2</a:t>
            </a:r>
            <a:endParaRPr lang="de-DE" dirty="0"/>
          </a:p>
        </p:txBody>
      </p:sp>
      <p:pic>
        <p:nvPicPr>
          <p:cNvPr id="19" name="Picture 2" descr="\\wi1.uni-muenster.de\dfs\institut\ERCIS\10 Corporate Identity\10 Corporate Design &amp; Communication\10 Logos &amp; Grafiken &amp; Bilder\10 ERCIS-Logo\logo_schrif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338" y="445245"/>
            <a:ext cx="1892185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\\wi1.uni-muenster.de\dfs\institut\ERCIS\10 Corporate Identity\10 Corporate Design &amp; Communication\10 Logos &amp; Grafiken &amp; Bilder\30 WWU-Logo\WWU_Logo1_1c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37884"/>
            <a:ext cx="1874862" cy="40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feld 20"/>
          <p:cNvSpPr txBox="1"/>
          <p:nvPr userDrawn="1"/>
        </p:nvSpPr>
        <p:spPr>
          <a:xfrm>
            <a:off x="7524328" y="6101922"/>
            <a:ext cx="1224136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r>
              <a:rPr lang="de-DE" sz="1050" b="0" cap="none" baseline="0" dirty="0" smtClean="0">
                <a:solidFill>
                  <a:schemeClr val="bg1"/>
                </a:solidFill>
                <a:latin typeface="Trebuchet MS" pitchFamily="34" charset="0"/>
              </a:rPr>
              <a:t/>
            </a:r>
            <a:br>
              <a:rPr lang="de-DE" sz="1050" b="0" cap="none" baseline="0" dirty="0" smtClean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100" b="0" cap="none" baseline="0" dirty="0" smtClean="0">
                <a:solidFill>
                  <a:schemeClr val="bg1"/>
                </a:solidFill>
                <a:latin typeface="Trebuchet MS" pitchFamily="34" charset="0"/>
              </a:rPr>
              <a:t>2016-02-04</a:t>
            </a:r>
          </a:p>
        </p:txBody>
      </p:sp>
      <p:sp>
        <p:nvSpPr>
          <p:cNvPr id="36" name="Textplatzhalt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467545" y="1484784"/>
            <a:ext cx="6264696" cy="865187"/>
          </a:xfrm>
          <a:prstGeom prst="rect">
            <a:avLst/>
          </a:prstGeom>
        </p:spPr>
        <p:txBody>
          <a:bodyPr/>
          <a:lstStyle>
            <a:lvl1pPr marL="0" indent="0">
              <a:defRPr lang="en-US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title</a:t>
            </a:r>
            <a:endParaRPr lang="en-US" noProof="0" dirty="0"/>
          </a:p>
        </p:txBody>
      </p:sp>
      <p:sp>
        <p:nvSpPr>
          <p:cNvPr id="37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7545" y="2348880"/>
            <a:ext cx="6264696" cy="504055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subtitle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eft) + Text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468313" y="476250"/>
            <a:ext cx="3959225" cy="5400675"/>
          </a:xfrm>
          <a:prstGeom prst="rect">
            <a:avLst/>
          </a:prstGeom>
        </p:spPr>
        <p:txBody>
          <a:bodyPr/>
          <a:lstStyle/>
          <a:p>
            <a:r>
              <a:rPr lang="en-US" noProof="0" dirty="0" smtClean="0"/>
              <a:t>Add picture by clicking symbol</a:t>
            </a:r>
            <a:endParaRPr lang="en-US" noProof="0" dirty="0"/>
          </a:p>
        </p:txBody>
      </p:sp>
      <p:sp>
        <p:nvSpPr>
          <p:cNvPr id="8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4644008" y="2348880"/>
            <a:ext cx="4121991" cy="35283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9" name="Textplatzhalt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4644008" y="1484784"/>
            <a:ext cx="4141792" cy="478800"/>
          </a:xfrm>
          <a:prstGeom prst="rect">
            <a:avLst/>
          </a:prstGeom>
        </p:spPr>
        <p:txBody>
          <a:bodyPr/>
          <a:lstStyle>
            <a:lvl1pPr marL="0" indent="0">
              <a:defRPr lang="en-US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8" y="1963584"/>
            <a:ext cx="4141792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ullets) + Image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6804248" y="1628800"/>
            <a:ext cx="1854956" cy="4248125"/>
          </a:xfrm>
          <a:prstGeom prst="rect">
            <a:avLst/>
          </a:prstGeom>
        </p:spPr>
        <p:txBody>
          <a:bodyPr/>
          <a:lstStyle/>
          <a:p>
            <a:r>
              <a:rPr lang="en-US" noProof="0" dirty="0" smtClean="0"/>
              <a:t>Add picture by clicking symbol</a:t>
            </a:r>
            <a:endParaRPr lang="en-US" noProof="0" dirty="0"/>
          </a:p>
        </p:txBody>
      </p:sp>
      <p:sp>
        <p:nvSpPr>
          <p:cNvPr id="9" name="Textplatzhalt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370800" y="573936"/>
            <a:ext cx="6508800" cy="478800"/>
          </a:xfrm>
          <a:prstGeom prst="rect">
            <a:avLst/>
          </a:prstGeom>
        </p:spPr>
        <p:txBody>
          <a:bodyPr/>
          <a:lstStyle>
            <a:lvl1pPr marL="0" indent="0">
              <a:defRPr lang="en-US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6" name="Inhaltsplatzhalter 6"/>
          <p:cNvSpPr>
            <a:spLocks noGrp="1"/>
          </p:cNvSpPr>
          <p:nvPr>
            <p:ph sz="quarter" idx="17" hasCustomPrompt="1"/>
          </p:nvPr>
        </p:nvSpPr>
        <p:spPr>
          <a:xfrm>
            <a:off x="378001" y="1548000"/>
            <a:ext cx="628223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endParaRPr lang="en-US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No Bullets) + Image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6804248" y="1628800"/>
            <a:ext cx="1854956" cy="4248125"/>
          </a:xfrm>
          <a:prstGeom prst="rect">
            <a:avLst/>
          </a:prstGeom>
        </p:spPr>
        <p:txBody>
          <a:bodyPr/>
          <a:lstStyle/>
          <a:p>
            <a:r>
              <a:rPr lang="en-US" noProof="0" dirty="0" smtClean="0"/>
              <a:t>Add picture by clicking symbol</a:t>
            </a:r>
            <a:endParaRPr lang="en-US" noProof="0" dirty="0"/>
          </a:p>
        </p:txBody>
      </p:sp>
      <p:sp>
        <p:nvSpPr>
          <p:cNvPr id="8" name="Textplatzhalt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370800" y="573936"/>
            <a:ext cx="6508800" cy="478800"/>
          </a:xfrm>
          <a:prstGeom prst="rect">
            <a:avLst/>
          </a:prstGeom>
        </p:spPr>
        <p:txBody>
          <a:bodyPr/>
          <a:lstStyle>
            <a:lvl1pPr marL="0" indent="0">
              <a:defRPr lang="en-US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9" name="Inhaltsplatzhalter 6"/>
          <p:cNvSpPr>
            <a:spLocks noGrp="1"/>
          </p:cNvSpPr>
          <p:nvPr>
            <p:ph sz="quarter" idx="17" hasCustomPrompt="1"/>
          </p:nvPr>
        </p:nvSpPr>
        <p:spPr>
          <a:xfrm>
            <a:off x="378001" y="1548000"/>
            <a:ext cx="628223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Inhaltsplatzhalter 12"/>
          <p:cNvSpPr>
            <a:spLocks noGrp="1"/>
          </p:cNvSpPr>
          <p:nvPr>
            <p:ph sz="quarter" idx="11" hasCustomPrompt="1"/>
          </p:nvPr>
        </p:nvSpPr>
        <p:spPr>
          <a:xfrm>
            <a:off x="395536" y="1772816"/>
            <a:ext cx="6552728" cy="3312368"/>
          </a:xfrm>
          <a:prstGeom prst="rect">
            <a:avLst/>
          </a:prstGeom>
        </p:spPr>
        <p:txBody>
          <a:bodyPr/>
          <a:lstStyle>
            <a:lvl1pPr marL="0">
              <a:spcAft>
                <a:spcPts val="600"/>
              </a:spcAft>
              <a:defRPr sz="25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add text or Image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95536" y="5157192"/>
            <a:ext cx="6551613" cy="792162"/>
          </a:xfrm>
          <a:prstGeom prst="rect">
            <a:avLst/>
          </a:prstGeom>
        </p:spPr>
        <p:txBody>
          <a:bodyPr/>
          <a:lstStyle>
            <a:lvl1pPr marL="182563" marR="0" indent="-1825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 lang="en-US" sz="1300" b="0" kern="1200" cap="all" spc="0" baseline="0" noProof="0" dirty="0" smtClean="0">
                <a:solidFill>
                  <a:schemeClr val="bg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/>
              <a:t>Click to add contact Details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1" name="Textplatzhalt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370800" y="573936"/>
            <a:ext cx="6508800" cy="478800"/>
          </a:xfrm>
          <a:prstGeom prst="rect">
            <a:avLst/>
          </a:prstGeom>
        </p:spPr>
        <p:txBody>
          <a:bodyPr/>
          <a:lstStyle>
            <a:lvl1pPr marL="0" indent="0">
              <a:defRPr lang="en-US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9" name="Textplatzhalt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370800" y="573936"/>
            <a:ext cx="6508800" cy="478800"/>
          </a:xfrm>
          <a:prstGeom prst="rect">
            <a:avLst/>
          </a:prstGeom>
        </p:spPr>
        <p:txBody>
          <a:bodyPr/>
          <a:lstStyle>
            <a:lvl1pPr marL="0" indent="0">
              <a:defRPr lang="en-US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No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370800" y="573936"/>
            <a:ext cx="6508800" cy="478800"/>
          </a:xfrm>
          <a:prstGeom prst="rect">
            <a:avLst/>
          </a:prstGeom>
        </p:spPr>
        <p:txBody>
          <a:bodyPr/>
          <a:lstStyle>
            <a:lvl1pPr marL="0" indent="0">
              <a:defRPr lang="en-US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6" name="Rechteck 5"/>
          <p:cNvSpPr/>
          <p:nvPr userDrawn="1"/>
        </p:nvSpPr>
        <p:spPr>
          <a:xfrm>
            <a:off x="7020272" y="404664"/>
            <a:ext cx="1728192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609600" indent="-3429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94464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No Title, No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7020272" y="404664"/>
            <a:ext cx="1728192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88640"/>
            <a:ext cx="8370464" cy="567894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609600" indent="-3429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966787" indent="-342900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291825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3" hasCustomPrompt="1"/>
          </p:nvPr>
        </p:nvSpPr>
        <p:spPr>
          <a:xfrm>
            <a:off x="366714" y="1556793"/>
            <a:ext cx="8309742" cy="28083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Picture (optional)</a:t>
            </a:r>
            <a:endParaRPr lang="de-DE" dirty="0"/>
          </a:p>
        </p:txBody>
      </p:sp>
      <p:sp>
        <p:nvSpPr>
          <p:cNvPr id="5" name="Textplatzhalt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367456" y="4462368"/>
            <a:ext cx="8309000" cy="478800"/>
          </a:xfrm>
          <a:prstGeom prst="rect">
            <a:avLst/>
          </a:prstGeom>
        </p:spPr>
        <p:txBody>
          <a:bodyPr/>
          <a:lstStyle>
            <a:lvl1pPr marL="0" indent="0">
              <a:defRPr lang="en-US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title</a:t>
            </a:r>
            <a:endParaRPr lang="en-US" noProof="0" dirty="0"/>
          </a:p>
        </p:txBody>
      </p:sp>
      <p:sp>
        <p:nvSpPr>
          <p:cNvPr id="6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67456" y="4941168"/>
            <a:ext cx="83090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subtitle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4411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573936"/>
            <a:ext cx="6508800" cy="478800"/>
          </a:xfrm>
          <a:prstGeom prst="rect">
            <a:avLst/>
          </a:prstGeom>
        </p:spPr>
        <p:txBody>
          <a:bodyPr/>
          <a:lstStyle>
            <a:lvl1pPr marL="0" indent="0">
              <a:defRPr lang="en-US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3" name="Textplatzhalter 35"/>
          <p:cNvSpPr>
            <a:spLocks noGrp="1"/>
          </p:cNvSpPr>
          <p:nvPr>
            <p:ph type="body" sz="quarter" idx="17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6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56792"/>
            <a:ext cx="412199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609600" indent="-3429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8" hasCustomPrompt="1"/>
          </p:nvPr>
        </p:nvSpPr>
        <p:spPr>
          <a:xfrm>
            <a:off x="4626472" y="1556792"/>
            <a:ext cx="412199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378001" y="1556792"/>
            <a:ext cx="4121991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8" name="Inhaltsplatzhalter 6"/>
          <p:cNvSpPr>
            <a:spLocks noGrp="1"/>
          </p:cNvSpPr>
          <p:nvPr>
            <p:ph sz="quarter" idx="15" hasCustomPrompt="1"/>
          </p:nvPr>
        </p:nvSpPr>
        <p:spPr>
          <a:xfrm>
            <a:off x="4626473" y="1556792"/>
            <a:ext cx="4121991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573936"/>
            <a:ext cx="6508800" cy="478800"/>
          </a:xfrm>
          <a:prstGeom prst="rect">
            <a:avLst/>
          </a:prstGeom>
        </p:spPr>
        <p:txBody>
          <a:bodyPr/>
          <a:lstStyle>
            <a:lvl1pPr marL="0" indent="0">
              <a:defRPr lang="en-US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3" name="Textplatzhalter 35"/>
          <p:cNvSpPr>
            <a:spLocks noGrp="1"/>
          </p:cNvSpPr>
          <p:nvPr>
            <p:ph type="body" sz="quarter" idx="17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eft) + Text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468313" y="476250"/>
            <a:ext cx="3959225" cy="540067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noProof="0" dirty="0" smtClean="0"/>
              <a:t>Add picture by clicking symbol</a:t>
            </a:r>
            <a:endParaRPr lang="en-US" noProof="0" dirty="0"/>
          </a:p>
        </p:txBody>
      </p:sp>
      <p:sp>
        <p:nvSpPr>
          <p:cNvPr id="9" name="Textplatzhalt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4644008" y="1484784"/>
            <a:ext cx="4141792" cy="478800"/>
          </a:xfrm>
          <a:prstGeom prst="rect">
            <a:avLst/>
          </a:prstGeom>
        </p:spPr>
        <p:txBody>
          <a:bodyPr/>
          <a:lstStyle>
            <a:lvl1pPr marL="0" indent="0">
              <a:defRPr lang="en-US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8" y="1963584"/>
            <a:ext cx="4141792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8" name="Inhaltsplatzhalter 6"/>
          <p:cNvSpPr>
            <a:spLocks noGrp="1"/>
          </p:cNvSpPr>
          <p:nvPr>
            <p:ph sz="quarter" idx="18" hasCustomPrompt="1"/>
          </p:nvPr>
        </p:nvSpPr>
        <p:spPr>
          <a:xfrm>
            <a:off x="4644008" y="2348880"/>
            <a:ext cx="4121992" cy="3527499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6084095"/>
            <a:ext cx="8793956" cy="466724"/>
          </a:xfrm>
          <a:prstGeom prst="rect">
            <a:avLst/>
          </a:prstGeom>
          <a:solidFill>
            <a:srgbClr val="852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78692" y="6101922"/>
            <a:ext cx="41213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100" b="0" cap="none" baseline="0" noProof="0" dirty="0" err="1" smtClean="0">
                <a:solidFill>
                  <a:schemeClr val="bg1"/>
                </a:solidFill>
                <a:latin typeface="Trebuchet MS" pitchFamily="34" charset="0"/>
              </a:rPr>
              <a:t>Flacco</a:t>
            </a:r>
            <a:r>
              <a:rPr lang="en-US" sz="1100" b="0" cap="none" baseline="0" noProof="0" dirty="0" smtClean="0">
                <a:solidFill>
                  <a:schemeClr val="bg1"/>
                </a:solidFill>
                <a:latin typeface="Trebuchet MS" pitchFamily="34" charset="0"/>
              </a:rPr>
              <a:t> – Expensive Features</a:t>
            </a:r>
            <a:br>
              <a:rPr lang="en-US" sz="1100" b="0" cap="none" baseline="0" noProof="0" dirty="0" smtClean="0">
                <a:solidFill>
                  <a:schemeClr val="bg1"/>
                </a:solidFill>
                <a:latin typeface="Trebuchet MS" pitchFamily="34" charset="0"/>
              </a:rPr>
            </a:br>
            <a:r>
              <a:rPr lang="en-US" sz="1100" b="0" cap="none" baseline="0" noProof="0" dirty="0" smtClean="0">
                <a:solidFill>
                  <a:schemeClr val="bg1"/>
                </a:solidFill>
                <a:latin typeface="Trebuchet MS" pitchFamily="34" charset="0"/>
              </a:rPr>
              <a:t>Group 03</a:t>
            </a:r>
            <a:endParaRPr lang="en-US" sz="1100" b="0" cap="none" baseline="0" noProof="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524328" y="6101922"/>
            <a:ext cx="1224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fld id="{A9063EE5-D4E8-4F75-A77C-D3AC67F05250}" type="slidenum">
              <a:rPr lang="de-DE" sz="1100" b="0" cap="none" baseline="0" smtClean="0">
                <a:solidFill>
                  <a:schemeClr val="bg1"/>
                </a:solidFill>
                <a:latin typeface="Trebuchet MS" pitchFamily="34" charset="0"/>
              </a:rPr>
              <a:pPr algn="r">
                <a:spcAft>
                  <a:spcPts val="300"/>
                </a:spcAft>
              </a:pPr>
              <a:t>‹#›</a:t>
            </a:fld>
            <a:r>
              <a:rPr lang="de-DE" sz="1100" b="0" cap="none" baseline="0" dirty="0" smtClean="0">
                <a:solidFill>
                  <a:schemeClr val="bg1"/>
                </a:solidFill>
                <a:latin typeface="Trebuchet MS" pitchFamily="34" charset="0"/>
              </a:rPr>
              <a:t/>
            </a:r>
            <a:br>
              <a:rPr lang="de-DE" sz="1100" b="0" cap="none" baseline="0" dirty="0" smtClean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100" b="0" cap="none" baseline="0" dirty="0" smtClean="0">
                <a:solidFill>
                  <a:schemeClr val="bg1"/>
                </a:solidFill>
                <a:latin typeface="Trebuchet MS" pitchFamily="34" charset="0"/>
              </a:rPr>
              <a:t>2016-02-04</a:t>
            </a:r>
          </a:p>
        </p:txBody>
      </p:sp>
      <p:pic>
        <p:nvPicPr>
          <p:cNvPr id="16" name="Picture 2" descr="\\wi1.uni-muenster.de\dfs\institut\ERCIS\10 Corporate Identity\10 Corporate Design &amp; Communication\10 Logos &amp; Grafiken &amp; Bilder\10 ERCIS-Logo\ERCIS_logo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448" y="440382"/>
            <a:ext cx="1574224" cy="95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64" r:id="rId4"/>
    <p:sldLayoutId id="2147483663" r:id="rId5"/>
    <p:sldLayoutId id="2147483662" r:id="rId6"/>
    <p:sldLayoutId id="2147483658" r:id="rId7"/>
    <p:sldLayoutId id="2147483653" r:id="rId8"/>
    <p:sldLayoutId id="2147483652" r:id="rId9"/>
    <p:sldLayoutId id="2147483657" r:id="rId10"/>
    <p:sldLayoutId id="2147483659" r:id="rId11"/>
    <p:sldLayoutId id="2147483654" r:id="rId12"/>
    <p:sldLayoutId id="2147483660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 cap="all" baseline="0">
          <a:solidFill>
            <a:srgbClr val="852339"/>
          </a:solidFill>
          <a:latin typeface="Trebuchet MS" pitchFamily="34" charset="0"/>
          <a:ea typeface="+mj-ea"/>
          <a:cs typeface="Arial" pitchFamily="34" charset="0"/>
        </a:defRPr>
      </a:lvl1pPr>
    </p:titleStyle>
    <p:bodyStyle>
      <a:lvl1pPr marL="182563" indent="-182563" algn="l" defTabSz="914400" rtl="0" eaLnBrk="1" latinLnBrk="0" hangingPunct="1">
        <a:spcBef>
          <a:spcPts val="0"/>
        </a:spcBef>
        <a:spcAft>
          <a:spcPts val="300"/>
        </a:spcAft>
        <a:buFontTx/>
        <a:buNone/>
        <a:defRPr sz="1300" b="0" kern="1200" spc="0" baseline="0">
          <a:solidFill>
            <a:srgbClr val="5F5F5F"/>
          </a:solidFill>
          <a:latin typeface="Trebuchet MS" pitchFamily="34" charset="0"/>
          <a:ea typeface="+mn-ea"/>
          <a:cs typeface="Arial" pitchFamily="34" charset="0"/>
        </a:defRPr>
      </a:lvl1pPr>
      <a:lvl2pPr marL="449263" indent="-182563" algn="l" defTabSz="914400" rtl="0" eaLnBrk="1" latinLnBrk="0" hangingPunct="1">
        <a:spcBef>
          <a:spcPct val="20000"/>
        </a:spcBef>
        <a:buFontTx/>
        <a:buBlip>
          <a:blip r:embed="rId16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806450" indent="-182563" algn="l" defTabSz="914400" rtl="0" eaLnBrk="1" latinLnBrk="0" hangingPunct="1">
        <a:spcBef>
          <a:spcPct val="20000"/>
        </a:spcBef>
        <a:buFontTx/>
        <a:buBlip>
          <a:blip r:embed="rId16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163638" indent="-174625" algn="l" defTabSz="914400" rtl="0" eaLnBrk="1" latinLnBrk="0" hangingPunct="1">
        <a:spcBef>
          <a:spcPct val="20000"/>
        </a:spcBef>
        <a:buFontTx/>
        <a:buBlip>
          <a:blip r:embed="rId16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16"/>
        </a:buBlip>
        <a:defRPr sz="2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Textplatzhalt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 smtClean="0"/>
              <a:t>Flacco</a:t>
            </a:r>
            <a:r>
              <a:rPr lang="en-US" dirty="0" smtClean="0"/>
              <a:t> – Expensive Features</a:t>
            </a:r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Data Analytics 1 – Case Study</a:t>
            </a:r>
            <a:br>
              <a:rPr lang="en-US" dirty="0" smtClean="0"/>
            </a:br>
            <a:r>
              <a:rPr lang="en-US" dirty="0" smtClean="0"/>
              <a:t>Group 03</a:t>
            </a:r>
            <a:endParaRPr lang="en-US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4729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smtClean="0"/>
              <a:t>Introduction</a:t>
            </a:r>
          </a:p>
          <a:p>
            <a:pPr lvl="1"/>
            <a:r>
              <a:rPr lang="en-US" dirty="0" smtClean="0">
                <a:latin typeface="+mj-lt"/>
              </a:rPr>
              <a:t>Exploratory Landscape Analysis, Cell Mapping Techniques</a:t>
            </a:r>
          </a:p>
          <a:p>
            <a:pPr lvl="1"/>
            <a:r>
              <a:rPr lang="en-US" dirty="0" err="1" smtClean="0">
                <a:latin typeface="+mj-lt"/>
              </a:rPr>
              <a:t>Flacco</a:t>
            </a:r>
            <a:r>
              <a:rPr lang="en-US" dirty="0" smtClean="0">
                <a:latin typeface="+mj-lt"/>
              </a:rPr>
              <a:t> Dataset</a:t>
            </a:r>
            <a:endParaRPr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smtClean="0"/>
              <a:t>Data Preprocessing</a:t>
            </a:r>
            <a:endParaRPr/>
          </a:p>
          <a:p>
            <a:pPr lvl="1"/>
            <a:r>
              <a:rPr lang="en-US" dirty="0" smtClean="0"/>
              <a:t>Visualization</a:t>
            </a:r>
          </a:p>
          <a:p>
            <a:pPr lvl="1"/>
            <a:r>
              <a:rPr lang="en-US" dirty="0" smtClean="0"/>
              <a:t>Normality (Tests, Transformation)</a:t>
            </a:r>
          </a:p>
          <a:p>
            <a:pPr lvl="1"/>
            <a:r>
              <a:rPr lang="en-US" dirty="0" smtClean="0"/>
              <a:t>Outlier Detection</a:t>
            </a:r>
            <a:endParaRPr smtClean="0"/>
          </a:p>
          <a:p>
            <a:pPr>
              <a:lnSpc>
                <a:spcPct val="150000"/>
              </a:lnSpc>
            </a:pPr>
            <a:r>
              <a:rPr smtClean="0"/>
              <a:t>Unsupervised Learning</a:t>
            </a:r>
          </a:p>
          <a:p>
            <a:pPr lvl="1"/>
            <a:r>
              <a:rPr lang="en-US" dirty="0" smtClean="0"/>
              <a:t>Principal Component Analysis</a:t>
            </a:r>
          </a:p>
          <a:p>
            <a:pPr lvl="1"/>
            <a:r>
              <a:rPr lang="en-US" dirty="0" smtClean="0"/>
              <a:t>Multi-Dimensional Scaling</a:t>
            </a:r>
          </a:p>
          <a:p>
            <a:pPr lvl="1"/>
            <a:r>
              <a:rPr lang="en-US" dirty="0" smtClean="0"/>
              <a:t>Clustering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13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4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4" y="1575992"/>
            <a:ext cx="8309742" cy="2769914"/>
          </a:xfrm>
        </p:spPr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err="1" smtClean="0"/>
              <a:t>Visualization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627784" y="5862464"/>
            <a:ext cx="619268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900" dirty="0" smtClean="0">
                <a:solidFill>
                  <a:schemeClr val="bg1">
                    <a:lumMod val="50000"/>
                  </a:schemeClr>
                </a:solidFill>
              </a:rPr>
              <a:t>Image: </a:t>
            </a:r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https://</a:t>
            </a:r>
            <a:r>
              <a:rPr lang="de-DE" sz="900" dirty="0" err="1">
                <a:solidFill>
                  <a:schemeClr val="bg1">
                    <a:lumMod val="50000"/>
                  </a:schemeClr>
                </a:solidFill>
              </a:rPr>
              <a:t>www.salesscreen.com</a:t>
            </a:r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de-DE" sz="900" dirty="0" err="1">
                <a:solidFill>
                  <a:schemeClr val="bg1">
                    <a:lumMod val="50000"/>
                  </a:schemeClr>
                </a:solidFill>
              </a:rPr>
              <a:t>theartofsales</a:t>
            </a:r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de-DE" sz="900" dirty="0" err="1">
                <a:solidFill>
                  <a:schemeClr val="bg1">
                    <a:lumMod val="50000"/>
                  </a:schemeClr>
                </a:solidFill>
              </a:rPr>
              <a:t>data-visualization</a:t>
            </a:r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/</a:t>
            </a:r>
            <a:endParaRPr lang="de-DE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err="1" smtClean="0"/>
              <a:t>Exploraty</a:t>
            </a:r>
            <a:r>
              <a:rPr lang="de-DE" dirty="0" smtClean="0"/>
              <a:t> </a:t>
            </a:r>
            <a:r>
              <a:rPr lang="de-DE" dirty="0" err="1" smtClean="0"/>
              <a:t>Landscape</a:t>
            </a:r>
            <a:r>
              <a:rPr lang="de-DE" dirty="0" smtClean="0"/>
              <a:t> Analysis (ELA)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 smtClean="0"/>
              <a:t>analysis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Black-box </a:t>
            </a:r>
            <a:r>
              <a:rPr lang="de-DE" dirty="0" err="1" smtClean="0"/>
              <a:t>Optimization</a:t>
            </a:r>
            <a:r>
              <a:rPr lang="de-DE" dirty="0" smtClean="0"/>
              <a:t> Problems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4611" y="2071678"/>
            <a:ext cx="1404742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 l="762"/>
          <a:stretch>
            <a:fillRect/>
          </a:stretch>
        </p:blipFill>
        <p:spPr bwMode="auto">
          <a:xfrm>
            <a:off x="1670653" y="3274884"/>
            <a:ext cx="1401149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Inhaltsplatzhalter 1"/>
          <p:cNvSpPr txBox="1">
            <a:spLocks/>
          </p:cNvSpPr>
          <p:nvPr/>
        </p:nvSpPr>
        <p:spPr>
          <a:xfrm>
            <a:off x="285720" y="4786323"/>
            <a:ext cx="7929618" cy="71437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“ELA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aims at characterizing the problem landscape and deriving rules for determining how problem properties influence algorithm performance”</a:t>
            </a:r>
          </a:p>
          <a:p>
            <a:pPr marL="183600" marR="0" lvl="0" indent="-183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Trebuchet MS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Inhaltsplatzhalter 4"/>
          <p:cNvSpPr txBox="1">
            <a:spLocks/>
          </p:cNvSpPr>
          <p:nvPr/>
        </p:nvSpPr>
        <p:spPr>
          <a:xfrm>
            <a:off x="428596" y="5857892"/>
            <a:ext cx="8353425" cy="224009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R="0" lvl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DE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Kerschke</a:t>
            </a: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,</a:t>
            </a:r>
            <a:r>
              <a:rPr kumimoji="0" lang="de-DE" sz="1100" b="0" i="0" u="none" strike="noStrike" kern="120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P., Preuss, M., </a:t>
            </a:r>
            <a:r>
              <a:rPr kumimoji="0" lang="de-DE" sz="1100" b="0" i="0" u="none" strike="noStrike" kern="120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Wessing</a:t>
            </a:r>
            <a:r>
              <a:rPr kumimoji="0" lang="de-DE" sz="1100" b="0" i="0" u="none" strike="noStrike" kern="120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, S., Trautmann, </a:t>
            </a:r>
            <a:r>
              <a:rPr lang="de-DE" sz="1100" dirty="0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H., </a:t>
            </a:r>
            <a:r>
              <a:rPr lang="de-DE" sz="1100" dirty="0" err="1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Detecting</a:t>
            </a:r>
            <a:r>
              <a:rPr lang="de-DE" sz="1100" dirty="0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 </a:t>
            </a:r>
            <a:r>
              <a:rPr lang="de-DE" sz="1100" dirty="0" err="1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Funnel</a:t>
            </a:r>
            <a:r>
              <a:rPr lang="de-DE" sz="1100" dirty="0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 </a:t>
            </a:r>
            <a:r>
              <a:rPr lang="de-DE" sz="1100" dirty="0" err="1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Structures</a:t>
            </a:r>
            <a:r>
              <a:rPr lang="de-DE" sz="1100" dirty="0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 </a:t>
            </a:r>
            <a:r>
              <a:rPr lang="de-DE" sz="1100" dirty="0" err="1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by</a:t>
            </a:r>
            <a:r>
              <a:rPr lang="de-DE" sz="1100" dirty="0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 </a:t>
            </a:r>
            <a:r>
              <a:rPr lang="de-DE" sz="1100" dirty="0" err="1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Means</a:t>
            </a:r>
            <a:r>
              <a:rPr lang="de-DE" sz="1100" dirty="0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 </a:t>
            </a:r>
            <a:r>
              <a:rPr lang="de-DE" sz="1100" dirty="0" err="1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of</a:t>
            </a:r>
            <a:r>
              <a:rPr lang="de-DE" sz="1100" dirty="0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 </a:t>
            </a:r>
            <a:r>
              <a:rPr lang="de-DE" sz="1100" dirty="0" err="1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Exploratory</a:t>
            </a:r>
            <a:r>
              <a:rPr lang="de-DE" sz="1100" dirty="0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 </a:t>
            </a:r>
            <a:r>
              <a:rPr lang="de-DE" sz="1100" dirty="0" err="1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Landscape</a:t>
            </a:r>
            <a:r>
              <a:rPr lang="de-DE" sz="1100" dirty="0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 Analysis</a:t>
            </a: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2015.</a:t>
            </a:r>
          </a:p>
        </p:txBody>
      </p:sp>
      <p:sp>
        <p:nvSpPr>
          <p:cNvPr id="12" name="Inhaltsplatzhalter 1"/>
          <p:cNvSpPr txBox="1">
            <a:spLocks/>
          </p:cNvSpPr>
          <p:nvPr/>
        </p:nvSpPr>
        <p:spPr>
          <a:xfrm>
            <a:off x="500034" y="1643051"/>
            <a:ext cx="3500462" cy="35719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1900" dirty="0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Different problem instances …</a:t>
            </a:r>
            <a:endParaRPr kumimoji="0" lang="en-US" sz="19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Trebuchet MS" pitchFamily="34" charset="0"/>
              <a:ea typeface="+mn-ea"/>
              <a:cs typeface="Arial" pitchFamily="34" charset="0"/>
            </a:endParaRPr>
          </a:p>
          <a:p>
            <a:pPr marL="183600" marR="0" lvl="0" indent="-183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Trebuchet MS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Inhaltsplatzhalter 1"/>
          <p:cNvSpPr txBox="1">
            <a:spLocks/>
          </p:cNvSpPr>
          <p:nvPr/>
        </p:nvSpPr>
        <p:spPr>
          <a:xfrm>
            <a:off x="4857752" y="1643051"/>
            <a:ext cx="4000528" cy="35719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1900" dirty="0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… require different opt. algorithms</a:t>
            </a:r>
            <a:endParaRPr kumimoji="0" lang="en-US" sz="19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Trebuchet MS" pitchFamily="34" charset="0"/>
              <a:ea typeface="+mn-ea"/>
              <a:cs typeface="Arial" pitchFamily="34" charset="0"/>
            </a:endParaRPr>
          </a:p>
          <a:p>
            <a:pPr marL="183600" marR="0" lvl="0" indent="-183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Trebuchet MS" pitchFamily="34" charset="0"/>
              <a:ea typeface="+mn-ea"/>
              <a:cs typeface="Arial" pitchFamily="34" charset="0"/>
            </a:endParaRPr>
          </a:p>
        </p:txBody>
      </p:sp>
      <p:pic>
        <p:nvPicPr>
          <p:cNvPr id="15" name="Grafik 14" descr="1397119524-300px.png"/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6465107" y="2143116"/>
            <a:ext cx="1071570" cy="1071570"/>
          </a:xfrm>
          <a:prstGeom prst="rect">
            <a:avLst/>
          </a:prstGeom>
        </p:spPr>
      </p:pic>
      <p:pic>
        <p:nvPicPr>
          <p:cNvPr id="17" name="Grafik 16" descr="gears-800px.png"/>
          <p:cNvPicPr>
            <a:picLocks noChangeAspect="1"/>
          </p:cNvPicPr>
          <p:nvPr/>
        </p:nvPicPr>
        <p:blipFill>
          <a:blip r:embed="rId6" cstate="print">
            <a:lum bright="40000"/>
          </a:blip>
          <a:stretch>
            <a:fillRect/>
          </a:stretch>
        </p:blipFill>
        <p:spPr>
          <a:xfrm>
            <a:off x="5357818" y="3000372"/>
            <a:ext cx="1357322" cy="1357322"/>
          </a:xfrm>
          <a:prstGeom prst="rect">
            <a:avLst/>
          </a:prstGeom>
        </p:spPr>
      </p:pic>
      <p:pic>
        <p:nvPicPr>
          <p:cNvPr id="18" name="Grafik 17" descr="johnny-automatic-worm-gear-800px.png"/>
          <p:cNvPicPr>
            <a:picLocks noChangeAspect="1"/>
          </p:cNvPicPr>
          <p:nvPr/>
        </p:nvPicPr>
        <p:blipFill>
          <a:blip r:embed="rId7" cstate="print">
            <a:grayscl/>
          </a:blip>
          <a:stretch>
            <a:fillRect/>
          </a:stretch>
        </p:blipFill>
        <p:spPr>
          <a:xfrm>
            <a:off x="7143768" y="3351855"/>
            <a:ext cx="1586531" cy="797232"/>
          </a:xfrm>
          <a:prstGeom prst="rect">
            <a:avLst/>
          </a:prstGeom>
        </p:spPr>
      </p:pic>
      <p:pic>
        <p:nvPicPr>
          <p:cNvPr id="1028" name="Picture 4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8" cstate="print"/>
          <a:srcRect l="2814" t="551"/>
          <a:stretch>
            <a:fillRect/>
          </a:stretch>
        </p:blipFill>
        <p:spPr bwMode="auto">
          <a:xfrm>
            <a:off x="428595" y="2071678"/>
            <a:ext cx="141828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err="1" smtClean="0"/>
              <a:t>Exploraty</a:t>
            </a:r>
            <a:r>
              <a:rPr lang="de-DE" dirty="0" smtClean="0"/>
              <a:t> </a:t>
            </a:r>
            <a:r>
              <a:rPr lang="de-DE" dirty="0" err="1" smtClean="0"/>
              <a:t>Landscape</a:t>
            </a:r>
            <a:r>
              <a:rPr lang="de-DE" dirty="0" smtClean="0"/>
              <a:t> Analysis (ELA)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ELA-</a:t>
            </a:r>
            <a:r>
              <a:rPr lang="de-DE" dirty="0" err="1" smtClean="0"/>
              <a:t>Featureset</a:t>
            </a:r>
            <a:endParaRPr lang="de-DE" dirty="0"/>
          </a:p>
        </p:txBody>
      </p:sp>
      <p:pic>
        <p:nvPicPr>
          <p:cNvPr id="8" name="Inhaltsplatzhalter 6" descr="Black-Box-A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14612" y="2928934"/>
            <a:ext cx="1357322" cy="132535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6314" y="2143116"/>
            <a:ext cx="4080136" cy="267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Inhaltsplatzhalter 4"/>
          <p:cNvSpPr txBox="1">
            <a:spLocks/>
          </p:cNvSpPr>
          <p:nvPr/>
        </p:nvSpPr>
        <p:spPr>
          <a:xfrm>
            <a:off x="428596" y="5715016"/>
            <a:ext cx="8353425" cy="29544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r"/>
            <a:r>
              <a:rPr lang="de-DE" sz="900" dirty="0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Image: http://medcitynews.com/wp-content/uploads/Black-Box-Art.png</a:t>
            </a:r>
          </a:p>
          <a:p>
            <a:pPr marR="0" lvl="0" algn="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kumimoji="0" lang="de-DE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Mersmann</a:t>
            </a:r>
            <a:r>
              <a:rPr kumimoji="0" lang="de-DE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, O., </a:t>
            </a:r>
            <a:r>
              <a:rPr kumimoji="0" lang="de-DE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Bischl</a:t>
            </a:r>
            <a:r>
              <a:rPr kumimoji="0" lang="de-DE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, B., Trautmann, H., Preuss, M., Weihs, C., Rudolph, G., </a:t>
            </a:r>
            <a:r>
              <a:rPr kumimoji="0" lang="de-DE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Exploratory</a:t>
            </a:r>
            <a:r>
              <a:rPr kumimoji="0" lang="de-DE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Landscape</a:t>
            </a:r>
            <a:r>
              <a:rPr kumimoji="0" lang="de-DE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Analysis in </a:t>
            </a:r>
            <a:r>
              <a:rPr kumimoji="0" lang="de-DE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Proceedings</a:t>
            </a:r>
            <a:r>
              <a:rPr kumimoji="0" lang="de-DE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of</a:t>
            </a:r>
            <a:r>
              <a:rPr kumimoji="0" lang="de-DE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GECCO 2011, pp. 829-836.</a:t>
            </a:r>
          </a:p>
        </p:txBody>
      </p:sp>
      <p:sp>
        <p:nvSpPr>
          <p:cNvPr id="11" name="Nach unten gekrümmter Pfeil 10"/>
          <p:cNvSpPr/>
          <p:nvPr/>
        </p:nvSpPr>
        <p:spPr>
          <a:xfrm rot="10800000" flipH="1">
            <a:off x="3357554" y="5000635"/>
            <a:ext cx="3786214" cy="428628"/>
          </a:xfrm>
          <a:prstGeom prst="curvedDownArrow">
            <a:avLst>
              <a:gd name="adj1" fmla="val 35053"/>
              <a:gd name="adj2" fmla="val 79506"/>
              <a:gd name="adj3" fmla="val 16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1000100" y="2571744"/>
            <a:ext cx="1785950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High </a:t>
            </a:r>
            <a:r>
              <a:rPr lang="de-DE" sz="1400" dirty="0" err="1" smtClean="0"/>
              <a:t>dimensionality</a:t>
            </a:r>
            <a:endParaRPr lang="de-DE" sz="14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1000100" y="4143380"/>
            <a:ext cx="1785950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Computational</a:t>
            </a:r>
            <a:r>
              <a:rPr lang="de-DE" sz="1400" dirty="0" smtClean="0"/>
              <a:t> </a:t>
            </a:r>
            <a:r>
              <a:rPr lang="de-DE" sz="1400" dirty="0" err="1" smtClean="0"/>
              <a:t>effort</a:t>
            </a:r>
            <a:endParaRPr lang="de-DE" sz="14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500034" y="3357562"/>
            <a:ext cx="1785950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Large </a:t>
            </a:r>
            <a:r>
              <a:rPr lang="de-DE" sz="1400" dirty="0" err="1" smtClean="0"/>
              <a:t>landscape</a:t>
            </a:r>
            <a:endParaRPr lang="de-DE" sz="1400" dirty="0"/>
          </a:p>
        </p:txBody>
      </p:sp>
      <p:sp>
        <p:nvSpPr>
          <p:cNvPr id="15" name="Inhaltsplatzhalter 1"/>
          <p:cNvSpPr txBox="1">
            <a:spLocks/>
          </p:cNvSpPr>
          <p:nvPr/>
        </p:nvSpPr>
        <p:spPr>
          <a:xfrm>
            <a:off x="500034" y="1643050"/>
            <a:ext cx="3500462" cy="35719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1900" dirty="0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Unknown problem landscape …</a:t>
            </a:r>
            <a:endParaRPr kumimoji="0" lang="en-US" sz="19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Trebuchet MS" pitchFamily="34" charset="0"/>
              <a:ea typeface="+mn-ea"/>
              <a:cs typeface="Arial" pitchFamily="34" charset="0"/>
            </a:endParaRPr>
          </a:p>
          <a:p>
            <a:pPr marL="183600" marR="0" lvl="0" indent="-183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Trebuchet MS" pitchFamily="34" charset="0"/>
              <a:ea typeface="+mn-ea"/>
              <a:cs typeface="Arial" pitchFamily="34" charset="0"/>
            </a:endParaRPr>
          </a:p>
        </p:txBody>
      </p:sp>
      <p:sp>
        <p:nvSpPr>
          <p:cNvPr id="16" name="Inhaltsplatzhalter 1"/>
          <p:cNvSpPr txBox="1">
            <a:spLocks/>
          </p:cNvSpPr>
          <p:nvPr/>
        </p:nvSpPr>
        <p:spPr>
          <a:xfrm>
            <a:off x="4857752" y="1643050"/>
            <a:ext cx="4000528" cy="35719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1900" dirty="0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… are overcome by ELA features</a:t>
            </a:r>
            <a:endParaRPr kumimoji="0" lang="en-US" sz="19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Trebuchet MS" pitchFamily="34" charset="0"/>
              <a:ea typeface="+mn-ea"/>
              <a:cs typeface="Arial" pitchFamily="34" charset="0"/>
            </a:endParaRPr>
          </a:p>
          <a:p>
            <a:pPr marL="183600" marR="0" lvl="0" indent="-183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Trebuchet MS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err="1" smtClean="0"/>
              <a:t>Cell</a:t>
            </a:r>
            <a:r>
              <a:rPr lang="de-DE" dirty="0" smtClean="0"/>
              <a:t> Mapping </a:t>
            </a:r>
            <a:r>
              <a:rPr lang="de-DE" dirty="0" err="1" smtClean="0"/>
              <a:t>Techniques</a:t>
            </a:r>
            <a:r>
              <a:rPr lang="de-DE" dirty="0" smtClean="0"/>
              <a:t> (CM)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 smtClean="0"/>
              <a:t>Broadening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ELA-</a:t>
            </a:r>
            <a:r>
              <a:rPr lang="de-DE" dirty="0" err="1" smtClean="0"/>
              <a:t>Featureset</a:t>
            </a:r>
            <a:endParaRPr lang="de-DE" dirty="0"/>
          </a:p>
        </p:txBody>
      </p:sp>
      <p:sp>
        <p:nvSpPr>
          <p:cNvPr id="5" name="Inhaltsplatzhalter 4"/>
          <p:cNvSpPr txBox="1">
            <a:spLocks/>
          </p:cNvSpPr>
          <p:nvPr/>
        </p:nvSpPr>
        <p:spPr>
          <a:xfrm>
            <a:off x="428596" y="5715016"/>
            <a:ext cx="8353425" cy="35719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r"/>
            <a:r>
              <a:rPr lang="de-DE" sz="900" dirty="0" err="1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Kerschke</a:t>
            </a:r>
            <a:r>
              <a:rPr lang="de-DE" sz="900" dirty="0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, P., Preuss, M., Hernandez, C., Schütze, O., Sun, J.-Q., Grimme, C., Rudolph, G., </a:t>
            </a:r>
            <a:r>
              <a:rPr lang="de-DE" sz="900" dirty="0" err="1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Bischl</a:t>
            </a:r>
            <a:r>
              <a:rPr lang="de-DE" sz="900" dirty="0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, B., Trautmann, H.,</a:t>
            </a:r>
          </a:p>
          <a:p>
            <a:pPr lvl="0" algn="r"/>
            <a:r>
              <a:rPr lang="de-DE" sz="900" dirty="0" err="1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Cell</a:t>
            </a:r>
            <a:r>
              <a:rPr lang="de-DE" sz="900" dirty="0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 Mapping </a:t>
            </a:r>
            <a:r>
              <a:rPr lang="de-DE" sz="900" dirty="0" err="1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Techniques</a:t>
            </a:r>
            <a:r>
              <a:rPr lang="de-DE" sz="900" dirty="0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 </a:t>
            </a:r>
            <a:r>
              <a:rPr lang="de-DE" sz="900" dirty="0" err="1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for</a:t>
            </a:r>
            <a:r>
              <a:rPr lang="de-DE" sz="900" dirty="0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 </a:t>
            </a:r>
            <a:r>
              <a:rPr lang="de-DE" sz="900" dirty="0" err="1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Exploratory</a:t>
            </a:r>
            <a:r>
              <a:rPr lang="de-DE" sz="900" dirty="0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 </a:t>
            </a:r>
            <a:r>
              <a:rPr lang="de-DE" sz="900" dirty="0" err="1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Landscape</a:t>
            </a:r>
            <a:r>
              <a:rPr lang="de-DE" sz="900" dirty="0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 Analysis in EVOLVE 2014, pp. 115-131.</a:t>
            </a:r>
            <a:endParaRPr kumimoji="0" lang="de-DE" sz="9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Trebuchet MS" pitchFamily="34" charset="0"/>
              <a:ea typeface="+mn-ea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763446"/>
            <a:ext cx="3214710" cy="2878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Inhaltsplatzhalter 1"/>
          <p:cNvSpPr txBox="1">
            <a:spLocks/>
          </p:cNvSpPr>
          <p:nvPr/>
        </p:nvSpPr>
        <p:spPr>
          <a:xfrm>
            <a:off x="285720" y="4786323"/>
            <a:ext cx="7929618" cy="78581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Cell mapping features give insight on global properties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Relatively cheap to compute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Trebuchet MS" pitchFamily="34" charset="0"/>
              <a:ea typeface="+mn-ea"/>
              <a:cs typeface="Arial" pitchFamily="34" charset="0"/>
            </a:endParaRPr>
          </a:p>
          <a:p>
            <a:pPr marL="183600" marR="0" lvl="0" indent="-183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Trebuchet MS" pitchFamily="34" charset="0"/>
              <a:ea typeface="+mn-ea"/>
              <a:cs typeface="Arial" pitchFamily="3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7973" y="1763446"/>
            <a:ext cx="2907299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Thank you for your attention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Christian </a:t>
            </a:r>
            <a:r>
              <a:rPr lang="en-US" dirty="0" err="1" smtClean="0"/>
              <a:t>Siemen</a:t>
            </a:r>
            <a:r>
              <a:rPr lang="en-US" dirty="0" smtClean="0"/>
              <a:t> (394724)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8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RCIS Presentation Template">
  <a:themeElements>
    <a:clrScheme name="ERCIS">
      <a:dk1>
        <a:srgbClr val="000000"/>
      </a:dk1>
      <a:lt1>
        <a:srgbClr val="FFFFFF"/>
      </a:lt1>
      <a:dk2>
        <a:srgbClr val="5E5E5D"/>
      </a:dk2>
      <a:lt2>
        <a:srgbClr val="8797A3"/>
      </a:lt2>
      <a:accent1>
        <a:srgbClr val="852339"/>
      </a:accent1>
      <a:accent2>
        <a:srgbClr val="8797A3"/>
      </a:accent2>
      <a:accent3>
        <a:srgbClr val="435C8B"/>
      </a:accent3>
      <a:accent4>
        <a:srgbClr val="009CB3"/>
      </a:accent4>
      <a:accent5>
        <a:srgbClr val="E77C12"/>
      </a:accent5>
      <a:accent6>
        <a:srgbClr val="87BF2A"/>
      </a:accent6>
      <a:hlink>
        <a:srgbClr val="852339"/>
      </a:hlink>
      <a:folHlink>
        <a:srgbClr val="8797A3"/>
      </a:folHlink>
    </a:clrScheme>
    <a:fontScheme name="ERCI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ERCIS Presentation Template</Template>
  <TotalTime>9</TotalTime>
  <Words>316</Words>
  <Application>Microsoft Macintosh PowerPoint</Application>
  <PresentationFormat>On-screen Show (4:3)</PresentationFormat>
  <Paragraphs>47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</vt:lpstr>
      <vt:lpstr>ERCIS Presentation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armin.stein@ercis.uni-muenster.de</Manager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Christian</dc:creator>
  <cp:lastModifiedBy>Yongsun Park</cp:lastModifiedBy>
  <cp:revision>82</cp:revision>
  <cp:lastPrinted>2012-03-27T13:30:40Z</cp:lastPrinted>
  <dcterms:created xsi:type="dcterms:W3CDTF">2016-01-26T13:34:15Z</dcterms:created>
  <dcterms:modified xsi:type="dcterms:W3CDTF">2016-01-29T16:33:19Z</dcterms:modified>
</cp:coreProperties>
</file>