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60" r:id="rId13"/>
    <p:sldId id="258" r:id="rId14"/>
  </p:sldIdLst>
  <p:sldSz cx="9144000" cy="6858000" type="screen4x3"/>
  <p:notesSz cx="7102475" cy="102330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trin Bergener" initials="KB" lastIdx="2" clrIdx="0"/>
  <p:cmAuthor id="1" name="Stegger Lucas" initials="SL" lastIdx="1" clrIdx="1">
    <p:extLst/>
  </p:cmAuthor>
  <p:cmAuthor id="2" name="Stegger Lucas" initials="SL [2]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8797A3"/>
    <a:srgbClr val="000000"/>
    <a:srgbClr val="852339"/>
    <a:srgbClr val="003E90"/>
    <a:srgbClr val="004D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9" autoAdjust="0"/>
    <p:restoredTop sz="58113" autoAdjust="0"/>
  </p:normalViewPr>
  <p:slideViewPr>
    <p:cSldViewPr>
      <p:cViewPr>
        <p:scale>
          <a:sx n="75" d="100"/>
          <a:sy n="75" d="100"/>
        </p:scale>
        <p:origin x="279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846" y="-120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652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3093" y="0"/>
            <a:ext cx="3077739" cy="511652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DD95B663-A359-4E54-8989-6E815F050B49}" type="datetimeFigureOut">
              <a:rPr lang="de-DE" smtClean="0"/>
              <a:pPr/>
              <a:t>26.01.2016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19598"/>
            <a:ext cx="3077739" cy="511652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3093" y="9719598"/>
            <a:ext cx="3077739" cy="511652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A06FD83-94F6-4B7E-97F7-9005B88CBB0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7707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652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511652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DC243D8-2C9D-447E-8AC2-008C661E1A6F}" type="datetimeFigureOut">
              <a:rPr lang="de-DE" smtClean="0"/>
              <a:pPr/>
              <a:t>26.01.2016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1652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3093" y="9719598"/>
            <a:ext cx="3077739" cy="511652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7FFBBB1-C8EB-4E56-B1DB-58475CA8EC6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6613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726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0286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Clusters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especially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PC2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0897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9246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Clusters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especially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PC1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8652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6935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7998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6084095"/>
            <a:ext cx="8793956" cy="466724"/>
          </a:xfrm>
          <a:prstGeom prst="rect">
            <a:avLst/>
          </a:prstGeom>
          <a:solidFill>
            <a:srgbClr val="852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378692" y="6101922"/>
            <a:ext cx="3995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100" b="0" cap="none" baseline="0" noProof="0" dirty="0" smtClean="0">
                <a:solidFill>
                  <a:schemeClr val="bg1"/>
                </a:solidFill>
                <a:latin typeface="Trebuchet MS" pitchFamily="34" charset="0"/>
              </a:rPr>
              <a:t/>
            </a:r>
            <a:br>
              <a:rPr lang="en-US" sz="1100" b="0" cap="none" baseline="0" noProof="0" dirty="0" smtClean="0">
                <a:solidFill>
                  <a:schemeClr val="bg1"/>
                </a:solidFill>
                <a:latin typeface="Trebuchet MS" pitchFamily="34" charset="0"/>
              </a:rPr>
            </a:br>
            <a:r>
              <a:rPr lang="en-US" sz="1100" b="0" cap="none" baseline="0" noProof="0" dirty="0" smtClean="0">
                <a:solidFill>
                  <a:schemeClr val="bg1"/>
                </a:solidFill>
                <a:latin typeface="Trebuchet MS" pitchFamily="34" charset="0"/>
              </a:rPr>
              <a:t>Presenter</a:t>
            </a:r>
            <a:endParaRPr lang="en-US" sz="1100" b="0" cap="none" baseline="0" noProof="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6804025" y="4508475"/>
            <a:ext cx="1944688" cy="72072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Partner Logo 1</a:t>
            </a:r>
            <a:endParaRPr lang="de-DE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4" hasCustomPrompt="1"/>
          </p:nvPr>
        </p:nvSpPr>
        <p:spPr>
          <a:xfrm>
            <a:off x="6804248" y="3645024"/>
            <a:ext cx="1944688" cy="72072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Partner Logo 2</a:t>
            </a:r>
            <a:endParaRPr lang="de-DE" dirty="0"/>
          </a:p>
        </p:txBody>
      </p:sp>
      <p:pic>
        <p:nvPicPr>
          <p:cNvPr id="19" name="Picture 2" descr="\\wi1.uni-muenster.de\dfs\institut\ERCIS\10 Corporate Identity\10 Corporate Design &amp; Communication\10 Logos &amp; Grafiken &amp; Bilder\10 ERCIS-Logo\logo_schrif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338" y="445245"/>
            <a:ext cx="1892185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\\wi1.uni-muenster.de\dfs\institut\ERCIS\10 Corporate Identity\10 Corporate Design &amp; Communication\10 Logos &amp; Grafiken &amp; Bilder\30 WWU-Logo\WWU_Logo1_1c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37884"/>
            <a:ext cx="1874862" cy="40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feld 20"/>
          <p:cNvSpPr txBox="1"/>
          <p:nvPr userDrawn="1"/>
        </p:nvSpPr>
        <p:spPr>
          <a:xfrm>
            <a:off x="7524328" y="6101922"/>
            <a:ext cx="1224136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r>
              <a:rPr lang="de-DE" sz="1050" b="0" cap="none" baseline="0" dirty="0" smtClean="0">
                <a:solidFill>
                  <a:schemeClr val="bg1"/>
                </a:solidFill>
                <a:latin typeface="Trebuchet MS" pitchFamily="34" charset="0"/>
              </a:rPr>
              <a:t/>
            </a:r>
            <a:br>
              <a:rPr lang="de-DE" sz="1050" b="0" cap="none" baseline="0" dirty="0" smtClean="0">
                <a:solidFill>
                  <a:schemeClr val="bg1"/>
                </a:solidFill>
                <a:latin typeface="Trebuchet MS" pitchFamily="34" charset="0"/>
              </a:rPr>
            </a:br>
            <a:r>
              <a:rPr lang="de-DE" sz="1100" b="0" cap="none" baseline="0" dirty="0" smtClean="0">
                <a:solidFill>
                  <a:schemeClr val="bg1"/>
                </a:solidFill>
                <a:latin typeface="Trebuchet MS" pitchFamily="34" charset="0"/>
              </a:rPr>
              <a:t>YYYY-MM-DD</a:t>
            </a:r>
          </a:p>
        </p:txBody>
      </p:sp>
      <p:sp>
        <p:nvSpPr>
          <p:cNvPr id="37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467545" y="2348880"/>
            <a:ext cx="6264696" cy="504055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7544" y="1484784"/>
            <a:ext cx="6264695" cy="86409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Left) + Text (N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468313" y="476250"/>
            <a:ext cx="3959225" cy="5400675"/>
          </a:xfrm>
          <a:prstGeom prst="rect">
            <a:avLst/>
          </a:prstGeom>
        </p:spPr>
        <p:txBody>
          <a:bodyPr/>
          <a:lstStyle/>
          <a:p>
            <a:r>
              <a:rPr lang="en-US" noProof="0" dirty="0" smtClean="0"/>
              <a:t>Add picture by clicking symbol</a:t>
            </a:r>
            <a:endParaRPr lang="en-US" noProof="0" dirty="0"/>
          </a:p>
        </p:txBody>
      </p:sp>
      <p:sp>
        <p:nvSpPr>
          <p:cNvPr id="8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4644008" y="2348880"/>
            <a:ext cx="4121991" cy="35283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4644008" y="1963584"/>
            <a:ext cx="4141792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44007" y="1484783"/>
            <a:ext cx="4142805" cy="479747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ullets) + Image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6804248" y="1628800"/>
            <a:ext cx="1854956" cy="4248125"/>
          </a:xfrm>
          <a:prstGeom prst="rect">
            <a:avLst/>
          </a:prstGeom>
        </p:spPr>
        <p:txBody>
          <a:bodyPr/>
          <a:lstStyle/>
          <a:p>
            <a:r>
              <a:rPr lang="en-US" noProof="0" dirty="0" smtClean="0"/>
              <a:t>Add picture by clicking symbol</a:t>
            </a:r>
            <a:endParaRPr lang="en-US" noProof="0" dirty="0"/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6" name="Inhaltsplatzhalter 6"/>
          <p:cNvSpPr>
            <a:spLocks noGrp="1"/>
          </p:cNvSpPr>
          <p:nvPr>
            <p:ph sz="quarter" idx="17" hasCustomPrompt="1"/>
          </p:nvPr>
        </p:nvSpPr>
        <p:spPr>
          <a:xfrm>
            <a:off x="378001" y="1548000"/>
            <a:ext cx="628223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endParaRPr lang="en-US" noProof="0" dirty="0" smtClean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573881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No Bullets) + Image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6804248" y="1628800"/>
            <a:ext cx="1854956" cy="4248125"/>
          </a:xfrm>
          <a:prstGeom prst="rect">
            <a:avLst/>
          </a:prstGeom>
        </p:spPr>
        <p:txBody>
          <a:bodyPr/>
          <a:lstStyle/>
          <a:p>
            <a:r>
              <a:rPr lang="en-US" noProof="0" dirty="0" smtClean="0"/>
              <a:t>Add picture by clicking symbol</a:t>
            </a:r>
            <a:endParaRPr lang="en-US" noProof="0" dirty="0"/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9" name="Inhaltsplatzhalter 6"/>
          <p:cNvSpPr>
            <a:spLocks noGrp="1"/>
          </p:cNvSpPr>
          <p:nvPr>
            <p:ph sz="quarter" idx="17" hasCustomPrompt="1"/>
          </p:nvPr>
        </p:nvSpPr>
        <p:spPr>
          <a:xfrm>
            <a:off x="378001" y="1548000"/>
            <a:ext cx="628223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573881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Inhaltsplatzhalter 12"/>
          <p:cNvSpPr>
            <a:spLocks noGrp="1"/>
          </p:cNvSpPr>
          <p:nvPr>
            <p:ph sz="quarter" idx="11" hasCustomPrompt="1"/>
          </p:nvPr>
        </p:nvSpPr>
        <p:spPr>
          <a:xfrm>
            <a:off x="395536" y="1772816"/>
            <a:ext cx="6552728" cy="3312368"/>
          </a:xfrm>
          <a:prstGeom prst="rect">
            <a:avLst/>
          </a:prstGeom>
        </p:spPr>
        <p:txBody>
          <a:bodyPr/>
          <a:lstStyle>
            <a:lvl1pPr marL="0">
              <a:spcAft>
                <a:spcPts val="600"/>
              </a:spcAft>
              <a:defRPr sz="25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add text or Image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95536" y="5157192"/>
            <a:ext cx="6551613" cy="792162"/>
          </a:xfrm>
          <a:prstGeom prst="rect">
            <a:avLst/>
          </a:prstGeom>
        </p:spPr>
        <p:txBody>
          <a:bodyPr/>
          <a:lstStyle>
            <a:lvl1pPr marL="182563" marR="0" indent="-1825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 lang="en-US" sz="1300" b="0" kern="1200" cap="all" spc="0" baseline="0" noProof="0" dirty="0" smtClean="0">
                <a:solidFill>
                  <a:schemeClr val="bg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/>
              <a:t>Click to add contact Details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573881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N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573881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No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6" name="Rechteck 5"/>
          <p:cNvSpPr/>
          <p:nvPr userDrawn="1"/>
        </p:nvSpPr>
        <p:spPr>
          <a:xfrm>
            <a:off x="7020272" y="404664"/>
            <a:ext cx="1728192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609600" indent="-342900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573881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4464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No Title, No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7020272" y="404664"/>
            <a:ext cx="1728192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88640"/>
            <a:ext cx="8370464" cy="567894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609600" indent="-342900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966787" indent="-342900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291825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3" hasCustomPrompt="1"/>
          </p:nvPr>
        </p:nvSpPr>
        <p:spPr>
          <a:xfrm>
            <a:off x="366714" y="1556793"/>
            <a:ext cx="8309742" cy="28083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Picture (optional)</a:t>
            </a:r>
            <a:endParaRPr lang="de-DE" dirty="0"/>
          </a:p>
        </p:txBody>
      </p:sp>
      <p:sp>
        <p:nvSpPr>
          <p:cNvPr id="6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67456" y="4941168"/>
            <a:ext cx="83090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ADD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6713" y="4460875"/>
            <a:ext cx="8309743" cy="480293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4411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35"/>
          <p:cNvSpPr>
            <a:spLocks noGrp="1"/>
          </p:cNvSpPr>
          <p:nvPr>
            <p:ph type="body" sz="quarter" idx="17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6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56792"/>
            <a:ext cx="412199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609600" indent="-342900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8" hasCustomPrompt="1"/>
          </p:nvPr>
        </p:nvSpPr>
        <p:spPr>
          <a:xfrm>
            <a:off x="4626472" y="1556792"/>
            <a:ext cx="412199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573881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N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378001" y="1556792"/>
            <a:ext cx="4121991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8" name="Inhaltsplatzhalter 6"/>
          <p:cNvSpPr>
            <a:spLocks noGrp="1"/>
          </p:cNvSpPr>
          <p:nvPr>
            <p:ph sz="quarter" idx="15" hasCustomPrompt="1"/>
          </p:nvPr>
        </p:nvSpPr>
        <p:spPr>
          <a:xfrm>
            <a:off x="4626473" y="1556792"/>
            <a:ext cx="4121991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3" name="Textplatzhalter 35"/>
          <p:cNvSpPr>
            <a:spLocks noGrp="1"/>
          </p:cNvSpPr>
          <p:nvPr>
            <p:ph type="body" sz="quarter" idx="17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573881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Left) + Text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468313" y="476250"/>
            <a:ext cx="3959225" cy="540067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noProof="0" dirty="0" smtClean="0"/>
              <a:t>Add picture by clicking symbol</a:t>
            </a:r>
            <a:endParaRPr lang="en-US" noProof="0" dirty="0"/>
          </a:p>
        </p:txBody>
      </p:sp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4644008" y="1963584"/>
            <a:ext cx="4141792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8" name="Inhaltsplatzhalter 6"/>
          <p:cNvSpPr>
            <a:spLocks noGrp="1"/>
          </p:cNvSpPr>
          <p:nvPr>
            <p:ph sz="quarter" idx="18" hasCustomPrompt="1"/>
          </p:nvPr>
        </p:nvSpPr>
        <p:spPr>
          <a:xfrm>
            <a:off x="4644008" y="2348880"/>
            <a:ext cx="4121992" cy="3527499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4644007" y="1484783"/>
            <a:ext cx="4142805" cy="479747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6084095"/>
            <a:ext cx="8793956" cy="466724"/>
          </a:xfrm>
          <a:prstGeom prst="rect">
            <a:avLst/>
          </a:prstGeom>
          <a:solidFill>
            <a:srgbClr val="852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378692" y="6101922"/>
            <a:ext cx="41213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100" b="0" cap="none" baseline="0" noProof="0" dirty="0" smtClean="0">
                <a:solidFill>
                  <a:schemeClr val="bg1"/>
                </a:solidFill>
                <a:latin typeface="Trebuchet MS" pitchFamily="34" charset="0"/>
              </a:rPr>
              <a:t>Title</a:t>
            </a:r>
            <a:br>
              <a:rPr lang="en-US" sz="1100" b="0" cap="none" baseline="0" noProof="0" dirty="0" smtClean="0">
                <a:solidFill>
                  <a:schemeClr val="bg1"/>
                </a:solidFill>
                <a:latin typeface="Trebuchet MS" pitchFamily="34" charset="0"/>
              </a:rPr>
            </a:br>
            <a:r>
              <a:rPr lang="en-US" sz="1100" b="0" cap="none" baseline="0" noProof="0" dirty="0" smtClean="0">
                <a:solidFill>
                  <a:schemeClr val="bg1"/>
                </a:solidFill>
                <a:latin typeface="Trebuchet MS" pitchFamily="34" charset="0"/>
              </a:rPr>
              <a:t>Presenter</a:t>
            </a:r>
            <a:endParaRPr lang="en-US" sz="1100" b="0" cap="none" baseline="0" noProof="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524328" y="6101922"/>
            <a:ext cx="1224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fld id="{A9063EE5-D4E8-4F75-A77C-D3AC67F05250}" type="slidenum">
              <a:rPr lang="de-DE" sz="1100" b="0" cap="none" baseline="0" smtClean="0">
                <a:solidFill>
                  <a:schemeClr val="bg1"/>
                </a:solidFill>
                <a:latin typeface="Trebuchet MS" pitchFamily="34" charset="0"/>
              </a:rPr>
              <a:t>‹Nr.›</a:t>
            </a:fld>
            <a:r>
              <a:rPr lang="de-DE" sz="1100" b="0" cap="none" baseline="0" dirty="0" smtClean="0">
                <a:solidFill>
                  <a:schemeClr val="bg1"/>
                </a:solidFill>
                <a:latin typeface="Trebuchet MS" pitchFamily="34" charset="0"/>
              </a:rPr>
              <a:t/>
            </a:r>
            <a:br>
              <a:rPr lang="de-DE" sz="1100" b="0" cap="none" baseline="0" dirty="0" smtClean="0">
                <a:solidFill>
                  <a:schemeClr val="bg1"/>
                </a:solidFill>
                <a:latin typeface="Trebuchet MS" pitchFamily="34" charset="0"/>
              </a:rPr>
            </a:br>
            <a:r>
              <a:rPr lang="de-DE" sz="1100" b="0" cap="none" baseline="0" dirty="0" smtClean="0">
                <a:solidFill>
                  <a:schemeClr val="bg1"/>
                </a:solidFill>
                <a:latin typeface="Trebuchet MS" pitchFamily="34" charset="0"/>
              </a:rPr>
              <a:t>YYYY-MM-DD</a:t>
            </a:r>
          </a:p>
        </p:txBody>
      </p:sp>
      <p:pic>
        <p:nvPicPr>
          <p:cNvPr id="16" name="Picture 2" descr="\\wi1.uni-muenster.de\dfs\institut\ERCIS\10 Corporate Identity\10 Corporate Design &amp; Communication\10 Logos &amp; Grafiken &amp; Bilder\10 ERCIS-Logo\ERCIS_logo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448" y="440382"/>
            <a:ext cx="1574224" cy="95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64" r:id="rId4"/>
    <p:sldLayoutId id="2147483663" r:id="rId5"/>
    <p:sldLayoutId id="2147483662" r:id="rId6"/>
    <p:sldLayoutId id="2147483658" r:id="rId7"/>
    <p:sldLayoutId id="2147483653" r:id="rId8"/>
    <p:sldLayoutId id="2147483652" r:id="rId9"/>
    <p:sldLayoutId id="2147483657" r:id="rId10"/>
    <p:sldLayoutId id="2147483659" r:id="rId11"/>
    <p:sldLayoutId id="2147483654" r:id="rId12"/>
    <p:sldLayoutId id="2147483660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 cap="all" baseline="0">
          <a:solidFill>
            <a:srgbClr val="852339"/>
          </a:solidFill>
          <a:latin typeface="Trebuchet MS" pitchFamily="34" charset="0"/>
          <a:ea typeface="+mj-ea"/>
          <a:cs typeface="Arial" pitchFamily="34" charset="0"/>
        </a:defRPr>
      </a:lvl1pPr>
    </p:titleStyle>
    <p:bodyStyle>
      <a:lvl1pPr marL="182563" indent="-182563" algn="l" defTabSz="914400" rtl="0" eaLnBrk="1" latinLnBrk="0" hangingPunct="1">
        <a:spcBef>
          <a:spcPts val="0"/>
        </a:spcBef>
        <a:spcAft>
          <a:spcPts val="300"/>
        </a:spcAft>
        <a:buFontTx/>
        <a:buNone/>
        <a:defRPr sz="1300" b="0" kern="1200" spc="0" baseline="0">
          <a:solidFill>
            <a:srgbClr val="5F5F5F"/>
          </a:solidFill>
          <a:latin typeface="Trebuchet MS" pitchFamily="34" charset="0"/>
          <a:ea typeface="+mn-ea"/>
          <a:cs typeface="Arial" pitchFamily="34" charset="0"/>
        </a:defRPr>
      </a:lvl1pPr>
      <a:lvl2pPr marL="449263" indent="-182563" algn="l" defTabSz="914400" rtl="0" eaLnBrk="1" latinLnBrk="0" hangingPunct="1">
        <a:spcBef>
          <a:spcPct val="20000"/>
        </a:spcBef>
        <a:buFontTx/>
        <a:buBlip>
          <a:blip r:embed="rId16"/>
        </a:buBlip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806450" indent="-182563" algn="l" defTabSz="914400" rtl="0" eaLnBrk="1" latinLnBrk="0" hangingPunct="1">
        <a:spcBef>
          <a:spcPct val="20000"/>
        </a:spcBef>
        <a:buFontTx/>
        <a:buBlip>
          <a:blip r:embed="rId16"/>
        </a:buBlip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163638" indent="-174625" algn="l" defTabSz="914400" rtl="0" eaLnBrk="1" latinLnBrk="0" hangingPunct="1">
        <a:spcBef>
          <a:spcPct val="20000"/>
        </a:spcBef>
        <a:buFontTx/>
        <a:buBlip>
          <a:blip r:embed="rId16"/>
        </a:buBlip>
        <a:defRPr sz="20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16"/>
        </a:buBlip>
        <a:defRPr sz="2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Flacco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574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3d Scatterplot of </a:t>
            </a:r>
            <a:r>
              <a:rPr lang="de-DE" dirty="0" err="1" smtClean="0"/>
              <a:t>first</a:t>
            </a:r>
            <a:r>
              <a:rPr lang="de-DE" dirty="0" smtClean="0"/>
              <a:t> 3 PCs (Blocks)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423" y="1547813"/>
            <a:ext cx="5778229" cy="4319587"/>
          </a:xfrm>
        </p:spPr>
      </p:pic>
      <p:sp>
        <p:nvSpPr>
          <p:cNvPr id="7" name="Textplatzhalt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802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3d Scatterplot of </a:t>
            </a:r>
            <a:r>
              <a:rPr lang="de-DE" dirty="0" err="1" smtClean="0"/>
              <a:t>first</a:t>
            </a:r>
            <a:r>
              <a:rPr lang="de-DE" dirty="0" smtClean="0"/>
              <a:t> 3 PCs (</a:t>
            </a:r>
            <a:r>
              <a:rPr lang="de-DE" dirty="0" err="1" smtClean="0"/>
              <a:t>Topology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423" y="1547813"/>
            <a:ext cx="5778229" cy="4319587"/>
          </a:xfrm>
        </p:spPr>
      </p:pic>
    </p:spTree>
    <p:extLst>
      <p:ext uri="{BB962C8B-B14F-4D97-AF65-F5344CB8AC3E}">
        <p14:creationId xmlns:p14="http://schemas.microsoft.com/office/powerpoint/2010/main" val="3209767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sz="1000" dirty="0" smtClean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016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65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53" b="25953"/>
          <a:stretch>
            <a:fillRect/>
          </a:stretch>
        </p:blipFill>
        <p:spPr/>
      </p:pic>
      <p:sp>
        <p:nvSpPr>
          <p:cNvPr id="7" name="Textplatzhalt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Principal</a:t>
            </a:r>
            <a:r>
              <a:rPr lang="de-DE" dirty="0" smtClean="0"/>
              <a:t> </a:t>
            </a:r>
            <a:r>
              <a:rPr lang="de-DE" dirty="0" err="1" smtClean="0"/>
              <a:t>Component</a:t>
            </a:r>
            <a:r>
              <a:rPr lang="de-DE" dirty="0" smtClean="0"/>
              <a:t> Analysis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2627784" y="5862464"/>
            <a:ext cx="619268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900" dirty="0" smtClean="0">
                <a:solidFill>
                  <a:schemeClr val="bg1">
                    <a:lumMod val="50000"/>
                  </a:schemeClr>
                </a:solidFill>
              </a:rPr>
              <a:t>Image: http</a:t>
            </a:r>
            <a:r>
              <a:rPr lang="de-DE" sz="900" dirty="0">
                <a:solidFill>
                  <a:schemeClr val="bg1">
                    <a:lumMod val="50000"/>
                  </a:schemeClr>
                </a:solidFill>
              </a:rPr>
              <a:t>://www.marksanborn.com/wp-content/uploads/2013/04/Screen-Shot-2013-04-03-at-11.58.31-AM1.png</a:t>
            </a:r>
          </a:p>
        </p:txBody>
      </p:sp>
    </p:spTree>
    <p:extLst>
      <p:ext uri="{BB962C8B-B14F-4D97-AF65-F5344CB8AC3E}">
        <p14:creationId xmlns:p14="http://schemas.microsoft.com/office/powerpoint/2010/main" val="907589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dirty="0" err="1" smtClean="0"/>
              <a:t>Scale</a:t>
            </a:r>
            <a:r>
              <a:rPr lang="de-DE" dirty="0" smtClean="0"/>
              <a:t> of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varies</a:t>
            </a:r>
            <a:r>
              <a:rPr lang="de-DE" dirty="0" smtClean="0"/>
              <a:t> </a:t>
            </a:r>
            <a:r>
              <a:rPr lang="de-DE" dirty="0" err="1" smtClean="0"/>
              <a:t>largely</a:t>
            </a:r>
            <a:endParaRPr lang="de-DE" dirty="0" smtClean="0"/>
          </a:p>
          <a:p>
            <a:pPr lvl="1"/>
            <a:r>
              <a:rPr lang="de-DE" dirty="0" smtClean="0"/>
              <a:t>Feature </a:t>
            </a:r>
            <a:r>
              <a:rPr lang="de-DE" dirty="0" err="1" smtClean="0"/>
              <a:t>ranges</a:t>
            </a:r>
            <a:endParaRPr lang="de-DE" dirty="0" smtClean="0"/>
          </a:p>
          <a:p>
            <a:pPr lvl="2"/>
            <a:r>
              <a:rPr lang="de-DE" dirty="0" err="1" smtClean="0"/>
              <a:t>cm_grad.mean</a:t>
            </a:r>
            <a:r>
              <a:rPr lang="de-DE" dirty="0" smtClean="0"/>
              <a:t>: 			[0.12, 0.68]</a:t>
            </a:r>
          </a:p>
          <a:p>
            <a:pPr lvl="2"/>
            <a:r>
              <a:rPr lang="de-DE" dirty="0" err="1" smtClean="0"/>
              <a:t>ela_local.fun_evals.median</a:t>
            </a:r>
            <a:r>
              <a:rPr lang="de-DE" dirty="0"/>
              <a:t>: </a:t>
            </a:r>
            <a:r>
              <a:rPr lang="de-DE" dirty="0" smtClean="0"/>
              <a:t>	[20, 87]</a:t>
            </a:r>
          </a:p>
          <a:p>
            <a:pPr lvl="2"/>
            <a:r>
              <a:rPr lang="de-DE" dirty="0" err="1" smtClean="0"/>
              <a:t>ela_curv.grad_scale.max</a:t>
            </a:r>
            <a:r>
              <a:rPr lang="de-DE" dirty="0" smtClean="0"/>
              <a:t> 	[58.73, 17054.68]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Overall Range:</a:t>
            </a:r>
            <a:r>
              <a:rPr lang="de-DE" dirty="0"/>
              <a:t>			[-0.09, 17319.62</a:t>
            </a:r>
            <a:r>
              <a:rPr lang="de-DE" dirty="0" smtClean="0"/>
              <a:t>]</a:t>
            </a:r>
          </a:p>
          <a:p>
            <a:pPr lvl="2"/>
            <a:endParaRPr lang="de-DE" dirty="0"/>
          </a:p>
          <a:p>
            <a:endParaRPr lang="de-DE" dirty="0" smtClean="0">
              <a:sym typeface="Wingdings" panose="05000000000000000000" pitchFamily="2" charset="2"/>
            </a:endParaRPr>
          </a:p>
          <a:p>
            <a:r>
              <a:rPr lang="de-DE" dirty="0" err="1" smtClean="0">
                <a:sym typeface="Wingdings" panose="05000000000000000000" pitchFamily="2" charset="2"/>
              </a:rPr>
              <a:t>Conclusion</a:t>
            </a:r>
            <a:r>
              <a:rPr lang="de-DE" dirty="0" smtClean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de-DE" dirty="0" err="1" smtClean="0">
                <a:sym typeface="Wingdings" panose="05000000000000000000" pitchFamily="2" charset="2"/>
              </a:rPr>
              <a:t>use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b="1" dirty="0" err="1" smtClean="0">
                <a:sym typeface="Wingdings" panose="05000000000000000000" pitchFamily="2" charset="2"/>
              </a:rPr>
              <a:t>correlation</a:t>
            </a:r>
            <a:r>
              <a:rPr lang="de-DE" b="1" dirty="0" smtClean="0">
                <a:sym typeface="Wingdings" panose="05000000000000000000" pitchFamily="2" charset="2"/>
              </a:rPr>
              <a:t> </a:t>
            </a:r>
            <a:r>
              <a:rPr lang="de-DE" b="1" dirty="0" err="1" smtClean="0">
                <a:sym typeface="Wingdings" panose="05000000000000000000" pitchFamily="2" charset="2"/>
              </a:rPr>
              <a:t>matrix</a:t>
            </a:r>
            <a:r>
              <a:rPr lang="de-DE" b="1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as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basis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Preparing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PCA</a:t>
            </a:r>
            <a:endParaRPr lang="de-DE" dirty="0"/>
          </a:p>
        </p:txBody>
      </p:sp>
      <p:pic>
        <p:nvPicPr>
          <p:cNvPr id="2059" name="Picture 11" descr="https://image.freepik.com/free-icon/below-sea-level_318-3274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544938"/>
            <a:ext cx="1260326" cy="126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hteck 17"/>
          <p:cNvSpPr/>
          <p:nvPr/>
        </p:nvSpPr>
        <p:spPr>
          <a:xfrm>
            <a:off x="2627784" y="5862464"/>
            <a:ext cx="619268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900" dirty="0" smtClean="0">
                <a:solidFill>
                  <a:schemeClr val="bg1">
                    <a:lumMod val="50000"/>
                  </a:schemeClr>
                </a:solidFill>
              </a:rPr>
              <a:t>Image</a:t>
            </a:r>
            <a:r>
              <a:rPr lang="de-DE" sz="900" dirty="0">
                <a:solidFill>
                  <a:schemeClr val="bg1">
                    <a:lumMod val="50000"/>
                  </a:schemeClr>
                </a:solidFill>
              </a:rPr>
              <a:t>: https://image.freepik.com/free-icon/below-sea-level_318-32748.png</a:t>
            </a:r>
          </a:p>
        </p:txBody>
      </p:sp>
    </p:spTree>
    <p:extLst>
      <p:ext uri="{BB962C8B-B14F-4D97-AF65-F5344CB8AC3E}">
        <p14:creationId xmlns:p14="http://schemas.microsoft.com/office/powerpoint/2010/main" val="381831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1600" b="1" dirty="0" smtClean="0"/>
              <a:t>Variance levels</a:t>
            </a:r>
          </a:p>
          <a:p>
            <a:pPr lvl="1"/>
            <a:r>
              <a:rPr lang="en-US" sz="1400" dirty="0" smtClean="0"/>
              <a:t>11 </a:t>
            </a:r>
            <a:r>
              <a:rPr lang="en-US" sz="1400" dirty="0"/>
              <a:t>PCs </a:t>
            </a:r>
            <a:r>
              <a:rPr lang="en-US" sz="1400" dirty="0" smtClean="0"/>
              <a:t>explain 80</a:t>
            </a:r>
            <a:r>
              <a:rPr lang="en-US" sz="1400" dirty="0"/>
              <a:t>% of overall variance </a:t>
            </a:r>
            <a:endParaRPr lang="en-US" sz="1400" dirty="0" smtClean="0"/>
          </a:p>
          <a:p>
            <a:pPr lvl="1"/>
            <a:r>
              <a:rPr lang="en-US" sz="1400" dirty="0" smtClean="0"/>
              <a:t>17 </a:t>
            </a:r>
            <a:r>
              <a:rPr lang="en-US" sz="1400" dirty="0"/>
              <a:t>PCs explain </a:t>
            </a:r>
            <a:r>
              <a:rPr lang="en-US" sz="1400" dirty="0" smtClean="0"/>
              <a:t>90</a:t>
            </a:r>
            <a:r>
              <a:rPr lang="en-US" sz="1400" dirty="0"/>
              <a:t>% of overall </a:t>
            </a:r>
            <a:r>
              <a:rPr lang="en-US" sz="1400" dirty="0" smtClean="0"/>
              <a:t>variance</a:t>
            </a: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b="1" dirty="0" smtClean="0"/>
              <a:t>Scree diagram </a:t>
            </a:r>
            <a:r>
              <a:rPr lang="en-US" sz="1600" dirty="0" smtClean="0"/>
              <a:t>shows kink after 6 PCs</a:t>
            </a:r>
            <a:endParaRPr lang="en-US" sz="1600" dirty="0"/>
          </a:p>
          <a:p>
            <a:pPr lvl="1"/>
            <a:r>
              <a:rPr lang="en-US" sz="1600" dirty="0"/>
              <a:t>6 PCs explain </a:t>
            </a:r>
            <a:r>
              <a:rPr lang="en-US" sz="1600" dirty="0" smtClean="0"/>
              <a:t>68% </a:t>
            </a:r>
            <a:r>
              <a:rPr lang="en-US" sz="1600" dirty="0"/>
              <a:t>of </a:t>
            </a:r>
            <a:r>
              <a:rPr lang="en-US" sz="1600" dirty="0" smtClean="0"/>
              <a:t>variance</a:t>
            </a:r>
          </a:p>
          <a:p>
            <a:pPr lvl="1"/>
            <a:r>
              <a:rPr lang="en-US" sz="1600" dirty="0" smtClean="0"/>
              <a:t>Practical amount for further analysis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Choosing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 of PCs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715" y="2335398"/>
            <a:ext cx="4730285" cy="353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8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points</a:t>
            </a:r>
            <a:r>
              <a:rPr lang="de-DE" dirty="0" smtClean="0"/>
              <a:t> </a:t>
            </a:r>
            <a:r>
              <a:rPr lang="de-DE" dirty="0" err="1" smtClean="0"/>
              <a:t>could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clustered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Scatterplots of </a:t>
            </a:r>
            <a:r>
              <a:rPr lang="de-DE" dirty="0" err="1" smtClean="0"/>
              <a:t>Pcs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423" y="1547813"/>
            <a:ext cx="5778229" cy="4319587"/>
          </a:xfrm>
        </p:spPr>
      </p:pic>
    </p:spTree>
    <p:extLst>
      <p:ext uri="{BB962C8B-B14F-4D97-AF65-F5344CB8AC3E}">
        <p14:creationId xmlns:p14="http://schemas.microsoft.com/office/powerpoint/2010/main" val="3374083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423" y="1547813"/>
            <a:ext cx="5778229" cy="4319587"/>
          </a:xfrm>
        </p:spPr>
      </p:pic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 smtClean="0"/>
              <a:t>Number</a:t>
            </a:r>
            <a:r>
              <a:rPr lang="de-DE" dirty="0" smtClean="0"/>
              <a:t> of Blocks </a:t>
            </a:r>
            <a:r>
              <a:rPr lang="de-DE" dirty="0" err="1" smtClean="0"/>
              <a:t>co-determines</a:t>
            </a:r>
            <a:r>
              <a:rPr lang="de-DE" dirty="0" smtClean="0"/>
              <a:t> </a:t>
            </a:r>
            <a:r>
              <a:rPr lang="de-DE" dirty="0" err="1" smtClean="0"/>
              <a:t>clusters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Scatterplots </a:t>
            </a:r>
            <a:r>
              <a:rPr lang="de-DE" dirty="0"/>
              <a:t>of </a:t>
            </a:r>
            <a:r>
              <a:rPr lang="de-DE" dirty="0" err="1" smtClean="0"/>
              <a:t>Pcs</a:t>
            </a:r>
            <a:r>
              <a:rPr lang="de-DE" dirty="0" smtClean="0"/>
              <a:t> (Blocks)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441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Further </a:t>
            </a:r>
            <a:r>
              <a:rPr lang="de-DE" dirty="0" err="1" smtClean="0"/>
              <a:t>clusters</a:t>
            </a:r>
            <a:r>
              <a:rPr lang="de-DE" dirty="0" smtClean="0"/>
              <a:t> </a:t>
            </a:r>
            <a:r>
              <a:rPr lang="de-DE" dirty="0" err="1" smtClean="0"/>
              <a:t>exist</a:t>
            </a:r>
            <a:r>
              <a:rPr lang="de-DE" dirty="0" smtClean="0"/>
              <a:t>, </a:t>
            </a:r>
            <a:r>
              <a:rPr lang="de-DE" dirty="0" err="1" smtClean="0"/>
              <a:t>regardless</a:t>
            </a:r>
            <a:r>
              <a:rPr lang="de-DE" dirty="0" smtClean="0"/>
              <a:t> of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 of </a:t>
            </a:r>
            <a:r>
              <a:rPr lang="de-DE" dirty="0" err="1" smtClean="0"/>
              <a:t>blocks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Scatterplots </a:t>
            </a:r>
            <a:r>
              <a:rPr lang="de-DE" dirty="0"/>
              <a:t>of </a:t>
            </a:r>
            <a:r>
              <a:rPr lang="de-DE" dirty="0" err="1" smtClean="0"/>
              <a:t>Pcs</a:t>
            </a:r>
            <a:r>
              <a:rPr lang="de-DE" dirty="0" smtClean="0"/>
              <a:t> (3 </a:t>
            </a:r>
            <a:r>
              <a:rPr lang="de-DE" dirty="0" err="1" smtClean="0"/>
              <a:t>blocks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423" y="1547813"/>
            <a:ext cx="5778229" cy="4319587"/>
          </a:xfrm>
        </p:spPr>
      </p:pic>
    </p:spTree>
    <p:extLst>
      <p:ext uri="{BB962C8B-B14F-4D97-AF65-F5344CB8AC3E}">
        <p14:creationId xmlns:p14="http://schemas.microsoft.com/office/powerpoint/2010/main" val="3555920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Non-</a:t>
            </a:r>
            <a:r>
              <a:rPr lang="de-DE" dirty="0" err="1" smtClean="0"/>
              <a:t>meta</a:t>
            </a:r>
            <a:r>
              <a:rPr lang="de-DE" dirty="0"/>
              <a:t> </a:t>
            </a:r>
            <a:r>
              <a:rPr lang="de-DE" dirty="0" smtClean="0"/>
              <a:t>Feature </a:t>
            </a:r>
            <a:r>
              <a:rPr lang="de-DE" dirty="0" err="1" smtClean="0"/>
              <a:t>Topology</a:t>
            </a:r>
            <a:r>
              <a:rPr lang="de-DE" dirty="0" smtClean="0"/>
              <a:t> </a:t>
            </a:r>
            <a:r>
              <a:rPr lang="de-DE" dirty="0" err="1" smtClean="0"/>
              <a:t>co-determines</a:t>
            </a:r>
            <a:r>
              <a:rPr lang="de-DE" dirty="0" smtClean="0"/>
              <a:t> </a:t>
            </a:r>
            <a:r>
              <a:rPr lang="de-DE" dirty="0" err="1" smtClean="0"/>
              <a:t>clusters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Scatterplots </a:t>
            </a:r>
            <a:r>
              <a:rPr lang="de-DE" dirty="0"/>
              <a:t>of </a:t>
            </a:r>
            <a:r>
              <a:rPr lang="de-DE" dirty="0" err="1" smtClean="0"/>
              <a:t>Pcs</a:t>
            </a:r>
            <a:r>
              <a:rPr lang="de-DE" dirty="0" smtClean="0"/>
              <a:t> (</a:t>
            </a:r>
            <a:r>
              <a:rPr lang="de-DE" dirty="0" err="1" smtClean="0"/>
              <a:t>topology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423" y="1547813"/>
            <a:ext cx="5778229" cy="4319587"/>
          </a:xfrm>
        </p:spPr>
      </p:pic>
    </p:spTree>
    <p:extLst>
      <p:ext uri="{BB962C8B-B14F-4D97-AF65-F5344CB8AC3E}">
        <p14:creationId xmlns:p14="http://schemas.microsoft.com/office/powerpoint/2010/main" val="4113162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423" y="1547813"/>
            <a:ext cx="5778229" cy="4319587"/>
          </a:xfrm>
        </p:spPr>
      </p:pic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Clusters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visible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3d Scatterplot of </a:t>
            </a:r>
            <a:r>
              <a:rPr lang="de-DE" dirty="0" err="1" smtClean="0"/>
              <a:t>first</a:t>
            </a:r>
            <a:r>
              <a:rPr lang="de-DE" dirty="0" smtClean="0"/>
              <a:t> 3 PCs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1694931"/>
      </p:ext>
    </p:extLst>
  </p:cSld>
  <p:clrMapOvr>
    <a:masterClrMapping/>
  </p:clrMapOvr>
</p:sld>
</file>

<file path=ppt/theme/theme1.xml><?xml version="1.0" encoding="utf-8"?>
<a:theme xmlns:a="http://schemas.openxmlformats.org/drawingml/2006/main" name="ERCIS Presentation Template">
  <a:themeElements>
    <a:clrScheme name="ERCIS">
      <a:dk1>
        <a:srgbClr val="000000"/>
      </a:dk1>
      <a:lt1>
        <a:srgbClr val="FFFFFF"/>
      </a:lt1>
      <a:dk2>
        <a:srgbClr val="5E5E5D"/>
      </a:dk2>
      <a:lt2>
        <a:srgbClr val="8797A3"/>
      </a:lt2>
      <a:accent1>
        <a:srgbClr val="852339"/>
      </a:accent1>
      <a:accent2>
        <a:srgbClr val="8797A3"/>
      </a:accent2>
      <a:accent3>
        <a:srgbClr val="435C8B"/>
      </a:accent3>
      <a:accent4>
        <a:srgbClr val="009CB3"/>
      </a:accent4>
      <a:accent5>
        <a:srgbClr val="E77C12"/>
      </a:accent5>
      <a:accent6>
        <a:srgbClr val="87BF2A"/>
      </a:accent6>
      <a:hlink>
        <a:srgbClr val="852339"/>
      </a:hlink>
      <a:folHlink>
        <a:srgbClr val="8797A3"/>
      </a:folHlink>
    </a:clrScheme>
    <a:fontScheme name="ERCIS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ERCIS Presentation Template</Template>
  <TotalTime>0</TotalTime>
  <Words>160</Words>
  <Application>Microsoft Office PowerPoint</Application>
  <PresentationFormat>Bildschirmpräsentation (4:3)</PresentationFormat>
  <Paragraphs>49</Paragraphs>
  <Slides>13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</vt:lpstr>
      <vt:lpstr>ERCIS Presentation Template</vt:lpstr>
      <vt:lpstr>Flacco</vt:lpstr>
      <vt:lpstr>Principal Component Analysis</vt:lpstr>
      <vt:lpstr>Preparing the PCA</vt:lpstr>
      <vt:lpstr>Choosing the right number of PCs</vt:lpstr>
      <vt:lpstr>Scatterplots of Pcs</vt:lpstr>
      <vt:lpstr>Scatterplots of Pcs (Blocks)</vt:lpstr>
      <vt:lpstr>Scatterplots of Pcs (3 blocks only)</vt:lpstr>
      <vt:lpstr>Scatterplots of Pcs (topology)</vt:lpstr>
      <vt:lpstr>3d Scatterplot of first 3 PCs</vt:lpstr>
      <vt:lpstr>3d Scatterplot of first 3 PCs (Blocks)</vt:lpstr>
      <vt:lpstr>3d Scatterplot of first 3 PCs (Topology)</vt:lpstr>
      <vt:lpstr>References</vt:lpstr>
      <vt:lpstr>PowerPoint-Präsentation</vt:lpstr>
    </vt:vector>
  </TitlesOfParts>
  <Manager>armin.stein@ercis.uni-muenster.de</Manager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 Ku</dc:creator>
  <cp:lastModifiedBy>Ma Ku</cp:lastModifiedBy>
  <cp:revision>62</cp:revision>
  <cp:lastPrinted>2016-01-26T08:30:11Z</cp:lastPrinted>
  <dcterms:created xsi:type="dcterms:W3CDTF">2016-01-17T12:03:09Z</dcterms:created>
  <dcterms:modified xsi:type="dcterms:W3CDTF">2016-01-26T19:15:03Z</dcterms:modified>
</cp:coreProperties>
</file>