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6" r:id="rId2"/>
    <p:sldId id="267" r:id="rId3"/>
    <p:sldId id="26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81" r:id="rId12"/>
    <p:sldId id="278" r:id="rId13"/>
    <p:sldId id="279" r:id="rId14"/>
    <p:sldId id="282" r:id="rId15"/>
    <p:sldId id="283" r:id="rId16"/>
    <p:sldId id="284" r:id="rId17"/>
    <p:sldId id="285" r:id="rId18"/>
    <p:sldId id="286" r:id="rId19"/>
    <p:sldId id="280" r:id="rId20"/>
    <p:sldId id="268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rin Bergener" initials="K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52339"/>
    <a:srgbClr val="8797A3"/>
    <a:srgbClr val="5F5F5F"/>
    <a:srgbClr val="000000"/>
    <a:srgbClr val="003E90"/>
    <a:srgbClr val="004D8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842" autoAdjust="0"/>
    <p:restoredTop sz="94680" autoAdjust="0"/>
  </p:normalViewPr>
  <p:slideViewPr>
    <p:cSldViewPr>
      <p:cViewPr varScale="1">
        <p:scale>
          <a:sx n="80" d="100"/>
          <a:sy n="80" d="100"/>
        </p:scale>
        <p:origin x="-156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58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5B663-A359-4E54-8989-6E815F050B49}" type="datetimeFigureOut">
              <a:rPr lang="de-DE" smtClean="0"/>
              <a:pPr/>
              <a:t>26.01.2016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6FD83-94F6-4B7E-97F7-9005B88CBB0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07707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243D8-2C9D-447E-8AC2-008C661E1A6F}" type="datetimeFigureOut">
              <a:rPr lang="de-DE" smtClean="0"/>
              <a:pPr/>
              <a:t>26.01.2016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FBBB1-C8EB-4E56-B1DB-58475CA8EC6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35661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Introduce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idea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ELA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3</a:t>
            </a:fld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overcome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unknown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landscape</a:t>
            </a:r>
            <a:r>
              <a:rPr lang="de-DE" dirty="0" smtClean="0"/>
              <a:t>? </a:t>
            </a:r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high</a:t>
            </a:r>
            <a:r>
              <a:rPr lang="de-DE" baseline="0" dirty="0" smtClean="0"/>
              <a:t> / </a:t>
            </a:r>
            <a:r>
              <a:rPr lang="de-DE" baseline="0" dirty="0" err="1" smtClean="0"/>
              <a:t>low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level</a:t>
            </a:r>
            <a:r>
              <a:rPr lang="de-DE" baseline="0" dirty="0" smtClean="0"/>
              <a:t> ELA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. </a:t>
            </a:r>
          </a:p>
          <a:p>
            <a:r>
              <a:rPr lang="de-DE" baseline="0" dirty="0" smtClean="0"/>
              <a:t>High-</a:t>
            </a:r>
            <a:r>
              <a:rPr lang="de-DE" baseline="0" dirty="0" err="1" smtClean="0"/>
              <a:t>level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rectangles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4</a:t>
            </a:fld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mapping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employs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discretization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dividing the state space into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hypercubes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Cells help to get insight in global landscape.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5</a:t>
            </a:fld>
            <a:endParaRPr lang="de-D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Mention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built</a:t>
            </a:r>
            <a:r>
              <a:rPr lang="de-DE" baseline="0" dirty="0" smtClean="0"/>
              <a:t>-in </a:t>
            </a:r>
            <a:r>
              <a:rPr lang="de-DE" baseline="0" dirty="0" err="1" smtClean="0"/>
              <a:t>vs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methodology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reveals</a:t>
            </a:r>
            <a:r>
              <a:rPr lang="de-DE" baseline="0" dirty="0" smtClean="0"/>
              <a:t> same </a:t>
            </a:r>
            <a:r>
              <a:rPr lang="de-DE" baseline="0" dirty="0" err="1" smtClean="0"/>
              <a:t>result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14</a:t>
            </a:fld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Mention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built</a:t>
            </a:r>
            <a:r>
              <a:rPr lang="de-DE" baseline="0" dirty="0" smtClean="0"/>
              <a:t>-in </a:t>
            </a:r>
            <a:r>
              <a:rPr lang="de-DE" baseline="0" dirty="0" err="1" smtClean="0"/>
              <a:t>vs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methodology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reveals</a:t>
            </a:r>
            <a:r>
              <a:rPr lang="de-DE" baseline="0" dirty="0" smtClean="0"/>
              <a:t> same </a:t>
            </a:r>
            <a:r>
              <a:rPr lang="de-DE" baseline="0" dirty="0" err="1" smtClean="0"/>
              <a:t>result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16</a:t>
            </a:fld>
            <a:endParaRPr 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Mention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built</a:t>
            </a:r>
            <a:r>
              <a:rPr lang="de-DE" baseline="0" dirty="0" smtClean="0"/>
              <a:t>-in </a:t>
            </a:r>
            <a:r>
              <a:rPr lang="de-DE" baseline="0" dirty="0" err="1" smtClean="0"/>
              <a:t>vs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methodology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reveals</a:t>
            </a:r>
            <a:r>
              <a:rPr lang="de-DE" baseline="0" dirty="0" smtClean="0"/>
              <a:t> same </a:t>
            </a:r>
            <a:r>
              <a:rPr lang="de-DE" baseline="0" dirty="0" err="1" smtClean="0"/>
              <a:t>result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18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378692" y="6101922"/>
            <a:ext cx="3995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  <a:t/>
            </a:r>
            <a:b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</a:br>
            <a: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  <a:t>Group 03</a:t>
            </a:r>
            <a:endParaRPr lang="en-US" sz="1100" b="0" cap="none" baseline="0" noProof="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6804025" y="4508475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Partner Logo 1</a:t>
            </a:r>
            <a:endParaRPr lang="de-DE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6804248" y="3645024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Partner Logo 2</a:t>
            </a:r>
            <a:endParaRPr lang="de-DE" dirty="0"/>
          </a:p>
        </p:txBody>
      </p:sp>
      <p:pic>
        <p:nvPicPr>
          <p:cNvPr id="19" name="Picture 2" descr="\\wi1.uni-muenster.de\dfs\institut\ERCIS\10 Corporate Identity\10 Corporate Design &amp; Communication\10 Logos &amp; Grafiken &amp; Bilder\10 ERCIS-Logo\logo_schrif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83338" y="445245"/>
            <a:ext cx="1892185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\\wi1.uni-muenster.de\dfs\institut\ERCIS\10 Corporate Identity\10 Corporate Design &amp; Communication\10 Logos &amp; Grafiken &amp; Bilder\30 WWU-Logo\WWU_Logo1_1c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7884"/>
            <a:ext cx="1874862" cy="40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/>
          <p:cNvSpPr txBox="1"/>
          <p:nvPr userDrawn="1"/>
        </p:nvSpPr>
        <p:spPr>
          <a:xfrm>
            <a:off x="7524328" y="6101922"/>
            <a:ext cx="1224136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de-DE" sz="105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/>
            </a:r>
            <a:br>
              <a:rPr lang="de-DE" sz="1050" b="0" cap="none" baseline="0" dirty="0" smtClean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>2016-02-04</a:t>
            </a:r>
          </a:p>
        </p:txBody>
      </p:sp>
      <p:sp>
        <p:nvSpPr>
          <p:cNvPr id="36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5" y="1484784"/>
            <a:ext cx="6264696" cy="865187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title</a:t>
            </a:r>
            <a:endParaRPr lang="en-US" noProof="0" dirty="0"/>
          </a:p>
        </p:txBody>
      </p:sp>
      <p:sp>
        <p:nvSpPr>
          <p:cNvPr id="37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2348880"/>
            <a:ext cx="6264696" cy="504055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4644008" y="2348880"/>
            <a:ext cx="4121991" cy="35283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9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8" y="1484784"/>
            <a:ext cx="4141792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ullets) +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9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6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endParaRPr lang="en-US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No Bullets) +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8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9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Inhaltsplatzhalter 12"/>
          <p:cNvSpPr>
            <a:spLocks noGrp="1"/>
          </p:cNvSpPr>
          <p:nvPr>
            <p:ph sz="quarter" idx="11" hasCustomPrompt="1"/>
          </p:nvPr>
        </p:nvSpPr>
        <p:spPr>
          <a:xfrm>
            <a:off x="395536" y="1772816"/>
            <a:ext cx="6552728" cy="3312368"/>
          </a:xfrm>
          <a:prstGeom prst="rect">
            <a:avLst/>
          </a:prstGeom>
        </p:spPr>
        <p:txBody>
          <a:bodyPr/>
          <a:lstStyle>
            <a:lvl1pPr marL="0">
              <a:spcAft>
                <a:spcPts val="600"/>
              </a:spcAft>
              <a:defRPr sz="25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add text or Image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6" y="5157192"/>
            <a:ext cx="6551613" cy="792162"/>
          </a:xfrm>
          <a:prstGeom prst="rect">
            <a:avLst/>
          </a:prstGeom>
        </p:spPr>
        <p:txBody>
          <a:bodyPr/>
          <a:lstStyle>
            <a:lvl1pPr marL="182563" marR="0" indent="-1825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 lang="en-US" sz="1300" b="0" kern="1200" cap="all" spc="0" baseline="0" noProof="0" dirty="0" smtClean="0">
                <a:solidFill>
                  <a:schemeClr val="bg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/>
              <a:t>Click to add contact Details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1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9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6" name="Rechteck 5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xmlns="" val="3094464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Title, 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88640"/>
            <a:ext cx="8370464" cy="567894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966787" indent="-342900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xmlns="" val="4291825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3" hasCustomPrompt="1"/>
          </p:nvPr>
        </p:nvSpPr>
        <p:spPr>
          <a:xfrm>
            <a:off x="366714" y="1556793"/>
            <a:ext cx="8309742" cy="2808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Picture (optional)</a:t>
            </a:r>
            <a:endParaRPr lang="de-DE" dirty="0"/>
          </a:p>
        </p:txBody>
      </p:sp>
      <p:sp>
        <p:nvSpPr>
          <p:cNvPr id="5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367456" y="4462368"/>
            <a:ext cx="83090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title</a:t>
            </a:r>
            <a:endParaRPr lang="en-US" noProof="0" dirty="0"/>
          </a:p>
        </p:txBody>
      </p:sp>
      <p:sp>
        <p:nvSpPr>
          <p:cNvPr id="6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67456" y="4941168"/>
            <a:ext cx="83090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74411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6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56792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26472" y="1556792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78001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4626473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9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8" y="1484784"/>
            <a:ext cx="4141792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44008" y="2348880"/>
            <a:ext cx="4121992" cy="3527499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78692" y="6101922"/>
            <a:ext cx="4121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100" b="0" cap="none" baseline="0" noProof="0" dirty="0" err="1" smtClean="0">
                <a:solidFill>
                  <a:schemeClr val="bg1"/>
                </a:solidFill>
                <a:latin typeface="Trebuchet MS" pitchFamily="34" charset="0"/>
              </a:rPr>
              <a:t>Flacco</a:t>
            </a:r>
            <a: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  <a:t> – Expensive Features</a:t>
            </a:r>
            <a:b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</a:br>
            <a: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  <a:t>Group 03</a:t>
            </a:r>
            <a:endParaRPr lang="en-US" sz="1100" b="0" cap="none" baseline="0" noProof="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24328" y="6101922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fld id="{A9063EE5-D4E8-4F75-A77C-D3AC67F05250}" type="slidenum">
              <a:rPr lang="de-DE" sz="1100" b="0" cap="none" baseline="0" smtClean="0">
                <a:solidFill>
                  <a:schemeClr val="bg1"/>
                </a:solidFill>
                <a:latin typeface="Trebuchet MS" pitchFamily="34" charset="0"/>
              </a:rPr>
              <a:pPr algn="r">
                <a:spcAft>
                  <a:spcPts val="300"/>
                </a:spcAft>
              </a:pPr>
              <a:t>‹Nr.›</a:t>
            </a:fld>
            <a: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/>
            </a:r>
            <a:b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>2016-02-04</a:t>
            </a:r>
          </a:p>
        </p:txBody>
      </p:sp>
      <p:pic>
        <p:nvPicPr>
          <p:cNvPr id="16" name="Picture 2" descr="\\wi1.uni-muenster.de\dfs\institut\ERCIS\10 Corporate Identity\10 Corporate Design &amp; Communication\10 Logos &amp; Grafiken &amp; Bilder\10 ERCIS-Logo\ERCIS_logo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15448" y="440382"/>
            <a:ext cx="1574224" cy="95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64" r:id="rId4"/>
    <p:sldLayoutId id="2147483663" r:id="rId5"/>
    <p:sldLayoutId id="2147483662" r:id="rId6"/>
    <p:sldLayoutId id="2147483658" r:id="rId7"/>
    <p:sldLayoutId id="2147483653" r:id="rId8"/>
    <p:sldLayoutId id="2147483652" r:id="rId9"/>
    <p:sldLayoutId id="2147483657" r:id="rId10"/>
    <p:sldLayoutId id="2147483659" r:id="rId11"/>
    <p:sldLayoutId id="2147483654" r:id="rId12"/>
    <p:sldLayoutId id="2147483660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 cap="all" baseline="0">
          <a:solidFill>
            <a:srgbClr val="852339"/>
          </a:solidFill>
          <a:latin typeface="Trebuchet MS" pitchFamily="34" charset="0"/>
          <a:ea typeface="+mj-ea"/>
          <a:cs typeface="Arial" pitchFamily="34" charset="0"/>
        </a:defRPr>
      </a:lvl1pPr>
    </p:titleStyle>
    <p:bodyStyle>
      <a:lvl1pPr marL="182563" indent="-182563" algn="l" defTabSz="914400" rtl="0" eaLnBrk="1" latinLnBrk="0" hangingPunct="1">
        <a:spcBef>
          <a:spcPts val="0"/>
        </a:spcBef>
        <a:spcAft>
          <a:spcPts val="300"/>
        </a:spcAft>
        <a:buFontTx/>
        <a:buNone/>
        <a:defRPr sz="1300" b="0" kern="1200" spc="0" baseline="0">
          <a:solidFill>
            <a:srgbClr val="5F5F5F"/>
          </a:solidFill>
          <a:latin typeface="Trebuchet MS" pitchFamily="34" charset="0"/>
          <a:ea typeface="+mn-ea"/>
          <a:cs typeface="Arial" pitchFamily="34" charset="0"/>
        </a:defRPr>
      </a:lvl1pPr>
      <a:lvl2pPr marL="449263" indent="-182563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182563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163638" indent="-174625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2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Textplatzhalt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 smtClean="0"/>
              <a:t>Flacco</a:t>
            </a:r>
            <a:r>
              <a:rPr lang="en-US" dirty="0" smtClean="0"/>
              <a:t> – Expensive Features</a:t>
            </a:r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Data Analytics 1 – Case Study</a:t>
            </a:r>
            <a:br>
              <a:rPr lang="en-US" dirty="0" smtClean="0"/>
            </a:br>
            <a:r>
              <a:rPr lang="en-US" dirty="0" smtClean="0"/>
              <a:t>Group 03</a:t>
            </a:r>
            <a:endParaRPr lang="en-US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xmlns="" val="14729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smtClean="0">
                <a:solidFill>
                  <a:srgbClr val="8797A3"/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smtClean="0">
                <a:solidFill>
                  <a:srgbClr val="852339"/>
                </a:solidFill>
              </a:rPr>
              <a:t>Data Preprocessing</a:t>
            </a:r>
            <a:endParaRPr>
              <a:solidFill>
                <a:srgbClr val="852339"/>
              </a:solidFill>
            </a:endParaRPr>
          </a:p>
          <a:p>
            <a:pPr lvl="1"/>
            <a:r>
              <a:rPr lang="en-US" dirty="0" smtClean="0">
                <a:solidFill>
                  <a:srgbClr val="8797A3"/>
                </a:solidFill>
              </a:rPr>
              <a:t>Visualization</a:t>
            </a:r>
          </a:p>
          <a:p>
            <a:pPr lvl="1"/>
            <a:r>
              <a:rPr lang="de-DE" dirty="0" err="1" smtClean="0">
                <a:solidFill>
                  <a:srgbClr val="852339"/>
                </a:solidFill>
              </a:rPr>
              <a:t>Normality</a:t>
            </a:r>
            <a:r>
              <a:rPr lang="de-DE" dirty="0" smtClean="0">
                <a:solidFill>
                  <a:srgbClr val="852339"/>
                </a:solidFill>
              </a:rPr>
              <a:t> (Tests, Transformation)</a:t>
            </a:r>
          </a:p>
          <a:p>
            <a:pPr lvl="1"/>
            <a:r>
              <a:rPr lang="de-DE" dirty="0" err="1" smtClean="0">
                <a:solidFill>
                  <a:srgbClr val="8797A3"/>
                </a:solidFill>
              </a:rPr>
              <a:t>Outlier</a:t>
            </a:r>
            <a:r>
              <a:rPr lang="de-DE" dirty="0" smtClean="0">
                <a:solidFill>
                  <a:srgbClr val="8797A3"/>
                </a:solidFill>
              </a:rPr>
              <a:t> </a:t>
            </a:r>
            <a:r>
              <a:rPr lang="de-DE" dirty="0" err="1" smtClean="0">
                <a:solidFill>
                  <a:srgbClr val="8797A3"/>
                </a:solidFill>
              </a:rPr>
              <a:t>Detection</a:t>
            </a:r>
            <a:endParaRPr smtClean="0">
              <a:solidFill>
                <a:srgbClr val="8797A3"/>
              </a:solidFill>
            </a:endParaRPr>
          </a:p>
          <a:p>
            <a:pPr>
              <a:lnSpc>
                <a:spcPct val="150000"/>
              </a:lnSpc>
            </a:pPr>
            <a:r>
              <a:rPr smtClean="0">
                <a:solidFill>
                  <a:srgbClr val="8797A3"/>
                </a:solidFill>
              </a:rPr>
              <a:t>Unsupervised Learning</a:t>
            </a:r>
            <a:endParaRPr lang="en-US" dirty="0">
              <a:solidFill>
                <a:srgbClr val="8797A3"/>
              </a:solidFill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71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smtClean="0">
                <a:solidFill>
                  <a:srgbClr val="8797A3"/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smtClean="0">
                <a:solidFill>
                  <a:srgbClr val="852339"/>
                </a:solidFill>
              </a:rPr>
              <a:t>Data Preprocessing</a:t>
            </a:r>
            <a:endParaRPr>
              <a:solidFill>
                <a:srgbClr val="852339"/>
              </a:solidFill>
            </a:endParaRPr>
          </a:p>
          <a:p>
            <a:pPr lvl="1"/>
            <a:r>
              <a:rPr lang="en-US" dirty="0" smtClean="0">
                <a:solidFill>
                  <a:srgbClr val="8797A3"/>
                </a:solidFill>
              </a:rPr>
              <a:t>Visualization</a:t>
            </a:r>
          </a:p>
          <a:p>
            <a:pPr lvl="1"/>
            <a:r>
              <a:rPr lang="de-DE" dirty="0" err="1" smtClean="0">
                <a:solidFill>
                  <a:srgbClr val="8797A3"/>
                </a:solidFill>
              </a:rPr>
              <a:t>Normality</a:t>
            </a:r>
            <a:r>
              <a:rPr lang="de-DE" dirty="0" smtClean="0">
                <a:solidFill>
                  <a:srgbClr val="8797A3"/>
                </a:solidFill>
              </a:rPr>
              <a:t> (Tests, Transformation)</a:t>
            </a:r>
          </a:p>
          <a:p>
            <a:pPr lvl="1"/>
            <a:r>
              <a:rPr lang="de-DE" dirty="0" err="1" smtClean="0">
                <a:solidFill>
                  <a:srgbClr val="852339"/>
                </a:solidFill>
              </a:rPr>
              <a:t>Outlier</a:t>
            </a:r>
            <a:r>
              <a:rPr lang="de-DE" dirty="0" smtClean="0">
                <a:solidFill>
                  <a:srgbClr val="852339"/>
                </a:solidFill>
              </a:rPr>
              <a:t> </a:t>
            </a:r>
            <a:r>
              <a:rPr lang="de-DE" dirty="0" err="1" smtClean="0">
                <a:solidFill>
                  <a:srgbClr val="852339"/>
                </a:solidFill>
              </a:rPr>
              <a:t>Detection</a:t>
            </a:r>
            <a:endParaRPr smtClean="0">
              <a:solidFill>
                <a:srgbClr val="852339"/>
              </a:solidFill>
            </a:endParaRPr>
          </a:p>
          <a:p>
            <a:pPr>
              <a:lnSpc>
                <a:spcPct val="150000"/>
              </a:lnSpc>
            </a:pPr>
            <a:r>
              <a:rPr smtClean="0">
                <a:solidFill>
                  <a:srgbClr val="8797A3"/>
                </a:solidFill>
              </a:rPr>
              <a:t>Unsupervised Learning</a:t>
            </a:r>
            <a:endParaRPr lang="en-US" dirty="0">
              <a:solidFill>
                <a:srgbClr val="8797A3"/>
              </a:solidFill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71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smtClean="0">
                <a:solidFill>
                  <a:srgbClr val="8797A3"/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smtClean="0">
                <a:solidFill>
                  <a:srgbClr val="8797A3"/>
                </a:solidFill>
              </a:rPr>
              <a:t>Data Preprocessing</a:t>
            </a:r>
          </a:p>
          <a:p>
            <a:pPr>
              <a:lnSpc>
                <a:spcPct val="150000"/>
              </a:lnSpc>
            </a:pPr>
            <a:r>
              <a:rPr smtClean="0">
                <a:solidFill>
                  <a:srgbClr val="852339"/>
                </a:solidFill>
              </a:rPr>
              <a:t>Unsupervised Learning</a:t>
            </a:r>
            <a:endParaRPr>
              <a:solidFill>
                <a:srgbClr val="852339"/>
              </a:solidFill>
            </a:endParaRPr>
          </a:p>
          <a:p>
            <a:pPr lvl="1"/>
            <a:r>
              <a:rPr lang="en-US" dirty="0" smtClean="0">
                <a:solidFill>
                  <a:srgbClr val="852339"/>
                </a:solidFill>
              </a:rPr>
              <a:t>Principal Component Analysis</a:t>
            </a:r>
          </a:p>
          <a:p>
            <a:pPr lvl="1"/>
            <a:r>
              <a:rPr lang="en-US" dirty="0" smtClean="0">
                <a:solidFill>
                  <a:srgbClr val="8797A3"/>
                </a:solidFill>
              </a:rPr>
              <a:t>Multi-Dimensional Scaling</a:t>
            </a:r>
          </a:p>
          <a:p>
            <a:pPr lvl="1"/>
            <a:r>
              <a:rPr lang="de-DE" dirty="0" smtClean="0">
                <a:solidFill>
                  <a:srgbClr val="8797A3"/>
                </a:solidFill>
              </a:rPr>
              <a:t>Clustering</a:t>
            </a:r>
            <a:endParaRPr smtClean="0">
              <a:solidFill>
                <a:srgbClr val="8797A3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8797A3"/>
              </a:solidFill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71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smtClean="0">
                <a:solidFill>
                  <a:srgbClr val="8797A3"/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smtClean="0">
                <a:solidFill>
                  <a:srgbClr val="8797A3"/>
                </a:solidFill>
              </a:rPr>
              <a:t>Data Preprocessing</a:t>
            </a:r>
          </a:p>
          <a:p>
            <a:pPr>
              <a:lnSpc>
                <a:spcPct val="150000"/>
              </a:lnSpc>
            </a:pPr>
            <a:r>
              <a:rPr smtClean="0">
                <a:solidFill>
                  <a:srgbClr val="852339"/>
                </a:solidFill>
              </a:rPr>
              <a:t>Unsupervised Learning</a:t>
            </a:r>
            <a:endParaRPr>
              <a:solidFill>
                <a:srgbClr val="852339"/>
              </a:solidFill>
            </a:endParaRPr>
          </a:p>
          <a:p>
            <a:pPr lvl="1"/>
            <a:r>
              <a:rPr lang="en-US" dirty="0" smtClean="0">
                <a:solidFill>
                  <a:srgbClr val="8797A3"/>
                </a:solidFill>
              </a:rPr>
              <a:t>Principal Component Analysis</a:t>
            </a:r>
          </a:p>
          <a:p>
            <a:pPr lvl="1"/>
            <a:r>
              <a:rPr lang="en-US" dirty="0" smtClean="0">
                <a:solidFill>
                  <a:srgbClr val="852339"/>
                </a:solidFill>
              </a:rPr>
              <a:t>Multi-Dimensional Scaling</a:t>
            </a:r>
          </a:p>
          <a:p>
            <a:pPr lvl="1"/>
            <a:r>
              <a:rPr lang="de-DE" dirty="0" smtClean="0">
                <a:solidFill>
                  <a:srgbClr val="8797A3"/>
                </a:solidFill>
              </a:rPr>
              <a:t>Clustering</a:t>
            </a:r>
            <a:endParaRPr smtClean="0">
              <a:solidFill>
                <a:srgbClr val="8797A3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8797A3"/>
              </a:solidFill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71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Multi-Dimensional </a:t>
            </a:r>
            <a:r>
              <a:rPr lang="de-DE" dirty="0" err="1" smtClean="0"/>
              <a:t>Scaling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PCA</a:t>
            </a:r>
            <a:endParaRPr lang="de-DE" dirty="0"/>
          </a:p>
        </p:txBody>
      </p:sp>
      <p:pic>
        <p:nvPicPr>
          <p:cNvPr id="9" name="Inhaltsplatzhalter 8" descr="Rplot04.png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428728" y="2373277"/>
            <a:ext cx="5556444" cy="3475304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36210" y="5576415"/>
            <a:ext cx="1210801" cy="281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Inhaltsplatzhalter 1"/>
          <p:cNvSpPr txBox="1">
            <a:spLocks/>
          </p:cNvSpPr>
          <p:nvPr/>
        </p:nvSpPr>
        <p:spPr>
          <a:xfrm>
            <a:off x="285720" y="1500174"/>
            <a:ext cx="7929618" cy="785817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MDS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based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on all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features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leads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to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same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configuration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as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PCA (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besides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rotation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) -&gt;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scale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data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in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advance</a:t>
            </a: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sz="2000" dirty="0" err="1" smtClean="0"/>
              <a:t>Reducing</a:t>
            </a: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lower</a:t>
            </a:r>
            <a:r>
              <a:rPr lang="de-DE" sz="2000" dirty="0" smtClean="0"/>
              <a:t> </a:t>
            </a:r>
            <a:r>
              <a:rPr lang="de-DE" sz="2000" dirty="0" err="1" smtClean="0"/>
              <a:t>dimensionality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using</a:t>
            </a:r>
            <a:r>
              <a:rPr lang="de-DE" sz="2000" dirty="0" smtClean="0"/>
              <a:t> </a:t>
            </a:r>
            <a:r>
              <a:rPr lang="de-DE" sz="2000" dirty="0" err="1" smtClean="0"/>
              <a:t>Cell</a:t>
            </a:r>
            <a:r>
              <a:rPr lang="de-DE" sz="2000" dirty="0" smtClean="0"/>
              <a:t> Mapping-</a:t>
            </a:r>
            <a:r>
              <a:rPr lang="de-DE" sz="2000" dirty="0" err="1" smtClean="0"/>
              <a:t>features</a:t>
            </a:r>
            <a:endParaRPr lang="de-DE" sz="2000" dirty="0" smtClean="0"/>
          </a:p>
          <a:p>
            <a:pPr lvl="1"/>
            <a:r>
              <a:rPr lang="de-DE" sz="1800" i="1" dirty="0" err="1" smtClean="0"/>
              <a:t>c</a:t>
            </a:r>
            <a:r>
              <a:rPr lang="de-DE" sz="1800" i="1" dirty="0" err="1" smtClean="0"/>
              <a:t>m_angle</a:t>
            </a:r>
            <a:r>
              <a:rPr lang="de-DE" sz="1800" i="1" dirty="0" smtClean="0"/>
              <a:t>, </a:t>
            </a:r>
            <a:r>
              <a:rPr lang="de-DE" sz="1800" i="1" dirty="0" err="1" smtClean="0"/>
              <a:t>cm_conv</a:t>
            </a:r>
            <a:r>
              <a:rPr lang="de-DE" sz="1800" i="1" dirty="0" smtClean="0"/>
              <a:t>, </a:t>
            </a:r>
            <a:r>
              <a:rPr lang="de-DE" sz="1800" i="1" dirty="0" err="1" smtClean="0"/>
              <a:t>cm_grad</a:t>
            </a:r>
            <a:endParaRPr lang="de-DE" sz="1800" i="1" dirty="0" smtClean="0"/>
          </a:p>
          <a:p>
            <a:endParaRPr lang="de-DE" sz="2000" dirty="0"/>
          </a:p>
          <a:p>
            <a:endParaRPr lang="de-DE" sz="2000" dirty="0" smtClean="0"/>
          </a:p>
          <a:p>
            <a:endParaRPr lang="de-DE" sz="2000" dirty="0"/>
          </a:p>
          <a:p>
            <a:endParaRPr lang="de-DE" sz="2000" dirty="0" smtClean="0"/>
          </a:p>
          <a:p>
            <a:endParaRPr lang="de-DE" sz="2000" dirty="0"/>
          </a:p>
          <a:p>
            <a:endParaRPr lang="de-DE" sz="2000" dirty="0" smtClean="0"/>
          </a:p>
          <a:p>
            <a:endParaRPr lang="de-DE" sz="2000" dirty="0"/>
          </a:p>
          <a:p>
            <a:r>
              <a:rPr lang="de-DE" sz="2000" dirty="0" smtClean="0"/>
              <a:t>4 </a:t>
            </a:r>
            <a:r>
              <a:rPr lang="de-DE" sz="2000" dirty="0" err="1" smtClean="0"/>
              <a:t>dimensions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explaining</a:t>
            </a:r>
            <a:r>
              <a:rPr lang="de-DE" sz="2000" dirty="0" smtClean="0"/>
              <a:t> 80%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variance</a:t>
            </a:r>
            <a:endParaRPr lang="de-DE" sz="2000" dirty="0" smtClean="0"/>
          </a:p>
          <a:p>
            <a:r>
              <a:rPr lang="de-DE" sz="2000" dirty="0" err="1" smtClean="0"/>
              <a:t>Screeplot</a:t>
            </a:r>
            <a:r>
              <a:rPr lang="de-DE" sz="2000" dirty="0" smtClean="0"/>
              <a:t> </a:t>
            </a:r>
            <a:r>
              <a:rPr lang="de-DE" sz="2000" dirty="0" err="1" smtClean="0"/>
              <a:t>shows</a:t>
            </a:r>
            <a:r>
              <a:rPr lang="de-DE" sz="2000" dirty="0" smtClean="0"/>
              <a:t> </a:t>
            </a:r>
            <a:r>
              <a:rPr lang="de-DE" sz="2000" dirty="0" err="1" smtClean="0"/>
              <a:t>up</a:t>
            </a:r>
            <a:r>
              <a:rPr lang="de-DE" sz="2000" dirty="0" smtClean="0"/>
              <a:t> </a:t>
            </a:r>
            <a:r>
              <a:rPr lang="de-DE" sz="2000" dirty="0" err="1" smtClean="0"/>
              <a:t>elbow</a:t>
            </a:r>
            <a:r>
              <a:rPr lang="de-DE" sz="2000" dirty="0" smtClean="0"/>
              <a:t> </a:t>
            </a:r>
            <a:r>
              <a:rPr lang="de-DE" sz="2000" dirty="0" err="1" smtClean="0"/>
              <a:t>at</a:t>
            </a:r>
            <a:r>
              <a:rPr lang="de-DE" sz="2000" dirty="0" smtClean="0"/>
              <a:t> 6th </a:t>
            </a:r>
            <a:r>
              <a:rPr lang="de-DE" sz="2000" dirty="0" err="1" smtClean="0"/>
              <a:t>dimension</a:t>
            </a:r>
            <a:endParaRPr lang="de-DE" sz="2000" dirty="0" smtClean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Multi-Dimensional </a:t>
            </a:r>
            <a:r>
              <a:rPr lang="de-DE" dirty="0" err="1" smtClean="0"/>
              <a:t>Scaling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Visualizing</a:t>
            </a:r>
            <a:r>
              <a:rPr lang="de-DE" dirty="0" smtClean="0"/>
              <a:t> CM-Features</a:t>
            </a:r>
            <a:endParaRPr lang="de-DE" dirty="0"/>
          </a:p>
        </p:txBody>
      </p:sp>
      <p:pic>
        <p:nvPicPr>
          <p:cNvPr id="10" name="Grafik 9" descr="Rplot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6" y="2214553"/>
            <a:ext cx="4357718" cy="272793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247524"/>
            <a:ext cx="329172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Multi-Dimensional </a:t>
            </a:r>
            <a:r>
              <a:rPr lang="de-DE" dirty="0" err="1" smtClean="0"/>
              <a:t>Scaling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MDS on CM-Features</a:t>
            </a:r>
            <a:endParaRPr lang="de-DE" dirty="0"/>
          </a:p>
        </p:txBody>
      </p:sp>
      <p:sp>
        <p:nvSpPr>
          <p:cNvPr id="11" name="Inhaltsplatzhalter 1"/>
          <p:cNvSpPr txBox="1">
            <a:spLocks/>
          </p:cNvSpPr>
          <p:nvPr/>
        </p:nvSpPr>
        <p:spPr>
          <a:xfrm>
            <a:off x="285720" y="1500174"/>
            <a:ext cx="7929618" cy="785817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Strong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influence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of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blocks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information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and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landscape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topology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can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be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seen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in CM-Features</a:t>
            </a: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  <p:pic>
        <p:nvPicPr>
          <p:cNvPr id="8" name="Grafik 7" descr="Rplot0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6" y="2428868"/>
            <a:ext cx="4522613" cy="3600000"/>
          </a:xfrm>
          <a:prstGeom prst="rect">
            <a:avLst/>
          </a:prstGeom>
        </p:spPr>
      </p:pic>
      <p:pic>
        <p:nvPicPr>
          <p:cNvPr id="10" name="Grafik 9" descr="Rplot0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366" y="2428868"/>
            <a:ext cx="4522613" cy="36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sz="2000" dirty="0" err="1" smtClean="0"/>
              <a:t>Reducing</a:t>
            </a: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lower</a:t>
            </a:r>
            <a:r>
              <a:rPr lang="de-DE" sz="2000" dirty="0" smtClean="0"/>
              <a:t> </a:t>
            </a:r>
            <a:r>
              <a:rPr lang="de-DE" sz="2000" dirty="0" err="1" smtClean="0"/>
              <a:t>dimensionality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using</a:t>
            </a:r>
            <a:r>
              <a:rPr lang="de-DE" sz="2000" dirty="0" smtClean="0"/>
              <a:t> ELA-</a:t>
            </a:r>
            <a:r>
              <a:rPr lang="de-DE" sz="2000" dirty="0" err="1" smtClean="0"/>
              <a:t>featuregroups</a:t>
            </a:r>
            <a:endParaRPr lang="de-DE" sz="2000" dirty="0" smtClean="0"/>
          </a:p>
          <a:p>
            <a:pPr lvl="1"/>
            <a:r>
              <a:rPr lang="de-DE" sz="1800" i="1" dirty="0" err="1" smtClean="0"/>
              <a:t>e</a:t>
            </a:r>
            <a:r>
              <a:rPr lang="de-DE" sz="1800" i="1" dirty="0" err="1" smtClean="0"/>
              <a:t>la_conv</a:t>
            </a:r>
            <a:r>
              <a:rPr lang="de-DE" sz="1800" i="1" dirty="0" smtClean="0"/>
              <a:t>, </a:t>
            </a:r>
            <a:r>
              <a:rPr lang="de-DE" sz="1800" i="1" dirty="0" err="1" smtClean="0"/>
              <a:t>ela_curv</a:t>
            </a:r>
            <a:r>
              <a:rPr lang="de-DE" sz="1800" i="1" dirty="0" smtClean="0"/>
              <a:t>, </a:t>
            </a:r>
            <a:r>
              <a:rPr lang="de-DE" sz="1800" i="1" dirty="0" err="1" smtClean="0"/>
              <a:t>ela_local</a:t>
            </a:r>
            <a:endParaRPr lang="de-DE" sz="1800" i="1" dirty="0" smtClean="0"/>
          </a:p>
          <a:p>
            <a:endParaRPr lang="de-DE" sz="2000" dirty="0"/>
          </a:p>
          <a:p>
            <a:endParaRPr lang="de-DE" sz="2000" dirty="0" smtClean="0"/>
          </a:p>
          <a:p>
            <a:endParaRPr lang="de-DE" sz="2000" dirty="0"/>
          </a:p>
          <a:p>
            <a:endParaRPr lang="de-DE" sz="2000" dirty="0" smtClean="0"/>
          </a:p>
          <a:p>
            <a:endParaRPr lang="de-DE" sz="2000" dirty="0"/>
          </a:p>
          <a:p>
            <a:endParaRPr lang="de-DE" sz="2000" dirty="0" smtClean="0"/>
          </a:p>
          <a:p>
            <a:endParaRPr lang="de-DE" sz="2000" dirty="0"/>
          </a:p>
          <a:p>
            <a:r>
              <a:rPr lang="de-DE" sz="2000" dirty="0"/>
              <a:t>9</a:t>
            </a:r>
            <a:r>
              <a:rPr lang="de-DE" sz="2000" dirty="0" smtClean="0"/>
              <a:t> </a:t>
            </a:r>
            <a:r>
              <a:rPr lang="de-DE" sz="2000" dirty="0" err="1" smtClean="0"/>
              <a:t>dimensions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explaining</a:t>
            </a:r>
            <a:r>
              <a:rPr lang="de-DE" sz="2000" dirty="0" smtClean="0"/>
              <a:t> 80%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variance</a:t>
            </a:r>
            <a:endParaRPr lang="de-DE" sz="2000" dirty="0" smtClean="0"/>
          </a:p>
          <a:p>
            <a:r>
              <a:rPr lang="de-DE" sz="2000" dirty="0" err="1" smtClean="0"/>
              <a:t>Screeplot</a:t>
            </a:r>
            <a:r>
              <a:rPr lang="de-DE" sz="2000" dirty="0" smtClean="0"/>
              <a:t> </a:t>
            </a:r>
            <a:r>
              <a:rPr lang="de-DE" sz="2000" dirty="0" err="1" smtClean="0"/>
              <a:t>shows</a:t>
            </a:r>
            <a:r>
              <a:rPr lang="de-DE" sz="2000" dirty="0" smtClean="0"/>
              <a:t> </a:t>
            </a:r>
            <a:r>
              <a:rPr lang="de-DE" sz="2000" dirty="0" err="1" smtClean="0"/>
              <a:t>up</a:t>
            </a:r>
            <a:r>
              <a:rPr lang="de-DE" sz="2000" dirty="0" smtClean="0"/>
              <a:t> </a:t>
            </a:r>
            <a:r>
              <a:rPr lang="de-DE" sz="2000" dirty="0" err="1" smtClean="0"/>
              <a:t>elbow</a:t>
            </a:r>
            <a:r>
              <a:rPr lang="de-DE" sz="2000" dirty="0" smtClean="0"/>
              <a:t> </a:t>
            </a:r>
            <a:r>
              <a:rPr lang="de-DE" sz="2000" dirty="0" err="1" smtClean="0"/>
              <a:t>at</a:t>
            </a:r>
            <a:r>
              <a:rPr lang="de-DE" sz="2000" dirty="0" smtClean="0"/>
              <a:t> 5th </a:t>
            </a:r>
            <a:r>
              <a:rPr lang="de-DE" sz="2000" dirty="0" err="1" smtClean="0"/>
              <a:t>dimension</a:t>
            </a:r>
            <a:endParaRPr lang="de-DE" sz="2000" dirty="0" smtClean="0"/>
          </a:p>
        </p:txBody>
      </p:sp>
      <p:pic>
        <p:nvPicPr>
          <p:cNvPr id="12" name="Grafik 11" descr="Rplot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934" y="2214554"/>
            <a:ext cx="4217620" cy="2728800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Multi-Dimensional </a:t>
            </a:r>
            <a:r>
              <a:rPr lang="de-DE" dirty="0" err="1" smtClean="0"/>
              <a:t>Scaling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Visualizing</a:t>
            </a:r>
            <a:r>
              <a:rPr lang="de-DE" dirty="0" smtClean="0"/>
              <a:t> ELA-Features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287689"/>
            <a:ext cx="3214710" cy="582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Multi-Dimensional </a:t>
            </a:r>
            <a:r>
              <a:rPr lang="de-DE" dirty="0" err="1" smtClean="0"/>
              <a:t>Scaling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MDS on ELA-Features</a:t>
            </a:r>
            <a:endParaRPr lang="de-DE" dirty="0"/>
          </a:p>
        </p:txBody>
      </p:sp>
      <p:sp>
        <p:nvSpPr>
          <p:cNvPr id="11" name="Inhaltsplatzhalter 1"/>
          <p:cNvSpPr txBox="1">
            <a:spLocks/>
          </p:cNvSpPr>
          <p:nvPr/>
        </p:nvSpPr>
        <p:spPr>
          <a:xfrm>
            <a:off x="285720" y="1500174"/>
            <a:ext cx="7929618" cy="785817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Strong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influence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of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landscape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topology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can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be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seen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in ELA-Features;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no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influence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of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blocks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setting</a:t>
            </a: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  <p:pic>
        <p:nvPicPr>
          <p:cNvPr id="7" name="Grafik 6" descr="Rplot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976" y="2536025"/>
            <a:ext cx="4544180" cy="3240000"/>
          </a:xfrm>
          <a:prstGeom prst="rect">
            <a:avLst/>
          </a:prstGeom>
        </p:spPr>
      </p:pic>
      <p:pic>
        <p:nvPicPr>
          <p:cNvPr id="9" name="Grafik 8" descr="Rplot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4" y="2536025"/>
            <a:ext cx="4544180" cy="32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smtClean="0">
                <a:solidFill>
                  <a:srgbClr val="8797A3"/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smtClean="0">
                <a:solidFill>
                  <a:srgbClr val="8797A3"/>
                </a:solidFill>
              </a:rPr>
              <a:t>Data Preprocessing</a:t>
            </a:r>
          </a:p>
          <a:p>
            <a:pPr>
              <a:lnSpc>
                <a:spcPct val="150000"/>
              </a:lnSpc>
            </a:pPr>
            <a:r>
              <a:rPr smtClean="0">
                <a:solidFill>
                  <a:srgbClr val="852339"/>
                </a:solidFill>
              </a:rPr>
              <a:t>Unsupervised Learning</a:t>
            </a:r>
            <a:endParaRPr>
              <a:solidFill>
                <a:srgbClr val="852339"/>
              </a:solidFill>
            </a:endParaRPr>
          </a:p>
          <a:p>
            <a:pPr lvl="1"/>
            <a:r>
              <a:rPr lang="en-US" dirty="0" smtClean="0">
                <a:solidFill>
                  <a:srgbClr val="8797A3"/>
                </a:solidFill>
              </a:rPr>
              <a:t>Principal Component Analysis</a:t>
            </a:r>
          </a:p>
          <a:p>
            <a:pPr lvl="1"/>
            <a:r>
              <a:rPr lang="en-US" dirty="0" smtClean="0">
                <a:solidFill>
                  <a:srgbClr val="8797A3"/>
                </a:solidFill>
              </a:rPr>
              <a:t>Multi-Dimensional Scaling</a:t>
            </a:r>
          </a:p>
          <a:p>
            <a:pPr lvl="1"/>
            <a:r>
              <a:rPr lang="de-DE" dirty="0" smtClean="0">
                <a:solidFill>
                  <a:srgbClr val="852339"/>
                </a:solidFill>
              </a:rPr>
              <a:t>Clustering</a:t>
            </a:r>
            <a:endParaRPr smtClean="0">
              <a:solidFill>
                <a:srgbClr val="852339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8797A3"/>
              </a:solidFill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71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smtClean="0">
                <a:solidFill>
                  <a:srgbClr val="852339"/>
                </a:solidFill>
              </a:rPr>
              <a:t>Introduction</a:t>
            </a:r>
          </a:p>
          <a:p>
            <a:pPr lvl="1"/>
            <a:r>
              <a:rPr lang="en-US" dirty="0" smtClean="0">
                <a:solidFill>
                  <a:srgbClr val="852339"/>
                </a:solidFill>
                <a:latin typeface="+mj-lt"/>
              </a:rPr>
              <a:t>Exploratory Landscape Analysis, Cell Mapping</a:t>
            </a:r>
          </a:p>
          <a:p>
            <a:pPr lvl="1"/>
            <a:r>
              <a:rPr lang="en-US" dirty="0" err="1" smtClean="0">
                <a:solidFill>
                  <a:srgbClr val="852339"/>
                </a:solidFill>
                <a:latin typeface="+mj-lt"/>
              </a:rPr>
              <a:t>Flacco</a:t>
            </a:r>
            <a:r>
              <a:rPr lang="en-US" dirty="0" smtClean="0">
                <a:solidFill>
                  <a:srgbClr val="852339"/>
                </a:solidFill>
                <a:latin typeface="+mj-lt"/>
              </a:rPr>
              <a:t> Dataset</a:t>
            </a:r>
            <a:endParaRPr smtClean="0">
              <a:solidFill>
                <a:srgbClr val="852339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smtClean="0">
                <a:solidFill>
                  <a:srgbClr val="8797A3"/>
                </a:solidFill>
              </a:rPr>
              <a:t>Data Preprocessing</a:t>
            </a:r>
          </a:p>
          <a:p>
            <a:pPr>
              <a:lnSpc>
                <a:spcPct val="150000"/>
              </a:lnSpc>
            </a:pPr>
            <a:r>
              <a:rPr smtClean="0">
                <a:solidFill>
                  <a:srgbClr val="8797A3"/>
                </a:solidFill>
              </a:rPr>
              <a:t>Unsupervised Learning</a:t>
            </a:r>
            <a:endParaRPr lang="en-US" dirty="0">
              <a:solidFill>
                <a:srgbClr val="8797A3"/>
              </a:solidFill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71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Thank you for your attention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Christian </a:t>
            </a:r>
            <a:r>
              <a:rPr lang="en-US" dirty="0" err="1" smtClean="0"/>
              <a:t>Siemen</a:t>
            </a:r>
            <a:r>
              <a:rPr lang="en-US" dirty="0" smtClean="0"/>
              <a:t> (394724)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558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 smtClean="0"/>
              <a:t>Exploraty</a:t>
            </a:r>
            <a:r>
              <a:rPr lang="de-DE" dirty="0" smtClean="0"/>
              <a:t> </a:t>
            </a:r>
            <a:r>
              <a:rPr lang="de-DE" dirty="0" err="1" smtClean="0"/>
              <a:t>Landscape</a:t>
            </a:r>
            <a:r>
              <a:rPr lang="de-DE" dirty="0" smtClean="0"/>
              <a:t> Analysis (ELA)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analysis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Black-box </a:t>
            </a:r>
            <a:r>
              <a:rPr lang="de-DE" dirty="0" err="1" smtClean="0"/>
              <a:t>Optimization</a:t>
            </a:r>
            <a:r>
              <a:rPr lang="de-DE" dirty="0" smtClean="0"/>
              <a:t> Problems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11" y="2071678"/>
            <a:ext cx="1404742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 l="762"/>
          <a:stretch>
            <a:fillRect/>
          </a:stretch>
        </p:blipFill>
        <p:spPr bwMode="auto">
          <a:xfrm>
            <a:off x="1670653" y="3274884"/>
            <a:ext cx="1401149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Inhaltsplatzhalter 1"/>
          <p:cNvSpPr txBox="1">
            <a:spLocks/>
          </p:cNvSpPr>
          <p:nvPr/>
        </p:nvSpPr>
        <p:spPr>
          <a:xfrm>
            <a:off x="285720" y="4786323"/>
            <a:ext cx="7929618" cy="71437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“ELA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aims at characterizing the problem landscape and deriving rules for determining how problem properties influence algorithm performance”</a:t>
            </a:r>
          </a:p>
          <a:p>
            <a:pPr marL="183600" marR="0" lvl="0" indent="-183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Inhaltsplatzhalter 4"/>
          <p:cNvSpPr txBox="1">
            <a:spLocks/>
          </p:cNvSpPr>
          <p:nvPr/>
        </p:nvSpPr>
        <p:spPr>
          <a:xfrm>
            <a:off x="428596" y="5857892"/>
            <a:ext cx="8353425" cy="224009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Kerschke</a:t>
            </a: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,</a:t>
            </a:r>
            <a:r>
              <a:rPr kumimoji="0" lang="de-DE" sz="11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P., Preuss, M., </a:t>
            </a:r>
            <a:r>
              <a:rPr kumimoji="0" lang="de-DE" sz="1100" b="0" i="0" u="none" strike="noStrike" kern="120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Wessing</a:t>
            </a:r>
            <a:r>
              <a:rPr kumimoji="0" lang="de-DE" sz="1100" b="0" i="0" u="none" strike="noStrike" kern="120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, S., Trautmann, </a:t>
            </a:r>
            <a:r>
              <a:rPr lang="de-DE" sz="11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H., </a:t>
            </a:r>
            <a:r>
              <a:rPr lang="de-DE" sz="1100" dirty="0" err="1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Detecting</a:t>
            </a:r>
            <a:r>
              <a:rPr lang="de-DE" sz="11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 </a:t>
            </a:r>
            <a:r>
              <a:rPr lang="de-DE" sz="1100" dirty="0" err="1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Funnel</a:t>
            </a:r>
            <a:r>
              <a:rPr lang="de-DE" sz="11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 </a:t>
            </a:r>
            <a:r>
              <a:rPr lang="de-DE" sz="1100" dirty="0" err="1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Structures</a:t>
            </a:r>
            <a:r>
              <a:rPr lang="de-DE" sz="11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 </a:t>
            </a:r>
            <a:r>
              <a:rPr lang="de-DE" sz="1100" dirty="0" err="1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by</a:t>
            </a:r>
            <a:r>
              <a:rPr lang="de-DE" sz="11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 </a:t>
            </a:r>
            <a:r>
              <a:rPr lang="de-DE" sz="1100" dirty="0" err="1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Means</a:t>
            </a:r>
            <a:r>
              <a:rPr lang="de-DE" sz="11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 </a:t>
            </a:r>
            <a:r>
              <a:rPr lang="de-DE" sz="1100" dirty="0" err="1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of</a:t>
            </a:r>
            <a:r>
              <a:rPr lang="de-DE" sz="11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 </a:t>
            </a:r>
            <a:r>
              <a:rPr lang="de-DE" sz="1100" dirty="0" err="1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Exploratory</a:t>
            </a:r>
            <a:r>
              <a:rPr lang="de-DE" sz="11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 </a:t>
            </a:r>
            <a:r>
              <a:rPr lang="de-DE" sz="1100" dirty="0" err="1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Landscape</a:t>
            </a:r>
            <a:r>
              <a:rPr lang="de-DE" sz="11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 Analysis</a:t>
            </a: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2015.</a:t>
            </a:r>
          </a:p>
        </p:txBody>
      </p:sp>
      <p:sp>
        <p:nvSpPr>
          <p:cNvPr id="12" name="Inhaltsplatzhalter 1"/>
          <p:cNvSpPr txBox="1">
            <a:spLocks/>
          </p:cNvSpPr>
          <p:nvPr/>
        </p:nvSpPr>
        <p:spPr>
          <a:xfrm>
            <a:off x="500034" y="1643051"/>
            <a:ext cx="3500462" cy="35719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9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Different problem instances …</a:t>
            </a: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  <a:p>
            <a:pPr marL="183600" marR="0" lvl="0" indent="-183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Inhaltsplatzhalter 1"/>
          <p:cNvSpPr txBox="1">
            <a:spLocks/>
          </p:cNvSpPr>
          <p:nvPr/>
        </p:nvSpPr>
        <p:spPr>
          <a:xfrm>
            <a:off x="4857752" y="1643051"/>
            <a:ext cx="4000528" cy="35719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9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… </a:t>
            </a:r>
            <a:r>
              <a:rPr lang="en-US" sz="19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require different opt. algorithms</a:t>
            </a: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  <a:p>
            <a:pPr marL="183600" marR="0" lvl="0" indent="-183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  <p:pic>
        <p:nvPicPr>
          <p:cNvPr id="15" name="Grafik 14" descr="1397119524-300px.png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6465107" y="2143116"/>
            <a:ext cx="1071570" cy="1071570"/>
          </a:xfrm>
          <a:prstGeom prst="rect">
            <a:avLst/>
          </a:prstGeom>
        </p:spPr>
      </p:pic>
      <p:pic>
        <p:nvPicPr>
          <p:cNvPr id="17" name="Grafik 16" descr="gears-800px.png"/>
          <p:cNvPicPr>
            <a:picLocks noChangeAspect="1"/>
          </p:cNvPicPr>
          <p:nvPr/>
        </p:nvPicPr>
        <p:blipFill>
          <a:blip r:embed="rId6" cstate="print">
            <a:lum bright="40000"/>
          </a:blip>
          <a:stretch>
            <a:fillRect/>
          </a:stretch>
        </p:blipFill>
        <p:spPr>
          <a:xfrm>
            <a:off x="5357818" y="3000372"/>
            <a:ext cx="1357322" cy="1357322"/>
          </a:xfrm>
          <a:prstGeom prst="rect">
            <a:avLst/>
          </a:prstGeom>
        </p:spPr>
      </p:pic>
      <p:pic>
        <p:nvPicPr>
          <p:cNvPr id="18" name="Grafik 17" descr="johnny-automatic-worm-gear-800px.png"/>
          <p:cNvPicPr>
            <a:picLocks noChangeAspect="1"/>
          </p:cNvPicPr>
          <p:nvPr/>
        </p:nvPicPr>
        <p:blipFill>
          <a:blip r:embed="rId7" cstate="print">
            <a:grayscl/>
          </a:blip>
          <a:stretch>
            <a:fillRect/>
          </a:stretch>
        </p:blipFill>
        <p:spPr>
          <a:xfrm>
            <a:off x="7143768" y="3351855"/>
            <a:ext cx="1586531" cy="797232"/>
          </a:xfrm>
          <a:prstGeom prst="rect">
            <a:avLst/>
          </a:prstGeom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8" cstate="print"/>
          <a:srcRect l="2814" t="551"/>
          <a:stretch>
            <a:fillRect/>
          </a:stretch>
        </p:blipFill>
        <p:spPr bwMode="auto">
          <a:xfrm>
            <a:off x="428595" y="2071678"/>
            <a:ext cx="141828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 smtClean="0"/>
              <a:t>Exploraty</a:t>
            </a:r>
            <a:r>
              <a:rPr lang="de-DE" dirty="0" smtClean="0"/>
              <a:t> </a:t>
            </a:r>
            <a:r>
              <a:rPr lang="de-DE" dirty="0" err="1" smtClean="0"/>
              <a:t>Landscape</a:t>
            </a:r>
            <a:r>
              <a:rPr lang="de-DE" dirty="0" smtClean="0"/>
              <a:t> Analysis (ELA)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ELA-</a:t>
            </a:r>
            <a:r>
              <a:rPr lang="de-DE" dirty="0" err="1" smtClean="0"/>
              <a:t>Featureset</a:t>
            </a:r>
            <a:endParaRPr lang="de-DE" dirty="0"/>
          </a:p>
        </p:txBody>
      </p:sp>
      <p:pic>
        <p:nvPicPr>
          <p:cNvPr id="8" name="Inhaltsplatzhalter 6" descr="Black-Box-A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14612" y="2928934"/>
            <a:ext cx="1357322" cy="132535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2143116"/>
            <a:ext cx="4080136" cy="26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Inhaltsplatzhalter 4"/>
          <p:cNvSpPr txBox="1">
            <a:spLocks/>
          </p:cNvSpPr>
          <p:nvPr/>
        </p:nvSpPr>
        <p:spPr>
          <a:xfrm>
            <a:off x="428596" y="5715016"/>
            <a:ext cx="8353425" cy="29544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r"/>
            <a:r>
              <a:rPr lang="de-DE" sz="9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Image: http://medcitynews.com/wp-content/uploads/Black-Box-Art.png</a:t>
            </a:r>
          </a:p>
          <a:p>
            <a:pPr marR="0" lvl="0" algn="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Mersmann</a:t>
            </a: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, O., </a:t>
            </a:r>
            <a:r>
              <a:rPr kumimoji="0" lang="de-DE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Bischl</a:t>
            </a: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, B., Trautmann, H., Preuss, M., Weihs, C., Rudolph, G., </a:t>
            </a:r>
            <a:r>
              <a:rPr kumimoji="0" lang="de-DE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Exploratory</a:t>
            </a: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Landscape</a:t>
            </a: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Analysis in </a:t>
            </a:r>
            <a:r>
              <a:rPr kumimoji="0" lang="de-DE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Proceedings</a:t>
            </a: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of</a:t>
            </a: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GECCO 2011, pp. 829-836.</a:t>
            </a:r>
          </a:p>
        </p:txBody>
      </p:sp>
      <p:sp>
        <p:nvSpPr>
          <p:cNvPr id="11" name="Nach unten gekrümmter Pfeil 10"/>
          <p:cNvSpPr/>
          <p:nvPr/>
        </p:nvSpPr>
        <p:spPr>
          <a:xfrm rot="10800000" flipH="1">
            <a:off x="3357554" y="5000635"/>
            <a:ext cx="3786214" cy="428628"/>
          </a:xfrm>
          <a:prstGeom prst="curvedDownArrow">
            <a:avLst>
              <a:gd name="adj1" fmla="val 35053"/>
              <a:gd name="adj2" fmla="val 79506"/>
              <a:gd name="adj3" fmla="val 16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1000100" y="2571744"/>
            <a:ext cx="178595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High </a:t>
            </a:r>
            <a:r>
              <a:rPr lang="de-DE" sz="1400" dirty="0" err="1" smtClean="0"/>
              <a:t>dimensionality</a:t>
            </a:r>
            <a:endParaRPr lang="de-DE" sz="14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1000100" y="4143380"/>
            <a:ext cx="1785950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Computational</a:t>
            </a:r>
            <a:r>
              <a:rPr lang="de-DE" sz="1400" dirty="0" smtClean="0"/>
              <a:t> </a:t>
            </a:r>
            <a:r>
              <a:rPr lang="de-DE" sz="1400" dirty="0" err="1" smtClean="0"/>
              <a:t>effort</a:t>
            </a:r>
            <a:endParaRPr lang="de-DE" sz="14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500034" y="3357562"/>
            <a:ext cx="178595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Large </a:t>
            </a:r>
            <a:r>
              <a:rPr lang="de-DE" sz="1400" dirty="0" err="1" smtClean="0"/>
              <a:t>landscape</a:t>
            </a:r>
            <a:endParaRPr lang="de-DE" sz="1400" dirty="0"/>
          </a:p>
        </p:txBody>
      </p:sp>
      <p:sp>
        <p:nvSpPr>
          <p:cNvPr id="15" name="Inhaltsplatzhalter 1"/>
          <p:cNvSpPr txBox="1">
            <a:spLocks/>
          </p:cNvSpPr>
          <p:nvPr/>
        </p:nvSpPr>
        <p:spPr>
          <a:xfrm>
            <a:off x="500034" y="1643050"/>
            <a:ext cx="3500462" cy="35719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9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Unknown problem landscape …</a:t>
            </a: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  <a:p>
            <a:pPr marL="183600" marR="0" lvl="0" indent="-183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Inhaltsplatzhalter 1"/>
          <p:cNvSpPr txBox="1">
            <a:spLocks/>
          </p:cNvSpPr>
          <p:nvPr/>
        </p:nvSpPr>
        <p:spPr>
          <a:xfrm>
            <a:off x="4857752" y="1643050"/>
            <a:ext cx="4000528" cy="35719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9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… are </a:t>
            </a:r>
            <a:r>
              <a:rPr lang="en-US" sz="19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overcome by ELA features</a:t>
            </a: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  <a:p>
            <a:pPr marL="183600" marR="0" lvl="0" indent="-183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 smtClean="0"/>
              <a:t>Cell</a:t>
            </a:r>
            <a:r>
              <a:rPr lang="de-DE" dirty="0" smtClean="0"/>
              <a:t> Mapping </a:t>
            </a:r>
            <a:r>
              <a:rPr lang="de-DE" dirty="0" err="1" smtClean="0"/>
              <a:t>Techniques</a:t>
            </a:r>
            <a:r>
              <a:rPr lang="de-DE" dirty="0" smtClean="0"/>
              <a:t> (CM)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Broadening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ELA-</a:t>
            </a:r>
            <a:r>
              <a:rPr lang="de-DE" dirty="0" err="1" smtClean="0"/>
              <a:t>Featureset</a:t>
            </a:r>
            <a:endParaRPr lang="de-DE" dirty="0"/>
          </a:p>
        </p:txBody>
      </p:sp>
      <p:sp>
        <p:nvSpPr>
          <p:cNvPr id="5" name="Inhaltsplatzhalter 4"/>
          <p:cNvSpPr txBox="1">
            <a:spLocks/>
          </p:cNvSpPr>
          <p:nvPr/>
        </p:nvSpPr>
        <p:spPr>
          <a:xfrm>
            <a:off x="428596" y="5715016"/>
            <a:ext cx="8353425" cy="35719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r"/>
            <a:r>
              <a:rPr lang="de-DE" sz="900" dirty="0" err="1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Kerschke</a:t>
            </a:r>
            <a:r>
              <a:rPr lang="de-DE" sz="9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, P., Preuss, M., Hernandez, C., Schütze, O., Sun, J.-Q., Grimme, C., Rudolph, G., </a:t>
            </a:r>
            <a:r>
              <a:rPr lang="de-DE" sz="900" dirty="0" err="1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Bischl</a:t>
            </a:r>
            <a:r>
              <a:rPr lang="de-DE" sz="9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, B., Trautmann, H.,</a:t>
            </a:r>
          </a:p>
          <a:p>
            <a:pPr lvl="0" algn="r"/>
            <a:r>
              <a:rPr lang="de-DE" sz="900" dirty="0" err="1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Cell</a:t>
            </a:r>
            <a:r>
              <a:rPr lang="de-DE" sz="9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 Mapping </a:t>
            </a:r>
            <a:r>
              <a:rPr lang="de-DE" sz="900" dirty="0" err="1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Techniques</a:t>
            </a:r>
            <a:r>
              <a:rPr lang="de-DE" sz="9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 </a:t>
            </a:r>
            <a:r>
              <a:rPr lang="de-DE" sz="900" dirty="0" err="1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for</a:t>
            </a:r>
            <a:r>
              <a:rPr lang="de-DE" sz="9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 </a:t>
            </a:r>
            <a:r>
              <a:rPr lang="de-DE" sz="900" dirty="0" err="1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Exploratory</a:t>
            </a:r>
            <a:r>
              <a:rPr lang="de-DE" sz="9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 </a:t>
            </a:r>
            <a:r>
              <a:rPr lang="de-DE" sz="900" dirty="0" err="1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Landscape</a:t>
            </a:r>
            <a:r>
              <a:rPr lang="de-DE" sz="9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 Analysis in EVOLVE 2014, pp. 115-131.</a:t>
            </a:r>
            <a:endParaRPr kumimoji="0" lang="de-DE" sz="9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763446"/>
            <a:ext cx="3214710" cy="2878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Inhaltsplatzhalter 1"/>
          <p:cNvSpPr txBox="1">
            <a:spLocks/>
          </p:cNvSpPr>
          <p:nvPr/>
        </p:nvSpPr>
        <p:spPr>
          <a:xfrm>
            <a:off x="285720" y="4786323"/>
            <a:ext cx="7929618" cy="7858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Cell mapping features give insight on global properties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>
                <a:solidFill>
                  <a:srgbClr val="5F5F5F"/>
                </a:solidFill>
                <a:latin typeface="Trebuchet MS" pitchFamily="34" charset="0"/>
                <a:cs typeface="Arial" pitchFamily="34" charset="0"/>
              </a:rPr>
              <a:t>Relatively cheap to compute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  <a:p>
            <a:pPr marL="183600" marR="0" lvl="0" indent="-183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7973" y="1763446"/>
            <a:ext cx="2907299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 smtClean="0"/>
              <a:t>Flacco</a:t>
            </a:r>
            <a:r>
              <a:rPr lang="de-DE" dirty="0" smtClean="0"/>
              <a:t> Dataset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First </a:t>
            </a:r>
            <a:r>
              <a:rPr lang="de-DE" dirty="0" err="1" smtClean="0"/>
              <a:t>overview</a:t>
            </a:r>
            <a:endParaRPr lang="de-D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7825" y="1921573"/>
            <a:ext cx="8353425" cy="3572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Gerade Verbindung 7"/>
          <p:cNvCxnSpPr/>
          <p:nvPr/>
        </p:nvCxnSpPr>
        <p:spPr>
          <a:xfrm rot="5400000">
            <a:off x="1000100" y="3786190"/>
            <a:ext cx="4000528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de-DE" sz="2000" dirty="0" smtClean="0"/>
              <a:t>Dataset </a:t>
            </a:r>
            <a:r>
              <a:rPr lang="de-DE" sz="2000" dirty="0" err="1" smtClean="0"/>
              <a:t>of</a:t>
            </a:r>
            <a:r>
              <a:rPr lang="de-DE" sz="2000" dirty="0" smtClean="0"/>
              <a:t> 73 (65) </a:t>
            </a:r>
            <a:r>
              <a:rPr lang="de-DE" sz="2000" dirty="0" err="1" smtClean="0"/>
              <a:t>columns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3000 </a:t>
            </a:r>
            <a:r>
              <a:rPr lang="de-DE" sz="2000" dirty="0" err="1" smtClean="0"/>
              <a:t>observations</a:t>
            </a:r>
            <a:endParaRPr lang="de-DE" sz="2000" dirty="0" smtClean="0"/>
          </a:p>
          <a:p>
            <a:endParaRPr lang="de-DE" sz="2000" dirty="0"/>
          </a:p>
          <a:p>
            <a:r>
              <a:rPr lang="de-DE" sz="2000" dirty="0" err="1" smtClean="0"/>
              <a:t>Metadata</a:t>
            </a:r>
            <a:endParaRPr lang="de-DE" sz="2000" dirty="0" smtClean="0"/>
          </a:p>
          <a:p>
            <a:r>
              <a:rPr lang="de-DE" sz="2000" dirty="0" err="1" smtClean="0"/>
              <a:t>Cell</a:t>
            </a:r>
            <a:r>
              <a:rPr lang="de-DE" sz="2000" dirty="0" smtClean="0"/>
              <a:t> Mapping Features</a:t>
            </a:r>
          </a:p>
          <a:p>
            <a:pPr lvl="1"/>
            <a:r>
              <a:rPr lang="de-DE" sz="1800" dirty="0" err="1" smtClean="0"/>
              <a:t>cm_angle</a:t>
            </a:r>
            <a:r>
              <a:rPr lang="de-DE" sz="1800" dirty="0" smtClean="0"/>
              <a:t> 	(angle </a:t>
            </a:r>
            <a:r>
              <a:rPr lang="de-DE" sz="1800" dirty="0" err="1" smtClean="0"/>
              <a:t>between</a:t>
            </a:r>
            <a:r>
              <a:rPr lang="de-DE" sz="1800" dirty="0" smtClean="0"/>
              <a:t> </a:t>
            </a:r>
            <a:r>
              <a:rPr lang="de-DE" sz="1800" dirty="0" err="1" smtClean="0"/>
              <a:t>best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worst</a:t>
            </a:r>
            <a:r>
              <a:rPr lang="de-DE" sz="1800" dirty="0" smtClean="0"/>
              <a:t> </a:t>
            </a:r>
            <a:r>
              <a:rPr lang="de-DE" sz="1800" dirty="0" err="1" smtClean="0"/>
              <a:t>point</a:t>
            </a:r>
            <a:r>
              <a:rPr lang="de-DE" sz="1800" dirty="0" smtClean="0"/>
              <a:t> </a:t>
            </a:r>
            <a:r>
              <a:rPr lang="de-DE" sz="1800" dirty="0" err="1" smtClean="0"/>
              <a:t>within</a:t>
            </a:r>
            <a:r>
              <a:rPr lang="de-DE" sz="1800" dirty="0" smtClean="0"/>
              <a:t> </a:t>
            </a:r>
            <a:r>
              <a:rPr lang="de-DE" sz="1800" dirty="0" err="1" smtClean="0"/>
              <a:t>cell</a:t>
            </a:r>
            <a:r>
              <a:rPr lang="de-DE" sz="1800" dirty="0" smtClean="0"/>
              <a:t>)</a:t>
            </a:r>
          </a:p>
          <a:p>
            <a:pPr lvl="1"/>
            <a:r>
              <a:rPr lang="de-DE" sz="1800" dirty="0" err="1" smtClean="0"/>
              <a:t>cm_conv</a:t>
            </a:r>
            <a:r>
              <a:rPr lang="de-DE" sz="1800" dirty="0" smtClean="0"/>
              <a:t>	(</a:t>
            </a:r>
            <a:r>
              <a:rPr lang="de-DE" sz="1800" dirty="0" err="1" smtClean="0"/>
              <a:t>convexity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neighbouring</a:t>
            </a:r>
            <a:r>
              <a:rPr lang="de-DE" sz="1800" dirty="0" smtClean="0"/>
              <a:t> </a:t>
            </a:r>
            <a:r>
              <a:rPr lang="de-DE" sz="1800" dirty="0" err="1" smtClean="0"/>
              <a:t>cells</a:t>
            </a:r>
            <a:r>
              <a:rPr lang="de-DE" sz="1800" dirty="0" smtClean="0"/>
              <a:t>)</a:t>
            </a:r>
          </a:p>
          <a:p>
            <a:pPr lvl="1"/>
            <a:r>
              <a:rPr lang="de-DE" sz="1800" dirty="0" err="1" smtClean="0"/>
              <a:t>cm_grad</a:t>
            </a:r>
            <a:r>
              <a:rPr lang="de-DE" sz="1800" dirty="0" smtClean="0"/>
              <a:t>	(</a:t>
            </a:r>
            <a:r>
              <a:rPr lang="de-DE" sz="1800" dirty="0" err="1" smtClean="0"/>
              <a:t>gradient</a:t>
            </a:r>
            <a:r>
              <a:rPr lang="de-DE" sz="1800" dirty="0" smtClean="0"/>
              <a:t> </a:t>
            </a:r>
            <a:r>
              <a:rPr lang="de-DE" sz="1800" dirty="0" err="1" smtClean="0"/>
              <a:t>homogenity</a:t>
            </a:r>
            <a:r>
              <a:rPr lang="de-DE" sz="1800" dirty="0" smtClean="0"/>
              <a:t>)</a:t>
            </a:r>
          </a:p>
          <a:p>
            <a:r>
              <a:rPr lang="de-DE" sz="2000" dirty="0" smtClean="0"/>
              <a:t>ELA Features</a:t>
            </a:r>
          </a:p>
          <a:p>
            <a:pPr lvl="1"/>
            <a:r>
              <a:rPr lang="de-DE" sz="1800" dirty="0" err="1" smtClean="0"/>
              <a:t>ela_conv</a:t>
            </a:r>
            <a:r>
              <a:rPr lang="de-DE" sz="1800" dirty="0" smtClean="0"/>
              <a:t>	(</a:t>
            </a:r>
            <a:r>
              <a:rPr lang="de-DE" sz="1800" dirty="0" err="1" smtClean="0"/>
              <a:t>convexity</a:t>
            </a:r>
            <a:r>
              <a:rPr lang="de-DE" sz="1800" dirty="0" smtClean="0"/>
              <a:t>; </a:t>
            </a:r>
            <a:r>
              <a:rPr lang="de-DE" sz="1800" dirty="0" err="1" smtClean="0"/>
              <a:t>randomly</a:t>
            </a:r>
            <a:r>
              <a:rPr lang="de-DE" sz="1800" dirty="0" smtClean="0"/>
              <a:t> </a:t>
            </a:r>
            <a:r>
              <a:rPr lang="de-DE" sz="1800" dirty="0" err="1" smtClean="0"/>
              <a:t>choosen</a:t>
            </a:r>
            <a:r>
              <a:rPr lang="de-DE" sz="1800" dirty="0" smtClean="0"/>
              <a:t> </a:t>
            </a:r>
            <a:r>
              <a:rPr lang="de-DE" sz="1800" dirty="0" err="1" smtClean="0"/>
              <a:t>observations</a:t>
            </a:r>
            <a:r>
              <a:rPr lang="de-DE" sz="1800" dirty="0" smtClean="0"/>
              <a:t>)</a:t>
            </a:r>
          </a:p>
          <a:p>
            <a:pPr lvl="1"/>
            <a:r>
              <a:rPr lang="de-DE" sz="1800" dirty="0" err="1" smtClean="0"/>
              <a:t>ela_curv</a:t>
            </a:r>
            <a:r>
              <a:rPr lang="de-DE" sz="1800" dirty="0" smtClean="0"/>
              <a:t>	(</a:t>
            </a:r>
            <a:r>
              <a:rPr lang="de-DE" sz="1800" dirty="0" err="1" smtClean="0"/>
              <a:t>curvature</a:t>
            </a:r>
            <a:r>
              <a:rPr lang="de-DE" sz="1800" dirty="0" smtClean="0"/>
              <a:t>)</a:t>
            </a:r>
          </a:p>
          <a:p>
            <a:pPr lvl="1"/>
            <a:r>
              <a:rPr lang="de-DE" sz="1800" dirty="0" err="1" smtClean="0"/>
              <a:t>ela_local</a:t>
            </a:r>
            <a:r>
              <a:rPr lang="de-DE" sz="1800" dirty="0" smtClean="0"/>
              <a:t>	(</a:t>
            </a:r>
            <a:r>
              <a:rPr lang="de-DE" sz="1800" dirty="0" err="1" smtClean="0"/>
              <a:t>certain</a:t>
            </a:r>
            <a:r>
              <a:rPr lang="de-DE" sz="1800" dirty="0" smtClean="0"/>
              <a:t> </a:t>
            </a:r>
            <a:r>
              <a:rPr lang="de-DE" sz="1800" dirty="0" err="1" smtClean="0"/>
              <a:t>num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local</a:t>
            </a:r>
            <a:r>
              <a:rPr lang="de-DE" sz="1800" dirty="0" smtClean="0"/>
              <a:t> </a:t>
            </a:r>
            <a:r>
              <a:rPr lang="de-DE" sz="1800" dirty="0" err="1" smtClean="0"/>
              <a:t>searches</a:t>
            </a:r>
            <a:r>
              <a:rPr lang="de-DE" sz="1800" dirty="0" smtClean="0"/>
              <a:t>)</a:t>
            </a:r>
            <a:endParaRPr lang="de-DE" sz="18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 smtClean="0"/>
              <a:t>Flacco</a:t>
            </a:r>
            <a:r>
              <a:rPr lang="de-DE" dirty="0" smtClean="0"/>
              <a:t> Dataset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Structure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de-DE" sz="2000" dirty="0" err="1" smtClean="0"/>
              <a:t>Metadata</a:t>
            </a:r>
            <a:r>
              <a:rPr lang="de-DE" sz="2000" dirty="0" smtClean="0"/>
              <a:t> </a:t>
            </a:r>
            <a:r>
              <a:rPr lang="de-DE" sz="2000" dirty="0" err="1" smtClean="0"/>
              <a:t>describes</a:t>
            </a:r>
            <a:r>
              <a:rPr lang="de-DE" sz="2000" dirty="0" smtClean="0"/>
              <a:t> </a:t>
            </a:r>
            <a:r>
              <a:rPr lang="de-DE" sz="2000" dirty="0" err="1" smtClean="0"/>
              <a:t>how</a:t>
            </a:r>
            <a:r>
              <a:rPr lang="de-DE" sz="2000" dirty="0" smtClean="0"/>
              <a:t> </a:t>
            </a:r>
            <a:r>
              <a:rPr lang="de-DE" sz="2000" dirty="0" err="1" smtClean="0"/>
              <a:t>problem</a:t>
            </a:r>
            <a:r>
              <a:rPr lang="de-DE" sz="2000" dirty="0" smtClean="0"/>
              <a:t> </a:t>
            </a:r>
            <a:r>
              <a:rPr lang="de-DE" sz="2000" dirty="0" err="1" smtClean="0"/>
              <a:t>instance</a:t>
            </a:r>
            <a:r>
              <a:rPr lang="de-DE" sz="2000" dirty="0" smtClean="0"/>
              <a:t> </a:t>
            </a:r>
            <a:r>
              <a:rPr lang="de-DE" sz="2000" dirty="0" err="1" smtClean="0"/>
              <a:t>created</a:t>
            </a:r>
            <a:r>
              <a:rPr lang="de-DE" sz="2000" dirty="0" smtClean="0"/>
              <a:t> in </a:t>
            </a:r>
            <a:r>
              <a:rPr lang="de-DE" sz="2000" dirty="0" err="1" smtClean="0"/>
              <a:t>flacco</a:t>
            </a:r>
            <a:r>
              <a:rPr lang="de-DE" sz="2000" dirty="0" smtClean="0"/>
              <a:t> </a:t>
            </a:r>
            <a:r>
              <a:rPr lang="de-DE" sz="2000" dirty="0" err="1" smtClean="0"/>
              <a:t>random</a:t>
            </a:r>
            <a:r>
              <a:rPr lang="de-DE" sz="2000" dirty="0" smtClean="0"/>
              <a:t> </a:t>
            </a:r>
            <a:r>
              <a:rPr lang="de-DE" sz="2000" dirty="0" err="1" smtClean="0"/>
              <a:t>generator</a:t>
            </a:r>
            <a:endParaRPr lang="de-DE" sz="2000" dirty="0" smtClean="0"/>
          </a:p>
          <a:p>
            <a:endParaRPr lang="de-DE" sz="2000" dirty="0" smtClean="0"/>
          </a:p>
          <a:p>
            <a:r>
              <a:rPr lang="de-DE" sz="2000" dirty="0" err="1" smtClean="0"/>
              <a:t>Number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cells</a:t>
            </a:r>
            <a:r>
              <a:rPr lang="de-DE" sz="2000" dirty="0" smtClean="0"/>
              <a:t> (</a:t>
            </a:r>
            <a:r>
              <a:rPr lang="de-DE" sz="2000" dirty="0" err="1" smtClean="0"/>
              <a:t>blocks</a:t>
            </a:r>
            <a:r>
              <a:rPr lang="de-DE" sz="2000" dirty="0" smtClean="0"/>
              <a:t>)</a:t>
            </a:r>
            <a:endParaRPr lang="de-DE" sz="2000" dirty="0" smtClean="0"/>
          </a:p>
          <a:p>
            <a:r>
              <a:rPr lang="de-DE" sz="2000" dirty="0" err="1" smtClean="0"/>
              <a:t>Number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peaks</a:t>
            </a:r>
            <a:endParaRPr lang="de-DE" sz="2000" dirty="0" smtClean="0"/>
          </a:p>
          <a:p>
            <a:r>
              <a:rPr lang="de-DE" sz="2000" dirty="0" err="1" smtClean="0"/>
              <a:t>Seed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generator</a:t>
            </a:r>
            <a:endParaRPr lang="de-DE" sz="2000" dirty="0" smtClean="0"/>
          </a:p>
          <a:p>
            <a:r>
              <a:rPr lang="de-DE" sz="2000" dirty="0" smtClean="0"/>
              <a:t>Replication </a:t>
            </a:r>
            <a:r>
              <a:rPr lang="de-DE" sz="2000" dirty="0" err="1" smtClean="0"/>
              <a:t>index</a:t>
            </a:r>
            <a:endParaRPr lang="de-DE" sz="2000" dirty="0" smtClean="0"/>
          </a:p>
          <a:p>
            <a:r>
              <a:rPr lang="de-DE" sz="2000" dirty="0" err="1" smtClean="0"/>
              <a:t>Landscape</a:t>
            </a:r>
            <a:r>
              <a:rPr lang="de-DE" sz="2000" dirty="0" smtClean="0"/>
              <a:t> </a:t>
            </a:r>
            <a:r>
              <a:rPr lang="de-DE" sz="2000" dirty="0" err="1" smtClean="0"/>
              <a:t>topology</a:t>
            </a:r>
            <a:r>
              <a:rPr lang="de-DE" sz="2000" dirty="0" smtClean="0"/>
              <a:t> (</a:t>
            </a:r>
            <a:r>
              <a:rPr lang="de-DE" sz="2000" dirty="0" err="1" smtClean="0"/>
              <a:t>random</a:t>
            </a:r>
            <a:r>
              <a:rPr lang="de-DE" sz="2000" dirty="0" smtClean="0"/>
              <a:t>, </a:t>
            </a:r>
            <a:r>
              <a:rPr lang="de-DE" sz="2000" dirty="0" err="1" smtClean="0"/>
              <a:t>funnel</a:t>
            </a:r>
            <a:r>
              <a:rPr lang="de-DE" sz="2000" dirty="0" smtClean="0"/>
              <a:t>)</a:t>
            </a:r>
            <a:endParaRPr lang="de-DE" sz="2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 smtClean="0"/>
              <a:t>Flacco</a:t>
            </a:r>
            <a:r>
              <a:rPr lang="de-DE" dirty="0" smtClean="0"/>
              <a:t> Dataset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Metadata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endParaRPr lang="de-DE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l="2814" t="551"/>
          <a:stretch>
            <a:fillRect/>
          </a:stretch>
        </p:blipFill>
        <p:spPr bwMode="auto">
          <a:xfrm>
            <a:off x="5357818" y="3000372"/>
            <a:ext cx="1595565" cy="1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 l="762"/>
          <a:stretch>
            <a:fillRect/>
          </a:stretch>
        </p:blipFill>
        <p:spPr bwMode="auto">
          <a:xfrm>
            <a:off x="6643702" y="4286256"/>
            <a:ext cx="1576293" cy="1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smtClean="0">
                <a:solidFill>
                  <a:srgbClr val="8797A3"/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smtClean="0">
                <a:solidFill>
                  <a:srgbClr val="852339"/>
                </a:solidFill>
              </a:rPr>
              <a:t>Data Preprocessing</a:t>
            </a:r>
            <a:endParaRPr>
              <a:solidFill>
                <a:srgbClr val="852339"/>
              </a:solidFill>
            </a:endParaRPr>
          </a:p>
          <a:p>
            <a:pPr lvl="1"/>
            <a:r>
              <a:rPr lang="en-US" dirty="0" smtClean="0">
                <a:solidFill>
                  <a:srgbClr val="852339"/>
                </a:solidFill>
              </a:rPr>
              <a:t>Visualization</a:t>
            </a:r>
          </a:p>
          <a:p>
            <a:pPr lvl="1"/>
            <a:r>
              <a:rPr lang="de-DE" dirty="0" err="1" smtClean="0">
                <a:solidFill>
                  <a:srgbClr val="8797A3"/>
                </a:solidFill>
              </a:rPr>
              <a:t>Normality</a:t>
            </a:r>
            <a:r>
              <a:rPr lang="de-DE" dirty="0" smtClean="0">
                <a:solidFill>
                  <a:srgbClr val="8797A3"/>
                </a:solidFill>
              </a:rPr>
              <a:t> (Tests, Transformation)</a:t>
            </a:r>
          </a:p>
          <a:p>
            <a:pPr lvl="1"/>
            <a:r>
              <a:rPr lang="de-DE" dirty="0" err="1" smtClean="0">
                <a:solidFill>
                  <a:srgbClr val="8797A3"/>
                </a:solidFill>
              </a:rPr>
              <a:t>Outlier</a:t>
            </a:r>
            <a:r>
              <a:rPr lang="de-DE" dirty="0" smtClean="0">
                <a:solidFill>
                  <a:srgbClr val="8797A3"/>
                </a:solidFill>
              </a:rPr>
              <a:t> </a:t>
            </a:r>
            <a:r>
              <a:rPr lang="de-DE" dirty="0" err="1" smtClean="0">
                <a:solidFill>
                  <a:srgbClr val="8797A3"/>
                </a:solidFill>
              </a:rPr>
              <a:t>Detection</a:t>
            </a:r>
            <a:endParaRPr smtClean="0">
              <a:solidFill>
                <a:srgbClr val="8797A3"/>
              </a:solidFill>
            </a:endParaRPr>
          </a:p>
          <a:p>
            <a:pPr>
              <a:lnSpc>
                <a:spcPct val="150000"/>
              </a:lnSpc>
            </a:pPr>
            <a:r>
              <a:rPr smtClean="0">
                <a:solidFill>
                  <a:srgbClr val="8797A3"/>
                </a:solidFill>
              </a:rPr>
              <a:t>Unsupervised Learning</a:t>
            </a:r>
            <a:endParaRPr lang="en-US" dirty="0">
              <a:solidFill>
                <a:srgbClr val="8797A3"/>
              </a:solidFill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71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RCIS Presentation Template">
  <a:themeElements>
    <a:clrScheme name="ERCIS">
      <a:dk1>
        <a:srgbClr val="000000"/>
      </a:dk1>
      <a:lt1>
        <a:srgbClr val="FFFFFF"/>
      </a:lt1>
      <a:dk2>
        <a:srgbClr val="5E5E5D"/>
      </a:dk2>
      <a:lt2>
        <a:srgbClr val="8797A3"/>
      </a:lt2>
      <a:accent1>
        <a:srgbClr val="852339"/>
      </a:accent1>
      <a:accent2>
        <a:srgbClr val="8797A3"/>
      </a:accent2>
      <a:accent3>
        <a:srgbClr val="435C8B"/>
      </a:accent3>
      <a:accent4>
        <a:srgbClr val="009CB3"/>
      </a:accent4>
      <a:accent5>
        <a:srgbClr val="E77C12"/>
      </a:accent5>
      <a:accent6>
        <a:srgbClr val="87BF2A"/>
      </a:accent6>
      <a:hlink>
        <a:srgbClr val="852339"/>
      </a:hlink>
      <a:folHlink>
        <a:srgbClr val="8797A3"/>
      </a:folHlink>
    </a:clrScheme>
    <a:fontScheme name="ERCI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ERCIS Presentation Template</Template>
  <TotalTime>0</TotalTime>
  <Words>592</Words>
  <Application>Microsoft Office PowerPoint</Application>
  <PresentationFormat>Bildschirmpräsentation (4:3)</PresentationFormat>
  <Paragraphs>146</Paragraphs>
  <Slides>20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ERCIS Presentation Template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</vt:vector>
  </TitlesOfParts>
  <Manager>armin.stein@ercis.uni-muenster.de</Manager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Christian</dc:creator>
  <cp:lastModifiedBy>Christian</cp:lastModifiedBy>
  <cp:revision>68</cp:revision>
  <cp:lastPrinted>2012-03-27T13:30:40Z</cp:lastPrinted>
  <dcterms:created xsi:type="dcterms:W3CDTF">2016-01-26T13:34:15Z</dcterms:created>
  <dcterms:modified xsi:type="dcterms:W3CDTF">2016-01-26T17:37:52Z</dcterms:modified>
</cp:coreProperties>
</file>