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2FD40-8F48-49E0-ACF4-7D1AA02ED6C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66B33-FE01-42E0-A3E2-5A147016F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66B33-FE01-42E0-A3E2-5A147016F9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3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November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November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1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7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1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November 23,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November 23,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7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5014-DC0E-485A-BBFA-126EDDE6A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KAP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BD0CE-A4E6-4CFF-A60E-24B61676B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 err="1"/>
              <a:t>Familie</a:t>
            </a:r>
            <a:r>
              <a:rPr lang="en-US" sz="2200" dirty="0"/>
              <a:t> und Freunde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179B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F6D33CBE-4982-49E6-8A6E-3E3DC7D03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57" r="-1" b="43916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179B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179B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CAAF-A809-49A6-9E1A-CC8DBD04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Basic Words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FF557-3BF4-4FE1-9EED-A9A2D231CF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688" y="2786062"/>
          <a:ext cx="10542586" cy="2286000"/>
        </p:xfrm>
        <a:graphic>
          <a:graphicData uri="http://schemas.openxmlformats.org/drawingml/2006/table">
            <a:tbl>
              <a:tblPr/>
              <a:tblGrid>
                <a:gridCol w="5271293">
                  <a:extLst>
                    <a:ext uri="{9D8B030D-6E8A-4147-A177-3AD203B41FA5}">
                      <a16:colId xmlns:a16="http://schemas.microsoft.com/office/drawing/2014/main" val="3946785175"/>
                    </a:ext>
                  </a:extLst>
                </a:gridCol>
                <a:gridCol w="5271293">
                  <a:extLst>
                    <a:ext uri="{9D8B030D-6E8A-4147-A177-3AD203B41FA5}">
                      <a16:colId xmlns:a16="http://schemas.microsoft.com/office/drawing/2014/main" val="168624861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effectLst/>
                        </a:rPr>
                        <a:t>die </a:t>
                      </a:r>
                      <a:r>
                        <a:rPr lang="en-US" sz="1800" b="1" dirty="0" err="1">
                          <a:effectLst/>
                        </a:rPr>
                        <a:t>Geschwister</a:t>
                      </a:r>
                      <a:r>
                        <a:rPr lang="en-US" sz="1800" dirty="0">
                          <a:effectLst/>
                        </a:rPr>
                        <a:t> (</a:t>
                      </a:r>
                      <a:r>
                        <a:rPr lang="en-US" sz="1800" i="1" dirty="0">
                          <a:effectLst/>
                        </a:rPr>
                        <a:t>pl.</a:t>
                      </a:r>
                      <a:r>
                        <a:rPr lang="en-US" sz="1800" dirty="0">
                          <a:effectLst/>
                        </a:rPr>
                        <a:t>) siblings</a:t>
                      </a:r>
                    </a:p>
                    <a:p>
                      <a:pPr fontAlgn="t"/>
                      <a:r>
                        <a:rPr lang="en-US" sz="1800" b="1" dirty="0">
                          <a:effectLst/>
                        </a:rPr>
                        <a:t> der </a:t>
                      </a:r>
                      <a:r>
                        <a:rPr lang="en-US" sz="1800" b="1" dirty="0" err="1">
                          <a:effectLst/>
                        </a:rPr>
                        <a:t>Großvater</a:t>
                      </a:r>
                      <a:r>
                        <a:rPr lang="en-US" sz="1800" b="1" dirty="0">
                          <a:effectLst/>
                        </a:rPr>
                        <a:t> (</a:t>
                      </a:r>
                      <a:r>
                        <a:rPr lang="en-US" sz="1800" b="1" dirty="0" err="1">
                          <a:effectLst/>
                        </a:rPr>
                        <a:t>Großväter</a:t>
                      </a:r>
                      <a:r>
                        <a:rPr lang="en-US" sz="1800" b="1" dirty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i="1" dirty="0">
                          <a:effectLst/>
                        </a:rPr>
                        <a:t>pl.</a:t>
                      </a:r>
                      <a:r>
                        <a:rPr lang="en-US" sz="1800" dirty="0">
                          <a:effectLst/>
                        </a:rPr>
                        <a:t>) grandfather</a:t>
                      </a:r>
                    </a:p>
                    <a:p>
                      <a:pPr fontAlgn="t"/>
                      <a:r>
                        <a:rPr lang="en-US" sz="1800" b="1" dirty="0">
                          <a:effectLst/>
                        </a:rPr>
                        <a:t> der </a:t>
                      </a:r>
                      <a:r>
                        <a:rPr lang="en-US" sz="1800" b="1" dirty="0" err="1">
                          <a:effectLst/>
                        </a:rPr>
                        <a:t>Opa</a:t>
                      </a:r>
                      <a:r>
                        <a:rPr lang="en-US" sz="1800" b="1" dirty="0">
                          <a:effectLst/>
                        </a:rPr>
                        <a:t> (</a:t>
                      </a:r>
                      <a:r>
                        <a:rPr lang="en-US" sz="1800" b="1" dirty="0" err="1">
                          <a:effectLst/>
                        </a:rPr>
                        <a:t>Opas</a:t>
                      </a:r>
                      <a:r>
                        <a:rPr lang="en-US" sz="1800" b="1" dirty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(</a:t>
                      </a:r>
                      <a:r>
                        <a:rPr lang="en-US" sz="1800" i="1" dirty="0">
                          <a:effectLst/>
                        </a:rPr>
                        <a:t>pl.</a:t>
                      </a:r>
                      <a:r>
                        <a:rPr lang="en-US" sz="1800" dirty="0">
                          <a:effectLst/>
                        </a:rPr>
                        <a:t>) grandpa</a:t>
                      </a:r>
                    </a:p>
                    <a:p>
                      <a:pPr fontAlgn="t"/>
                      <a:r>
                        <a:rPr lang="en-US" sz="1800" b="1" dirty="0">
                          <a:effectLst/>
                        </a:rPr>
                        <a:t> die </a:t>
                      </a:r>
                      <a:r>
                        <a:rPr lang="en-US" sz="1800" b="1" dirty="0" err="1">
                          <a:effectLst/>
                        </a:rPr>
                        <a:t>Großmutter</a:t>
                      </a:r>
                      <a:r>
                        <a:rPr lang="en-US" sz="1800" b="1" dirty="0">
                          <a:effectLst/>
                        </a:rPr>
                        <a:t> (</a:t>
                      </a:r>
                      <a:r>
                        <a:rPr lang="en-US" sz="1800" b="1" dirty="0" err="1">
                          <a:effectLst/>
                        </a:rPr>
                        <a:t>Großmütter</a:t>
                      </a:r>
                      <a:r>
                        <a:rPr lang="en-US" sz="1800" b="1" dirty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(</a:t>
                      </a:r>
                      <a:r>
                        <a:rPr lang="en-US" sz="1800" i="1" dirty="0">
                          <a:effectLst/>
                        </a:rPr>
                        <a:t>pl.</a:t>
                      </a:r>
                      <a:r>
                        <a:rPr lang="en-US" sz="1800" dirty="0">
                          <a:effectLst/>
                        </a:rPr>
                        <a:t>) grandmother</a:t>
                      </a:r>
                    </a:p>
                    <a:p>
                      <a:pPr fontAlgn="t"/>
                      <a:r>
                        <a:rPr lang="en-US" sz="1800" b="1" dirty="0">
                          <a:effectLst/>
                        </a:rPr>
                        <a:t> die Oma (</a:t>
                      </a:r>
                      <a:r>
                        <a:rPr lang="en-US" sz="1800" b="1" dirty="0" err="1">
                          <a:effectLst/>
                        </a:rPr>
                        <a:t>Omas</a:t>
                      </a:r>
                      <a:r>
                        <a:rPr lang="en-US" sz="1800" b="1" dirty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 (</a:t>
                      </a:r>
                      <a:r>
                        <a:rPr lang="en-US" sz="1800" i="1" dirty="0">
                          <a:effectLst/>
                        </a:rPr>
                        <a:t>pl.</a:t>
                      </a:r>
                      <a:r>
                        <a:rPr lang="en-US" sz="1800" dirty="0">
                          <a:effectLst/>
                        </a:rPr>
                        <a:t>) grandma</a:t>
                      </a:r>
                    </a:p>
                    <a:p>
                      <a:pPr fontAlgn="t"/>
                      <a:r>
                        <a:rPr lang="en-US" sz="1800" b="1" dirty="0">
                          <a:effectLst/>
                        </a:rPr>
                        <a:t> das Kind (Kinder,</a:t>
                      </a:r>
                      <a:r>
                        <a:rPr lang="en-US" sz="1800" dirty="0">
                          <a:effectLst/>
                        </a:rPr>
                        <a:t> (</a:t>
                      </a:r>
                      <a:r>
                        <a:rPr lang="en-US" sz="1800" i="1" dirty="0">
                          <a:effectLst/>
                        </a:rPr>
                        <a:t>pl.</a:t>
                      </a:r>
                      <a:r>
                        <a:rPr lang="en-US" sz="1800" dirty="0">
                          <a:effectLst/>
                        </a:rPr>
                        <a:t>) child</a:t>
                      </a:r>
                    </a:p>
                    <a:p>
                      <a:pPr fontAlgn="t"/>
                      <a:r>
                        <a:rPr lang="en-US" sz="1800" b="1" dirty="0">
                          <a:effectLst/>
                        </a:rPr>
                        <a:t> die </a:t>
                      </a:r>
                      <a:r>
                        <a:rPr lang="en-US" sz="1800" b="1" dirty="0" err="1">
                          <a:effectLst/>
                        </a:rPr>
                        <a:t>Tochter</a:t>
                      </a:r>
                      <a:r>
                        <a:rPr lang="en-US" sz="1800" dirty="0">
                          <a:effectLst/>
                        </a:rPr>
                        <a:t> daughter</a:t>
                      </a:r>
                    </a:p>
                    <a:p>
                      <a:pPr fontAlgn="t"/>
                      <a:r>
                        <a:rPr lang="en-US" sz="1800" b="1" dirty="0">
                          <a:effectLst/>
                        </a:rPr>
                        <a:t> der Sohn</a:t>
                      </a:r>
                      <a:r>
                        <a:rPr lang="en-US" sz="1800" dirty="0">
                          <a:effectLst/>
                        </a:rPr>
                        <a:t> 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800" b="1" dirty="0">
                          <a:effectLst/>
                        </a:rPr>
                        <a:t> der Mann </a:t>
                      </a:r>
                      <a:r>
                        <a:rPr lang="de-DE" sz="1800" dirty="0">
                          <a:effectLst/>
                        </a:rPr>
                        <a:t>husband</a:t>
                      </a:r>
                    </a:p>
                    <a:p>
                      <a:pPr fontAlgn="t"/>
                      <a:r>
                        <a:rPr lang="de-DE" sz="1800" b="1" dirty="0">
                          <a:effectLst/>
                        </a:rPr>
                        <a:t> der Schwager </a:t>
                      </a:r>
                      <a:r>
                        <a:rPr lang="de-DE" sz="1800" dirty="0">
                          <a:effectLst/>
                        </a:rPr>
                        <a:t>brother-in-law</a:t>
                      </a:r>
                    </a:p>
                    <a:p>
                      <a:pPr fontAlgn="t"/>
                      <a:r>
                        <a:rPr lang="de-DE" sz="1800" b="1" dirty="0">
                          <a:effectLst/>
                        </a:rPr>
                        <a:t> die Nichte </a:t>
                      </a:r>
                      <a:r>
                        <a:rPr lang="de-DE" sz="1800" dirty="0">
                          <a:effectLst/>
                        </a:rPr>
                        <a:t>niece</a:t>
                      </a:r>
                    </a:p>
                    <a:p>
                      <a:pPr fontAlgn="t"/>
                      <a:r>
                        <a:rPr lang="de-DE" sz="1800" b="1" dirty="0">
                          <a:effectLst/>
                        </a:rPr>
                        <a:t> der Neffe </a:t>
                      </a:r>
                      <a:r>
                        <a:rPr lang="de-DE" sz="1800" dirty="0">
                          <a:effectLst/>
                        </a:rPr>
                        <a:t>nephew</a:t>
                      </a:r>
                    </a:p>
                    <a:p>
                      <a:pPr fontAlgn="t"/>
                      <a:r>
                        <a:rPr lang="de-DE" sz="1800" b="1" dirty="0">
                          <a:effectLst/>
                        </a:rPr>
                        <a:t> der Enkel </a:t>
                      </a:r>
                      <a:r>
                        <a:rPr lang="de-DE" sz="1800" dirty="0">
                          <a:effectLst/>
                        </a:rPr>
                        <a:t>grandson</a:t>
                      </a:r>
                    </a:p>
                    <a:p>
                      <a:pPr fontAlgn="t"/>
                      <a:r>
                        <a:rPr lang="de-DE" sz="1800" b="1" dirty="0">
                          <a:effectLst/>
                        </a:rPr>
                        <a:t> die Enkelin </a:t>
                      </a:r>
                      <a:r>
                        <a:rPr lang="de-DE" sz="1800" dirty="0">
                          <a:effectLst/>
                        </a:rPr>
                        <a:t>granddaughter</a:t>
                      </a:r>
                    </a:p>
                    <a:p>
                      <a:pPr fontAlgn="t"/>
                      <a:r>
                        <a:rPr lang="de-DE" sz="1800" b="1" dirty="0">
                          <a:effectLst/>
                        </a:rPr>
                        <a:t> die Frau </a:t>
                      </a:r>
                      <a:r>
                        <a:rPr lang="de-DE" sz="1800" dirty="0">
                          <a:effectLst/>
                        </a:rPr>
                        <a:t>wife</a:t>
                      </a:r>
                    </a:p>
                    <a:p>
                      <a:pPr fontAlgn="t"/>
                      <a:r>
                        <a:rPr lang="de-DE" sz="1800" b="1" dirty="0">
                          <a:effectLst/>
                        </a:rPr>
                        <a:t> die Schwägerin </a:t>
                      </a:r>
                      <a:r>
                        <a:rPr lang="de-DE" sz="1800" dirty="0">
                          <a:effectLst/>
                        </a:rPr>
                        <a:t>sister-in-law</a:t>
                      </a:r>
                    </a:p>
                  </a:txBody>
                  <a:tcPr marL="2381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95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09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251-E594-4CEA-977D-537AC74B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B474-9A92-40F6-96EC-348D484D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Stief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- 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(step)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Maria ist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meine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Stiefschwester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Maria is my stepsister.</a:t>
            </a:r>
          </a:p>
          <a:p>
            <a:pPr algn="l"/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Halb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- 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(half)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Mein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Halbbruder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heißt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Jens.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My half brother is named Jens.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Ur- </a:t>
            </a:r>
            <a:r>
              <a:rPr lang="en-US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(great)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Wilhelmine ist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meine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Urgroßmutter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Wilhelmine is my great-grandmother.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979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0E2D-3BB8-4072-B179-AE407E94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4192-5135-4B7D-9787-A4AFA7BD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Wie </a:t>
            </a:r>
            <a:r>
              <a:rPr lang="en-US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heißen</a:t>
            </a: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deine</a:t>
            </a: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Eltern</a:t>
            </a: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?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What are the names of your parents?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Hast du </a:t>
            </a:r>
            <a:r>
              <a:rPr lang="en-US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Geschwister</a:t>
            </a: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?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Do you have siblings?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Hast du </a:t>
            </a:r>
            <a:r>
              <a:rPr lang="en-US" b="1" dirty="0" err="1">
                <a:solidFill>
                  <a:srgbClr val="333333"/>
                </a:solidFill>
                <a:latin typeface="Helvetica" panose="020B0604020202020204" pitchFamily="34" charset="0"/>
              </a:rPr>
              <a:t>Haustiere</a:t>
            </a: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?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333333"/>
                </a:solidFill>
                <a:latin typeface="Helvetica" panose="020B0604020202020204" pitchFamily="34" charset="0"/>
              </a:rPr>
              <a:t> </a:t>
            </a:r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Do you have any pets?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8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2CE7-BC40-44E8-8A45-08B8D57F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E71B-8A18-498F-9671-849DF721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privileges of nobility have been outlawed in Germany and Austria since 1919, German noble families still hold their titles.</a:t>
            </a: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der Adel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nobility, aristocracy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der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Fürst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die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Fürstin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prince/princess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der Graf, die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Gräfin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count/countess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2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2D62-4EB0-47DD-BCE1-C80FEB2B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9191-A59A-48A9-B2F4-057AB897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Januar</a:t>
            </a:r>
            <a:r>
              <a:rPr lang="en-US" dirty="0"/>
              <a:t> (January)				September</a:t>
            </a:r>
          </a:p>
          <a:p>
            <a:r>
              <a:rPr lang="en-US" dirty="0" err="1"/>
              <a:t>Februar</a:t>
            </a:r>
            <a:r>
              <a:rPr lang="en-US" dirty="0"/>
              <a:t> (February)                     		</a:t>
            </a:r>
            <a:r>
              <a:rPr lang="en-US" dirty="0" err="1"/>
              <a:t>Oktober</a:t>
            </a:r>
            <a:r>
              <a:rPr lang="en-US" dirty="0"/>
              <a:t> (October)</a:t>
            </a:r>
          </a:p>
          <a:p>
            <a:r>
              <a:rPr lang="en-US" dirty="0"/>
              <a:t>M (March)					November</a:t>
            </a:r>
          </a:p>
          <a:p>
            <a:r>
              <a:rPr lang="en-US" dirty="0"/>
              <a:t>April 					 	</a:t>
            </a:r>
            <a:r>
              <a:rPr lang="en-US" dirty="0" err="1"/>
              <a:t>Dezember</a:t>
            </a:r>
            <a:r>
              <a:rPr lang="en-US" dirty="0"/>
              <a:t> (December)</a:t>
            </a:r>
          </a:p>
          <a:p>
            <a:r>
              <a:rPr lang="en-US" dirty="0"/>
              <a:t>Mai (May)</a:t>
            </a:r>
          </a:p>
          <a:p>
            <a:r>
              <a:rPr lang="en-US" dirty="0" err="1"/>
              <a:t>Juni</a:t>
            </a:r>
            <a:r>
              <a:rPr lang="en-US" dirty="0"/>
              <a:t> (June)</a:t>
            </a:r>
          </a:p>
          <a:p>
            <a:r>
              <a:rPr lang="en-US" dirty="0" err="1"/>
              <a:t>Juli</a:t>
            </a:r>
            <a:r>
              <a:rPr lang="en-US" dirty="0"/>
              <a:t> (July)</a:t>
            </a:r>
          </a:p>
          <a:p>
            <a:r>
              <a:rPr lang="en-US" dirty="0"/>
              <a:t>August 	</a:t>
            </a:r>
          </a:p>
        </p:txBody>
      </p:sp>
    </p:spTree>
    <p:extLst>
      <p:ext uri="{BB962C8B-B14F-4D97-AF65-F5344CB8AC3E}">
        <p14:creationId xmlns:p14="http://schemas.microsoft.com/office/powerpoint/2010/main" val="17009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CDA0-E641-4576-AEAC-1A95B8C2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5E0579-8445-4033-8CAE-841539500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09404"/>
              </p:ext>
            </p:extLst>
          </p:nvPr>
        </p:nvGraphicFramePr>
        <p:xfrm>
          <a:off x="420624" y="2456697"/>
          <a:ext cx="10542588" cy="292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5647">
                  <a:extLst>
                    <a:ext uri="{9D8B030D-6E8A-4147-A177-3AD203B41FA5}">
                      <a16:colId xmlns:a16="http://schemas.microsoft.com/office/drawing/2014/main" val="4137968143"/>
                    </a:ext>
                  </a:extLst>
                </a:gridCol>
                <a:gridCol w="2635647">
                  <a:extLst>
                    <a:ext uri="{9D8B030D-6E8A-4147-A177-3AD203B41FA5}">
                      <a16:colId xmlns:a16="http://schemas.microsoft.com/office/drawing/2014/main" val="2022176587"/>
                    </a:ext>
                  </a:extLst>
                </a:gridCol>
                <a:gridCol w="2635647">
                  <a:extLst>
                    <a:ext uri="{9D8B030D-6E8A-4147-A177-3AD203B41FA5}">
                      <a16:colId xmlns:a16="http://schemas.microsoft.com/office/drawing/2014/main" val="3046084444"/>
                    </a:ext>
                  </a:extLst>
                </a:gridCol>
                <a:gridCol w="2635647">
                  <a:extLst>
                    <a:ext uri="{9D8B030D-6E8A-4147-A177-3AD203B41FA5}">
                      <a16:colId xmlns:a16="http://schemas.microsoft.com/office/drawing/2014/main" val="2114137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Eins</a:t>
                      </a:r>
                      <a:endParaRPr lang="en-US" dirty="0">
                        <a:effectLst/>
                      </a:endParaRPr>
                    </a:p>
                  </a:txBody>
                  <a:tcPr marR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Erste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neun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neun</a:t>
                      </a:r>
                      <a:r>
                        <a:rPr lang="en-US" b="1">
                          <a:effectLst/>
                        </a:rPr>
                        <a:t>te</a:t>
                      </a:r>
                      <a:endParaRPr lang="en-US">
                        <a:effectLst/>
                      </a:endParaRPr>
                    </a:p>
                  </a:txBody>
                  <a:tcPr marL="95250"/>
                </a:tc>
                <a:extLst>
                  <a:ext uri="{0D108BD9-81ED-4DB2-BD59-A6C34878D82A}">
                    <a16:rowId xmlns:a16="http://schemas.microsoft.com/office/drawing/2014/main" val="4974433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zwei</a:t>
                      </a:r>
                      <a:endParaRPr lang="en-US" dirty="0">
                        <a:effectLst/>
                      </a:endParaRPr>
                    </a:p>
                  </a:txBody>
                  <a:tcPr marR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zwei</a:t>
                      </a:r>
                      <a:r>
                        <a:rPr lang="en-US" b="1" dirty="0" err="1">
                          <a:effectLst/>
                        </a:rPr>
                        <a:t>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zehn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zehn</a:t>
                      </a:r>
                      <a:r>
                        <a:rPr lang="en-US" b="1">
                          <a:effectLst/>
                        </a:rPr>
                        <a:t>te</a:t>
                      </a:r>
                      <a:endParaRPr lang="en-US">
                        <a:effectLst/>
                      </a:endParaRPr>
                    </a:p>
                  </a:txBody>
                  <a:tcPr marL="95250"/>
                </a:tc>
                <a:extLst>
                  <a:ext uri="{0D108BD9-81ED-4DB2-BD59-A6C34878D82A}">
                    <a16:rowId xmlns:a16="http://schemas.microsoft.com/office/drawing/2014/main" val="15567287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drei</a:t>
                      </a:r>
                      <a:endParaRPr lang="en-US" dirty="0">
                        <a:effectLst/>
                      </a:endParaRPr>
                    </a:p>
                  </a:txBody>
                  <a:tcPr marR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dritte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elf</a:t>
                      </a: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elf</a:t>
                      </a:r>
                      <a:r>
                        <a:rPr lang="en-US" b="1">
                          <a:effectLst/>
                        </a:rPr>
                        <a:t>te</a:t>
                      </a:r>
                      <a:endParaRPr lang="en-US">
                        <a:effectLst/>
                      </a:endParaRPr>
                    </a:p>
                  </a:txBody>
                  <a:tcPr marL="95250"/>
                </a:tc>
                <a:extLst>
                  <a:ext uri="{0D108BD9-81ED-4DB2-BD59-A6C34878D82A}">
                    <a16:rowId xmlns:a16="http://schemas.microsoft.com/office/drawing/2014/main" val="282379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vier</a:t>
                      </a:r>
                      <a:endParaRPr lang="en-US" dirty="0">
                        <a:effectLst/>
                      </a:endParaRPr>
                    </a:p>
                  </a:txBody>
                  <a:tcPr marR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vier</a:t>
                      </a:r>
                      <a:r>
                        <a:rPr lang="en-US" b="1" dirty="0" err="1">
                          <a:effectLst/>
                        </a:rPr>
                        <a:t>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zwölf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zwölf</a:t>
                      </a:r>
                      <a:r>
                        <a:rPr lang="en-US" b="1" dirty="0" err="1">
                          <a:effectLst/>
                        </a:rPr>
                        <a:t>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extLst>
                  <a:ext uri="{0D108BD9-81ED-4DB2-BD59-A6C34878D82A}">
                    <a16:rowId xmlns:a16="http://schemas.microsoft.com/office/drawing/2014/main" val="17067050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fünf</a:t>
                      </a:r>
                      <a:endParaRPr lang="en-US" dirty="0">
                        <a:effectLst/>
                      </a:endParaRPr>
                    </a:p>
                  </a:txBody>
                  <a:tcPr marR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fünf</a:t>
                      </a:r>
                      <a:r>
                        <a:rPr lang="en-US" b="1" dirty="0" err="1">
                          <a:effectLst/>
                        </a:rPr>
                        <a:t>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dreizehn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dreizehn</a:t>
                      </a:r>
                      <a:r>
                        <a:rPr lang="en-US" b="1" dirty="0" err="1">
                          <a:effectLst/>
                        </a:rPr>
                        <a:t>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extLst>
                  <a:ext uri="{0D108BD9-81ED-4DB2-BD59-A6C34878D82A}">
                    <a16:rowId xmlns:a16="http://schemas.microsoft.com/office/drawing/2014/main" val="13099715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sechs</a:t>
                      </a:r>
                      <a:endParaRPr lang="en-US" dirty="0">
                        <a:effectLst/>
                      </a:endParaRPr>
                    </a:p>
                  </a:txBody>
                  <a:tcPr marR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sechs</a:t>
                      </a:r>
                      <a:r>
                        <a:rPr lang="en-US" b="1" dirty="0" err="1">
                          <a:effectLst/>
                        </a:rPr>
                        <a:t>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…</a:t>
                      </a:r>
                    </a:p>
                  </a:txBody>
                  <a:tcPr marL="95250"/>
                </a:tc>
                <a:extLst>
                  <a:ext uri="{0D108BD9-81ED-4DB2-BD59-A6C34878D82A}">
                    <a16:rowId xmlns:a16="http://schemas.microsoft.com/office/drawing/2014/main" val="41598253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sieben</a:t>
                      </a:r>
                      <a:endParaRPr lang="en-US" dirty="0">
                        <a:effectLst/>
                      </a:endParaRPr>
                    </a:p>
                  </a:txBody>
                  <a:tcPr marR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sieb</a:t>
                      </a:r>
                      <a:r>
                        <a:rPr lang="en-US" b="1" dirty="0">
                          <a:effectLst/>
                        </a:rPr>
                        <a:t>(</a:t>
                      </a:r>
                      <a:r>
                        <a:rPr lang="en-US" b="1" dirty="0" err="1">
                          <a:effectLst/>
                        </a:rPr>
                        <a:t>en</a:t>
                      </a:r>
                      <a:r>
                        <a:rPr lang="en-US" b="1" dirty="0">
                          <a:effectLst/>
                        </a:rPr>
                        <a:t>)</a:t>
                      </a:r>
                      <a:r>
                        <a:rPr lang="en-US" b="1" dirty="0" err="1">
                          <a:effectLst/>
                        </a:rPr>
                        <a:t>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zwanzig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zwanzigs</a:t>
                      </a:r>
                      <a:r>
                        <a:rPr lang="en-US" b="1">
                          <a:effectLst/>
                        </a:rPr>
                        <a:t>te</a:t>
                      </a:r>
                      <a:endParaRPr lang="en-US">
                        <a:effectLst/>
                      </a:endParaRPr>
                    </a:p>
                  </a:txBody>
                  <a:tcPr marL="95250"/>
                </a:tc>
                <a:extLst>
                  <a:ext uri="{0D108BD9-81ED-4DB2-BD59-A6C34878D82A}">
                    <a16:rowId xmlns:a16="http://schemas.microsoft.com/office/drawing/2014/main" val="9989966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acht</a:t>
                      </a:r>
                      <a:endParaRPr lang="en-US" dirty="0">
                        <a:effectLst/>
                      </a:endParaRPr>
                    </a:p>
                  </a:txBody>
                  <a:tcPr marR="1143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err="1">
                          <a:effectLst/>
                        </a:rPr>
                        <a:t>achte</a:t>
                      </a:r>
                      <a:endParaRPr lang="en-US" dirty="0">
                        <a:effectLst/>
                      </a:endParaRPr>
                    </a:p>
                  </a:txBody>
                  <a:tcPr marL="9525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347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3DDFFAD-E5D5-4429-9CE3-6391EB5C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24" y="1755189"/>
            <a:ext cx="99557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To form most ordinal numbers </a:t>
            </a:r>
            <a:r>
              <a:rPr lang="en-US" i="1" dirty="0"/>
              <a:t>(first, second, third, </a:t>
            </a:r>
            <a:r>
              <a:rPr lang="en-US" dirty="0"/>
              <a:t>and so on) in German, add the suffix </a:t>
            </a:r>
            <a:r>
              <a:rPr lang="en-US" b="1" dirty="0"/>
              <a:t>-</a:t>
            </a:r>
            <a:r>
              <a:rPr lang="en-US" b="1" dirty="0" err="1"/>
              <a:t>te</a:t>
            </a:r>
            <a:r>
              <a:rPr lang="en-US" dirty="0"/>
              <a:t> or</a:t>
            </a:r>
            <a:br>
              <a:rPr lang="en-US" sz="900" dirty="0"/>
            </a:br>
            <a:r>
              <a:rPr lang="en-US" b="1" dirty="0"/>
              <a:t>-</a:t>
            </a:r>
            <a:r>
              <a:rPr lang="en-US" b="1" dirty="0" err="1"/>
              <a:t>ste</a:t>
            </a:r>
            <a:r>
              <a:rPr lang="en-US" dirty="0"/>
              <a:t> to the cardinal number. Note that the words for </a:t>
            </a:r>
            <a:r>
              <a:rPr lang="en-US" i="1" dirty="0"/>
              <a:t>first, third, seventh, </a:t>
            </a:r>
            <a:r>
              <a:rPr lang="en-US" dirty="0"/>
              <a:t>and </a:t>
            </a:r>
            <a:r>
              <a:rPr lang="en-US" i="1" dirty="0"/>
              <a:t>eighth </a:t>
            </a:r>
            <a:r>
              <a:rPr lang="en-US" dirty="0"/>
              <a:t>are exceptions to the rule.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7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8188-0522-483A-A43F-18A30505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7E9D-CB40-4CD1-91CC-0D808BECC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Herzlichen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Glückwunsch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(Happy Birthday)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7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387</Words>
  <Application>Microsoft Office PowerPoint</Application>
  <PresentationFormat>Widescreen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Dante</vt:lpstr>
      <vt:lpstr>Dante (Headings)2</vt:lpstr>
      <vt:lpstr>Helvetica</vt:lpstr>
      <vt:lpstr>Helvetica Neue Medium</vt:lpstr>
      <vt:lpstr>Symbol</vt:lpstr>
      <vt:lpstr>Wingdings 2</vt:lpstr>
      <vt:lpstr>OffsetVTI</vt:lpstr>
      <vt:lpstr>KAP 3</vt:lpstr>
      <vt:lpstr>Theme 1: Basic Words</vt:lpstr>
      <vt:lpstr>Useful Prefixes</vt:lpstr>
      <vt:lpstr>Useful Sentences</vt:lpstr>
      <vt:lpstr>Fun Fact</vt:lpstr>
      <vt:lpstr>Theme 2: Months</vt:lpstr>
      <vt:lpstr>Days</vt:lpstr>
      <vt:lpstr>Fun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KAP 3</dc:title>
  <dc:creator>Kaleb R Cosgrave</dc:creator>
  <cp:lastModifiedBy>Kaleb R Cosgrave</cp:lastModifiedBy>
  <cp:revision>1</cp:revision>
  <dcterms:created xsi:type="dcterms:W3CDTF">2021-11-23T09:30:17Z</dcterms:created>
  <dcterms:modified xsi:type="dcterms:W3CDTF">2021-11-23T10:23:35Z</dcterms:modified>
</cp:coreProperties>
</file>