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8"/>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77" d="100"/>
          <a:sy n="77" d="100"/>
        </p:scale>
        <p:origin x="62" y="10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DB6120-AB0D-4358-A132-C112F93A851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38FCBE5-4E7E-4F4A-B803-F1CF2A35393D}">
      <dgm:prSet/>
      <dgm:spPr/>
      <dgm:t>
        <a:bodyPr/>
        <a:lstStyle/>
        <a:p>
          <a:r>
            <a:rPr lang="en-US" dirty="0" err="1"/>
            <a:t>Januar</a:t>
          </a:r>
          <a:r>
            <a:rPr lang="en-US" dirty="0"/>
            <a:t> (January)			      September</a:t>
          </a:r>
        </a:p>
      </dgm:t>
    </dgm:pt>
    <dgm:pt modelId="{D9AC4728-FB4B-4ED4-A180-47700E272789}" type="parTrans" cxnId="{099E0F8F-5223-4D78-8D38-84DB0953B22C}">
      <dgm:prSet/>
      <dgm:spPr/>
      <dgm:t>
        <a:bodyPr/>
        <a:lstStyle/>
        <a:p>
          <a:endParaRPr lang="en-US"/>
        </a:p>
      </dgm:t>
    </dgm:pt>
    <dgm:pt modelId="{CFBC6AE3-5DE4-4C86-BDF3-0FCD52716825}" type="sibTrans" cxnId="{099E0F8F-5223-4D78-8D38-84DB0953B22C}">
      <dgm:prSet/>
      <dgm:spPr/>
      <dgm:t>
        <a:bodyPr/>
        <a:lstStyle/>
        <a:p>
          <a:endParaRPr lang="en-US"/>
        </a:p>
      </dgm:t>
    </dgm:pt>
    <dgm:pt modelId="{528B1C56-6CA1-4057-B8BB-46BAAE26B5DB}">
      <dgm:prSet/>
      <dgm:spPr/>
      <dgm:t>
        <a:bodyPr/>
        <a:lstStyle/>
        <a:p>
          <a:r>
            <a:rPr lang="en-US" dirty="0" err="1"/>
            <a:t>Februar</a:t>
          </a:r>
          <a:r>
            <a:rPr lang="en-US" dirty="0"/>
            <a:t> (February)                     	     </a:t>
          </a:r>
          <a:r>
            <a:rPr lang="en-US" dirty="0" err="1"/>
            <a:t>Oktober</a:t>
          </a:r>
          <a:r>
            <a:rPr lang="en-US" dirty="0"/>
            <a:t> (October)</a:t>
          </a:r>
        </a:p>
      </dgm:t>
    </dgm:pt>
    <dgm:pt modelId="{6F6CB869-FB3C-4E79-9351-2DC9F4A6B9D2}" type="parTrans" cxnId="{F82CDE31-EC8A-48B6-8A80-C6EFA3DF2322}">
      <dgm:prSet/>
      <dgm:spPr/>
      <dgm:t>
        <a:bodyPr/>
        <a:lstStyle/>
        <a:p>
          <a:endParaRPr lang="en-US"/>
        </a:p>
      </dgm:t>
    </dgm:pt>
    <dgm:pt modelId="{150F7143-2A05-42F0-A902-3D9D73CF0358}" type="sibTrans" cxnId="{F82CDE31-EC8A-48B6-8A80-C6EFA3DF2322}">
      <dgm:prSet/>
      <dgm:spPr/>
      <dgm:t>
        <a:bodyPr/>
        <a:lstStyle/>
        <a:p>
          <a:endParaRPr lang="en-US"/>
        </a:p>
      </dgm:t>
    </dgm:pt>
    <dgm:pt modelId="{FE6258EF-6BE9-4741-A143-BBF5A15ED7DE}">
      <dgm:prSet/>
      <dgm:spPr/>
      <dgm:t>
        <a:bodyPr/>
        <a:lstStyle/>
        <a:p>
          <a:r>
            <a:rPr lang="de-DE" dirty="0"/>
            <a:t>März</a:t>
          </a:r>
          <a:r>
            <a:rPr lang="en-US" dirty="0"/>
            <a:t> (March)			     November</a:t>
          </a:r>
        </a:p>
      </dgm:t>
    </dgm:pt>
    <dgm:pt modelId="{60F832C6-7D61-4E89-94D1-69CA3A5C7135}" type="parTrans" cxnId="{80CD2167-438A-449E-BDC3-C0199CDFA1A4}">
      <dgm:prSet/>
      <dgm:spPr/>
      <dgm:t>
        <a:bodyPr/>
        <a:lstStyle/>
        <a:p>
          <a:endParaRPr lang="en-US"/>
        </a:p>
      </dgm:t>
    </dgm:pt>
    <dgm:pt modelId="{78FE8C8E-1F41-4545-8D76-9CDA2D9E4AA6}" type="sibTrans" cxnId="{80CD2167-438A-449E-BDC3-C0199CDFA1A4}">
      <dgm:prSet/>
      <dgm:spPr/>
      <dgm:t>
        <a:bodyPr/>
        <a:lstStyle/>
        <a:p>
          <a:endParaRPr lang="en-US"/>
        </a:p>
      </dgm:t>
    </dgm:pt>
    <dgm:pt modelId="{87462DD5-7FD6-4F5C-BE23-9D2365B789A7}">
      <dgm:prSet/>
      <dgm:spPr/>
      <dgm:t>
        <a:bodyPr/>
        <a:lstStyle/>
        <a:p>
          <a:r>
            <a:rPr lang="en-US" dirty="0"/>
            <a:t>April 	                       	                     </a:t>
          </a:r>
          <a:r>
            <a:rPr lang="en-US" dirty="0" err="1"/>
            <a:t>Dezember</a:t>
          </a:r>
          <a:r>
            <a:rPr lang="en-US" dirty="0"/>
            <a:t> (December)</a:t>
          </a:r>
        </a:p>
      </dgm:t>
    </dgm:pt>
    <dgm:pt modelId="{A58310EC-08B0-4888-95A3-AC5A8CC2E51B}" type="parTrans" cxnId="{07488FBB-572F-4048-A338-E35E6F2D76CC}">
      <dgm:prSet/>
      <dgm:spPr/>
      <dgm:t>
        <a:bodyPr/>
        <a:lstStyle/>
        <a:p>
          <a:endParaRPr lang="en-US"/>
        </a:p>
      </dgm:t>
    </dgm:pt>
    <dgm:pt modelId="{AF3E861E-325A-4132-942E-A12A55B9637F}" type="sibTrans" cxnId="{07488FBB-572F-4048-A338-E35E6F2D76CC}">
      <dgm:prSet/>
      <dgm:spPr/>
      <dgm:t>
        <a:bodyPr/>
        <a:lstStyle/>
        <a:p>
          <a:endParaRPr lang="en-US"/>
        </a:p>
      </dgm:t>
    </dgm:pt>
    <dgm:pt modelId="{9AB97B14-BC31-48D0-86A8-9770B5A7C3C6}">
      <dgm:prSet/>
      <dgm:spPr/>
      <dgm:t>
        <a:bodyPr/>
        <a:lstStyle/>
        <a:p>
          <a:r>
            <a:rPr lang="en-US"/>
            <a:t>Juni (June)</a:t>
          </a:r>
        </a:p>
      </dgm:t>
    </dgm:pt>
    <dgm:pt modelId="{679FD32C-2153-4F5E-AF92-BAE3DBFC3F9C}" type="parTrans" cxnId="{A8EF0C84-9931-4871-BF99-51C7889AB13F}">
      <dgm:prSet/>
      <dgm:spPr/>
      <dgm:t>
        <a:bodyPr/>
        <a:lstStyle/>
        <a:p>
          <a:endParaRPr lang="en-US"/>
        </a:p>
      </dgm:t>
    </dgm:pt>
    <dgm:pt modelId="{A35E4F09-FF00-4DDE-B1ED-A63624822BF6}" type="sibTrans" cxnId="{A8EF0C84-9931-4871-BF99-51C7889AB13F}">
      <dgm:prSet/>
      <dgm:spPr/>
      <dgm:t>
        <a:bodyPr/>
        <a:lstStyle/>
        <a:p>
          <a:endParaRPr lang="en-US"/>
        </a:p>
      </dgm:t>
    </dgm:pt>
    <dgm:pt modelId="{AA084C88-90EC-4018-8039-EB647C876F08}">
      <dgm:prSet/>
      <dgm:spPr/>
      <dgm:t>
        <a:bodyPr/>
        <a:lstStyle/>
        <a:p>
          <a:r>
            <a:rPr lang="en-US"/>
            <a:t>Juli (July)</a:t>
          </a:r>
        </a:p>
      </dgm:t>
    </dgm:pt>
    <dgm:pt modelId="{C87C228B-473C-4C61-86EF-BDF326A2B57C}" type="parTrans" cxnId="{6A9F0260-4DB8-4267-A408-E36CC71534E8}">
      <dgm:prSet/>
      <dgm:spPr/>
      <dgm:t>
        <a:bodyPr/>
        <a:lstStyle/>
        <a:p>
          <a:endParaRPr lang="en-US"/>
        </a:p>
      </dgm:t>
    </dgm:pt>
    <dgm:pt modelId="{D8A0600D-B1E5-49A2-AC3C-B02EE7518238}" type="sibTrans" cxnId="{6A9F0260-4DB8-4267-A408-E36CC71534E8}">
      <dgm:prSet/>
      <dgm:spPr/>
      <dgm:t>
        <a:bodyPr/>
        <a:lstStyle/>
        <a:p>
          <a:endParaRPr lang="en-US"/>
        </a:p>
      </dgm:t>
    </dgm:pt>
    <dgm:pt modelId="{00C9EA82-9526-4EAD-B20D-1961481FB58A}">
      <dgm:prSet/>
      <dgm:spPr/>
      <dgm:t>
        <a:bodyPr/>
        <a:lstStyle/>
        <a:p>
          <a:r>
            <a:rPr lang="en-US"/>
            <a:t>August 	</a:t>
          </a:r>
        </a:p>
      </dgm:t>
    </dgm:pt>
    <dgm:pt modelId="{13979CA9-89B6-445D-80C7-5B1B07A87467}" type="parTrans" cxnId="{518E18DA-70E8-433B-BE5A-F5D2D1038AA7}">
      <dgm:prSet/>
      <dgm:spPr/>
      <dgm:t>
        <a:bodyPr/>
        <a:lstStyle/>
        <a:p>
          <a:endParaRPr lang="en-US"/>
        </a:p>
      </dgm:t>
    </dgm:pt>
    <dgm:pt modelId="{6FC5B121-808B-4917-A8F8-E4C062C4B42D}" type="sibTrans" cxnId="{518E18DA-70E8-433B-BE5A-F5D2D1038AA7}">
      <dgm:prSet/>
      <dgm:spPr/>
      <dgm:t>
        <a:bodyPr/>
        <a:lstStyle/>
        <a:p>
          <a:endParaRPr lang="en-US"/>
        </a:p>
      </dgm:t>
    </dgm:pt>
    <dgm:pt modelId="{79E85706-7F80-437B-B5CF-871F9AC59BC1}">
      <dgm:prSet/>
      <dgm:spPr/>
      <dgm:t>
        <a:bodyPr/>
        <a:lstStyle/>
        <a:p>
          <a:r>
            <a:rPr lang="en-US"/>
            <a:t>Mai </a:t>
          </a:r>
          <a:r>
            <a:rPr lang="en-US" dirty="0"/>
            <a:t>(May)</a:t>
          </a:r>
        </a:p>
      </dgm:t>
    </dgm:pt>
    <dgm:pt modelId="{27F43B80-89C5-4E00-A7BA-5C30E9C0DD56}" type="parTrans" cxnId="{7F4C9444-34CD-470C-BAAA-1AB8857D6627}">
      <dgm:prSet/>
      <dgm:spPr/>
    </dgm:pt>
    <dgm:pt modelId="{D982A359-A9B3-4E61-9BED-439E652228FE}" type="sibTrans" cxnId="{7F4C9444-34CD-470C-BAAA-1AB8857D6627}">
      <dgm:prSet/>
      <dgm:spPr/>
    </dgm:pt>
    <dgm:pt modelId="{9CC3949A-B719-4B21-878F-27F6BB54AC40}" type="pres">
      <dgm:prSet presAssocID="{D1DB6120-AB0D-4358-A132-C112F93A8514}" presName="linear" presStyleCnt="0">
        <dgm:presLayoutVars>
          <dgm:animLvl val="lvl"/>
          <dgm:resizeHandles val="exact"/>
        </dgm:presLayoutVars>
      </dgm:prSet>
      <dgm:spPr/>
    </dgm:pt>
    <dgm:pt modelId="{2B102AA4-E58C-4C43-B6C2-5B2360A5C76B}" type="pres">
      <dgm:prSet presAssocID="{438FCBE5-4E7E-4F4A-B803-F1CF2A35393D}" presName="parentText" presStyleLbl="node1" presStyleIdx="0" presStyleCnt="8">
        <dgm:presLayoutVars>
          <dgm:chMax val="0"/>
          <dgm:bulletEnabled val="1"/>
        </dgm:presLayoutVars>
      </dgm:prSet>
      <dgm:spPr/>
    </dgm:pt>
    <dgm:pt modelId="{880BA89F-BD1E-4049-9988-A5A7C9F47C4A}" type="pres">
      <dgm:prSet presAssocID="{CFBC6AE3-5DE4-4C86-BDF3-0FCD52716825}" presName="spacer" presStyleCnt="0"/>
      <dgm:spPr/>
    </dgm:pt>
    <dgm:pt modelId="{23093170-5FF3-4862-B0B4-ED2D817FF0EE}" type="pres">
      <dgm:prSet presAssocID="{528B1C56-6CA1-4057-B8BB-46BAAE26B5DB}" presName="parentText" presStyleLbl="node1" presStyleIdx="1" presStyleCnt="8">
        <dgm:presLayoutVars>
          <dgm:chMax val="0"/>
          <dgm:bulletEnabled val="1"/>
        </dgm:presLayoutVars>
      </dgm:prSet>
      <dgm:spPr/>
    </dgm:pt>
    <dgm:pt modelId="{B8A6CA64-DE7C-4B66-B845-0B033DED690E}" type="pres">
      <dgm:prSet presAssocID="{150F7143-2A05-42F0-A902-3D9D73CF0358}" presName="spacer" presStyleCnt="0"/>
      <dgm:spPr/>
    </dgm:pt>
    <dgm:pt modelId="{0C717C08-71AF-4DF3-BFB1-3DFD8885B079}" type="pres">
      <dgm:prSet presAssocID="{FE6258EF-6BE9-4741-A143-BBF5A15ED7DE}" presName="parentText" presStyleLbl="node1" presStyleIdx="2" presStyleCnt="8">
        <dgm:presLayoutVars>
          <dgm:chMax val="0"/>
          <dgm:bulletEnabled val="1"/>
        </dgm:presLayoutVars>
      </dgm:prSet>
      <dgm:spPr/>
    </dgm:pt>
    <dgm:pt modelId="{0C5C12D6-7F9F-451A-83A6-96C2128CF438}" type="pres">
      <dgm:prSet presAssocID="{78FE8C8E-1F41-4545-8D76-9CDA2D9E4AA6}" presName="spacer" presStyleCnt="0"/>
      <dgm:spPr/>
    </dgm:pt>
    <dgm:pt modelId="{0D5F33E5-809B-46B9-AB68-31B8E9847666}" type="pres">
      <dgm:prSet presAssocID="{87462DD5-7FD6-4F5C-BE23-9D2365B789A7}" presName="parentText" presStyleLbl="node1" presStyleIdx="3" presStyleCnt="8">
        <dgm:presLayoutVars>
          <dgm:chMax val="0"/>
          <dgm:bulletEnabled val="1"/>
        </dgm:presLayoutVars>
      </dgm:prSet>
      <dgm:spPr/>
    </dgm:pt>
    <dgm:pt modelId="{77431AFE-F9CA-43E0-9EDB-0D1E25F6A8AF}" type="pres">
      <dgm:prSet presAssocID="{AF3E861E-325A-4132-942E-A12A55B9637F}" presName="spacer" presStyleCnt="0"/>
      <dgm:spPr/>
    </dgm:pt>
    <dgm:pt modelId="{BFA237C2-AD0A-4E5D-8882-592DD748C85C}" type="pres">
      <dgm:prSet presAssocID="{79E85706-7F80-437B-B5CF-871F9AC59BC1}" presName="parentText" presStyleLbl="node1" presStyleIdx="4" presStyleCnt="8">
        <dgm:presLayoutVars>
          <dgm:chMax val="0"/>
          <dgm:bulletEnabled val="1"/>
        </dgm:presLayoutVars>
      </dgm:prSet>
      <dgm:spPr/>
    </dgm:pt>
    <dgm:pt modelId="{6413C0F6-E291-4B22-9D57-00A3DC39231C}" type="pres">
      <dgm:prSet presAssocID="{D982A359-A9B3-4E61-9BED-439E652228FE}" presName="spacer" presStyleCnt="0"/>
      <dgm:spPr/>
    </dgm:pt>
    <dgm:pt modelId="{AC1F3C25-59B7-4DCA-9C03-E5CCA8C0327C}" type="pres">
      <dgm:prSet presAssocID="{9AB97B14-BC31-48D0-86A8-9770B5A7C3C6}" presName="parentText" presStyleLbl="node1" presStyleIdx="5" presStyleCnt="8">
        <dgm:presLayoutVars>
          <dgm:chMax val="0"/>
          <dgm:bulletEnabled val="1"/>
        </dgm:presLayoutVars>
      </dgm:prSet>
      <dgm:spPr/>
    </dgm:pt>
    <dgm:pt modelId="{CCEE9E02-6395-493D-AB22-3D4AFEEA2A28}" type="pres">
      <dgm:prSet presAssocID="{A35E4F09-FF00-4DDE-B1ED-A63624822BF6}" presName="spacer" presStyleCnt="0"/>
      <dgm:spPr/>
    </dgm:pt>
    <dgm:pt modelId="{6429B010-9441-4507-B046-8045C66BEAF3}" type="pres">
      <dgm:prSet presAssocID="{AA084C88-90EC-4018-8039-EB647C876F08}" presName="parentText" presStyleLbl="node1" presStyleIdx="6" presStyleCnt="8">
        <dgm:presLayoutVars>
          <dgm:chMax val="0"/>
          <dgm:bulletEnabled val="1"/>
        </dgm:presLayoutVars>
      </dgm:prSet>
      <dgm:spPr/>
    </dgm:pt>
    <dgm:pt modelId="{DBA755F7-5809-4666-B299-F94B8B7E9F0A}" type="pres">
      <dgm:prSet presAssocID="{D8A0600D-B1E5-49A2-AC3C-B02EE7518238}" presName="spacer" presStyleCnt="0"/>
      <dgm:spPr/>
    </dgm:pt>
    <dgm:pt modelId="{A20843F7-861F-49F1-BD9E-468331A23892}" type="pres">
      <dgm:prSet presAssocID="{00C9EA82-9526-4EAD-B20D-1961481FB58A}" presName="parentText" presStyleLbl="node1" presStyleIdx="7" presStyleCnt="8">
        <dgm:presLayoutVars>
          <dgm:chMax val="0"/>
          <dgm:bulletEnabled val="1"/>
        </dgm:presLayoutVars>
      </dgm:prSet>
      <dgm:spPr/>
    </dgm:pt>
  </dgm:ptLst>
  <dgm:cxnLst>
    <dgm:cxn modelId="{D7DFEE0D-4FDF-4F79-A7CC-20893E98C253}" type="presOf" srcId="{79E85706-7F80-437B-B5CF-871F9AC59BC1}" destId="{BFA237C2-AD0A-4E5D-8882-592DD748C85C}" srcOrd="0" destOrd="0" presId="urn:microsoft.com/office/officeart/2005/8/layout/vList2"/>
    <dgm:cxn modelId="{B46DE61B-0003-4A37-ABD3-B20D5DA23C27}" type="presOf" srcId="{9AB97B14-BC31-48D0-86A8-9770B5A7C3C6}" destId="{AC1F3C25-59B7-4DCA-9C03-E5CCA8C0327C}" srcOrd="0" destOrd="0" presId="urn:microsoft.com/office/officeart/2005/8/layout/vList2"/>
    <dgm:cxn modelId="{EB8FCB1E-9269-4F06-A332-258CBFEF053D}" type="presOf" srcId="{00C9EA82-9526-4EAD-B20D-1961481FB58A}" destId="{A20843F7-861F-49F1-BD9E-468331A23892}" srcOrd="0" destOrd="0" presId="urn:microsoft.com/office/officeart/2005/8/layout/vList2"/>
    <dgm:cxn modelId="{F82CDE31-EC8A-48B6-8A80-C6EFA3DF2322}" srcId="{D1DB6120-AB0D-4358-A132-C112F93A8514}" destId="{528B1C56-6CA1-4057-B8BB-46BAAE26B5DB}" srcOrd="1" destOrd="0" parTransId="{6F6CB869-FB3C-4E79-9351-2DC9F4A6B9D2}" sibTransId="{150F7143-2A05-42F0-A902-3D9D73CF0358}"/>
    <dgm:cxn modelId="{6A9F0260-4DB8-4267-A408-E36CC71534E8}" srcId="{D1DB6120-AB0D-4358-A132-C112F93A8514}" destId="{AA084C88-90EC-4018-8039-EB647C876F08}" srcOrd="6" destOrd="0" parTransId="{C87C228B-473C-4C61-86EF-BDF326A2B57C}" sibTransId="{D8A0600D-B1E5-49A2-AC3C-B02EE7518238}"/>
    <dgm:cxn modelId="{7F4C9444-34CD-470C-BAAA-1AB8857D6627}" srcId="{D1DB6120-AB0D-4358-A132-C112F93A8514}" destId="{79E85706-7F80-437B-B5CF-871F9AC59BC1}" srcOrd="4" destOrd="0" parTransId="{27F43B80-89C5-4E00-A7BA-5C30E9C0DD56}" sibTransId="{D982A359-A9B3-4E61-9BED-439E652228FE}"/>
    <dgm:cxn modelId="{80CD2167-438A-449E-BDC3-C0199CDFA1A4}" srcId="{D1DB6120-AB0D-4358-A132-C112F93A8514}" destId="{FE6258EF-6BE9-4741-A143-BBF5A15ED7DE}" srcOrd="2" destOrd="0" parTransId="{60F832C6-7D61-4E89-94D1-69CA3A5C7135}" sibTransId="{78FE8C8E-1F41-4545-8D76-9CDA2D9E4AA6}"/>
    <dgm:cxn modelId="{C169E155-6F88-4CDB-A9BF-2E24160D679D}" type="presOf" srcId="{FE6258EF-6BE9-4741-A143-BBF5A15ED7DE}" destId="{0C717C08-71AF-4DF3-BFB1-3DFD8885B079}" srcOrd="0" destOrd="0" presId="urn:microsoft.com/office/officeart/2005/8/layout/vList2"/>
    <dgm:cxn modelId="{55D5AD7D-31EB-4C55-A6A4-FE974A390552}" type="presOf" srcId="{AA084C88-90EC-4018-8039-EB647C876F08}" destId="{6429B010-9441-4507-B046-8045C66BEAF3}" srcOrd="0" destOrd="0" presId="urn:microsoft.com/office/officeart/2005/8/layout/vList2"/>
    <dgm:cxn modelId="{A8EF0C84-9931-4871-BF99-51C7889AB13F}" srcId="{D1DB6120-AB0D-4358-A132-C112F93A8514}" destId="{9AB97B14-BC31-48D0-86A8-9770B5A7C3C6}" srcOrd="5" destOrd="0" parTransId="{679FD32C-2153-4F5E-AF92-BAE3DBFC3F9C}" sibTransId="{A35E4F09-FF00-4DDE-B1ED-A63624822BF6}"/>
    <dgm:cxn modelId="{099E0F8F-5223-4D78-8D38-84DB0953B22C}" srcId="{D1DB6120-AB0D-4358-A132-C112F93A8514}" destId="{438FCBE5-4E7E-4F4A-B803-F1CF2A35393D}" srcOrd="0" destOrd="0" parTransId="{D9AC4728-FB4B-4ED4-A180-47700E272789}" sibTransId="{CFBC6AE3-5DE4-4C86-BDF3-0FCD52716825}"/>
    <dgm:cxn modelId="{D9F82A8F-8325-47D9-96E7-DB84CB65DBCC}" type="presOf" srcId="{528B1C56-6CA1-4057-B8BB-46BAAE26B5DB}" destId="{23093170-5FF3-4862-B0B4-ED2D817FF0EE}" srcOrd="0" destOrd="0" presId="urn:microsoft.com/office/officeart/2005/8/layout/vList2"/>
    <dgm:cxn modelId="{FD63AEA7-8C26-4E36-9D5F-78C6BB21A6D2}" type="presOf" srcId="{D1DB6120-AB0D-4358-A132-C112F93A8514}" destId="{9CC3949A-B719-4B21-878F-27F6BB54AC40}" srcOrd="0" destOrd="0" presId="urn:microsoft.com/office/officeart/2005/8/layout/vList2"/>
    <dgm:cxn modelId="{49A872B6-B546-420B-9E45-ADEFDC869C3E}" type="presOf" srcId="{438FCBE5-4E7E-4F4A-B803-F1CF2A35393D}" destId="{2B102AA4-E58C-4C43-B6C2-5B2360A5C76B}" srcOrd="0" destOrd="0" presId="urn:microsoft.com/office/officeart/2005/8/layout/vList2"/>
    <dgm:cxn modelId="{07488FBB-572F-4048-A338-E35E6F2D76CC}" srcId="{D1DB6120-AB0D-4358-A132-C112F93A8514}" destId="{87462DD5-7FD6-4F5C-BE23-9D2365B789A7}" srcOrd="3" destOrd="0" parTransId="{A58310EC-08B0-4888-95A3-AC5A8CC2E51B}" sibTransId="{AF3E861E-325A-4132-942E-A12A55B9637F}"/>
    <dgm:cxn modelId="{FB69B7C4-C7E3-4DBE-BDBF-ADAC3F21B63C}" type="presOf" srcId="{87462DD5-7FD6-4F5C-BE23-9D2365B789A7}" destId="{0D5F33E5-809B-46B9-AB68-31B8E9847666}" srcOrd="0" destOrd="0" presId="urn:microsoft.com/office/officeart/2005/8/layout/vList2"/>
    <dgm:cxn modelId="{518E18DA-70E8-433B-BE5A-F5D2D1038AA7}" srcId="{D1DB6120-AB0D-4358-A132-C112F93A8514}" destId="{00C9EA82-9526-4EAD-B20D-1961481FB58A}" srcOrd="7" destOrd="0" parTransId="{13979CA9-89B6-445D-80C7-5B1B07A87467}" sibTransId="{6FC5B121-808B-4917-A8F8-E4C062C4B42D}"/>
    <dgm:cxn modelId="{BE72321F-1CEF-4CDF-AA6E-6330E0E2BEDD}" type="presParOf" srcId="{9CC3949A-B719-4B21-878F-27F6BB54AC40}" destId="{2B102AA4-E58C-4C43-B6C2-5B2360A5C76B}" srcOrd="0" destOrd="0" presId="urn:microsoft.com/office/officeart/2005/8/layout/vList2"/>
    <dgm:cxn modelId="{E2B4E48E-807E-4DA8-AB17-0BA0A7B1459B}" type="presParOf" srcId="{9CC3949A-B719-4B21-878F-27F6BB54AC40}" destId="{880BA89F-BD1E-4049-9988-A5A7C9F47C4A}" srcOrd="1" destOrd="0" presId="urn:microsoft.com/office/officeart/2005/8/layout/vList2"/>
    <dgm:cxn modelId="{A943F3A6-2012-4130-96FD-5CADC60E7FC8}" type="presParOf" srcId="{9CC3949A-B719-4B21-878F-27F6BB54AC40}" destId="{23093170-5FF3-4862-B0B4-ED2D817FF0EE}" srcOrd="2" destOrd="0" presId="urn:microsoft.com/office/officeart/2005/8/layout/vList2"/>
    <dgm:cxn modelId="{89409EDA-8688-4496-93FE-092CEED0CE90}" type="presParOf" srcId="{9CC3949A-B719-4B21-878F-27F6BB54AC40}" destId="{B8A6CA64-DE7C-4B66-B845-0B033DED690E}" srcOrd="3" destOrd="0" presId="urn:microsoft.com/office/officeart/2005/8/layout/vList2"/>
    <dgm:cxn modelId="{FC2DCC35-37DC-460A-8B17-C3A2E3374D1E}" type="presParOf" srcId="{9CC3949A-B719-4B21-878F-27F6BB54AC40}" destId="{0C717C08-71AF-4DF3-BFB1-3DFD8885B079}" srcOrd="4" destOrd="0" presId="urn:microsoft.com/office/officeart/2005/8/layout/vList2"/>
    <dgm:cxn modelId="{78875F96-076D-425F-A3BD-10C4AB556C14}" type="presParOf" srcId="{9CC3949A-B719-4B21-878F-27F6BB54AC40}" destId="{0C5C12D6-7F9F-451A-83A6-96C2128CF438}" srcOrd="5" destOrd="0" presId="urn:microsoft.com/office/officeart/2005/8/layout/vList2"/>
    <dgm:cxn modelId="{F6FBCB61-EE86-485C-84B1-74AA9D90735D}" type="presParOf" srcId="{9CC3949A-B719-4B21-878F-27F6BB54AC40}" destId="{0D5F33E5-809B-46B9-AB68-31B8E9847666}" srcOrd="6" destOrd="0" presId="urn:microsoft.com/office/officeart/2005/8/layout/vList2"/>
    <dgm:cxn modelId="{C0D69C9D-823D-40F1-8F73-5945B053D3A4}" type="presParOf" srcId="{9CC3949A-B719-4B21-878F-27F6BB54AC40}" destId="{77431AFE-F9CA-43E0-9EDB-0D1E25F6A8AF}" srcOrd="7" destOrd="0" presId="urn:microsoft.com/office/officeart/2005/8/layout/vList2"/>
    <dgm:cxn modelId="{0FB42D09-5245-4D6A-9FC7-F537F96CADA2}" type="presParOf" srcId="{9CC3949A-B719-4B21-878F-27F6BB54AC40}" destId="{BFA237C2-AD0A-4E5D-8882-592DD748C85C}" srcOrd="8" destOrd="0" presId="urn:microsoft.com/office/officeart/2005/8/layout/vList2"/>
    <dgm:cxn modelId="{22E9A80C-DCFA-4D1A-B245-85C23BFAA2A4}" type="presParOf" srcId="{9CC3949A-B719-4B21-878F-27F6BB54AC40}" destId="{6413C0F6-E291-4B22-9D57-00A3DC39231C}" srcOrd="9" destOrd="0" presId="urn:microsoft.com/office/officeart/2005/8/layout/vList2"/>
    <dgm:cxn modelId="{5553D3FD-7A5F-49B4-8829-76A79A2EE99E}" type="presParOf" srcId="{9CC3949A-B719-4B21-878F-27F6BB54AC40}" destId="{AC1F3C25-59B7-4DCA-9C03-E5CCA8C0327C}" srcOrd="10" destOrd="0" presId="urn:microsoft.com/office/officeart/2005/8/layout/vList2"/>
    <dgm:cxn modelId="{7F5470D6-3319-460D-8B7D-A9C85DF44AD6}" type="presParOf" srcId="{9CC3949A-B719-4B21-878F-27F6BB54AC40}" destId="{CCEE9E02-6395-493D-AB22-3D4AFEEA2A28}" srcOrd="11" destOrd="0" presId="urn:microsoft.com/office/officeart/2005/8/layout/vList2"/>
    <dgm:cxn modelId="{FF822135-E4D3-48BA-8430-2FBAE2A64373}" type="presParOf" srcId="{9CC3949A-B719-4B21-878F-27F6BB54AC40}" destId="{6429B010-9441-4507-B046-8045C66BEAF3}" srcOrd="12" destOrd="0" presId="urn:microsoft.com/office/officeart/2005/8/layout/vList2"/>
    <dgm:cxn modelId="{1A40C597-FB70-43F2-9856-C3F176CA851E}" type="presParOf" srcId="{9CC3949A-B719-4B21-878F-27F6BB54AC40}" destId="{DBA755F7-5809-4666-B299-F94B8B7E9F0A}" srcOrd="13" destOrd="0" presId="urn:microsoft.com/office/officeart/2005/8/layout/vList2"/>
    <dgm:cxn modelId="{A99BB99F-D2B9-4B24-B1C5-15ACDDF2A8C0}" type="presParOf" srcId="{9CC3949A-B719-4B21-878F-27F6BB54AC40}" destId="{A20843F7-861F-49F1-BD9E-468331A23892}"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3647EF-F919-421B-9F2B-B41EC590D8C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538A469-41F5-4D26-BE85-B3098AEE9E22}">
      <dgm:prSet/>
      <dgm:spPr/>
      <dgm:t>
        <a:bodyPr/>
        <a:lstStyle/>
        <a:p>
          <a:r>
            <a:rPr lang="en-US"/>
            <a:t>Legal holidays in German-speaking countries are largely religious holidays. The most important ones are Christmas (Weihnachten), New Year (Neujahr), and Easter (Ostern). An important nonre-ligious holiday in Germany is the Day of German Unity (Tag der deutschen Einheit) on October 3, the day in 1990 when Germany was officially reunited.</a:t>
          </a:r>
        </a:p>
      </dgm:t>
    </dgm:pt>
    <dgm:pt modelId="{89BFD793-733A-47C4-9625-AEE3D1CCCF41}" type="parTrans" cxnId="{D91D33DF-5CAF-48B3-935B-A9B19AE09A17}">
      <dgm:prSet/>
      <dgm:spPr/>
      <dgm:t>
        <a:bodyPr/>
        <a:lstStyle/>
        <a:p>
          <a:endParaRPr lang="en-US"/>
        </a:p>
      </dgm:t>
    </dgm:pt>
    <dgm:pt modelId="{565C95C9-4E29-4B09-8D27-2BA28D02F25C}" type="sibTrans" cxnId="{D91D33DF-5CAF-48B3-935B-A9B19AE09A17}">
      <dgm:prSet/>
      <dgm:spPr/>
      <dgm:t>
        <a:bodyPr/>
        <a:lstStyle/>
        <a:p>
          <a:endParaRPr lang="en-US"/>
        </a:p>
      </dgm:t>
    </dgm:pt>
    <dgm:pt modelId="{45C85679-FCF5-4D12-8403-DA71822F080D}">
      <dgm:prSet/>
      <dgm:spPr/>
      <dgm:t>
        <a:bodyPr/>
        <a:lstStyle/>
        <a:p>
          <a:r>
            <a:rPr lang="en-US" dirty="0"/>
            <a:t>Special festivals, so-called </a:t>
          </a:r>
          <a:r>
            <a:rPr lang="en-US" dirty="0" err="1"/>
            <a:t>Volksfeste</a:t>
          </a:r>
          <a:r>
            <a:rPr lang="en-US" dirty="0"/>
            <a:t>, are held in most communities, large and small, throughout Germany. Some of the better known ones are the yearly Oktoberfest in Munich and the </a:t>
          </a:r>
          <a:r>
            <a:rPr lang="en-US" dirty="0" err="1"/>
            <a:t>Kieler</a:t>
          </a:r>
          <a:r>
            <a:rPr lang="en-US" dirty="0"/>
            <a:t> </a:t>
          </a:r>
          <a:r>
            <a:rPr lang="en-US" dirty="0" err="1"/>
            <a:t>Woche</a:t>
          </a:r>
          <a:r>
            <a:rPr lang="en-US" dirty="0"/>
            <a:t> in the city of Kiel. The </a:t>
          </a:r>
          <a:r>
            <a:rPr lang="en-US" dirty="0" err="1"/>
            <a:t>Kieler</a:t>
          </a:r>
          <a:r>
            <a:rPr lang="en-US" dirty="0"/>
            <a:t> </a:t>
          </a:r>
          <a:r>
            <a:rPr lang="en-US" dirty="0" err="1"/>
            <a:t>Woche</a:t>
          </a:r>
          <a:r>
            <a:rPr lang="en-US" dirty="0"/>
            <a:t> is dedicated to sailing races on the Baltic Sea and draws sailing enthusiasts from around the world. Many local festivals have their origin in the Middle Ages, such as for instance the very popular </a:t>
          </a:r>
          <a:r>
            <a:rPr lang="en-US" dirty="0" err="1"/>
            <a:t>Schützenfeste</a:t>
          </a:r>
          <a:r>
            <a:rPr lang="en-US" dirty="0"/>
            <a:t> and </a:t>
          </a:r>
          <a:r>
            <a:rPr lang="en-US" dirty="0" err="1"/>
            <a:t>Kirmes</a:t>
          </a:r>
          <a:r>
            <a:rPr lang="en-US" dirty="0"/>
            <a:t>. </a:t>
          </a:r>
          <a:r>
            <a:rPr lang="en-US" dirty="0" err="1"/>
            <a:t>Schützenfeste</a:t>
          </a:r>
          <a:r>
            <a:rPr lang="en-US" dirty="0"/>
            <a:t> have their origins in target-shooting practice during the Middle Ages when protecting a village or town was of great importance, whereas a </a:t>
          </a:r>
          <a:r>
            <a:rPr lang="en-US" dirty="0" err="1"/>
            <a:t>Kirmes</a:t>
          </a:r>
          <a:r>
            <a:rPr lang="en-US" dirty="0"/>
            <a:t>, now a general </a:t>
          </a:r>
          <a:r>
            <a:rPr lang="en-US" dirty="0" err="1"/>
            <a:t>Volksfest</a:t>
          </a:r>
          <a:r>
            <a:rPr lang="en-US" dirty="0"/>
            <a:t>, originated in a church-related celebration (</a:t>
          </a:r>
          <a:r>
            <a:rPr lang="en-US" dirty="0" err="1"/>
            <a:t>Kirchmess</a:t>
          </a:r>
          <a:r>
            <a:rPr lang="en-US" dirty="0"/>
            <a:t>).</a:t>
          </a:r>
        </a:p>
      </dgm:t>
    </dgm:pt>
    <dgm:pt modelId="{65D92040-1751-4A57-A7FA-DACB688974E8}" type="parTrans" cxnId="{BC257C6D-6BD4-40A9-B7F9-2EC522DF7368}">
      <dgm:prSet/>
      <dgm:spPr/>
      <dgm:t>
        <a:bodyPr/>
        <a:lstStyle/>
        <a:p>
          <a:endParaRPr lang="en-US"/>
        </a:p>
      </dgm:t>
    </dgm:pt>
    <dgm:pt modelId="{7BE314B5-6751-4DF5-9F27-A8EDCFFE79B6}" type="sibTrans" cxnId="{BC257C6D-6BD4-40A9-B7F9-2EC522DF7368}">
      <dgm:prSet/>
      <dgm:spPr/>
      <dgm:t>
        <a:bodyPr/>
        <a:lstStyle/>
        <a:p>
          <a:endParaRPr lang="en-US"/>
        </a:p>
      </dgm:t>
    </dgm:pt>
    <dgm:pt modelId="{DC16134E-CB00-40EE-A123-FD5FA6458886}" type="pres">
      <dgm:prSet presAssocID="{E63647EF-F919-421B-9F2B-B41EC590D8C3}" presName="linear" presStyleCnt="0">
        <dgm:presLayoutVars>
          <dgm:animLvl val="lvl"/>
          <dgm:resizeHandles val="exact"/>
        </dgm:presLayoutVars>
      </dgm:prSet>
      <dgm:spPr/>
    </dgm:pt>
    <dgm:pt modelId="{C7F30618-3A5B-4CE3-9AF2-FBCDD9AAFC63}" type="pres">
      <dgm:prSet presAssocID="{D538A469-41F5-4D26-BE85-B3098AEE9E22}" presName="parentText" presStyleLbl="node1" presStyleIdx="0" presStyleCnt="2">
        <dgm:presLayoutVars>
          <dgm:chMax val="0"/>
          <dgm:bulletEnabled val="1"/>
        </dgm:presLayoutVars>
      </dgm:prSet>
      <dgm:spPr/>
    </dgm:pt>
    <dgm:pt modelId="{9E14B9D4-C13A-47A9-B87B-E99A4F8CF5A4}" type="pres">
      <dgm:prSet presAssocID="{565C95C9-4E29-4B09-8D27-2BA28D02F25C}" presName="spacer" presStyleCnt="0"/>
      <dgm:spPr/>
    </dgm:pt>
    <dgm:pt modelId="{69F65C2D-216E-44D1-B93D-DE25F6CC9975}" type="pres">
      <dgm:prSet presAssocID="{45C85679-FCF5-4D12-8403-DA71822F080D}" presName="parentText" presStyleLbl="node1" presStyleIdx="1" presStyleCnt="2">
        <dgm:presLayoutVars>
          <dgm:chMax val="0"/>
          <dgm:bulletEnabled val="1"/>
        </dgm:presLayoutVars>
      </dgm:prSet>
      <dgm:spPr/>
    </dgm:pt>
  </dgm:ptLst>
  <dgm:cxnLst>
    <dgm:cxn modelId="{F7617437-460E-4C01-A9CA-FB67D0BB9C99}" type="presOf" srcId="{E63647EF-F919-421B-9F2B-B41EC590D8C3}" destId="{DC16134E-CB00-40EE-A123-FD5FA6458886}" srcOrd="0" destOrd="0" presId="urn:microsoft.com/office/officeart/2005/8/layout/vList2"/>
    <dgm:cxn modelId="{EF3A1B5D-85DE-4555-AE3B-FE08656751E3}" type="presOf" srcId="{D538A469-41F5-4D26-BE85-B3098AEE9E22}" destId="{C7F30618-3A5B-4CE3-9AF2-FBCDD9AAFC63}" srcOrd="0" destOrd="0" presId="urn:microsoft.com/office/officeart/2005/8/layout/vList2"/>
    <dgm:cxn modelId="{BC257C6D-6BD4-40A9-B7F9-2EC522DF7368}" srcId="{E63647EF-F919-421B-9F2B-B41EC590D8C3}" destId="{45C85679-FCF5-4D12-8403-DA71822F080D}" srcOrd="1" destOrd="0" parTransId="{65D92040-1751-4A57-A7FA-DACB688974E8}" sibTransId="{7BE314B5-6751-4DF5-9F27-A8EDCFFE79B6}"/>
    <dgm:cxn modelId="{0719F096-FD41-48D8-9CC5-94178E36B40E}" type="presOf" srcId="{45C85679-FCF5-4D12-8403-DA71822F080D}" destId="{69F65C2D-216E-44D1-B93D-DE25F6CC9975}" srcOrd="0" destOrd="0" presId="urn:microsoft.com/office/officeart/2005/8/layout/vList2"/>
    <dgm:cxn modelId="{D91D33DF-5CAF-48B3-935B-A9B19AE09A17}" srcId="{E63647EF-F919-421B-9F2B-B41EC590D8C3}" destId="{D538A469-41F5-4D26-BE85-B3098AEE9E22}" srcOrd="0" destOrd="0" parTransId="{89BFD793-733A-47C4-9625-AEE3D1CCCF41}" sibTransId="{565C95C9-4E29-4B09-8D27-2BA28D02F25C}"/>
    <dgm:cxn modelId="{C4CFBF51-2680-4893-A458-DE54A225D303}" type="presParOf" srcId="{DC16134E-CB00-40EE-A123-FD5FA6458886}" destId="{C7F30618-3A5B-4CE3-9AF2-FBCDD9AAFC63}" srcOrd="0" destOrd="0" presId="urn:microsoft.com/office/officeart/2005/8/layout/vList2"/>
    <dgm:cxn modelId="{23438328-DFE8-44D0-835F-4FD78F2E9936}" type="presParOf" srcId="{DC16134E-CB00-40EE-A123-FD5FA6458886}" destId="{9E14B9D4-C13A-47A9-B87B-E99A4F8CF5A4}" srcOrd="1" destOrd="0" presId="urn:microsoft.com/office/officeart/2005/8/layout/vList2"/>
    <dgm:cxn modelId="{2BFE211E-4DE3-4A8E-9EBD-DC4495082E04}" type="presParOf" srcId="{DC16134E-CB00-40EE-A123-FD5FA6458886}" destId="{69F65C2D-216E-44D1-B93D-DE25F6CC997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02AA4-E58C-4C43-B6C2-5B2360A5C76B}">
      <dsp:nvSpPr>
        <dsp:cNvPr id="0" name=""/>
        <dsp:cNvSpPr/>
      </dsp:nvSpPr>
      <dsp:spPr>
        <a:xfrm>
          <a:off x="0" y="822461"/>
          <a:ext cx="5710450" cy="417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Januar</a:t>
          </a:r>
          <a:r>
            <a:rPr lang="en-US" sz="1700" kern="1200" dirty="0"/>
            <a:t> (January)			      September</a:t>
          </a:r>
        </a:p>
      </dsp:txBody>
      <dsp:txXfrm>
        <a:off x="20390" y="842851"/>
        <a:ext cx="5669670" cy="376910"/>
      </dsp:txXfrm>
    </dsp:sp>
    <dsp:sp modelId="{23093170-5FF3-4862-B0B4-ED2D817FF0EE}">
      <dsp:nvSpPr>
        <dsp:cNvPr id="0" name=""/>
        <dsp:cNvSpPr/>
      </dsp:nvSpPr>
      <dsp:spPr>
        <a:xfrm>
          <a:off x="0" y="1289111"/>
          <a:ext cx="5710450" cy="4176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Februar</a:t>
          </a:r>
          <a:r>
            <a:rPr lang="en-US" sz="1700" kern="1200" dirty="0"/>
            <a:t> (February)                     	     </a:t>
          </a:r>
          <a:r>
            <a:rPr lang="en-US" sz="1700" kern="1200" dirty="0" err="1"/>
            <a:t>Oktober</a:t>
          </a:r>
          <a:r>
            <a:rPr lang="en-US" sz="1700" kern="1200" dirty="0"/>
            <a:t> (October)</a:t>
          </a:r>
        </a:p>
      </dsp:txBody>
      <dsp:txXfrm>
        <a:off x="20390" y="1309501"/>
        <a:ext cx="5669670" cy="376910"/>
      </dsp:txXfrm>
    </dsp:sp>
    <dsp:sp modelId="{0C717C08-71AF-4DF3-BFB1-3DFD8885B079}">
      <dsp:nvSpPr>
        <dsp:cNvPr id="0" name=""/>
        <dsp:cNvSpPr/>
      </dsp:nvSpPr>
      <dsp:spPr>
        <a:xfrm>
          <a:off x="0" y="1755761"/>
          <a:ext cx="5710450" cy="4176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de-DE" sz="1700" kern="1200" dirty="0"/>
            <a:t>März</a:t>
          </a:r>
          <a:r>
            <a:rPr lang="en-US" sz="1700" kern="1200" dirty="0"/>
            <a:t> (March)			     November</a:t>
          </a:r>
        </a:p>
      </dsp:txBody>
      <dsp:txXfrm>
        <a:off x="20390" y="1776151"/>
        <a:ext cx="5669670" cy="376910"/>
      </dsp:txXfrm>
    </dsp:sp>
    <dsp:sp modelId="{0D5F33E5-809B-46B9-AB68-31B8E9847666}">
      <dsp:nvSpPr>
        <dsp:cNvPr id="0" name=""/>
        <dsp:cNvSpPr/>
      </dsp:nvSpPr>
      <dsp:spPr>
        <a:xfrm>
          <a:off x="0" y="2222411"/>
          <a:ext cx="5710450" cy="4176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April 	                       	                     </a:t>
          </a:r>
          <a:r>
            <a:rPr lang="en-US" sz="1700" kern="1200" dirty="0" err="1"/>
            <a:t>Dezember</a:t>
          </a:r>
          <a:r>
            <a:rPr lang="en-US" sz="1700" kern="1200" dirty="0"/>
            <a:t> (December)</a:t>
          </a:r>
        </a:p>
      </dsp:txBody>
      <dsp:txXfrm>
        <a:off x="20390" y="2242801"/>
        <a:ext cx="5669670" cy="376910"/>
      </dsp:txXfrm>
    </dsp:sp>
    <dsp:sp modelId="{BFA237C2-AD0A-4E5D-8882-592DD748C85C}">
      <dsp:nvSpPr>
        <dsp:cNvPr id="0" name=""/>
        <dsp:cNvSpPr/>
      </dsp:nvSpPr>
      <dsp:spPr>
        <a:xfrm>
          <a:off x="0" y="2689061"/>
          <a:ext cx="5710450" cy="4176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Mai </a:t>
          </a:r>
          <a:r>
            <a:rPr lang="en-US" sz="1700" kern="1200" dirty="0"/>
            <a:t>(May)</a:t>
          </a:r>
        </a:p>
      </dsp:txBody>
      <dsp:txXfrm>
        <a:off x="20390" y="2709451"/>
        <a:ext cx="5669670" cy="376910"/>
      </dsp:txXfrm>
    </dsp:sp>
    <dsp:sp modelId="{AC1F3C25-59B7-4DCA-9C03-E5CCA8C0327C}">
      <dsp:nvSpPr>
        <dsp:cNvPr id="0" name=""/>
        <dsp:cNvSpPr/>
      </dsp:nvSpPr>
      <dsp:spPr>
        <a:xfrm>
          <a:off x="0" y="3155711"/>
          <a:ext cx="5710450" cy="4176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Juni (June)</a:t>
          </a:r>
        </a:p>
      </dsp:txBody>
      <dsp:txXfrm>
        <a:off x="20390" y="3176101"/>
        <a:ext cx="5669670" cy="376910"/>
      </dsp:txXfrm>
    </dsp:sp>
    <dsp:sp modelId="{6429B010-9441-4507-B046-8045C66BEAF3}">
      <dsp:nvSpPr>
        <dsp:cNvPr id="0" name=""/>
        <dsp:cNvSpPr/>
      </dsp:nvSpPr>
      <dsp:spPr>
        <a:xfrm>
          <a:off x="0" y="3622361"/>
          <a:ext cx="5710450" cy="4176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Juli (July)</a:t>
          </a:r>
        </a:p>
      </dsp:txBody>
      <dsp:txXfrm>
        <a:off x="20390" y="3642751"/>
        <a:ext cx="5669670" cy="376910"/>
      </dsp:txXfrm>
    </dsp:sp>
    <dsp:sp modelId="{A20843F7-861F-49F1-BD9E-468331A23892}">
      <dsp:nvSpPr>
        <dsp:cNvPr id="0" name=""/>
        <dsp:cNvSpPr/>
      </dsp:nvSpPr>
      <dsp:spPr>
        <a:xfrm>
          <a:off x="0" y="4089011"/>
          <a:ext cx="5710450" cy="4176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August 	</a:t>
          </a:r>
        </a:p>
      </dsp:txBody>
      <dsp:txXfrm>
        <a:off x="20390" y="4109401"/>
        <a:ext cx="5669670" cy="376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30618-3A5B-4CE3-9AF2-FBCDD9AAFC63}">
      <dsp:nvSpPr>
        <dsp:cNvPr id="0" name=""/>
        <dsp:cNvSpPr/>
      </dsp:nvSpPr>
      <dsp:spPr>
        <a:xfrm>
          <a:off x="0" y="333817"/>
          <a:ext cx="5710450" cy="23106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Legal holidays in German-speaking countries are largely religious holidays. The most important ones are Christmas (Weihnachten), New Year (Neujahr), and Easter (Ostern). An important nonre-ligious holiday in Germany is the Day of German Unity (Tag der deutschen Einheit) on October 3, the day in 1990 when Germany was officially reunited.</a:t>
          </a:r>
        </a:p>
      </dsp:txBody>
      <dsp:txXfrm>
        <a:off x="112794" y="446611"/>
        <a:ext cx="5484862" cy="2085015"/>
      </dsp:txXfrm>
    </dsp:sp>
    <dsp:sp modelId="{69F65C2D-216E-44D1-B93D-DE25F6CC9975}">
      <dsp:nvSpPr>
        <dsp:cNvPr id="0" name=""/>
        <dsp:cNvSpPr/>
      </dsp:nvSpPr>
      <dsp:spPr>
        <a:xfrm>
          <a:off x="0" y="2684741"/>
          <a:ext cx="5710450" cy="2310603"/>
        </a:xfrm>
        <a:prstGeom prst="roundRect">
          <a:avLst/>
        </a:prstGeom>
        <a:solidFill>
          <a:schemeClr val="accent2">
            <a:hueOff val="-1888395"/>
            <a:satOff val="35136"/>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Special festivals, so-called </a:t>
          </a:r>
          <a:r>
            <a:rPr lang="en-US" sz="1400" kern="1200" dirty="0" err="1"/>
            <a:t>Volksfeste</a:t>
          </a:r>
          <a:r>
            <a:rPr lang="en-US" sz="1400" kern="1200" dirty="0"/>
            <a:t>, are held in most communities, large and small, throughout Germany. Some of the better known ones are the yearly Oktoberfest in Munich and the </a:t>
          </a:r>
          <a:r>
            <a:rPr lang="en-US" sz="1400" kern="1200" dirty="0" err="1"/>
            <a:t>Kieler</a:t>
          </a:r>
          <a:r>
            <a:rPr lang="en-US" sz="1400" kern="1200" dirty="0"/>
            <a:t> </a:t>
          </a:r>
          <a:r>
            <a:rPr lang="en-US" sz="1400" kern="1200" dirty="0" err="1"/>
            <a:t>Woche</a:t>
          </a:r>
          <a:r>
            <a:rPr lang="en-US" sz="1400" kern="1200" dirty="0"/>
            <a:t> in the city of Kiel. The </a:t>
          </a:r>
          <a:r>
            <a:rPr lang="en-US" sz="1400" kern="1200" dirty="0" err="1"/>
            <a:t>Kieler</a:t>
          </a:r>
          <a:r>
            <a:rPr lang="en-US" sz="1400" kern="1200" dirty="0"/>
            <a:t> </a:t>
          </a:r>
          <a:r>
            <a:rPr lang="en-US" sz="1400" kern="1200" dirty="0" err="1"/>
            <a:t>Woche</a:t>
          </a:r>
          <a:r>
            <a:rPr lang="en-US" sz="1400" kern="1200" dirty="0"/>
            <a:t> is dedicated to sailing races on the Baltic Sea and draws sailing enthusiasts from around the world. Many local festivals have their origin in the Middle Ages, such as for instance the very popular </a:t>
          </a:r>
          <a:r>
            <a:rPr lang="en-US" sz="1400" kern="1200" dirty="0" err="1"/>
            <a:t>Schützenfeste</a:t>
          </a:r>
          <a:r>
            <a:rPr lang="en-US" sz="1400" kern="1200" dirty="0"/>
            <a:t> and </a:t>
          </a:r>
          <a:r>
            <a:rPr lang="en-US" sz="1400" kern="1200" dirty="0" err="1"/>
            <a:t>Kirmes</a:t>
          </a:r>
          <a:r>
            <a:rPr lang="en-US" sz="1400" kern="1200" dirty="0"/>
            <a:t>. </a:t>
          </a:r>
          <a:r>
            <a:rPr lang="en-US" sz="1400" kern="1200" dirty="0" err="1"/>
            <a:t>Schützenfeste</a:t>
          </a:r>
          <a:r>
            <a:rPr lang="en-US" sz="1400" kern="1200" dirty="0"/>
            <a:t> have their origins in target-shooting practice during the Middle Ages when protecting a village or town was of great importance, whereas a </a:t>
          </a:r>
          <a:r>
            <a:rPr lang="en-US" sz="1400" kern="1200" dirty="0" err="1"/>
            <a:t>Kirmes</a:t>
          </a:r>
          <a:r>
            <a:rPr lang="en-US" sz="1400" kern="1200" dirty="0"/>
            <a:t>, now a general </a:t>
          </a:r>
          <a:r>
            <a:rPr lang="en-US" sz="1400" kern="1200" dirty="0" err="1"/>
            <a:t>Volksfest</a:t>
          </a:r>
          <a:r>
            <a:rPr lang="en-US" sz="1400" kern="1200" dirty="0"/>
            <a:t>, originated in a church-related celebration (</a:t>
          </a:r>
          <a:r>
            <a:rPr lang="en-US" sz="1400" kern="1200" dirty="0" err="1"/>
            <a:t>Kirchmess</a:t>
          </a:r>
          <a:r>
            <a:rPr lang="en-US" sz="1400" kern="1200" dirty="0"/>
            <a:t>).</a:t>
          </a:r>
        </a:p>
      </dsp:txBody>
      <dsp:txXfrm>
        <a:off x="112794" y="2797535"/>
        <a:ext cx="5484862" cy="20850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2FD40-8F48-49E0-ACF4-7D1AA02ED6C6}"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66B33-FE01-42E0-A3E2-5A147016F92E}" type="slidenum">
              <a:rPr lang="en-US" smtClean="0"/>
              <a:t>‹#›</a:t>
            </a:fld>
            <a:endParaRPr lang="en-US"/>
          </a:p>
        </p:txBody>
      </p:sp>
    </p:spTree>
    <p:extLst>
      <p:ext uri="{BB962C8B-B14F-4D97-AF65-F5344CB8AC3E}">
        <p14:creationId xmlns:p14="http://schemas.microsoft.com/office/powerpoint/2010/main" val="11806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966B33-FE01-42E0-A3E2-5A147016F92E}" type="slidenum">
              <a:rPr lang="en-US" smtClean="0"/>
              <a:t>1</a:t>
            </a:fld>
            <a:endParaRPr lang="en-US"/>
          </a:p>
        </p:txBody>
      </p:sp>
    </p:spTree>
    <p:extLst>
      <p:ext uri="{BB962C8B-B14F-4D97-AF65-F5344CB8AC3E}">
        <p14:creationId xmlns:p14="http://schemas.microsoft.com/office/powerpoint/2010/main" val="233151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66B33-FE01-42E0-A3E2-5A147016F92E}" type="slidenum">
              <a:rPr lang="en-US" smtClean="0"/>
              <a:t>3</a:t>
            </a:fld>
            <a:endParaRPr lang="en-US"/>
          </a:p>
        </p:txBody>
      </p:sp>
    </p:spTree>
    <p:extLst>
      <p:ext uri="{BB962C8B-B14F-4D97-AF65-F5344CB8AC3E}">
        <p14:creationId xmlns:p14="http://schemas.microsoft.com/office/powerpoint/2010/main" val="172433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Tuesday, November 23,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55414495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Tuesday, November 23,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220847"/>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Tuesday, November 23,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76292428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Tuesday, November 23,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081125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Tuesday, November 23,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19484611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Tuesday, November 23,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45787124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Tuesday, November 23,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17035751"/>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Tuesday, November 23,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645674819"/>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Tuesday, November 23,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74311122"/>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Tuesday, November 23,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71855349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Tuesday, November 23,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58588457"/>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fld id="{E8352ED3-3C46-4C9A-9738-67B2D875E7E2}" type="datetime2">
              <a:rPr lang="en-US" smtClean="0"/>
              <a:pPr/>
              <a:t>Tuesday, November 23,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77547650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slow">
    <p:cover/>
  </p:transition>
  <p:hf sldNum="0"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75014-DC0E-485A-BBFA-126EDDE6A553}"/>
              </a:ext>
            </a:extLst>
          </p:cNvPr>
          <p:cNvSpPr>
            <a:spLocks noGrp="1"/>
          </p:cNvSpPr>
          <p:nvPr>
            <p:ph type="ctrTitle"/>
          </p:nvPr>
        </p:nvSpPr>
        <p:spPr>
          <a:xfrm>
            <a:off x="422899" y="3854831"/>
            <a:ext cx="5278995" cy="2156581"/>
          </a:xfrm>
        </p:spPr>
        <p:txBody>
          <a:bodyPr anchor="t">
            <a:normAutofit/>
          </a:bodyPr>
          <a:lstStyle/>
          <a:p>
            <a:pPr algn="l"/>
            <a:r>
              <a:rPr lang="en-US" sz="4800" dirty="0"/>
              <a:t>KAP 3</a:t>
            </a:r>
          </a:p>
        </p:txBody>
      </p:sp>
      <p:sp>
        <p:nvSpPr>
          <p:cNvPr id="3" name="Subtitle 2">
            <a:extLst>
              <a:ext uri="{FF2B5EF4-FFF2-40B4-BE49-F238E27FC236}">
                <a16:creationId xmlns:a16="http://schemas.microsoft.com/office/drawing/2014/main" id="{4E5BD0CE-A4E6-4CFF-A60E-24B61676B5E6}"/>
              </a:ext>
            </a:extLst>
          </p:cNvPr>
          <p:cNvSpPr>
            <a:spLocks noGrp="1"/>
          </p:cNvSpPr>
          <p:nvPr>
            <p:ph type="subTitle" idx="1"/>
          </p:nvPr>
        </p:nvSpPr>
        <p:spPr>
          <a:xfrm>
            <a:off x="6156182" y="3854830"/>
            <a:ext cx="4700133" cy="2156579"/>
          </a:xfrm>
        </p:spPr>
        <p:txBody>
          <a:bodyPr anchor="t">
            <a:normAutofit/>
          </a:bodyPr>
          <a:lstStyle/>
          <a:p>
            <a:pPr algn="l"/>
            <a:r>
              <a:rPr lang="en-US" sz="2200" dirty="0" err="1"/>
              <a:t>Familie</a:t>
            </a:r>
            <a:r>
              <a:rPr lang="en-US" sz="2200" dirty="0"/>
              <a:t> und Freunde</a:t>
            </a: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179B0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1" name="Picture 3">
            <a:extLst>
              <a:ext uri="{FF2B5EF4-FFF2-40B4-BE49-F238E27FC236}">
                <a16:creationId xmlns:a16="http://schemas.microsoft.com/office/drawing/2014/main" id="{F6D33CBE-4982-49E6-8A6E-3E3DC7D0353D}"/>
              </a:ext>
            </a:extLst>
          </p:cNvPr>
          <p:cNvPicPr>
            <a:picLocks noChangeAspect="1"/>
          </p:cNvPicPr>
          <p:nvPr/>
        </p:nvPicPr>
        <p:blipFill rotWithShape="1">
          <a:blip r:embed="rId3"/>
          <a:srcRect t="9857" r="-1" b="43916"/>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179B0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179B0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6158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D88411-503D-41A0-BB5E-1C5AC7035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0448CEF0-D07B-484A-9005-35C372FF1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015CAE92-A031-4F85-8B52-4959DB81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8CC8A-F8AD-419D-8569-2AA5D68CAA67}"/>
              </a:ext>
            </a:extLst>
          </p:cNvPr>
          <p:cNvSpPr>
            <a:spLocks noGrp="1"/>
          </p:cNvSpPr>
          <p:nvPr>
            <p:ph type="title"/>
          </p:nvPr>
        </p:nvSpPr>
        <p:spPr>
          <a:xfrm>
            <a:off x="420623" y="606564"/>
            <a:ext cx="10858705" cy="2110122"/>
          </a:xfrm>
        </p:spPr>
        <p:txBody>
          <a:bodyPr anchor="t">
            <a:normAutofit/>
          </a:bodyPr>
          <a:lstStyle/>
          <a:p>
            <a:r>
              <a:rPr lang="en-US" dirty="0"/>
              <a:t>Examples</a:t>
            </a:r>
          </a:p>
        </p:txBody>
      </p:sp>
      <p:cxnSp>
        <p:nvCxnSpPr>
          <p:cNvPr id="15" name="Vertical Connector">
            <a:extLst>
              <a:ext uri="{FF2B5EF4-FFF2-40B4-BE49-F238E27FC236}">
                <a16:creationId xmlns:a16="http://schemas.microsoft.com/office/drawing/2014/main" id="{89A06E1F-9CD9-4689-B2ED-766AD195AF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7DF25515-8844-4534-AA1D-955AED0A5F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0F471C86-27AE-463F-A41B-A8588EBC63D0}"/>
              </a:ext>
            </a:extLst>
          </p:cNvPr>
          <p:cNvGraphicFramePr>
            <a:graphicFrameLocks noGrp="1"/>
          </p:cNvGraphicFramePr>
          <p:nvPr>
            <p:ph idx="1"/>
            <p:extLst>
              <p:ext uri="{D42A27DB-BD31-4B8C-83A1-F6EECF244321}">
                <p14:modId xmlns:p14="http://schemas.microsoft.com/office/powerpoint/2010/main" val="89025993"/>
              </p:ext>
            </p:extLst>
          </p:nvPr>
        </p:nvGraphicFramePr>
        <p:xfrm>
          <a:off x="2168105" y="2953432"/>
          <a:ext cx="9276063" cy="2927828"/>
        </p:xfrm>
        <a:graphic>
          <a:graphicData uri="http://schemas.openxmlformats.org/drawingml/2006/table">
            <a:tbl>
              <a:tblPr>
                <a:solidFill>
                  <a:srgbClr val="F2F2F2">
                    <a:alpha val="30196"/>
                  </a:srgbClr>
                </a:solidFill>
              </a:tblPr>
              <a:tblGrid>
                <a:gridCol w="4718304">
                  <a:extLst>
                    <a:ext uri="{9D8B030D-6E8A-4147-A177-3AD203B41FA5}">
                      <a16:colId xmlns:a16="http://schemas.microsoft.com/office/drawing/2014/main" val="2920008717"/>
                    </a:ext>
                  </a:extLst>
                </a:gridCol>
                <a:gridCol w="4557759">
                  <a:extLst>
                    <a:ext uri="{9D8B030D-6E8A-4147-A177-3AD203B41FA5}">
                      <a16:colId xmlns:a16="http://schemas.microsoft.com/office/drawing/2014/main" val="3268460828"/>
                    </a:ext>
                  </a:extLst>
                </a:gridCol>
              </a:tblGrid>
              <a:tr h="731957">
                <a:tc>
                  <a:txBody>
                    <a:bodyPr/>
                    <a:lstStyle/>
                    <a:p>
                      <a:pPr fontAlgn="t"/>
                      <a:r>
                        <a:rPr lang="en-US" sz="2400" cap="none" spc="0">
                          <a:solidFill>
                            <a:schemeClr val="tx1"/>
                          </a:solidFill>
                          <a:effectLst/>
                        </a:rPr>
                        <a:t>Wie </a:t>
                      </a:r>
                      <a:r>
                        <a:rPr lang="en-US" sz="2400" cap="none" spc="0" err="1">
                          <a:solidFill>
                            <a:schemeClr val="tx1"/>
                          </a:solidFill>
                          <a:effectLst/>
                        </a:rPr>
                        <a:t>heißt</a:t>
                      </a:r>
                      <a:r>
                        <a:rPr lang="en-US" sz="2400" cap="none" spc="0">
                          <a:solidFill>
                            <a:schemeClr val="tx1"/>
                          </a:solidFill>
                          <a:effectLst/>
                        </a:rPr>
                        <a:t> </a:t>
                      </a:r>
                      <a:r>
                        <a:rPr lang="en-US" sz="2400" b="1" cap="none" spc="0" err="1">
                          <a:solidFill>
                            <a:schemeClr val="tx1"/>
                          </a:solidFill>
                          <a:effectLst/>
                        </a:rPr>
                        <a:t>deine</a:t>
                      </a:r>
                      <a:r>
                        <a:rPr lang="en-US" sz="2400" b="1" cap="none" spc="0">
                          <a:solidFill>
                            <a:schemeClr val="tx1"/>
                          </a:solidFill>
                          <a:effectLst/>
                        </a:rPr>
                        <a:t> </a:t>
                      </a:r>
                      <a:r>
                        <a:rPr lang="en-US" sz="2400" cap="none" spc="0" err="1">
                          <a:solidFill>
                            <a:schemeClr val="tx1"/>
                          </a:solidFill>
                          <a:effectLst/>
                        </a:rPr>
                        <a:t>Schwester</a:t>
                      </a:r>
                      <a:r>
                        <a:rPr lang="en-US" sz="2400" cap="none" spc="0">
                          <a:solidFill>
                            <a:schemeClr val="tx1"/>
                          </a:solidFill>
                          <a:effectLst/>
                        </a:rPr>
                        <a:t>?</a:t>
                      </a:r>
                    </a:p>
                  </a:txBody>
                  <a:tcPr marL="201030" marR="103092" marT="154639" marB="154639">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fontAlgn="t"/>
                      <a:r>
                        <a:rPr lang="en-US" sz="2400" i="1" cap="none" spc="0">
                          <a:solidFill>
                            <a:schemeClr val="tx1"/>
                          </a:solidFill>
                          <a:effectLst/>
                        </a:rPr>
                        <a:t>What's your sister's name?</a:t>
                      </a:r>
                      <a:endParaRPr lang="en-US" sz="2400" cap="none" spc="0">
                        <a:solidFill>
                          <a:schemeClr val="tx1"/>
                        </a:solidFill>
                        <a:effectLst/>
                      </a:endParaRPr>
                    </a:p>
                  </a:txBody>
                  <a:tcPr marL="201030" marR="154639" marT="154639" marB="154639">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59378268"/>
                  </a:ext>
                </a:extLst>
              </a:tr>
              <a:tr h="731957">
                <a:tc>
                  <a:txBody>
                    <a:bodyPr/>
                    <a:lstStyle/>
                    <a:p>
                      <a:pPr fontAlgn="t"/>
                      <a:r>
                        <a:rPr lang="en-US" sz="2400" b="1" cap="none" spc="0">
                          <a:solidFill>
                            <a:schemeClr val="tx1"/>
                          </a:solidFill>
                          <a:effectLst/>
                        </a:rPr>
                        <a:t>Meine </a:t>
                      </a:r>
                      <a:r>
                        <a:rPr lang="en-US" sz="2400" cap="none" spc="0">
                          <a:solidFill>
                            <a:schemeClr val="tx1"/>
                          </a:solidFill>
                          <a:effectLst/>
                        </a:rPr>
                        <a:t>Schwester heißt Andrea.</a:t>
                      </a:r>
                    </a:p>
                  </a:txBody>
                  <a:tcPr marL="201030" marR="103092" marT="154639" marB="154639">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fontAlgn="t"/>
                      <a:r>
                        <a:rPr lang="en-US" sz="2400" i="1" cap="none" spc="0">
                          <a:solidFill>
                            <a:schemeClr val="tx1"/>
                          </a:solidFill>
                          <a:effectLst/>
                        </a:rPr>
                        <a:t>My sister's name is Andrea.</a:t>
                      </a:r>
                      <a:endParaRPr lang="en-US" sz="2400" cap="none" spc="0">
                        <a:solidFill>
                          <a:schemeClr val="tx1"/>
                        </a:solidFill>
                        <a:effectLst/>
                      </a:endParaRPr>
                    </a:p>
                  </a:txBody>
                  <a:tcPr marL="201030" marR="154639" marT="154639" marB="154639">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225850983"/>
                  </a:ext>
                </a:extLst>
              </a:tr>
              <a:tr h="731957">
                <a:tc>
                  <a:txBody>
                    <a:bodyPr/>
                    <a:lstStyle/>
                    <a:p>
                      <a:pPr fontAlgn="t"/>
                      <a:r>
                        <a:rPr lang="en-US" sz="2400" b="1" cap="none" spc="0">
                          <a:solidFill>
                            <a:schemeClr val="tx1"/>
                          </a:solidFill>
                          <a:effectLst/>
                        </a:rPr>
                        <a:t>Ihr </a:t>
                      </a:r>
                      <a:r>
                        <a:rPr lang="en-US" sz="2400" cap="none" spc="0">
                          <a:solidFill>
                            <a:schemeClr val="tx1"/>
                          </a:solidFill>
                          <a:effectLst/>
                        </a:rPr>
                        <a:t>Vater heißt Uli.</a:t>
                      </a:r>
                    </a:p>
                  </a:txBody>
                  <a:tcPr marL="201030" marR="103092" marT="154639" marB="154639">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fontAlgn="t"/>
                      <a:r>
                        <a:rPr lang="en-US" sz="2400" i="1" cap="none" spc="0">
                          <a:solidFill>
                            <a:schemeClr val="tx1"/>
                          </a:solidFill>
                          <a:effectLst/>
                        </a:rPr>
                        <a:t>Her father's name is </a:t>
                      </a:r>
                      <a:r>
                        <a:rPr lang="en-US" sz="2400" i="1" cap="none" spc="0" err="1">
                          <a:solidFill>
                            <a:schemeClr val="tx1"/>
                          </a:solidFill>
                          <a:effectLst/>
                        </a:rPr>
                        <a:t>Uli</a:t>
                      </a:r>
                      <a:r>
                        <a:rPr lang="en-US" sz="2400" i="1" cap="none" spc="0">
                          <a:solidFill>
                            <a:schemeClr val="tx1"/>
                          </a:solidFill>
                          <a:effectLst/>
                        </a:rPr>
                        <a:t>.</a:t>
                      </a:r>
                      <a:endParaRPr lang="en-US" sz="2400" cap="none" spc="0">
                        <a:solidFill>
                          <a:schemeClr val="tx1"/>
                        </a:solidFill>
                        <a:effectLst/>
                      </a:endParaRPr>
                    </a:p>
                  </a:txBody>
                  <a:tcPr marL="201030" marR="154639" marT="154639" marB="154639">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953117034"/>
                  </a:ext>
                </a:extLst>
              </a:tr>
              <a:tr h="731957">
                <a:tc>
                  <a:txBody>
                    <a:bodyPr/>
                    <a:lstStyle/>
                    <a:p>
                      <a:pPr fontAlgn="t"/>
                      <a:r>
                        <a:rPr lang="en-US" sz="2400" b="1" cap="none" spc="0">
                          <a:solidFill>
                            <a:schemeClr val="tx1"/>
                          </a:solidFill>
                          <a:effectLst/>
                        </a:rPr>
                        <a:t>Ihre </a:t>
                      </a:r>
                      <a:r>
                        <a:rPr lang="en-US" sz="2400" cap="none" spc="0">
                          <a:solidFill>
                            <a:schemeClr val="tx1"/>
                          </a:solidFill>
                          <a:effectLst/>
                        </a:rPr>
                        <a:t>Mutter heißt Martina.</a:t>
                      </a:r>
                    </a:p>
                  </a:txBody>
                  <a:tcPr marL="201030" marR="103092" marT="154639" marB="154639">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fontAlgn="t"/>
                      <a:r>
                        <a:rPr lang="en-US" sz="2400" i="1" cap="none" spc="0">
                          <a:solidFill>
                            <a:schemeClr val="tx1"/>
                          </a:solidFill>
                          <a:effectLst/>
                        </a:rPr>
                        <a:t>Her mother's name is Martina.</a:t>
                      </a:r>
                      <a:endParaRPr lang="en-US" sz="2400" cap="none" spc="0">
                        <a:solidFill>
                          <a:schemeClr val="tx1"/>
                        </a:solidFill>
                        <a:effectLst/>
                      </a:endParaRPr>
                    </a:p>
                  </a:txBody>
                  <a:tcPr marL="201030" marR="154639" marT="154639" marB="154639">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749987689"/>
                  </a:ext>
                </a:extLst>
              </a:tr>
            </a:tbl>
          </a:graphicData>
        </a:graphic>
      </p:graphicFrame>
    </p:spTree>
    <p:extLst>
      <p:ext uri="{BB962C8B-B14F-4D97-AF65-F5344CB8AC3E}">
        <p14:creationId xmlns:p14="http://schemas.microsoft.com/office/powerpoint/2010/main" val="235621917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FD88411-503D-41A0-BB5E-1C5AC7035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ackground Gray Rectangle">
            <a:extLst>
              <a:ext uri="{FF2B5EF4-FFF2-40B4-BE49-F238E27FC236}">
                <a16:creationId xmlns:a16="http://schemas.microsoft.com/office/drawing/2014/main" id="{0448CEF0-D07B-484A-9005-35C372FF1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White Rectangle">
            <a:extLst>
              <a:ext uri="{FF2B5EF4-FFF2-40B4-BE49-F238E27FC236}">
                <a16:creationId xmlns:a16="http://schemas.microsoft.com/office/drawing/2014/main" id="{015CAE92-A031-4F85-8B52-4959DB81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9A0AEC-299B-4FD3-8E1A-4E50BDF66729}"/>
              </a:ext>
            </a:extLst>
          </p:cNvPr>
          <p:cNvSpPr>
            <a:spLocks noGrp="1"/>
          </p:cNvSpPr>
          <p:nvPr>
            <p:ph type="title"/>
          </p:nvPr>
        </p:nvSpPr>
        <p:spPr>
          <a:xfrm>
            <a:off x="420623" y="606564"/>
            <a:ext cx="10858705" cy="2110122"/>
          </a:xfrm>
        </p:spPr>
        <p:txBody>
          <a:bodyPr anchor="t">
            <a:normAutofit/>
          </a:bodyPr>
          <a:lstStyle/>
          <a:p>
            <a:r>
              <a:rPr lang="en-US" dirty="0"/>
              <a:t>Personal Pronouns: Singular</a:t>
            </a:r>
          </a:p>
        </p:txBody>
      </p:sp>
      <p:cxnSp>
        <p:nvCxnSpPr>
          <p:cNvPr id="30" name="Vertical Connector">
            <a:extLst>
              <a:ext uri="{FF2B5EF4-FFF2-40B4-BE49-F238E27FC236}">
                <a16:creationId xmlns:a16="http://schemas.microsoft.com/office/drawing/2014/main" id="{89A06E1F-9CD9-4689-B2ED-766AD195AF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2" name="Horizontal Connector 2">
            <a:extLst>
              <a:ext uri="{FF2B5EF4-FFF2-40B4-BE49-F238E27FC236}">
                <a16:creationId xmlns:a16="http://schemas.microsoft.com/office/drawing/2014/main" id="{7DF25515-8844-4534-AA1D-955AED0A5F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2DFEEBF0-97AA-4B39-9EA0-11EF1E6885AF}"/>
              </a:ext>
            </a:extLst>
          </p:cNvPr>
          <p:cNvGraphicFramePr>
            <a:graphicFrameLocks noGrp="1"/>
          </p:cNvGraphicFramePr>
          <p:nvPr>
            <p:ph idx="1"/>
            <p:extLst>
              <p:ext uri="{D42A27DB-BD31-4B8C-83A1-F6EECF244321}">
                <p14:modId xmlns:p14="http://schemas.microsoft.com/office/powerpoint/2010/main" val="134872315"/>
              </p:ext>
            </p:extLst>
          </p:nvPr>
        </p:nvGraphicFramePr>
        <p:xfrm>
          <a:off x="2675752" y="2770704"/>
          <a:ext cx="8260770" cy="3293286"/>
        </p:xfrm>
        <a:graphic>
          <a:graphicData uri="http://schemas.openxmlformats.org/drawingml/2006/table">
            <a:tbl>
              <a:tblPr/>
              <a:tblGrid>
                <a:gridCol w="3158520">
                  <a:extLst>
                    <a:ext uri="{9D8B030D-6E8A-4147-A177-3AD203B41FA5}">
                      <a16:colId xmlns:a16="http://schemas.microsoft.com/office/drawing/2014/main" val="268146164"/>
                    </a:ext>
                  </a:extLst>
                </a:gridCol>
                <a:gridCol w="1881233">
                  <a:extLst>
                    <a:ext uri="{9D8B030D-6E8A-4147-A177-3AD203B41FA5}">
                      <a16:colId xmlns:a16="http://schemas.microsoft.com/office/drawing/2014/main" val="214578512"/>
                    </a:ext>
                  </a:extLst>
                </a:gridCol>
                <a:gridCol w="3221017">
                  <a:extLst>
                    <a:ext uri="{9D8B030D-6E8A-4147-A177-3AD203B41FA5}">
                      <a16:colId xmlns:a16="http://schemas.microsoft.com/office/drawing/2014/main" val="2490419622"/>
                    </a:ext>
                  </a:extLst>
                </a:gridCol>
              </a:tblGrid>
              <a:tr h="400095">
                <a:tc gridSpan="3">
                  <a:txBody>
                    <a:bodyPr/>
                    <a:lstStyle/>
                    <a:p>
                      <a:pPr algn="ctr"/>
                      <a:r>
                        <a:rPr lang="en-US" sz="1900" b="1">
                          <a:solidFill>
                            <a:srgbClr val="333333"/>
                          </a:solidFill>
                          <a:effectLst/>
                        </a:rPr>
                        <a:t>Singular</a:t>
                      </a:r>
                    </a:p>
                  </a:txBody>
                  <a:tcPr marL="53964" marR="53964" marT="38546" marB="3854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7123975"/>
                  </a:ext>
                </a:extLst>
              </a:tr>
              <a:tr h="400095">
                <a:tc>
                  <a:txBody>
                    <a:bodyPr/>
                    <a:lstStyle/>
                    <a:p>
                      <a:pPr algn="ctr"/>
                      <a:r>
                        <a:rPr lang="en-US" sz="1900" b="1">
                          <a:solidFill>
                            <a:srgbClr val="333333"/>
                          </a:solidFill>
                          <a:effectLst/>
                        </a:rPr>
                        <a:t>Nominative</a:t>
                      </a:r>
                    </a:p>
                  </a:txBody>
                  <a:tcPr marL="53964" marR="53964" marT="38546" marB="3854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gridSpan="2">
                  <a:txBody>
                    <a:bodyPr/>
                    <a:lstStyle/>
                    <a:p>
                      <a:pPr algn="ctr"/>
                      <a:r>
                        <a:rPr lang="en-US" sz="1900" b="1">
                          <a:solidFill>
                            <a:srgbClr val="333333"/>
                          </a:solidFill>
                          <a:effectLst/>
                        </a:rPr>
                        <a:t>Accusative</a:t>
                      </a:r>
                    </a:p>
                  </a:txBody>
                  <a:tcPr marL="53964" marR="53964" marT="38546" marB="3854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hMerge="1">
                  <a:txBody>
                    <a:bodyPr/>
                    <a:lstStyle/>
                    <a:p>
                      <a:endParaRPr lang="en-US"/>
                    </a:p>
                  </a:txBody>
                  <a:tcPr/>
                </a:tc>
                <a:extLst>
                  <a:ext uri="{0D108BD9-81ED-4DB2-BD59-A6C34878D82A}">
                    <a16:rowId xmlns:a16="http://schemas.microsoft.com/office/drawing/2014/main" val="3216968144"/>
                  </a:ext>
                </a:extLst>
              </a:tr>
              <a:tr h="415516">
                <a:tc>
                  <a:txBody>
                    <a:bodyPr/>
                    <a:lstStyle/>
                    <a:p>
                      <a:pPr algn="ctr" fontAlgn="t"/>
                      <a:r>
                        <a:rPr lang="en-US" sz="1900">
                          <a:effectLst/>
                        </a:rPr>
                        <a:t>ich</a:t>
                      </a:r>
                    </a:p>
                  </a:txBody>
                  <a:tcPr marL="92511"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900" b="1">
                          <a:effectLst/>
                        </a:rPr>
                        <a:t>mich</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fontAlgn="t"/>
                      <a:r>
                        <a:rPr lang="en-US" sz="1900" i="1">
                          <a:effectLst/>
                        </a:rPr>
                        <a:t>me</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690664135"/>
                  </a:ext>
                </a:extLst>
              </a:tr>
              <a:tr h="415516">
                <a:tc>
                  <a:txBody>
                    <a:bodyPr/>
                    <a:lstStyle/>
                    <a:p>
                      <a:pPr algn="ctr" fontAlgn="t"/>
                      <a:r>
                        <a:rPr lang="en-US" sz="1900">
                          <a:effectLst/>
                        </a:rPr>
                        <a:t>du</a:t>
                      </a:r>
                    </a:p>
                  </a:txBody>
                  <a:tcPr marL="92511"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900" b="1">
                          <a:effectLst/>
                        </a:rPr>
                        <a:t>dich</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fontAlgn="t"/>
                      <a:r>
                        <a:rPr lang="en-US" sz="1900" i="1">
                          <a:effectLst/>
                        </a:rPr>
                        <a:t>you (informal)</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573022402"/>
                  </a:ext>
                </a:extLst>
              </a:tr>
              <a:tr h="415516">
                <a:tc>
                  <a:txBody>
                    <a:bodyPr/>
                    <a:lstStyle/>
                    <a:p>
                      <a:pPr algn="ctr" fontAlgn="t"/>
                      <a:r>
                        <a:rPr lang="en-US" sz="1900">
                          <a:effectLst/>
                        </a:rPr>
                        <a:t>Sie</a:t>
                      </a:r>
                    </a:p>
                  </a:txBody>
                  <a:tcPr marL="92511"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900" b="1">
                          <a:effectLst/>
                        </a:rPr>
                        <a:t>Sie</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fontAlgn="t"/>
                      <a:r>
                        <a:rPr lang="en-US" sz="1900" i="1">
                          <a:effectLst/>
                        </a:rPr>
                        <a:t>you (formal)</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2221021412"/>
                  </a:ext>
                </a:extLst>
              </a:tr>
              <a:tr h="415516">
                <a:tc>
                  <a:txBody>
                    <a:bodyPr/>
                    <a:lstStyle/>
                    <a:p>
                      <a:pPr algn="ctr" fontAlgn="t"/>
                      <a:r>
                        <a:rPr lang="en-US" sz="1900">
                          <a:effectLst/>
                        </a:rPr>
                        <a:t>er</a:t>
                      </a:r>
                    </a:p>
                  </a:txBody>
                  <a:tcPr marL="92511"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900" b="1">
                          <a:effectLst/>
                        </a:rPr>
                        <a:t>ihn</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fontAlgn="t"/>
                      <a:r>
                        <a:rPr lang="en-US" sz="1900" i="1">
                          <a:effectLst/>
                        </a:rPr>
                        <a:t>him; it</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417238612"/>
                  </a:ext>
                </a:extLst>
              </a:tr>
              <a:tr h="415516">
                <a:tc>
                  <a:txBody>
                    <a:bodyPr/>
                    <a:lstStyle/>
                    <a:p>
                      <a:pPr algn="ctr" fontAlgn="t"/>
                      <a:r>
                        <a:rPr lang="en-US" sz="1900">
                          <a:effectLst/>
                        </a:rPr>
                        <a:t>sie</a:t>
                      </a:r>
                    </a:p>
                  </a:txBody>
                  <a:tcPr marL="92511"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900" b="1">
                          <a:effectLst/>
                        </a:rPr>
                        <a:t>sie</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fontAlgn="t"/>
                      <a:r>
                        <a:rPr lang="en-US" sz="1900" i="1">
                          <a:effectLst/>
                        </a:rPr>
                        <a:t>her; it</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1614428197"/>
                  </a:ext>
                </a:extLst>
              </a:tr>
              <a:tr h="415516">
                <a:tc>
                  <a:txBody>
                    <a:bodyPr/>
                    <a:lstStyle/>
                    <a:p>
                      <a:pPr algn="ctr" fontAlgn="t"/>
                      <a:r>
                        <a:rPr lang="en-US" sz="1900">
                          <a:effectLst/>
                        </a:rPr>
                        <a:t>es</a:t>
                      </a:r>
                    </a:p>
                  </a:txBody>
                  <a:tcPr marL="92511"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a:noFill/>
                    </a:lnB>
                  </a:tcPr>
                </a:tc>
                <a:tc>
                  <a:txBody>
                    <a:bodyPr/>
                    <a:lstStyle/>
                    <a:p>
                      <a:pPr fontAlgn="t"/>
                      <a:r>
                        <a:rPr lang="en-US" sz="1900" b="1">
                          <a:effectLst/>
                        </a:rPr>
                        <a:t>es</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a:noFill/>
                    </a:lnB>
                    <a:solidFill>
                      <a:srgbClr val="EDF2D2"/>
                    </a:solidFill>
                  </a:tcPr>
                </a:tc>
                <a:tc>
                  <a:txBody>
                    <a:bodyPr/>
                    <a:lstStyle/>
                    <a:p>
                      <a:pPr fontAlgn="t"/>
                      <a:r>
                        <a:rPr lang="en-US" sz="1900" i="1">
                          <a:effectLst/>
                        </a:rPr>
                        <a:t>it</a:t>
                      </a:r>
                      <a:endParaRPr lang="en-US" sz="1900">
                        <a:effectLst/>
                      </a:endParaRPr>
                    </a:p>
                  </a:txBody>
                  <a:tcPr marL="77093" marR="92511" marT="46256" marB="46256">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a:noFill/>
                    </a:lnB>
                    <a:solidFill>
                      <a:srgbClr val="EDF2D2"/>
                    </a:solidFill>
                  </a:tcPr>
                </a:tc>
                <a:extLst>
                  <a:ext uri="{0D108BD9-81ED-4DB2-BD59-A6C34878D82A}">
                    <a16:rowId xmlns:a16="http://schemas.microsoft.com/office/drawing/2014/main" val="1472081531"/>
                  </a:ext>
                </a:extLst>
              </a:tr>
            </a:tbl>
          </a:graphicData>
        </a:graphic>
      </p:graphicFrame>
    </p:spTree>
    <p:extLst>
      <p:ext uri="{BB962C8B-B14F-4D97-AF65-F5344CB8AC3E}">
        <p14:creationId xmlns:p14="http://schemas.microsoft.com/office/powerpoint/2010/main" val="124918780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E68C35-0307-4DBB-9BB2-51A0BC80F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B4461734-7A1F-4C43-9DD1-82961A9BC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F76B182E-353C-4F09-98E3-D0D9D094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98990-76CC-440E-9BF5-0D8C9FC9110B}"/>
              </a:ext>
            </a:extLst>
          </p:cNvPr>
          <p:cNvSpPr>
            <a:spLocks noGrp="1"/>
          </p:cNvSpPr>
          <p:nvPr>
            <p:ph type="title"/>
          </p:nvPr>
        </p:nvSpPr>
        <p:spPr>
          <a:xfrm>
            <a:off x="422401" y="603503"/>
            <a:ext cx="10851735" cy="1739267"/>
          </a:xfrm>
        </p:spPr>
        <p:txBody>
          <a:bodyPr anchor="t">
            <a:normAutofit/>
          </a:bodyPr>
          <a:lstStyle/>
          <a:p>
            <a:r>
              <a:rPr lang="en-US" dirty="0"/>
              <a:t>Personal Pronouns: Plural</a:t>
            </a:r>
          </a:p>
        </p:txBody>
      </p:sp>
      <p:cxnSp>
        <p:nvCxnSpPr>
          <p:cNvPr id="15" name="Vertical Connector">
            <a:extLst>
              <a:ext uri="{FF2B5EF4-FFF2-40B4-BE49-F238E27FC236}">
                <a16:creationId xmlns:a16="http://schemas.microsoft.com/office/drawing/2014/main" id="{A32DD4E3-F3A5-479E-9FC8-93181F7ABF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A5C97BEA-9A67-4872-9526-42EECD54C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672FBB9E-7640-4EF0-84E3-E26D7381CF0B}"/>
              </a:ext>
            </a:extLst>
          </p:cNvPr>
          <p:cNvGraphicFramePr>
            <a:graphicFrameLocks noGrp="1"/>
          </p:cNvGraphicFramePr>
          <p:nvPr>
            <p:ph idx="1"/>
            <p:extLst>
              <p:ext uri="{D42A27DB-BD31-4B8C-83A1-F6EECF244321}">
                <p14:modId xmlns:p14="http://schemas.microsoft.com/office/powerpoint/2010/main" val="1873447699"/>
              </p:ext>
            </p:extLst>
          </p:nvPr>
        </p:nvGraphicFramePr>
        <p:xfrm>
          <a:off x="2535214" y="2515751"/>
          <a:ext cx="7542735" cy="3231235"/>
        </p:xfrm>
        <a:graphic>
          <a:graphicData uri="http://schemas.openxmlformats.org/drawingml/2006/table">
            <a:tbl>
              <a:tblPr/>
              <a:tblGrid>
                <a:gridCol w="2870557">
                  <a:extLst>
                    <a:ext uri="{9D8B030D-6E8A-4147-A177-3AD203B41FA5}">
                      <a16:colId xmlns:a16="http://schemas.microsoft.com/office/drawing/2014/main" val="2599120798"/>
                    </a:ext>
                  </a:extLst>
                </a:gridCol>
                <a:gridCol w="2191334">
                  <a:extLst>
                    <a:ext uri="{9D8B030D-6E8A-4147-A177-3AD203B41FA5}">
                      <a16:colId xmlns:a16="http://schemas.microsoft.com/office/drawing/2014/main" val="3938250220"/>
                    </a:ext>
                  </a:extLst>
                </a:gridCol>
                <a:gridCol w="2480844">
                  <a:extLst>
                    <a:ext uri="{9D8B030D-6E8A-4147-A177-3AD203B41FA5}">
                      <a16:colId xmlns:a16="http://schemas.microsoft.com/office/drawing/2014/main" val="860830766"/>
                    </a:ext>
                  </a:extLst>
                </a:gridCol>
              </a:tblGrid>
              <a:tr h="461605">
                <a:tc gridSpan="3">
                  <a:txBody>
                    <a:bodyPr/>
                    <a:lstStyle/>
                    <a:p>
                      <a:pPr algn="ctr" fontAlgn="t">
                        <a:spcBef>
                          <a:spcPts val="0"/>
                        </a:spcBef>
                        <a:spcAft>
                          <a:spcPts val="0"/>
                        </a:spcAft>
                      </a:pPr>
                      <a:r>
                        <a:rPr lang="en-US" sz="2100" b="1" i="0" u="none" strike="noStrike">
                          <a:solidFill>
                            <a:srgbClr val="333333"/>
                          </a:solidFill>
                          <a:effectLst/>
                          <a:latin typeface="Arial" panose="020B0604020202020204" pitchFamily="34" charset="0"/>
                        </a:rPr>
                        <a:t>Plural</a:t>
                      </a:r>
                      <a:endParaRPr lang="en-US" sz="2100" b="0" i="0" u="none" strike="noStrike">
                        <a:effectLst/>
                        <a:latin typeface="Arial" panose="020B0604020202020204" pitchFamily="34" charset="0"/>
                      </a:endParaRPr>
                    </a:p>
                  </a:txBody>
                  <a:tcPr marL="104910"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92999703"/>
                  </a:ext>
                </a:extLst>
              </a:tr>
              <a:tr h="461605">
                <a:tc>
                  <a:txBody>
                    <a:bodyPr/>
                    <a:lstStyle/>
                    <a:p>
                      <a:pPr algn="ctr" fontAlgn="t">
                        <a:spcBef>
                          <a:spcPts val="0"/>
                        </a:spcBef>
                        <a:spcAft>
                          <a:spcPts val="0"/>
                        </a:spcAft>
                      </a:pPr>
                      <a:r>
                        <a:rPr lang="en-US" sz="2100" b="1" i="0" u="none" strike="noStrike">
                          <a:solidFill>
                            <a:srgbClr val="333333"/>
                          </a:solidFill>
                          <a:effectLst/>
                          <a:latin typeface="Arial" panose="020B0604020202020204" pitchFamily="34" charset="0"/>
                        </a:rPr>
                        <a:t>Nominative</a:t>
                      </a:r>
                      <a:endParaRPr lang="en-US" sz="2100" b="0" i="0" u="none" strike="noStrike">
                        <a:effectLst/>
                        <a:latin typeface="Arial" panose="020B0604020202020204" pitchFamily="34" charset="0"/>
                      </a:endParaRPr>
                    </a:p>
                  </a:txBody>
                  <a:tcPr marL="61198" marR="61198" marT="43713" marB="43713">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gridSpan="2">
                  <a:txBody>
                    <a:bodyPr/>
                    <a:lstStyle/>
                    <a:p>
                      <a:pPr algn="ctr" fontAlgn="t">
                        <a:spcBef>
                          <a:spcPts val="0"/>
                        </a:spcBef>
                        <a:spcAft>
                          <a:spcPts val="0"/>
                        </a:spcAft>
                      </a:pPr>
                      <a:r>
                        <a:rPr lang="en-US" sz="2100" b="1" i="0" u="none" strike="noStrike">
                          <a:solidFill>
                            <a:srgbClr val="333333"/>
                          </a:solidFill>
                          <a:effectLst/>
                          <a:latin typeface="Arial" panose="020B0604020202020204" pitchFamily="34" charset="0"/>
                        </a:rPr>
                        <a:t>Accusative</a:t>
                      </a:r>
                      <a:endParaRPr lang="en-US" sz="2100" b="0" i="0" u="none" strike="noStrike">
                        <a:effectLst/>
                        <a:latin typeface="Arial" panose="020B0604020202020204" pitchFamily="34" charset="0"/>
                      </a:endParaRPr>
                    </a:p>
                  </a:txBody>
                  <a:tcPr marL="104910"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hMerge="1">
                  <a:txBody>
                    <a:bodyPr/>
                    <a:lstStyle/>
                    <a:p>
                      <a:endParaRPr lang="en-US"/>
                    </a:p>
                  </a:txBody>
                  <a:tcPr/>
                </a:tc>
                <a:extLst>
                  <a:ext uri="{0D108BD9-81ED-4DB2-BD59-A6C34878D82A}">
                    <a16:rowId xmlns:a16="http://schemas.microsoft.com/office/drawing/2014/main" val="2422958918"/>
                  </a:ext>
                </a:extLst>
              </a:tr>
              <a:tr h="461605">
                <a:tc>
                  <a:txBody>
                    <a:bodyPr/>
                    <a:lstStyle/>
                    <a:p>
                      <a:pPr algn="ctr" fontAlgn="t">
                        <a:spcBef>
                          <a:spcPts val="0"/>
                        </a:spcBef>
                        <a:spcAft>
                          <a:spcPts val="0"/>
                        </a:spcAft>
                      </a:pPr>
                      <a:r>
                        <a:rPr lang="en-US" sz="2100" b="0" i="0" u="none" strike="noStrike">
                          <a:effectLst/>
                          <a:latin typeface="Arial" panose="020B0604020202020204" pitchFamily="34" charset="0"/>
                        </a:rPr>
                        <a:t>wir</a:t>
                      </a:r>
                    </a:p>
                  </a:txBody>
                  <a:tcPr marL="104910"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algn="l" fontAlgn="t">
                        <a:spcBef>
                          <a:spcPts val="0"/>
                        </a:spcBef>
                        <a:spcAft>
                          <a:spcPts val="0"/>
                        </a:spcAft>
                      </a:pPr>
                      <a:r>
                        <a:rPr lang="en-US" sz="2100" b="1" i="0" u="none" strike="noStrike">
                          <a:effectLst/>
                          <a:latin typeface="Arial" panose="020B0604020202020204" pitchFamily="34" charset="0"/>
                        </a:rPr>
                        <a:t>uns</a:t>
                      </a:r>
                      <a:endParaRPr lang="en-US" sz="2100" b="0" i="0" u="none" strike="noStrike">
                        <a:effectLst/>
                        <a:latin typeface="Arial" panose="020B0604020202020204" pitchFamily="34" charset="0"/>
                      </a:endParaRPr>
                    </a:p>
                  </a:txBody>
                  <a:tcPr marL="87425"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algn="l" fontAlgn="t">
                        <a:spcBef>
                          <a:spcPts val="0"/>
                        </a:spcBef>
                        <a:spcAft>
                          <a:spcPts val="0"/>
                        </a:spcAft>
                      </a:pPr>
                      <a:r>
                        <a:rPr lang="en-US" sz="2100" b="0" i="1" u="none" strike="noStrike">
                          <a:effectLst/>
                          <a:latin typeface="Arial" panose="020B0604020202020204" pitchFamily="34" charset="0"/>
                        </a:rPr>
                        <a:t>us</a:t>
                      </a:r>
                      <a:endParaRPr lang="en-US" sz="2100" b="0" i="0" u="none" strike="noStrike">
                        <a:effectLst/>
                        <a:latin typeface="Arial" panose="020B0604020202020204" pitchFamily="34" charset="0"/>
                      </a:endParaRPr>
                    </a:p>
                  </a:txBody>
                  <a:tcPr marL="87425" marR="104910" marT="52455" marB="52455">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547937544"/>
                  </a:ext>
                </a:extLst>
              </a:tr>
              <a:tr h="461605">
                <a:tc>
                  <a:txBody>
                    <a:bodyPr/>
                    <a:lstStyle/>
                    <a:p>
                      <a:pPr algn="ctr" fontAlgn="t">
                        <a:spcBef>
                          <a:spcPts val="0"/>
                        </a:spcBef>
                        <a:spcAft>
                          <a:spcPts val="0"/>
                        </a:spcAft>
                      </a:pPr>
                      <a:r>
                        <a:rPr lang="en-US" sz="2100" b="0" i="0" u="none" strike="noStrike">
                          <a:effectLst/>
                          <a:latin typeface="Arial" panose="020B0604020202020204" pitchFamily="34" charset="0"/>
                        </a:rPr>
                        <a:t>ihr</a:t>
                      </a:r>
                    </a:p>
                  </a:txBody>
                  <a:tcPr marL="104910"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algn="l" fontAlgn="t">
                        <a:spcBef>
                          <a:spcPts val="0"/>
                        </a:spcBef>
                        <a:spcAft>
                          <a:spcPts val="0"/>
                        </a:spcAft>
                      </a:pPr>
                      <a:r>
                        <a:rPr lang="en-US" sz="2100" b="1" i="0" u="none" strike="noStrike">
                          <a:effectLst/>
                          <a:latin typeface="Arial" panose="020B0604020202020204" pitchFamily="34" charset="0"/>
                        </a:rPr>
                        <a:t>euch</a:t>
                      </a:r>
                      <a:endParaRPr lang="en-US" sz="2100" b="0" i="0" u="none" strike="noStrike">
                        <a:effectLst/>
                        <a:latin typeface="Arial" panose="020B0604020202020204" pitchFamily="34" charset="0"/>
                      </a:endParaRPr>
                    </a:p>
                  </a:txBody>
                  <a:tcPr marL="87425"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algn="l" fontAlgn="t">
                        <a:spcBef>
                          <a:spcPts val="0"/>
                        </a:spcBef>
                        <a:spcAft>
                          <a:spcPts val="0"/>
                        </a:spcAft>
                      </a:pPr>
                      <a:r>
                        <a:rPr lang="en-US" sz="2100" b="0" i="1" u="none" strike="noStrike">
                          <a:effectLst/>
                          <a:latin typeface="Arial" panose="020B0604020202020204" pitchFamily="34" charset="0"/>
                        </a:rPr>
                        <a:t>you (informal)</a:t>
                      </a:r>
                      <a:endParaRPr lang="en-US" sz="2100" b="0" i="0" u="none" strike="noStrike">
                        <a:effectLst/>
                        <a:latin typeface="Arial" panose="020B0604020202020204" pitchFamily="34" charset="0"/>
                      </a:endParaRPr>
                    </a:p>
                  </a:txBody>
                  <a:tcPr marL="87425" marR="104910" marT="52455" marB="52455">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1024244976"/>
                  </a:ext>
                </a:extLst>
              </a:tr>
              <a:tr h="461605">
                <a:tc>
                  <a:txBody>
                    <a:bodyPr/>
                    <a:lstStyle/>
                    <a:p>
                      <a:pPr algn="ctr" fontAlgn="t">
                        <a:spcBef>
                          <a:spcPts val="0"/>
                        </a:spcBef>
                        <a:spcAft>
                          <a:spcPts val="0"/>
                        </a:spcAft>
                      </a:pPr>
                      <a:r>
                        <a:rPr lang="en-US" sz="2100" b="0" i="0" u="none" strike="noStrike">
                          <a:effectLst/>
                          <a:latin typeface="Arial" panose="020B0604020202020204" pitchFamily="34" charset="0"/>
                        </a:rPr>
                        <a:t>Sie</a:t>
                      </a:r>
                    </a:p>
                  </a:txBody>
                  <a:tcPr marL="104910"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algn="l" fontAlgn="t">
                        <a:spcBef>
                          <a:spcPts val="0"/>
                        </a:spcBef>
                        <a:spcAft>
                          <a:spcPts val="0"/>
                        </a:spcAft>
                      </a:pPr>
                      <a:r>
                        <a:rPr lang="en-US" sz="2100" b="1" i="0" u="none" strike="noStrike">
                          <a:effectLst/>
                          <a:latin typeface="Arial" panose="020B0604020202020204" pitchFamily="34" charset="0"/>
                        </a:rPr>
                        <a:t>Sie</a:t>
                      </a:r>
                      <a:endParaRPr lang="en-US" sz="2100" b="0" i="0" u="none" strike="noStrike">
                        <a:effectLst/>
                        <a:latin typeface="Arial" panose="020B0604020202020204" pitchFamily="34" charset="0"/>
                      </a:endParaRPr>
                    </a:p>
                  </a:txBody>
                  <a:tcPr marL="87425"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algn="l" fontAlgn="t">
                        <a:spcBef>
                          <a:spcPts val="0"/>
                        </a:spcBef>
                        <a:spcAft>
                          <a:spcPts val="0"/>
                        </a:spcAft>
                      </a:pPr>
                      <a:r>
                        <a:rPr lang="en-US" sz="2100" b="0" i="1" u="none" strike="noStrike">
                          <a:effectLst/>
                          <a:latin typeface="Arial" panose="020B0604020202020204" pitchFamily="34" charset="0"/>
                        </a:rPr>
                        <a:t>you (formal)</a:t>
                      </a:r>
                      <a:endParaRPr lang="en-US" sz="2100" b="0" i="0" u="none" strike="noStrike">
                        <a:effectLst/>
                        <a:latin typeface="Arial" panose="020B0604020202020204" pitchFamily="34" charset="0"/>
                      </a:endParaRPr>
                    </a:p>
                  </a:txBody>
                  <a:tcPr marL="87425" marR="104910" marT="52455" marB="52455">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1955673002"/>
                  </a:ext>
                </a:extLst>
              </a:tr>
              <a:tr h="461605">
                <a:tc>
                  <a:txBody>
                    <a:bodyPr/>
                    <a:lstStyle/>
                    <a:p>
                      <a:pPr algn="l" fontAlgn="t">
                        <a:spcBef>
                          <a:spcPts val="0"/>
                        </a:spcBef>
                        <a:spcAft>
                          <a:spcPts val="0"/>
                        </a:spcAft>
                      </a:pPr>
                      <a:r>
                        <a:rPr lang="en-US" sz="2100" b="0" i="0" u="none" strike="noStrike">
                          <a:effectLst/>
                          <a:latin typeface="Arial" panose="020B0604020202020204" pitchFamily="34" charset="0"/>
                        </a:rPr>
                        <a:t> </a:t>
                      </a:r>
                    </a:p>
                  </a:txBody>
                  <a:tcPr marL="104910"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algn="l" fontAlgn="t">
                        <a:spcBef>
                          <a:spcPts val="0"/>
                        </a:spcBef>
                        <a:spcAft>
                          <a:spcPts val="0"/>
                        </a:spcAft>
                      </a:pPr>
                      <a:r>
                        <a:rPr lang="en-US" sz="2100" b="0" i="0" u="none" strike="noStrike">
                          <a:effectLst/>
                          <a:latin typeface="Arial" panose="020B0604020202020204" pitchFamily="34" charset="0"/>
                        </a:rPr>
                        <a:t> </a:t>
                      </a:r>
                    </a:p>
                  </a:txBody>
                  <a:tcPr marL="87425"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tc>
                  <a:txBody>
                    <a:bodyPr/>
                    <a:lstStyle/>
                    <a:p>
                      <a:pPr algn="l" fontAlgn="t">
                        <a:spcBef>
                          <a:spcPts val="0"/>
                        </a:spcBef>
                        <a:spcAft>
                          <a:spcPts val="0"/>
                        </a:spcAft>
                      </a:pPr>
                      <a:r>
                        <a:rPr lang="en-US" sz="2100" b="0" i="0" u="none" strike="noStrike">
                          <a:effectLst/>
                          <a:latin typeface="Arial" panose="020B0604020202020204" pitchFamily="34" charset="0"/>
                        </a:rPr>
                        <a:t> </a:t>
                      </a:r>
                    </a:p>
                  </a:txBody>
                  <a:tcPr marL="87425" marR="104910" marT="52455" marB="52455">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EDF2D2"/>
                    </a:solidFill>
                  </a:tcPr>
                </a:tc>
                <a:extLst>
                  <a:ext uri="{0D108BD9-81ED-4DB2-BD59-A6C34878D82A}">
                    <a16:rowId xmlns:a16="http://schemas.microsoft.com/office/drawing/2014/main" val="3163850352"/>
                  </a:ext>
                </a:extLst>
              </a:tr>
              <a:tr h="461605">
                <a:tc>
                  <a:txBody>
                    <a:bodyPr/>
                    <a:lstStyle/>
                    <a:p>
                      <a:pPr algn="ctr" fontAlgn="t">
                        <a:spcBef>
                          <a:spcPts val="0"/>
                        </a:spcBef>
                        <a:spcAft>
                          <a:spcPts val="0"/>
                        </a:spcAft>
                      </a:pPr>
                      <a:r>
                        <a:rPr lang="en-US" sz="2100" b="0" i="0" u="none" strike="noStrike">
                          <a:effectLst/>
                          <a:latin typeface="Arial" panose="020B0604020202020204" pitchFamily="34" charset="0"/>
                        </a:rPr>
                        <a:t>sie</a:t>
                      </a:r>
                    </a:p>
                  </a:txBody>
                  <a:tcPr marL="104910"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a:noFill/>
                    </a:lnB>
                  </a:tcPr>
                </a:tc>
                <a:tc>
                  <a:txBody>
                    <a:bodyPr/>
                    <a:lstStyle/>
                    <a:p>
                      <a:pPr algn="l" fontAlgn="t">
                        <a:spcBef>
                          <a:spcPts val="0"/>
                        </a:spcBef>
                        <a:spcAft>
                          <a:spcPts val="0"/>
                        </a:spcAft>
                      </a:pPr>
                      <a:r>
                        <a:rPr lang="en-US" sz="2100" b="1" i="0" u="none" strike="noStrike">
                          <a:effectLst/>
                          <a:latin typeface="Arial" panose="020B0604020202020204" pitchFamily="34" charset="0"/>
                        </a:rPr>
                        <a:t>sie</a:t>
                      </a:r>
                      <a:endParaRPr lang="en-US" sz="2100" b="0" i="0" u="none" strike="noStrike">
                        <a:effectLst/>
                        <a:latin typeface="Arial" panose="020B0604020202020204" pitchFamily="34" charset="0"/>
                      </a:endParaRPr>
                    </a:p>
                  </a:txBody>
                  <a:tcPr marL="87425" marR="104910" marT="52455" marB="52455">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a:noFill/>
                    </a:lnB>
                    <a:solidFill>
                      <a:srgbClr val="EDF2D2"/>
                    </a:solidFill>
                  </a:tcPr>
                </a:tc>
                <a:tc>
                  <a:txBody>
                    <a:bodyPr/>
                    <a:lstStyle/>
                    <a:p>
                      <a:pPr algn="l" fontAlgn="t">
                        <a:spcBef>
                          <a:spcPts val="0"/>
                        </a:spcBef>
                        <a:spcAft>
                          <a:spcPts val="0"/>
                        </a:spcAft>
                      </a:pPr>
                      <a:r>
                        <a:rPr lang="en-US" sz="2100" b="0" i="1" u="none" strike="noStrike" dirty="0">
                          <a:effectLst/>
                          <a:latin typeface="Arial" panose="020B0604020202020204" pitchFamily="34" charset="0"/>
                        </a:rPr>
                        <a:t>them</a:t>
                      </a:r>
                      <a:endParaRPr lang="en-US" sz="2100" b="0" i="0" u="none" strike="noStrike" dirty="0">
                        <a:effectLst/>
                        <a:latin typeface="Arial" panose="020B0604020202020204" pitchFamily="34" charset="0"/>
                      </a:endParaRPr>
                    </a:p>
                  </a:txBody>
                  <a:tcPr marL="87425" marR="104910" marT="52455" marB="52455">
                    <a:lnL w="7620" cap="flat" cmpd="sng" algn="ctr">
                      <a:solidFill>
                        <a:srgbClr val="333333"/>
                      </a:solidFill>
                      <a:prstDash val="solid"/>
                      <a:round/>
                      <a:headEnd type="none" w="med" len="med"/>
                      <a:tailEnd type="none" w="med" len="med"/>
                    </a:lnL>
                    <a:lnR>
                      <a:noFill/>
                    </a:lnR>
                    <a:lnT w="7620" cap="flat" cmpd="sng" algn="ctr">
                      <a:solidFill>
                        <a:srgbClr val="333333"/>
                      </a:solidFill>
                      <a:prstDash val="solid"/>
                      <a:round/>
                      <a:headEnd type="none" w="med" len="med"/>
                      <a:tailEnd type="none" w="med" len="med"/>
                    </a:lnT>
                    <a:lnB>
                      <a:noFill/>
                    </a:lnB>
                    <a:solidFill>
                      <a:srgbClr val="EDF2D2"/>
                    </a:solidFill>
                  </a:tcPr>
                </a:tc>
                <a:extLst>
                  <a:ext uri="{0D108BD9-81ED-4DB2-BD59-A6C34878D82A}">
                    <a16:rowId xmlns:a16="http://schemas.microsoft.com/office/drawing/2014/main" val="2362991168"/>
                  </a:ext>
                </a:extLst>
              </a:tr>
            </a:tbl>
          </a:graphicData>
        </a:graphic>
      </p:graphicFrame>
    </p:spTree>
    <p:extLst>
      <p:ext uri="{BB962C8B-B14F-4D97-AF65-F5344CB8AC3E}">
        <p14:creationId xmlns:p14="http://schemas.microsoft.com/office/powerpoint/2010/main" val="398017102"/>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2DC49B-D61A-403C-A0C2-61E1F9E5E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5FDB116B-0A77-4678-89C9-93F73F8A8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4198"/>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 name="Rectangle 13">
            <a:extLst>
              <a:ext uri="{FF2B5EF4-FFF2-40B4-BE49-F238E27FC236}">
                <a16:creationId xmlns:a16="http://schemas.microsoft.com/office/drawing/2014/main" id="{945295E5-34CF-4AEF-8F16-536607D46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019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25D80-5E42-4B78-8296-7E659ECBDB3C}"/>
              </a:ext>
            </a:extLst>
          </p:cNvPr>
          <p:cNvSpPr>
            <a:spLocks noGrp="1"/>
          </p:cNvSpPr>
          <p:nvPr>
            <p:ph type="title"/>
          </p:nvPr>
        </p:nvSpPr>
        <p:spPr>
          <a:xfrm>
            <a:off x="422900" y="540167"/>
            <a:ext cx="5370576" cy="2135867"/>
          </a:xfrm>
        </p:spPr>
        <p:txBody>
          <a:bodyPr vert="horz" lIns="91440" tIns="45720" rIns="91440" bIns="45720" rtlCol="0" anchor="b">
            <a:normAutofit/>
          </a:bodyPr>
          <a:lstStyle/>
          <a:p>
            <a:r>
              <a:rPr lang="en-US" sz="4800" dirty="0">
                <a:solidFill>
                  <a:schemeClr val="tx1"/>
                </a:solidFill>
              </a:rPr>
              <a:t>Notes</a:t>
            </a:r>
          </a:p>
        </p:txBody>
      </p:sp>
      <p:sp>
        <p:nvSpPr>
          <p:cNvPr id="5" name="Rectangle 1">
            <a:extLst>
              <a:ext uri="{FF2B5EF4-FFF2-40B4-BE49-F238E27FC236}">
                <a16:creationId xmlns:a16="http://schemas.microsoft.com/office/drawing/2014/main" id="{ADD83C65-F0A8-41DB-A145-5D6129968188}"/>
              </a:ext>
            </a:extLst>
          </p:cNvPr>
          <p:cNvSpPr>
            <a:spLocks noChangeArrowheads="1"/>
          </p:cNvSpPr>
          <p:nvPr/>
        </p:nvSpPr>
        <p:spPr bwMode="auto">
          <a:xfrm>
            <a:off x="422900" y="2880452"/>
            <a:ext cx="5370576" cy="30954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ts val="2800"/>
              </a:lnSpc>
              <a:spcBef>
                <a:spcPct val="0"/>
              </a:spcBef>
              <a:spcAft>
                <a:spcPts val="600"/>
              </a:spcAft>
              <a:buClr>
                <a:schemeClr val="accent2"/>
              </a:buClr>
              <a:buSzTx/>
              <a:buFont typeface="Wingdings 2" panose="05020102010507070707" pitchFamily="18" charset="2"/>
              <a:buChar char=""/>
              <a:tabLst/>
            </a:pPr>
            <a:r>
              <a:rPr kumimoji="0" lang="en-US" altLang="en-US" b="0" i="0" u="none" strike="noStrike" cap="none" normalizeH="0" baseline="0" dirty="0">
                <a:ln>
                  <a:noFill/>
                </a:ln>
                <a:effectLst/>
                <a:latin typeface="+mn-lt"/>
              </a:rPr>
              <a:t>The third-person singular pronouns </a:t>
            </a:r>
            <a:r>
              <a:rPr kumimoji="0" lang="en-US" altLang="en-US" b="1" i="0" u="none" strike="noStrike" cap="none" normalizeH="0" baseline="0" dirty="0" err="1">
                <a:ln>
                  <a:noFill/>
                </a:ln>
                <a:effectLst/>
                <a:latin typeface="+mn-lt"/>
              </a:rPr>
              <a:t>ihn</a:t>
            </a:r>
            <a:r>
              <a:rPr kumimoji="0" lang="en-US" altLang="en-US" b="1" i="0" u="none" strike="noStrike" cap="none" normalizeH="0" baseline="0" dirty="0">
                <a:ln>
                  <a:noFill/>
                </a:ln>
                <a:effectLst/>
                <a:latin typeface="+mn-lt"/>
              </a:rPr>
              <a:t>, </a:t>
            </a:r>
            <a:r>
              <a:rPr kumimoji="0" lang="en-US" altLang="en-US" b="1" i="0" u="none" strike="noStrike" cap="none" normalizeH="0" baseline="0" dirty="0" err="1">
                <a:ln>
                  <a:noFill/>
                </a:ln>
                <a:effectLst/>
                <a:latin typeface="+mn-lt"/>
              </a:rPr>
              <a:t>sie</a:t>
            </a:r>
            <a:r>
              <a:rPr kumimoji="0" lang="en-US" altLang="en-US" b="1" i="0" u="none" strike="noStrike" cap="none" normalizeH="0" baseline="0" dirty="0">
                <a:ln>
                  <a:noFill/>
                </a:ln>
                <a:effectLst/>
                <a:latin typeface="+mn-lt"/>
              </a:rPr>
              <a:t>, </a:t>
            </a:r>
            <a:r>
              <a:rPr kumimoji="0" lang="en-US" altLang="en-US" b="0" i="0" u="none" strike="noStrike" cap="none" normalizeH="0" baseline="0" dirty="0">
                <a:ln>
                  <a:noFill/>
                </a:ln>
                <a:effectLst/>
                <a:latin typeface="+mn-lt"/>
              </a:rPr>
              <a:t>and </a:t>
            </a:r>
            <a:r>
              <a:rPr kumimoji="0" lang="en-US" altLang="en-US" b="1" i="0" u="none" strike="noStrike" cap="none" normalizeH="0" baseline="0" dirty="0">
                <a:ln>
                  <a:noFill/>
                </a:ln>
                <a:effectLst/>
                <a:latin typeface="+mn-lt"/>
              </a:rPr>
              <a:t>es </a:t>
            </a:r>
            <a:r>
              <a:rPr kumimoji="0" lang="en-US" altLang="en-US" b="0" i="0" u="none" strike="noStrike" cap="none" normalizeH="0" baseline="0" dirty="0">
                <a:ln>
                  <a:noFill/>
                </a:ln>
                <a:effectLst/>
                <a:latin typeface="+mn-lt"/>
              </a:rPr>
              <a:t>must agree in gender with the noun to which they refer.</a:t>
            </a:r>
          </a:p>
          <a:p>
            <a:pPr marL="0" marR="0" lvl="0" indent="-228600" eaLnBrk="1" fontAlgn="base" hangingPunct="1">
              <a:lnSpc>
                <a:spcPts val="2800"/>
              </a:lnSpc>
              <a:spcBef>
                <a:spcPct val="0"/>
              </a:spcBef>
              <a:spcAft>
                <a:spcPts val="600"/>
              </a:spcAft>
              <a:buClr>
                <a:schemeClr val="accent2"/>
              </a:buClr>
              <a:buSzTx/>
              <a:buFont typeface="Wingdings 2" panose="05020102010507070707" pitchFamily="18" charset="2"/>
              <a:buChar char=""/>
              <a:tabLst/>
            </a:pPr>
            <a:r>
              <a:rPr kumimoji="0" lang="en-US" altLang="en-US" b="0" i="0" u="none" strike="noStrike" cap="none" normalizeH="0" baseline="0" dirty="0">
                <a:ln>
                  <a:noFill/>
                </a:ln>
                <a:effectLst/>
                <a:latin typeface="+mn-lt"/>
              </a:rPr>
              <a:t>• In the accusative case, </a:t>
            </a:r>
            <a:r>
              <a:rPr kumimoji="0" lang="en-US" altLang="en-US" b="1" i="0" u="none" strike="noStrike" cap="none" normalizeH="0" baseline="0" dirty="0" err="1">
                <a:ln>
                  <a:noFill/>
                </a:ln>
                <a:effectLst/>
                <a:latin typeface="+mn-lt"/>
              </a:rPr>
              <a:t>ihn</a:t>
            </a:r>
            <a:r>
              <a:rPr kumimoji="0" lang="en-US" altLang="en-US" b="1" i="0" u="none" strike="noStrike" cap="none" normalizeH="0" baseline="0" dirty="0">
                <a:ln>
                  <a:noFill/>
                </a:ln>
                <a:effectLst/>
                <a:latin typeface="+mn-lt"/>
              </a:rPr>
              <a:t> </a:t>
            </a:r>
            <a:r>
              <a:rPr kumimoji="0" lang="en-US" altLang="en-US" b="0" i="0" u="none" strike="noStrike" cap="none" normalizeH="0" baseline="0" dirty="0">
                <a:ln>
                  <a:noFill/>
                </a:ln>
                <a:effectLst/>
                <a:latin typeface="+mn-lt"/>
              </a:rPr>
              <a:t>can mean </a:t>
            </a:r>
            <a:r>
              <a:rPr kumimoji="0" lang="en-US" altLang="en-US" b="0" i="1" u="none" strike="noStrike" cap="none" normalizeH="0" baseline="0" dirty="0">
                <a:ln>
                  <a:noFill/>
                </a:ln>
                <a:effectLst/>
                <a:latin typeface="+mn-lt"/>
              </a:rPr>
              <a:t>him </a:t>
            </a:r>
            <a:r>
              <a:rPr kumimoji="0" lang="en-US" altLang="en-US" b="0" i="0" u="none" strike="noStrike" cap="none" normalizeH="0" baseline="0" dirty="0">
                <a:ln>
                  <a:noFill/>
                </a:ln>
                <a:effectLst/>
                <a:latin typeface="+mn-lt"/>
              </a:rPr>
              <a:t>or </a:t>
            </a:r>
            <a:r>
              <a:rPr kumimoji="0" lang="en-US" altLang="en-US" b="0" i="1" u="none" strike="noStrike" cap="none" normalizeH="0" baseline="0" dirty="0">
                <a:ln>
                  <a:noFill/>
                </a:ln>
                <a:effectLst/>
                <a:latin typeface="+mn-lt"/>
              </a:rPr>
              <a:t>it</a:t>
            </a:r>
            <a:r>
              <a:rPr kumimoji="0" lang="en-US" altLang="en-US" b="0" i="0" u="none" strike="noStrike" cap="none" normalizeH="0" baseline="0" dirty="0">
                <a:ln>
                  <a:noFill/>
                </a:ln>
                <a:effectLst/>
                <a:latin typeface="+mn-lt"/>
              </a:rPr>
              <a:t>, and </a:t>
            </a:r>
            <a:r>
              <a:rPr kumimoji="0" lang="en-US" altLang="en-US" b="1" i="0" u="none" strike="noStrike" cap="none" normalizeH="0" baseline="0" dirty="0" err="1">
                <a:ln>
                  <a:noFill/>
                </a:ln>
                <a:effectLst/>
                <a:latin typeface="+mn-lt"/>
              </a:rPr>
              <a:t>sie</a:t>
            </a:r>
            <a:r>
              <a:rPr kumimoji="0" lang="en-US" altLang="en-US" b="1" i="0" u="none" strike="noStrike" cap="none" normalizeH="0" baseline="0" dirty="0">
                <a:ln>
                  <a:noFill/>
                </a:ln>
                <a:effectLst/>
                <a:latin typeface="+mn-lt"/>
              </a:rPr>
              <a:t> </a:t>
            </a:r>
            <a:r>
              <a:rPr kumimoji="0" lang="en-US" altLang="en-US" b="0" i="0" u="none" strike="noStrike" cap="none" normalizeH="0" baseline="0" dirty="0">
                <a:ln>
                  <a:noFill/>
                </a:ln>
                <a:effectLst/>
                <a:latin typeface="+mn-lt"/>
              </a:rPr>
              <a:t>can mean </a:t>
            </a:r>
            <a:r>
              <a:rPr kumimoji="0" lang="en-US" altLang="en-US" b="0" i="1" u="none" strike="noStrike" cap="none" normalizeH="0" baseline="0" dirty="0">
                <a:ln>
                  <a:noFill/>
                </a:ln>
                <a:effectLst/>
                <a:latin typeface="+mn-lt"/>
              </a:rPr>
              <a:t>her </a:t>
            </a:r>
            <a:r>
              <a:rPr kumimoji="0" lang="en-US" altLang="en-US" b="0" i="0" u="none" strike="noStrike" cap="none" normalizeH="0" baseline="0" dirty="0">
                <a:ln>
                  <a:noFill/>
                </a:ln>
                <a:effectLst/>
                <a:latin typeface="+mn-lt"/>
              </a:rPr>
              <a:t>or </a:t>
            </a:r>
            <a:r>
              <a:rPr kumimoji="0" lang="en-US" altLang="en-US" b="0" i="1" u="none" strike="noStrike" cap="none" normalizeH="0" baseline="0" dirty="0">
                <a:ln>
                  <a:noFill/>
                </a:ln>
                <a:effectLst/>
                <a:latin typeface="+mn-lt"/>
              </a:rPr>
              <a:t>it</a:t>
            </a:r>
            <a:r>
              <a:rPr kumimoji="0" lang="en-US" altLang="en-US" b="0" i="0" u="none" strike="noStrike" cap="none" normalizeH="0" baseline="0" dirty="0">
                <a:ln>
                  <a:noFill/>
                </a:ln>
                <a:effectLst/>
                <a:latin typeface="+mn-lt"/>
              </a:rPr>
              <a:t>, depending on the gender of the noun to which they refer.</a:t>
            </a:r>
          </a:p>
          <a:p>
            <a:pPr marL="0" marR="0" lvl="0" indent="-228600" eaLnBrk="1" fontAlgn="base" hangingPunct="1">
              <a:lnSpc>
                <a:spcPts val="2800"/>
              </a:lnSpc>
              <a:spcBef>
                <a:spcPct val="0"/>
              </a:spcBef>
              <a:spcAft>
                <a:spcPts val="600"/>
              </a:spcAft>
              <a:buClr>
                <a:schemeClr val="accent2"/>
              </a:buClr>
              <a:buSzTx/>
              <a:buFont typeface="Wingdings 2" panose="05020102010507070707" pitchFamily="18" charset="2"/>
              <a:buChar char=""/>
              <a:tabLst/>
            </a:pPr>
            <a:endParaRPr kumimoji="0" lang="en-US" altLang="en-US" b="0" i="0" u="none" strike="noStrike" cap="none" normalizeH="0" baseline="0" dirty="0">
              <a:ln>
                <a:noFill/>
              </a:ln>
              <a:effectLst/>
              <a:latin typeface="+mn-lt"/>
            </a:endParaRPr>
          </a:p>
        </p:txBody>
      </p:sp>
      <p:sp>
        <p:nvSpPr>
          <p:cNvPr id="16" name="Rectangle 15">
            <a:extLst>
              <a:ext uri="{FF2B5EF4-FFF2-40B4-BE49-F238E27FC236}">
                <a16:creationId xmlns:a16="http://schemas.microsoft.com/office/drawing/2014/main" id="{0888C27D-5B01-459C-AD27-511C9689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4658" y="6172199"/>
            <a:ext cx="697342" cy="6858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7">
            <a:extLst>
              <a:ext uri="{FF2B5EF4-FFF2-40B4-BE49-F238E27FC236}">
                <a16:creationId xmlns:a16="http://schemas.microsoft.com/office/drawing/2014/main" id="{7DBDB75C-8DE5-4ABB-B562-3B34BC5521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BD90595-18FC-4F56-88B7-A0D8D47F69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1326A74C-3A04-4D63-BC89-642516AC4F5F}"/>
              </a:ext>
            </a:extLst>
          </p:cNvPr>
          <p:cNvGraphicFramePr>
            <a:graphicFrameLocks noGrp="1"/>
          </p:cNvGraphicFramePr>
          <p:nvPr>
            <p:ph idx="1"/>
            <p:extLst>
              <p:ext uri="{D42A27DB-BD31-4B8C-83A1-F6EECF244321}">
                <p14:modId xmlns:p14="http://schemas.microsoft.com/office/powerpoint/2010/main" val="3830175045"/>
              </p:ext>
            </p:extLst>
          </p:nvPr>
        </p:nvGraphicFramePr>
        <p:xfrm>
          <a:off x="7356003" y="1870694"/>
          <a:ext cx="4145545" cy="3125202"/>
        </p:xfrm>
        <a:graphic>
          <a:graphicData uri="http://schemas.openxmlformats.org/drawingml/2006/table">
            <a:tbl>
              <a:tblPr/>
              <a:tblGrid>
                <a:gridCol w="2010914">
                  <a:extLst>
                    <a:ext uri="{9D8B030D-6E8A-4147-A177-3AD203B41FA5}">
                      <a16:colId xmlns:a16="http://schemas.microsoft.com/office/drawing/2014/main" val="310830551"/>
                    </a:ext>
                  </a:extLst>
                </a:gridCol>
                <a:gridCol w="2134631">
                  <a:extLst>
                    <a:ext uri="{9D8B030D-6E8A-4147-A177-3AD203B41FA5}">
                      <a16:colId xmlns:a16="http://schemas.microsoft.com/office/drawing/2014/main" val="3374197693"/>
                    </a:ext>
                  </a:extLst>
                </a:gridCol>
              </a:tblGrid>
              <a:tr h="558611">
                <a:tc>
                  <a:txBody>
                    <a:bodyPr/>
                    <a:lstStyle/>
                    <a:p>
                      <a:pPr algn="l" fontAlgn="t">
                        <a:spcBef>
                          <a:spcPts val="0"/>
                        </a:spcBef>
                        <a:spcAft>
                          <a:spcPts val="0"/>
                        </a:spcAft>
                      </a:pPr>
                      <a:r>
                        <a:rPr lang="en-US" sz="1500" b="0" i="0" u="none" strike="noStrike">
                          <a:effectLst/>
                          <a:latin typeface="Arial" panose="020B0604020202020204" pitchFamily="34" charset="0"/>
                        </a:rPr>
                        <a:t>—Kennst du </a:t>
                      </a:r>
                      <a:r>
                        <a:rPr lang="en-US" sz="1500" b="1" i="0" u="none" strike="noStrike">
                          <a:effectLst/>
                          <a:latin typeface="Arial" panose="020B0604020202020204" pitchFamily="34" charset="0"/>
                        </a:rPr>
                        <a:t>meinen Freund?</a:t>
                      </a:r>
                      <a:endParaRPr lang="en-US" sz="1500" b="0" i="0" u="none" strike="noStrike">
                        <a:effectLst/>
                        <a:latin typeface="Arial" panose="020B0604020202020204" pitchFamily="34" charset="0"/>
                      </a:endParaRPr>
                    </a:p>
                  </a:txBody>
                  <a:tcPr marL="75488" marR="75488" marT="37744" marB="37744">
                    <a:lnL>
                      <a:noFill/>
                    </a:lnL>
                    <a:lnR>
                      <a:noFill/>
                    </a:lnR>
                    <a:lnT>
                      <a:noFill/>
                    </a:lnT>
                    <a:lnB>
                      <a:noFill/>
                    </a:lnB>
                  </a:tcPr>
                </a:tc>
                <a:tc>
                  <a:txBody>
                    <a:bodyPr/>
                    <a:lstStyle/>
                    <a:p>
                      <a:pPr algn="l" fontAlgn="t">
                        <a:spcBef>
                          <a:spcPts val="0"/>
                        </a:spcBef>
                        <a:spcAft>
                          <a:spcPts val="0"/>
                        </a:spcAft>
                      </a:pPr>
                      <a:r>
                        <a:rPr lang="en-US" sz="1500" b="0" i="1" u="none" strike="noStrike">
                          <a:effectLst/>
                          <a:latin typeface="Arial" panose="020B0604020202020204" pitchFamily="34" charset="0"/>
                        </a:rPr>
                        <a:t>Do you know my friend?</a:t>
                      </a:r>
                      <a:endParaRPr lang="en-US" sz="1500" b="0" i="0" u="none" strike="noStrike">
                        <a:effectLst/>
                        <a:latin typeface="Arial" panose="020B0604020202020204" pitchFamily="34" charset="0"/>
                      </a:endParaRPr>
                    </a:p>
                  </a:txBody>
                  <a:tcPr marL="62907" marR="75488" marT="37744" marB="37744">
                    <a:lnL>
                      <a:noFill/>
                    </a:lnL>
                    <a:lnR>
                      <a:noFill/>
                    </a:lnR>
                    <a:lnT>
                      <a:noFill/>
                    </a:lnT>
                    <a:lnB>
                      <a:noFill/>
                    </a:lnB>
                  </a:tcPr>
                </a:tc>
                <a:extLst>
                  <a:ext uri="{0D108BD9-81ED-4DB2-BD59-A6C34878D82A}">
                    <a16:rowId xmlns:a16="http://schemas.microsoft.com/office/drawing/2014/main" val="1266593381"/>
                  </a:ext>
                </a:extLst>
              </a:tr>
              <a:tr h="332147">
                <a:tc>
                  <a:txBody>
                    <a:bodyPr/>
                    <a:lstStyle/>
                    <a:p>
                      <a:pPr algn="l" fontAlgn="t">
                        <a:spcBef>
                          <a:spcPts val="0"/>
                        </a:spcBef>
                        <a:spcAft>
                          <a:spcPts val="0"/>
                        </a:spcAft>
                      </a:pPr>
                      <a:r>
                        <a:rPr lang="en-US" sz="1500" b="0" i="0" u="none" strike="noStrike">
                          <a:effectLst/>
                          <a:latin typeface="Arial" panose="020B0604020202020204" pitchFamily="34" charset="0"/>
                        </a:rPr>
                        <a:t>—Ja, ich kenne </a:t>
                      </a:r>
                      <a:r>
                        <a:rPr lang="en-US" sz="1500" b="1" i="0" u="none" strike="noStrike">
                          <a:effectLst/>
                          <a:latin typeface="Arial" panose="020B0604020202020204" pitchFamily="34" charset="0"/>
                        </a:rPr>
                        <a:t>ihn.</a:t>
                      </a:r>
                      <a:endParaRPr lang="en-US" sz="1500" b="0" i="0" u="none" strike="noStrike">
                        <a:effectLst/>
                        <a:latin typeface="Arial" panose="020B0604020202020204" pitchFamily="34" charset="0"/>
                      </a:endParaRPr>
                    </a:p>
                  </a:txBody>
                  <a:tcPr marL="75488" marR="75488" marT="37744" marB="37744">
                    <a:lnL>
                      <a:noFill/>
                    </a:lnL>
                    <a:lnR>
                      <a:noFill/>
                    </a:lnR>
                    <a:lnT>
                      <a:noFill/>
                    </a:lnT>
                    <a:lnB>
                      <a:noFill/>
                    </a:lnB>
                  </a:tcPr>
                </a:tc>
                <a:tc>
                  <a:txBody>
                    <a:bodyPr/>
                    <a:lstStyle/>
                    <a:p>
                      <a:pPr algn="l" fontAlgn="t">
                        <a:spcBef>
                          <a:spcPts val="0"/>
                        </a:spcBef>
                        <a:spcAft>
                          <a:spcPts val="0"/>
                        </a:spcAft>
                      </a:pPr>
                      <a:r>
                        <a:rPr lang="en-US" sz="1500" b="0" i="1" u="none" strike="noStrike">
                          <a:effectLst/>
                          <a:latin typeface="Arial" panose="020B0604020202020204" pitchFamily="34" charset="0"/>
                        </a:rPr>
                        <a:t>Yes, I know him.</a:t>
                      </a:r>
                      <a:endParaRPr lang="en-US" sz="1500" b="0" i="0" u="none" strike="noStrike">
                        <a:effectLst/>
                        <a:latin typeface="Arial" panose="020B0604020202020204" pitchFamily="34" charset="0"/>
                      </a:endParaRPr>
                    </a:p>
                  </a:txBody>
                  <a:tcPr marL="62907" marR="75488" marT="37744" marB="37744">
                    <a:lnL>
                      <a:noFill/>
                    </a:lnL>
                    <a:lnR>
                      <a:noFill/>
                    </a:lnR>
                    <a:lnT>
                      <a:noFill/>
                    </a:lnT>
                    <a:lnB>
                      <a:noFill/>
                    </a:lnB>
                  </a:tcPr>
                </a:tc>
                <a:extLst>
                  <a:ext uri="{0D108BD9-81ED-4DB2-BD59-A6C34878D82A}">
                    <a16:rowId xmlns:a16="http://schemas.microsoft.com/office/drawing/2014/main" val="477215779"/>
                  </a:ext>
                </a:extLst>
              </a:tr>
              <a:tr h="558611">
                <a:tc>
                  <a:txBody>
                    <a:bodyPr/>
                    <a:lstStyle/>
                    <a:p>
                      <a:pPr algn="l" fontAlgn="t">
                        <a:spcBef>
                          <a:spcPts val="0"/>
                        </a:spcBef>
                        <a:spcAft>
                          <a:spcPts val="0"/>
                        </a:spcAft>
                      </a:pPr>
                      <a:r>
                        <a:rPr lang="en-US" sz="1500" b="0" i="0" u="none" strike="noStrike">
                          <a:effectLst/>
                          <a:latin typeface="Arial" panose="020B0604020202020204" pitchFamily="34" charset="0"/>
                        </a:rPr>
                        <a:t>—Brauchst du </a:t>
                      </a:r>
                      <a:r>
                        <a:rPr lang="en-US" sz="1500" b="1" i="0" u="none" strike="noStrike">
                          <a:effectLst/>
                          <a:latin typeface="Arial" panose="020B0604020202020204" pitchFamily="34" charset="0"/>
                        </a:rPr>
                        <a:t>den Computer?</a:t>
                      </a:r>
                      <a:endParaRPr lang="en-US" sz="1500" b="0" i="0" u="none" strike="noStrike">
                        <a:effectLst/>
                        <a:latin typeface="Arial" panose="020B0604020202020204" pitchFamily="34" charset="0"/>
                      </a:endParaRPr>
                    </a:p>
                  </a:txBody>
                  <a:tcPr marL="75488" marR="75488" marT="37744" marB="37744">
                    <a:lnL>
                      <a:noFill/>
                    </a:lnL>
                    <a:lnR>
                      <a:noFill/>
                    </a:lnR>
                    <a:lnT>
                      <a:noFill/>
                    </a:lnT>
                    <a:lnB>
                      <a:noFill/>
                    </a:lnB>
                  </a:tcPr>
                </a:tc>
                <a:tc>
                  <a:txBody>
                    <a:bodyPr/>
                    <a:lstStyle/>
                    <a:p>
                      <a:pPr algn="l" fontAlgn="t">
                        <a:spcBef>
                          <a:spcPts val="0"/>
                        </a:spcBef>
                        <a:spcAft>
                          <a:spcPts val="0"/>
                        </a:spcAft>
                      </a:pPr>
                      <a:r>
                        <a:rPr lang="en-US" sz="1500" b="0" i="1" u="none" strike="noStrike">
                          <a:effectLst/>
                          <a:latin typeface="Arial" panose="020B0604020202020204" pitchFamily="34" charset="0"/>
                        </a:rPr>
                        <a:t>Do you need the computer?</a:t>
                      </a:r>
                      <a:endParaRPr lang="en-US" sz="1500" b="0" i="0" u="none" strike="noStrike">
                        <a:effectLst/>
                        <a:latin typeface="Arial" panose="020B0604020202020204" pitchFamily="34" charset="0"/>
                      </a:endParaRPr>
                    </a:p>
                  </a:txBody>
                  <a:tcPr marL="62907" marR="75488" marT="37744" marB="37744">
                    <a:lnL>
                      <a:noFill/>
                    </a:lnL>
                    <a:lnR>
                      <a:noFill/>
                    </a:lnR>
                    <a:lnT>
                      <a:noFill/>
                    </a:lnT>
                    <a:lnB>
                      <a:noFill/>
                    </a:lnB>
                  </a:tcPr>
                </a:tc>
                <a:extLst>
                  <a:ext uri="{0D108BD9-81ED-4DB2-BD59-A6C34878D82A}">
                    <a16:rowId xmlns:a16="http://schemas.microsoft.com/office/drawing/2014/main" val="796079078"/>
                  </a:ext>
                </a:extLst>
              </a:tr>
              <a:tr h="558611">
                <a:tc>
                  <a:txBody>
                    <a:bodyPr/>
                    <a:lstStyle/>
                    <a:p>
                      <a:pPr algn="l" fontAlgn="t">
                        <a:spcBef>
                          <a:spcPts val="0"/>
                        </a:spcBef>
                        <a:spcAft>
                          <a:spcPts val="0"/>
                        </a:spcAft>
                      </a:pPr>
                      <a:r>
                        <a:rPr lang="de-DE" sz="1500" b="0" i="0" u="none" strike="noStrike">
                          <a:effectLst/>
                          <a:latin typeface="Arial" panose="020B0604020202020204" pitchFamily="34" charset="0"/>
                        </a:rPr>
                        <a:t>—Na klar brauche ich </a:t>
                      </a:r>
                      <a:r>
                        <a:rPr lang="de-DE" sz="1500" b="1" i="0" u="none" strike="noStrike">
                          <a:effectLst/>
                          <a:latin typeface="Arial" panose="020B0604020202020204" pitchFamily="34" charset="0"/>
                        </a:rPr>
                        <a:t>ihn.</a:t>
                      </a:r>
                      <a:endParaRPr lang="de-DE" sz="1500" b="0" i="0" u="none" strike="noStrike">
                        <a:effectLst/>
                        <a:latin typeface="Arial" panose="020B0604020202020204" pitchFamily="34" charset="0"/>
                      </a:endParaRPr>
                    </a:p>
                  </a:txBody>
                  <a:tcPr marL="75488" marR="75488" marT="37744" marB="37744">
                    <a:lnL>
                      <a:noFill/>
                    </a:lnL>
                    <a:lnR>
                      <a:noFill/>
                    </a:lnR>
                    <a:lnT>
                      <a:noFill/>
                    </a:lnT>
                    <a:lnB>
                      <a:noFill/>
                    </a:lnB>
                  </a:tcPr>
                </a:tc>
                <a:tc>
                  <a:txBody>
                    <a:bodyPr/>
                    <a:lstStyle/>
                    <a:p>
                      <a:pPr algn="l" fontAlgn="t">
                        <a:spcBef>
                          <a:spcPts val="0"/>
                        </a:spcBef>
                        <a:spcAft>
                          <a:spcPts val="0"/>
                        </a:spcAft>
                      </a:pPr>
                      <a:r>
                        <a:rPr lang="en-US" sz="1500" b="0" i="1" u="none" strike="noStrike">
                          <a:effectLst/>
                          <a:latin typeface="Arial" panose="020B0604020202020204" pitchFamily="34" charset="0"/>
                        </a:rPr>
                        <a:t>I absolutely do need it.</a:t>
                      </a:r>
                      <a:endParaRPr lang="en-US" sz="1500" b="0" i="0" u="none" strike="noStrike">
                        <a:effectLst/>
                        <a:latin typeface="Arial" panose="020B0604020202020204" pitchFamily="34" charset="0"/>
                      </a:endParaRPr>
                    </a:p>
                  </a:txBody>
                  <a:tcPr marL="62907" marR="75488" marT="37744" marB="37744">
                    <a:lnL>
                      <a:noFill/>
                    </a:lnL>
                    <a:lnR>
                      <a:noFill/>
                    </a:lnR>
                    <a:lnT>
                      <a:noFill/>
                    </a:lnT>
                    <a:lnB>
                      <a:noFill/>
                    </a:lnB>
                  </a:tcPr>
                </a:tc>
                <a:extLst>
                  <a:ext uri="{0D108BD9-81ED-4DB2-BD59-A6C34878D82A}">
                    <a16:rowId xmlns:a16="http://schemas.microsoft.com/office/drawing/2014/main" val="2730984560"/>
                  </a:ext>
                </a:extLst>
              </a:tr>
              <a:tr h="558611">
                <a:tc>
                  <a:txBody>
                    <a:bodyPr/>
                    <a:lstStyle/>
                    <a:p>
                      <a:pPr algn="l" fontAlgn="t">
                        <a:spcBef>
                          <a:spcPts val="0"/>
                        </a:spcBef>
                        <a:spcAft>
                          <a:spcPts val="0"/>
                        </a:spcAft>
                      </a:pPr>
                      <a:r>
                        <a:rPr lang="en-US" sz="1500" b="0" i="0" u="none" strike="noStrike">
                          <a:effectLst/>
                          <a:latin typeface="Arial" panose="020B0604020202020204" pitchFamily="34" charset="0"/>
                        </a:rPr>
                        <a:t>—Hast du </a:t>
                      </a:r>
                      <a:r>
                        <a:rPr lang="en-US" sz="1500" b="1" i="0" u="none" strike="noStrike">
                          <a:effectLst/>
                          <a:latin typeface="Arial" panose="020B0604020202020204" pitchFamily="34" charset="0"/>
                        </a:rPr>
                        <a:t>meine Adresse?</a:t>
                      </a:r>
                      <a:endParaRPr lang="en-US" sz="1500" b="0" i="0" u="none" strike="noStrike">
                        <a:effectLst/>
                        <a:latin typeface="Arial" panose="020B0604020202020204" pitchFamily="34" charset="0"/>
                      </a:endParaRPr>
                    </a:p>
                  </a:txBody>
                  <a:tcPr marL="75488" marR="75488" marT="37744" marB="37744">
                    <a:lnL>
                      <a:noFill/>
                    </a:lnL>
                    <a:lnR>
                      <a:noFill/>
                    </a:lnR>
                    <a:lnT>
                      <a:noFill/>
                    </a:lnT>
                    <a:lnB>
                      <a:noFill/>
                    </a:lnB>
                  </a:tcPr>
                </a:tc>
                <a:tc>
                  <a:txBody>
                    <a:bodyPr/>
                    <a:lstStyle/>
                    <a:p>
                      <a:pPr algn="l" fontAlgn="t">
                        <a:spcBef>
                          <a:spcPts val="0"/>
                        </a:spcBef>
                        <a:spcAft>
                          <a:spcPts val="0"/>
                        </a:spcAft>
                      </a:pPr>
                      <a:r>
                        <a:rPr lang="en-US" sz="1500" b="0" i="1" u="none" strike="noStrike">
                          <a:effectLst/>
                          <a:latin typeface="Arial" panose="020B0604020202020204" pitchFamily="34" charset="0"/>
                        </a:rPr>
                        <a:t>Do you have my address?</a:t>
                      </a:r>
                      <a:endParaRPr lang="en-US" sz="1500" b="0" i="0" u="none" strike="noStrike">
                        <a:effectLst/>
                        <a:latin typeface="Arial" panose="020B0604020202020204" pitchFamily="34" charset="0"/>
                      </a:endParaRPr>
                    </a:p>
                  </a:txBody>
                  <a:tcPr marL="62907" marR="75488" marT="37744" marB="37744">
                    <a:lnL>
                      <a:noFill/>
                    </a:lnL>
                    <a:lnR>
                      <a:noFill/>
                    </a:lnR>
                    <a:lnT>
                      <a:noFill/>
                    </a:lnT>
                    <a:lnB>
                      <a:noFill/>
                    </a:lnB>
                  </a:tcPr>
                </a:tc>
                <a:extLst>
                  <a:ext uri="{0D108BD9-81ED-4DB2-BD59-A6C34878D82A}">
                    <a16:rowId xmlns:a16="http://schemas.microsoft.com/office/drawing/2014/main" val="3225860419"/>
                  </a:ext>
                </a:extLst>
              </a:tr>
              <a:tr h="558611">
                <a:tc>
                  <a:txBody>
                    <a:bodyPr/>
                    <a:lstStyle/>
                    <a:p>
                      <a:pPr algn="l" fontAlgn="t">
                        <a:spcBef>
                          <a:spcPts val="0"/>
                        </a:spcBef>
                        <a:spcAft>
                          <a:spcPts val="0"/>
                        </a:spcAft>
                      </a:pPr>
                      <a:r>
                        <a:rPr lang="de-DE" sz="1500" b="0" i="0" u="none" strike="noStrike">
                          <a:effectLst/>
                          <a:latin typeface="Arial" panose="020B0604020202020204" pitchFamily="34" charset="0"/>
                        </a:rPr>
                        <a:t>—Ich glaube, ich habe </a:t>
                      </a:r>
                      <a:r>
                        <a:rPr lang="de-DE" sz="1500" b="1" i="0" u="none" strike="noStrike">
                          <a:effectLst/>
                          <a:latin typeface="Arial" panose="020B0604020202020204" pitchFamily="34" charset="0"/>
                        </a:rPr>
                        <a:t>sie.</a:t>
                      </a:r>
                      <a:endParaRPr lang="de-DE" sz="1500" b="0" i="0" u="none" strike="noStrike">
                        <a:effectLst/>
                        <a:latin typeface="Arial" panose="020B0604020202020204" pitchFamily="34" charset="0"/>
                      </a:endParaRPr>
                    </a:p>
                  </a:txBody>
                  <a:tcPr marL="75488" marR="75488" marT="37744" marB="37744">
                    <a:lnL>
                      <a:noFill/>
                    </a:lnL>
                    <a:lnR>
                      <a:noFill/>
                    </a:lnR>
                    <a:lnT>
                      <a:noFill/>
                    </a:lnT>
                    <a:lnB>
                      <a:noFill/>
                    </a:lnB>
                  </a:tcPr>
                </a:tc>
                <a:tc>
                  <a:txBody>
                    <a:bodyPr/>
                    <a:lstStyle/>
                    <a:p>
                      <a:pPr algn="l" fontAlgn="t">
                        <a:spcBef>
                          <a:spcPts val="0"/>
                        </a:spcBef>
                        <a:spcAft>
                          <a:spcPts val="0"/>
                        </a:spcAft>
                      </a:pPr>
                      <a:r>
                        <a:rPr lang="en-US" sz="1500" b="0" i="1" u="none" strike="noStrike">
                          <a:effectLst/>
                          <a:latin typeface="Arial" panose="020B0604020202020204" pitchFamily="34" charset="0"/>
                        </a:rPr>
                        <a:t>I think I have it.</a:t>
                      </a:r>
                      <a:endParaRPr lang="en-US" sz="1500" b="0" i="0" u="none" strike="noStrike">
                        <a:effectLst/>
                        <a:latin typeface="Arial" panose="020B0604020202020204" pitchFamily="34" charset="0"/>
                      </a:endParaRPr>
                    </a:p>
                  </a:txBody>
                  <a:tcPr marL="62907" marR="75488" marT="37744" marB="37744">
                    <a:lnL>
                      <a:noFill/>
                    </a:lnL>
                    <a:lnR>
                      <a:noFill/>
                    </a:lnR>
                    <a:lnT>
                      <a:noFill/>
                    </a:lnT>
                    <a:lnB>
                      <a:noFill/>
                    </a:lnB>
                  </a:tcPr>
                </a:tc>
                <a:extLst>
                  <a:ext uri="{0D108BD9-81ED-4DB2-BD59-A6C34878D82A}">
                    <a16:rowId xmlns:a16="http://schemas.microsoft.com/office/drawing/2014/main" val="3709166102"/>
                  </a:ext>
                </a:extLst>
              </a:tr>
            </a:tbl>
          </a:graphicData>
        </a:graphic>
      </p:graphicFrame>
    </p:spTree>
    <p:extLst>
      <p:ext uri="{BB962C8B-B14F-4D97-AF65-F5344CB8AC3E}">
        <p14:creationId xmlns:p14="http://schemas.microsoft.com/office/powerpoint/2010/main" val="423183121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0FD88411-503D-41A0-BB5E-1C5AC7035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ackground Gray Rectangle">
            <a:extLst>
              <a:ext uri="{FF2B5EF4-FFF2-40B4-BE49-F238E27FC236}">
                <a16:creationId xmlns:a16="http://schemas.microsoft.com/office/drawing/2014/main" id="{0448CEF0-D07B-484A-9005-35C372FF1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White Rectangle">
            <a:extLst>
              <a:ext uri="{FF2B5EF4-FFF2-40B4-BE49-F238E27FC236}">
                <a16:creationId xmlns:a16="http://schemas.microsoft.com/office/drawing/2014/main" id="{015CAE92-A031-4F85-8B52-4959DB81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DBB8F-F46A-49DF-BEBD-7DFD439C4235}"/>
              </a:ext>
            </a:extLst>
          </p:cNvPr>
          <p:cNvSpPr>
            <a:spLocks noGrp="1"/>
          </p:cNvSpPr>
          <p:nvPr>
            <p:ph type="title"/>
          </p:nvPr>
        </p:nvSpPr>
        <p:spPr>
          <a:xfrm>
            <a:off x="420623" y="606564"/>
            <a:ext cx="10858705" cy="2110122"/>
          </a:xfrm>
        </p:spPr>
        <p:txBody>
          <a:bodyPr anchor="t">
            <a:normAutofit/>
          </a:bodyPr>
          <a:lstStyle/>
          <a:p>
            <a:r>
              <a:rPr lang="en-US"/>
              <a:t>Prepositions</a:t>
            </a:r>
            <a:endParaRPr lang="en-US" dirty="0"/>
          </a:p>
        </p:txBody>
      </p:sp>
      <p:cxnSp>
        <p:nvCxnSpPr>
          <p:cNvPr id="38" name="Vertical Connector">
            <a:extLst>
              <a:ext uri="{FF2B5EF4-FFF2-40B4-BE49-F238E27FC236}">
                <a16:creationId xmlns:a16="http://schemas.microsoft.com/office/drawing/2014/main" id="{89A06E1F-9CD9-4689-B2ED-766AD195AF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9" name="Horizontal Connector 2">
            <a:extLst>
              <a:ext uri="{FF2B5EF4-FFF2-40B4-BE49-F238E27FC236}">
                <a16:creationId xmlns:a16="http://schemas.microsoft.com/office/drawing/2014/main" id="{7DF25515-8844-4534-AA1D-955AED0A5F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3">
            <a:extLst>
              <a:ext uri="{FF2B5EF4-FFF2-40B4-BE49-F238E27FC236}">
                <a16:creationId xmlns:a16="http://schemas.microsoft.com/office/drawing/2014/main" id="{BB03AD2D-6954-4A21-A528-FDD9307B80BD}"/>
              </a:ext>
            </a:extLst>
          </p:cNvPr>
          <p:cNvGraphicFramePr>
            <a:graphicFrameLocks noGrp="1"/>
          </p:cNvGraphicFramePr>
          <p:nvPr>
            <p:ph idx="1"/>
          </p:nvPr>
        </p:nvGraphicFramePr>
        <p:xfrm>
          <a:off x="2168105" y="2795378"/>
          <a:ext cx="9276063" cy="3243936"/>
        </p:xfrm>
        <a:graphic>
          <a:graphicData uri="http://schemas.openxmlformats.org/drawingml/2006/table">
            <a:tbl>
              <a:tblPr>
                <a:solidFill>
                  <a:schemeClr val="bg1"/>
                </a:solidFill>
              </a:tblPr>
              <a:tblGrid>
                <a:gridCol w="3636580">
                  <a:extLst>
                    <a:ext uri="{9D8B030D-6E8A-4147-A177-3AD203B41FA5}">
                      <a16:colId xmlns:a16="http://schemas.microsoft.com/office/drawing/2014/main" val="678809924"/>
                    </a:ext>
                  </a:extLst>
                </a:gridCol>
                <a:gridCol w="5639483">
                  <a:extLst>
                    <a:ext uri="{9D8B030D-6E8A-4147-A177-3AD203B41FA5}">
                      <a16:colId xmlns:a16="http://schemas.microsoft.com/office/drawing/2014/main" val="2517845731"/>
                    </a:ext>
                  </a:extLst>
                </a:gridCol>
              </a:tblGrid>
              <a:tr h="540656">
                <a:tc>
                  <a:txBody>
                    <a:bodyPr/>
                    <a:lstStyle/>
                    <a:p>
                      <a:pPr fontAlgn="t"/>
                      <a:r>
                        <a:rPr lang="en-US" sz="1700" b="1" cap="none" spc="0">
                          <a:solidFill>
                            <a:schemeClr val="tx1"/>
                          </a:solidFill>
                          <a:effectLst/>
                        </a:rPr>
                        <a:t>durch</a:t>
                      </a:r>
                      <a:endParaRPr lang="en-US" sz="1700" cap="none" spc="0">
                        <a:solidFill>
                          <a:schemeClr val="tx1"/>
                        </a:solidFill>
                        <a:effectLst/>
                      </a:endParaRPr>
                    </a:p>
                  </a:txBody>
                  <a:tcPr marL="148490" marR="114223" marT="114223" marB="114223">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fontAlgn="t"/>
                      <a:r>
                        <a:rPr lang="en-US" sz="1700" cap="none" spc="0">
                          <a:solidFill>
                            <a:schemeClr val="tx1"/>
                          </a:solidFill>
                          <a:effectLst/>
                        </a:rPr>
                        <a:t>through, across</a:t>
                      </a:r>
                    </a:p>
                  </a:txBody>
                  <a:tcPr marL="148490" marR="114223" marT="114223" marB="114223">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5168125"/>
                  </a:ext>
                </a:extLst>
              </a:tr>
              <a:tr h="540656">
                <a:tc>
                  <a:txBody>
                    <a:bodyPr/>
                    <a:lstStyle/>
                    <a:p>
                      <a:pPr fontAlgn="t"/>
                      <a:r>
                        <a:rPr lang="en-US" sz="1700" b="1" cap="none" spc="0">
                          <a:solidFill>
                            <a:schemeClr val="tx1"/>
                          </a:solidFill>
                          <a:effectLst/>
                        </a:rPr>
                        <a:t>für</a:t>
                      </a:r>
                      <a:endParaRPr lang="en-US" sz="1700" cap="none" spc="0">
                        <a:solidFill>
                          <a:schemeClr val="tx1"/>
                        </a:solidFill>
                        <a:effectLst/>
                      </a:endParaRPr>
                    </a:p>
                  </a:txBody>
                  <a:tcPr marL="148490" marR="114223" marT="114223" marB="114223">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fontAlgn="t"/>
                      <a:r>
                        <a:rPr lang="en-US" sz="1700" cap="none" spc="0">
                          <a:solidFill>
                            <a:schemeClr val="tx1"/>
                          </a:solidFill>
                          <a:effectLst/>
                        </a:rPr>
                        <a:t>for</a:t>
                      </a:r>
                    </a:p>
                  </a:txBody>
                  <a:tcPr marL="148490" marR="114223" marT="114223" marB="114223">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52212022"/>
                  </a:ext>
                </a:extLst>
              </a:tr>
              <a:tr h="540656">
                <a:tc>
                  <a:txBody>
                    <a:bodyPr/>
                    <a:lstStyle/>
                    <a:p>
                      <a:pPr fontAlgn="t"/>
                      <a:r>
                        <a:rPr lang="en-US" sz="1700" b="1" cap="none" spc="0">
                          <a:solidFill>
                            <a:schemeClr val="tx1"/>
                          </a:solidFill>
                          <a:effectLst/>
                        </a:rPr>
                        <a:t>gegen</a:t>
                      </a:r>
                      <a:endParaRPr lang="en-US" sz="1700" cap="none" spc="0">
                        <a:solidFill>
                          <a:schemeClr val="tx1"/>
                        </a:solidFill>
                        <a:effectLst/>
                      </a:endParaRPr>
                    </a:p>
                  </a:txBody>
                  <a:tcPr marL="148490" marR="114223" marT="114223" marB="114223">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fontAlgn="t"/>
                      <a:r>
                        <a:rPr lang="en-US" sz="1700" cap="none" spc="0">
                          <a:solidFill>
                            <a:schemeClr val="tx1"/>
                          </a:solidFill>
                          <a:effectLst/>
                        </a:rPr>
                        <a:t>against; around (</a:t>
                      </a:r>
                      <a:r>
                        <a:rPr lang="en-US" sz="1700" i="1" cap="none" spc="0">
                          <a:solidFill>
                            <a:schemeClr val="tx1"/>
                          </a:solidFill>
                          <a:effectLst/>
                        </a:rPr>
                        <a:t>with time</a:t>
                      </a:r>
                      <a:r>
                        <a:rPr lang="en-US" sz="1700" cap="none" spc="0">
                          <a:solidFill>
                            <a:schemeClr val="tx1"/>
                          </a:solidFill>
                          <a:effectLst/>
                        </a:rPr>
                        <a:t>)</a:t>
                      </a:r>
                    </a:p>
                  </a:txBody>
                  <a:tcPr marL="148490" marR="114223" marT="114223" marB="114223">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96436583"/>
                  </a:ext>
                </a:extLst>
              </a:tr>
              <a:tr h="540656">
                <a:tc>
                  <a:txBody>
                    <a:bodyPr/>
                    <a:lstStyle/>
                    <a:p>
                      <a:pPr fontAlgn="t"/>
                      <a:r>
                        <a:rPr lang="en-US" sz="1700" b="1" cap="none" spc="0">
                          <a:solidFill>
                            <a:schemeClr val="tx1"/>
                          </a:solidFill>
                          <a:effectLst/>
                        </a:rPr>
                        <a:t>ohne</a:t>
                      </a:r>
                      <a:endParaRPr lang="en-US" sz="1700" cap="none" spc="0">
                        <a:solidFill>
                          <a:schemeClr val="tx1"/>
                        </a:solidFill>
                        <a:effectLst/>
                      </a:endParaRPr>
                    </a:p>
                  </a:txBody>
                  <a:tcPr marL="148490" marR="114223" marT="114223" marB="114223">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fontAlgn="t"/>
                      <a:r>
                        <a:rPr lang="en-US" sz="1700" cap="none" spc="0">
                          <a:solidFill>
                            <a:schemeClr val="tx1"/>
                          </a:solidFill>
                          <a:effectLst/>
                        </a:rPr>
                        <a:t>without</a:t>
                      </a:r>
                    </a:p>
                  </a:txBody>
                  <a:tcPr marL="148490" marR="114223" marT="114223" marB="114223">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740369539"/>
                  </a:ext>
                </a:extLst>
              </a:tr>
              <a:tr h="540656">
                <a:tc>
                  <a:txBody>
                    <a:bodyPr/>
                    <a:lstStyle/>
                    <a:p>
                      <a:pPr fontAlgn="t"/>
                      <a:r>
                        <a:rPr lang="en-US" sz="1700" b="1" cap="none" spc="0">
                          <a:solidFill>
                            <a:schemeClr val="tx1"/>
                          </a:solidFill>
                          <a:effectLst/>
                        </a:rPr>
                        <a:t>um</a:t>
                      </a:r>
                      <a:endParaRPr lang="en-US" sz="1700" cap="none" spc="0">
                        <a:solidFill>
                          <a:schemeClr val="tx1"/>
                        </a:solidFill>
                        <a:effectLst/>
                      </a:endParaRPr>
                    </a:p>
                  </a:txBody>
                  <a:tcPr marL="148490" marR="114223" marT="114223" marB="114223">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fontAlgn="t"/>
                      <a:r>
                        <a:rPr lang="en-US" sz="1700" cap="none" spc="0" dirty="0">
                          <a:solidFill>
                            <a:schemeClr val="tx1"/>
                          </a:solidFill>
                          <a:effectLst/>
                        </a:rPr>
                        <a:t>at (</a:t>
                      </a:r>
                      <a:r>
                        <a:rPr lang="en-US" sz="1700" i="1" cap="none" spc="0" dirty="0">
                          <a:solidFill>
                            <a:schemeClr val="tx1"/>
                          </a:solidFill>
                          <a:effectLst/>
                        </a:rPr>
                        <a:t>with time</a:t>
                      </a:r>
                      <a:r>
                        <a:rPr lang="en-US" sz="1700" cap="none" spc="0" dirty="0">
                          <a:solidFill>
                            <a:schemeClr val="tx1"/>
                          </a:solidFill>
                          <a:effectLst/>
                        </a:rPr>
                        <a:t>)</a:t>
                      </a:r>
                    </a:p>
                  </a:txBody>
                  <a:tcPr marL="148490" marR="114223" marT="114223" marB="114223">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734520901"/>
                  </a:ext>
                </a:extLst>
              </a:tr>
              <a:tr h="540656">
                <a:tc>
                  <a:txBody>
                    <a:bodyPr/>
                    <a:lstStyle/>
                    <a:p>
                      <a:pPr fontAlgn="t"/>
                      <a:r>
                        <a:rPr lang="en-US" sz="1700" b="1" cap="none" spc="0">
                          <a:solidFill>
                            <a:schemeClr val="tx1"/>
                          </a:solidFill>
                          <a:effectLst/>
                        </a:rPr>
                        <a:t>um ( … herum)</a:t>
                      </a:r>
                      <a:endParaRPr lang="en-US" sz="1700" cap="none" spc="0">
                        <a:solidFill>
                          <a:schemeClr val="tx1"/>
                        </a:solidFill>
                        <a:effectLst/>
                      </a:endParaRPr>
                    </a:p>
                  </a:txBody>
                  <a:tcPr marL="148490" marR="114223" marT="114223" marB="114223">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fontAlgn="t"/>
                      <a:r>
                        <a:rPr lang="en-US" sz="1700" cap="none" spc="0" dirty="0">
                          <a:solidFill>
                            <a:schemeClr val="tx1"/>
                          </a:solidFill>
                          <a:effectLst/>
                        </a:rPr>
                        <a:t>around (</a:t>
                      </a:r>
                      <a:r>
                        <a:rPr lang="en-US" sz="1700" i="1" cap="none" spc="0" dirty="0">
                          <a:solidFill>
                            <a:schemeClr val="tx1"/>
                          </a:solidFill>
                          <a:effectLst/>
                        </a:rPr>
                        <a:t>a place</a:t>
                      </a:r>
                      <a:r>
                        <a:rPr lang="en-US" sz="1700" cap="none" spc="0" dirty="0">
                          <a:solidFill>
                            <a:schemeClr val="tx1"/>
                          </a:solidFill>
                          <a:effectLst/>
                        </a:rPr>
                        <a:t>)</a:t>
                      </a:r>
                    </a:p>
                  </a:txBody>
                  <a:tcPr marL="148490" marR="114223" marT="114223" marB="114223">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152984524"/>
                  </a:ext>
                </a:extLst>
              </a:tr>
            </a:tbl>
          </a:graphicData>
        </a:graphic>
      </p:graphicFrame>
    </p:spTree>
    <p:extLst>
      <p:ext uri="{BB962C8B-B14F-4D97-AF65-F5344CB8AC3E}">
        <p14:creationId xmlns:p14="http://schemas.microsoft.com/office/powerpoint/2010/main" val="320244590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AA293-3AB7-43B5-AE7A-1A82C83D1554}"/>
              </a:ext>
            </a:extLst>
          </p:cNvPr>
          <p:cNvSpPr>
            <a:spLocks noGrp="1"/>
          </p:cNvSpPr>
          <p:nvPr>
            <p:ph type="title"/>
          </p:nvPr>
        </p:nvSpPr>
        <p:spPr>
          <a:xfrm>
            <a:off x="422145" y="940910"/>
            <a:ext cx="4471588" cy="4976179"/>
          </a:xfrm>
        </p:spPr>
        <p:txBody>
          <a:bodyPr>
            <a:normAutofit/>
          </a:bodyPr>
          <a:lstStyle/>
          <a:p>
            <a:r>
              <a:rPr lang="en-US" dirty="0"/>
              <a:t>Examples</a:t>
            </a:r>
          </a:p>
        </p:txBody>
      </p:sp>
      <p:cxnSp>
        <p:nvCxnSpPr>
          <p:cNvPr id="34"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6"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A7C1FDE6-FA4D-4BA5-8AE6-157AEA6E41FE}"/>
              </a:ext>
            </a:extLst>
          </p:cNvPr>
          <p:cNvGraphicFramePr>
            <a:graphicFrameLocks noGrp="1"/>
          </p:cNvGraphicFramePr>
          <p:nvPr>
            <p:ph idx="1"/>
            <p:extLst>
              <p:ext uri="{D42A27DB-BD31-4B8C-83A1-F6EECF244321}">
                <p14:modId xmlns:p14="http://schemas.microsoft.com/office/powerpoint/2010/main" val="2887881209"/>
              </p:ext>
            </p:extLst>
          </p:nvPr>
        </p:nvGraphicFramePr>
        <p:xfrm>
          <a:off x="5247020" y="1188180"/>
          <a:ext cx="6240670" cy="4510034"/>
        </p:xfrm>
        <a:graphic>
          <a:graphicData uri="http://schemas.openxmlformats.org/drawingml/2006/table">
            <a:tbl>
              <a:tblPr/>
              <a:tblGrid>
                <a:gridCol w="3437262">
                  <a:extLst>
                    <a:ext uri="{9D8B030D-6E8A-4147-A177-3AD203B41FA5}">
                      <a16:colId xmlns:a16="http://schemas.microsoft.com/office/drawing/2014/main" val="4108751617"/>
                    </a:ext>
                  </a:extLst>
                </a:gridCol>
                <a:gridCol w="2803408">
                  <a:extLst>
                    <a:ext uri="{9D8B030D-6E8A-4147-A177-3AD203B41FA5}">
                      <a16:colId xmlns:a16="http://schemas.microsoft.com/office/drawing/2014/main" val="3799415094"/>
                    </a:ext>
                  </a:extLst>
                </a:gridCol>
              </a:tblGrid>
              <a:tr h="1318301">
                <a:tc>
                  <a:txBody>
                    <a:bodyPr/>
                    <a:lstStyle/>
                    <a:p>
                      <a:pPr algn="l" fontAlgn="t">
                        <a:spcBef>
                          <a:spcPts val="0"/>
                        </a:spcBef>
                        <a:spcAft>
                          <a:spcPts val="0"/>
                        </a:spcAft>
                      </a:pPr>
                      <a:r>
                        <a:rPr lang="de-DE" sz="2500" b="0" i="0" u="none" strike="noStrike">
                          <a:effectLst/>
                          <a:latin typeface="Arial" panose="020B0604020202020204" pitchFamily="34" charset="0"/>
                        </a:rPr>
                        <a:t>Er kommt </a:t>
                      </a:r>
                      <a:r>
                        <a:rPr lang="de-DE" sz="2500" b="1" i="0" u="none" strike="noStrike">
                          <a:effectLst/>
                          <a:latin typeface="Arial" panose="020B0604020202020204" pitchFamily="34" charset="0"/>
                        </a:rPr>
                        <a:t>gegen </a:t>
                      </a:r>
                      <a:r>
                        <a:rPr lang="de-DE" sz="2500" b="0" i="0" u="none" strike="noStrike">
                          <a:effectLst/>
                          <a:latin typeface="Arial" panose="020B0604020202020204" pitchFamily="34" charset="0"/>
                        </a:rPr>
                        <a:t>fünf Uhr.</a:t>
                      </a:r>
                    </a:p>
                  </a:txBody>
                  <a:tcPr marL="125345" marR="125345" marT="62672" marB="62672">
                    <a:lnL>
                      <a:noFill/>
                    </a:lnL>
                    <a:lnR>
                      <a:noFill/>
                    </a:lnR>
                    <a:lnT>
                      <a:noFill/>
                    </a:lnT>
                    <a:lnB>
                      <a:noFill/>
                    </a:lnB>
                  </a:tcPr>
                </a:tc>
                <a:tc>
                  <a:txBody>
                    <a:bodyPr/>
                    <a:lstStyle/>
                    <a:p>
                      <a:pPr algn="l" fontAlgn="t">
                        <a:spcBef>
                          <a:spcPts val="0"/>
                        </a:spcBef>
                        <a:spcAft>
                          <a:spcPts val="0"/>
                        </a:spcAft>
                      </a:pPr>
                      <a:r>
                        <a:rPr lang="en-US" sz="2500" b="0" i="1" u="none" strike="noStrike">
                          <a:effectLst/>
                          <a:latin typeface="Arial" panose="020B0604020202020204" pitchFamily="34" charset="0"/>
                        </a:rPr>
                        <a:t>He's coming around five o'clock.</a:t>
                      </a:r>
                      <a:endParaRPr lang="en-US" sz="2500" b="0" i="0" u="none" strike="noStrike">
                        <a:effectLst/>
                        <a:latin typeface="Arial" panose="020B0604020202020204" pitchFamily="34" charset="0"/>
                      </a:endParaRPr>
                    </a:p>
                  </a:txBody>
                  <a:tcPr marL="104454" marR="125345" marT="62672" marB="62672">
                    <a:lnL>
                      <a:noFill/>
                    </a:lnL>
                    <a:lnR>
                      <a:noFill/>
                    </a:lnR>
                    <a:lnT>
                      <a:noFill/>
                    </a:lnT>
                    <a:lnB>
                      <a:noFill/>
                    </a:lnB>
                  </a:tcPr>
                </a:tc>
                <a:extLst>
                  <a:ext uri="{0D108BD9-81ED-4DB2-BD59-A6C34878D82A}">
                    <a16:rowId xmlns:a16="http://schemas.microsoft.com/office/drawing/2014/main" val="148942924"/>
                  </a:ext>
                </a:extLst>
              </a:tr>
              <a:tr h="936716">
                <a:tc>
                  <a:txBody>
                    <a:bodyPr/>
                    <a:lstStyle/>
                    <a:p>
                      <a:pPr algn="l" fontAlgn="t">
                        <a:spcBef>
                          <a:spcPts val="0"/>
                        </a:spcBef>
                        <a:spcAft>
                          <a:spcPts val="0"/>
                        </a:spcAft>
                      </a:pPr>
                      <a:r>
                        <a:rPr lang="de-DE" sz="2500" b="0" i="0" u="none" strike="noStrike">
                          <a:effectLst/>
                          <a:latin typeface="Arial" panose="020B0604020202020204" pitchFamily="34" charset="0"/>
                        </a:rPr>
                        <a:t>Herr Krause fährt </a:t>
                      </a:r>
                      <a:r>
                        <a:rPr lang="de-DE" sz="2500" b="1" i="0" u="none" strike="noStrike">
                          <a:effectLst/>
                          <a:latin typeface="Arial" panose="020B0604020202020204" pitchFamily="34" charset="0"/>
                        </a:rPr>
                        <a:t>durch </a:t>
                      </a:r>
                      <a:r>
                        <a:rPr lang="de-DE" sz="2500" b="0" i="0" u="none" strike="noStrike">
                          <a:effectLst/>
                          <a:latin typeface="Arial" panose="020B0604020202020204" pitchFamily="34" charset="0"/>
                        </a:rPr>
                        <a:t>die Stadt.</a:t>
                      </a:r>
                    </a:p>
                  </a:txBody>
                  <a:tcPr marL="125345" marR="125345" marT="62672" marB="62672">
                    <a:lnL>
                      <a:noFill/>
                    </a:lnL>
                    <a:lnR>
                      <a:noFill/>
                    </a:lnR>
                    <a:lnT>
                      <a:noFill/>
                    </a:lnT>
                    <a:lnB>
                      <a:noFill/>
                    </a:lnB>
                  </a:tcPr>
                </a:tc>
                <a:tc>
                  <a:txBody>
                    <a:bodyPr/>
                    <a:lstStyle/>
                    <a:p>
                      <a:pPr algn="l" fontAlgn="t">
                        <a:spcBef>
                          <a:spcPts val="0"/>
                        </a:spcBef>
                        <a:spcAft>
                          <a:spcPts val="0"/>
                        </a:spcAft>
                      </a:pPr>
                      <a:r>
                        <a:rPr lang="en-US" sz="2500" b="0" i="1" u="none" strike="noStrike">
                          <a:effectLst/>
                          <a:latin typeface="Arial" panose="020B0604020202020204" pitchFamily="34" charset="0"/>
                        </a:rPr>
                        <a:t>Mr. Krause drives through town.</a:t>
                      </a:r>
                      <a:endParaRPr lang="en-US" sz="2500" b="0" i="0" u="none" strike="noStrike">
                        <a:effectLst/>
                        <a:latin typeface="Arial" panose="020B0604020202020204" pitchFamily="34" charset="0"/>
                      </a:endParaRPr>
                    </a:p>
                  </a:txBody>
                  <a:tcPr marL="104454" marR="125345" marT="62672" marB="62672">
                    <a:lnL>
                      <a:noFill/>
                    </a:lnL>
                    <a:lnR>
                      <a:noFill/>
                    </a:lnR>
                    <a:lnT>
                      <a:noFill/>
                    </a:lnT>
                    <a:lnB>
                      <a:noFill/>
                    </a:lnB>
                  </a:tcPr>
                </a:tc>
                <a:extLst>
                  <a:ext uri="{0D108BD9-81ED-4DB2-BD59-A6C34878D82A}">
                    <a16:rowId xmlns:a16="http://schemas.microsoft.com/office/drawing/2014/main" val="1979281451"/>
                  </a:ext>
                </a:extLst>
              </a:tr>
              <a:tr h="1318301">
                <a:tc>
                  <a:txBody>
                    <a:bodyPr/>
                    <a:lstStyle/>
                    <a:p>
                      <a:pPr algn="l" fontAlgn="t">
                        <a:spcBef>
                          <a:spcPts val="0"/>
                        </a:spcBef>
                        <a:spcAft>
                          <a:spcPts val="0"/>
                        </a:spcAft>
                      </a:pPr>
                      <a:r>
                        <a:rPr lang="de-DE" sz="2500" b="0" i="0" u="none" strike="noStrike">
                          <a:effectLst/>
                          <a:latin typeface="Arial" panose="020B0604020202020204" pitchFamily="34" charset="0"/>
                        </a:rPr>
                        <a:t>Er braucht ein Geschenk </a:t>
                      </a:r>
                      <a:r>
                        <a:rPr lang="de-DE" sz="2500" b="1" i="0" u="none" strike="noStrike">
                          <a:effectLst/>
                          <a:latin typeface="Arial" panose="020B0604020202020204" pitchFamily="34" charset="0"/>
                        </a:rPr>
                        <a:t>für </a:t>
                      </a:r>
                      <a:r>
                        <a:rPr lang="de-DE" sz="2500" b="0" i="0" u="none" strike="noStrike">
                          <a:effectLst/>
                          <a:latin typeface="Arial" panose="020B0604020202020204" pitchFamily="34" charset="0"/>
                        </a:rPr>
                        <a:t>seine Tochter.</a:t>
                      </a:r>
                    </a:p>
                  </a:txBody>
                  <a:tcPr marL="125345" marR="125345" marT="62672" marB="62672">
                    <a:lnL>
                      <a:noFill/>
                    </a:lnL>
                    <a:lnR>
                      <a:noFill/>
                    </a:lnR>
                    <a:lnT>
                      <a:noFill/>
                    </a:lnT>
                    <a:lnB>
                      <a:noFill/>
                    </a:lnB>
                  </a:tcPr>
                </a:tc>
                <a:tc>
                  <a:txBody>
                    <a:bodyPr/>
                    <a:lstStyle/>
                    <a:p>
                      <a:pPr algn="l" fontAlgn="t">
                        <a:spcBef>
                          <a:spcPts val="0"/>
                        </a:spcBef>
                        <a:spcAft>
                          <a:spcPts val="0"/>
                        </a:spcAft>
                      </a:pPr>
                      <a:r>
                        <a:rPr lang="en-US" sz="2500" b="0" i="1" u="none" strike="noStrike">
                          <a:effectLst/>
                          <a:latin typeface="Arial" panose="020B0604020202020204" pitchFamily="34" charset="0"/>
                        </a:rPr>
                        <a:t>He needs a gift for his daughter.</a:t>
                      </a:r>
                      <a:endParaRPr lang="en-US" sz="2500" b="0" i="0" u="none" strike="noStrike">
                        <a:effectLst/>
                        <a:latin typeface="Arial" panose="020B0604020202020204" pitchFamily="34" charset="0"/>
                      </a:endParaRPr>
                    </a:p>
                  </a:txBody>
                  <a:tcPr marL="104454" marR="125345" marT="62672" marB="62672">
                    <a:lnL>
                      <a:noFill/>
                    </a:lnL>
                    <a:lnR>
                      <a:noFill/>
                    </a:lnR>
                    <a:lnT>
                      <a:noFill/>
                    </a:lnT>
                    <a:lnB>
                      <a:noFill/>
                    </a:lnB>
                  </a:tcPr>
                </a:tc>
                <a:extLst>
                  <a:ext uri="{0D108BD9-81ED-4DB2-BD59-A6C34878D82A}">
                    <a16:rowId xmlns:a16="http://schemas.microsoft.com/office/drawing/2014/main" val="799592012"/>
                  </a:ext>
                </a:extLst>
              </a:tr>
              <a:tr h="936716">
                <a:tc>
                  <a:txBody>
                    <a:bodyPr/>
                    <a:lstStyle/>
                    <a:p>
                      <a:pPr algn="l" fontAlgn="t">
                        <a:spcBef>
                          <a:spcPts val="0"/>
                        </a:spcBef>
                        <a:spcAft>
                          <a:spcPts val="0"/>
                        </a:spcAft>
                      </a:pPr>
                      <a:r>
                        <a:rPr lang="de-DE" sz="2500" b="0" i="0" u="none" strike="noStrike">
                          <a:effectLst/>
                          <a:latin typeface="Arial" panose="020B0604020202020204" pitchFamily="34" charset="0"/>
                        </a:rPr>
                        <a:t>Er geht </a:t>
                      </a:r>
                      <a:r>
                        <a:rPr lang="de-DE" sz="2500" b="1" i="0" u="none" strike="noStrike">
                          <a:effectLst/>
                          <a:latin typeface="Arial" panose="020B0604020202020204" pitchFamily="34" charset="0"/>
                        </a:rPr>
                        <a:t>ohne </a:t>
                      </a:r>
                      <a:r>
                        <a:rPr lang="de-DE" sz="2500" b="0" i="0" u="none" strike="noStrike">
                          <a:effectLst/>
                          <a:latin typeface="Arial" panose="020B0604020202020204" pitchFamily="34" charset="0"/>
                        </a:rPr>
                        <a:t>seine Frau einkaufen.</a:t>
                      </a:r>
                    </a:p>
                  </a:txBody>
                  <a:tcPr marL="125345" marR="125345" marT="62672" marB="62672">
                    <a:lnL>
                      <a:noFill/>
                    </a:lnL>
                    <a:lnR>
                      <a:noFill/>
                    </a:lnR>
                    <a:lnT>
                      <a:noFill/>
                    </a:lnT>
                    <a:lnB>
                      <a:noFill/>
                    </a:lnB>
                  </a:tcPr>
                </a:tc>
                <a:tc>
                  <a:txBody>
                    <a:bodyPr/>
                    <a:lstStyle/>
                    <a:p>
                      <a:pPr algn="l" fontAlgn="t">
                        <a:spcBef>
                          <a:spcPts val="0"/>
                        </a:spcBef>
                        <a:spcAft>
                          <a:spcPts val="0"/>
                        </a:spcAft>
                      </a:pPr>
                      <a:r>
                        <a:rPr lang="en-US" sz="2500" b="0" i="1" u="none" strike="noStrike">
                          <a:effectLst/>
                          <a:latin typeface="Arial" panose="020B0604020202020204" pitchFamily="34" charset="0"/>
                        </a:rPr>
                        <a:t>He goes shopping without his wife.</a:t>
                      </a:r>
                      <a:endParaRPr lang="en-US" sz="2500" b="0" i="0" u="none" strike="noStrike">
                        <a:effectLst/>
                        <a:latin typeface="Arial" panose="020B0604020202020204" pitchFamily="34" charset="0"/>
                      </a:endParaRPr>
                    </a:p>
                  </a:txBody>
                  <a:tcPr marL="104454" marR="125345" marT="62672" marB="62672">
                    <a:lnL>
                      <a:noFill/>
                    </a:lnL>
                    <a:lnR>
                      <a:noFill/>
                    </a:lnR>
                    <a:lnT>
                      <a:noFill/>
                    </a:lnT>
                    <a:lnB>
                      <a:noFill/>
                    </a:lnB>
                  </a:tcPr>
                </a:tc>
                <a:extLst>
                  <a:ext uri="{0D108BD9-81ED-4DB2-BD59-A6C34878D82A}">
                    <a16:rowId xmlns:a16="http://schemas.microsoft.com/office/drawing/2014/main" val="1786164010"/>
                  </a:ext>
                </a:extLst>
              </a:tr>
            </a:tbl>
          </a:graphicData>
        </a:graphic>
      </p:graphicFrame>
    </p:spTree>
    <p:extLst>
      <p:ext uri="{BB962C8B-B14F-4D97-AF65-F5344CB8AC3E}">
        <p14:creationId xmlns:p14="http://schemas.microsoft.com/office/powerpoint/2010/main" val="1564259432"/>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15316B-F890-40C2-94B0-92B920FBDFBE}"/>
              </a:ext>
            </a:extLst>
          </p:cNvPr>
          <p:cNvSpPr>
            <a:spLocks noGrp="1"/>
          </p:cNvSpPr>
          <p:nvPr>
            <p:ph type="title"/>
          </p:nvPr>
        </p:nvSpPr>
        <p:spPr>
          <a:xfrm>
            <a:off x="422144" y="940910"/>
            <a:ext cx="5069451" cy="4976179"/>
          </a:xfrm>
        </p:spPr>
        <p:txBody>
          <a:bodyPr>
            <a:normAutofit/>
          </a:bodyPr>
          <a:lstStyle/>
          <a:p>
            <a:r>
              <a:rPr lang="en-US" dirty="0" err="1"/>
              <a:t>Alles</a:t>
            </a:r>
            <a:r>
              <a:rPr lang="en-US" dirty="0"/>
              <a:t> </a:t>
            </a:r>
            <a:r>
              <a:rPr lang="en-US" dirty="0" err="1"/>
              <a:t>Klar</a:t>
            </a:r>
            <a:r>
              <a:rPr lang="en-US" dirty="0"/>
              <a:t>? Kultur Spot</a:t>
            </a:r>
          </a:p>
        </p:txBody>
      </p:sp>
      <p:cxnSp>
        <p:nvCxnSpPr>
          <p:cNvPr id="15"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9C1C908B-92E6-4B75-92EA-CF38F2BFF51B}"/>
              </a:ext>
            </a:extLst>
          </p:cNvPr>
          <p:cNvGraphicFramePr>
            <a:graphicFrameLocks noGrp="1"/>
          </p:cNvGraphicFramePr>
          <p:nvPr>
            <p:ph idx="1"/>
            <p:extLst>
              <p:ext uri="{D42A27DB-BD31-4B8C-83A1-F6EECF244321}">
                <p14:modId xmlns:p14="http://schemas.microsoft.com/office/powerpoint/2010/main" val="3061018068"/>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1295665"/>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FD88411-503D-41A0-BB5E-1C5AC7035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0448CEF0-D07B-484A-9005-35C372FF1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015CAE92-A031-4F85-8B52-4959DB81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5CAAF-A809-49A6-9E1A-CC8DBD04CC98}"/>
              </a:ext>
            </a:extLst>
          </p:cNvPr>
          <p:cNvSpPr>
            <a:spLocks noGrp="1"/>
          </p:cNvSpPr>
          <p:nvPr>
            <p:ph type="title"/>
          </p:nvPr>
        </p:nvSpPr>
        <p:spPr>
          <a:xfrm>
            <a:off x="420623" y="606564"/>
            <a:ext cx="10858705" cy="2110122"/>
          </a:xfrm>
        </p:spPr>
        <p:txBody>
          <a:bodyPr anchor="t">
            <a:normAutofit/>
          </a:bodyPr>
          <a:lstStyle/>
          <a:p>
            <a:r>
              <a:rPr lang="en-US" dirty="0"/>
              <a:t>Theme 1: Basic Words</a:t>
            </a:r>
          </a:p>
        </p:txBody>
      </p:sp>
      <p:cxnSp>
        <p:nvCxnSpPr>
          <p:cNvPr id="15" name="Vertical Connector">
            <a:extLst>
              <a:ext uri="{FF2B5EF4-FFF2-40B4-BE49-F238E27FC236}">
                <a16:creationId xmlns:a16="http://schemas.microsoft.com/office/drawing/2014/main" id="{89A06E1F-9CD9-4689-B2ED-766AD195AF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7DF25515-8844-4534-AA1D-955AED0A5F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FDFF557-3BF4-4FE1-9EED-A9A2D231CF49}"/>
              </a:ext>
            </a:extLst>
          </p:cNvPr>
          <p:cNvGraphicFramePr>
            <a:graphicFrameLocks noGrp="1"/>
          </p:cNvGraphicFramePr>
          <p:nvPr>
            <p:ph idx="1"/>
            <p:extLst>
              <p:ext uri="{D42A27DB-BD31-4B8C-83A1-F6EECF244321}">
                <p14:modId xmlns:p14="http://schemas.microsoft.com/office/powerpoint/2010/main" val="499442923"/>
              </p:ext>
            </p:extLst>
          </p:nvPr>
        </p:nvGraphicFramePr>
        <p:xfrm>
          <a:off x="2544231" y="2770704"/>
          <a:ext cx="8523810" cy="3305282"/>
        </p:xfrm>
        <a:graphic>
          <a:graphicData uri="http://schemas.openxmlformats.org/drawingml/2006/table">
            <a:tbl>
              <a:tblPr/>
              <a:tblGrid>
                <a:gridCol w="4527386">
                  <a:extLst>
                    <a:ext uri="{9D8B030D-6E8A-4147-A177-3AD203B41FA5}">
                      <a16:colId xmlns:a16="http://schemas.microsoft.com/office/drawing/2014/main" val="3946785175"/>
                    </a:ext>
                  </a:extLst>
                </a:gridCol>
                <a:gridCol w="3996424">
                  <a:extLst>
                    <a:ext uri="{9D8B030D-6E8A-4147-A177-3AD203B41FA5}">
                      <a16:colId xmlns:a16="http://schemas.microsoft.com/office/drawing/2014/main" val="168624861"/>
                    </a:ext>
                  </a:extLst>
                </a:gridCol>
              </a:tblGrid>
              <a:tr h="3293280">
                <a:tc>
                  <a:txBody>
                    <a:bodyPr/>
                    <a:lstStyle/>
                    <a:p>
                      <a:pPr fontAlgn="t"/>
                      <a:r>
                        <a:rPr lang="en-US" sz="2100" b="1">
                          <a:effectLst/>
                        </a:rPr>
                        <a:t>die Geschwister</a:t>
                      </a:r>
                      <a:r>
                        <a:rPr lang="en-US" sz="2100">
                          <a:effectLst/>
                        </a:rPr>
                        <a:t> (</a:t>
                      </a:r>
                      <a:r>
                        <a:rPr lang="en-US" sz="2100" i="1">
                          <a:effectLst/>
                        </a:rPr>
                        <a:t>pl.</a:t>
                      </a:r>
                      <a:r>
                        <a:rPr lang="en-US" sz="2100">
                          <a:effectLst/>
                        </a:rPr>
                        <a:t>) siblings</a:t>
                      </a:r>
                    </a:p>
                    <a:p>
                      <a:pPr fontAlgn="t"/>
                      <a:r>
                        <a:rPr lang="en-US" sz="2100" b="1">
                          <a:effectLst/>
                        </a:rPr>
                        <a:t> der Großvater (Großväter,</a:t>
                      </a:r>
                      <a:r>
                        <a:rPr lang="en-US" sz="2100">
                          <a:effectLst/>
                        </a:rPr>
                        <a:t> </a:t>
                      </a:r>
                      <a:r>
                        <a:rPr lang="en-US" sz="2100" i="1">
                          <a:effectLst/>
                        </a:rPr>
                        <a:t>pl.</a:t>
                      </a:r>
                      <a:r>
                        <a:rPr lang="en-US" sz="2100">
                          <a:effectLst/>
                        </a:rPr>
                        <a:t>) grandfather</a:t>
                      </a:r>
                    </a:p>
                    <a:p>
                      <a:pPr fontAlgn="t"/>
                      <a:r>
                        <a:rPr lang="en-US" sz="2100" b="1">
                          <a:effectLst/>
                        </a:rPr>
                        <a:t> der Opa (Opas,</a:t>
                      </a:r>
                      <a:r>
                        <a:rPr lang="en-US" sz="2100">
                          <a:effectLst/>
                        </a:rPr>
                        <a:t> (</a:t>
                      </a:r>
                      <a:r>
                        <a:rPr lang="en-US" sz="2100" i="1">
                          <a:effectLst/>
                        </a:rPr>
                        <a:t>pl.</a:t>
                      </a:r>
                      <a:r>
                        <a:rPr lang="en-US" sz="2100">
                          <a:effectLst/>
                        </a:rPr>
                        <a:t>) grandpa</a:t>
                      </a:r>
                    </a:p>
                    <a:p>
                      <a:pPr fontAlgn="t"/>
                      <a:r>
                        <a:rPr lang="en-US" sz="2100" b="1">
                          <a:effectLst/>
                        </a:rPr>
                        <a:t> die Großmutter (Großmütter,</a:t>
                      </a:r>
                      <a:r>
                        <a:rPr lang="en-US" sz="2100">
                          <a:effectLst/>
                        </a:rPr>
                        <a:t> (</a:t>
                      </a:r>
                      <a:r>
                        <a:rPr lang="en-US" sz="2100" i="1">
                          <a:effectLst/>
                        </a:rPr>
                        <a:t>pl.</a:t>
                      </a:r>
                      <a:r>
                        <a:rPr lang="en-US" sz="2100">
                          <a:effectLst/>
                        </a:rPr>
                        <a:t>) grandmother</a:t>
                      </a:r>
                    </a:p>
                    <a:p>
                      <a:pPr fontAlgn="t"/>
                      <a:r>
                        <a:rPr lang="en-US" sz="2100" b="1">
                          <a:effectLst/>
                        </a:rPr>
                        <a:t> die Oma (Omas,</a:t>
                      </a:r>
                      <a:r>
                        <a:rPr lang="en-US" sz="2100">
                          <a:effectLst/>
                        </a:rPr>
                        <a:t> (</a:t>
                      </a:r>
                      <a:r>
                        <a:rPr lang="en-US" sz="2100" i="1">
                          <a:effectLst/>
                        </a:rPr>
                        <a:t>pl.</a:t>
                      </a:r>
                      <a:r>
                        <a:rPr lang="en-US" sz="2100">
                          <a:effectLst/>
                        </a:rPr>
                        <a:t>) grandma</a:t>
                      </a:r>
                    </a:p>
                    <a:p>
                      <a:pPr fontAlgn="t"/>
                      <a:r>
                        <a:rPr lang="en-US" sz="2100" b="1">
                          <a:effectLst/>
                        </a:rPr>
                        <a:t> das Kind (Kinder,</a:t>
                      </a:r>
                      <a:r>
                        <a:rPr lang="en-US" sz="2100">
                          <a:effectLst/>
                        </a:rPr>
                        <a:t> (</a:t>
                      </a:r>
                      <a:r>
                        <a:rPr lang="en-US" sz="2100" i="1">
                          <a:effectLst/>
                        </a:rPr>
                        <a:t>pl.</a:t>
                      </a:r>
                      <a:r>
                        <a:rPr lang="en-US" sz="2100">
                          <a:effectLst/>
                        </a:rPr>
                        <a:t>) child</a:t>
                      </a:r>
                    </a:p>
                    <a:p>
                      <a:pPr fontAlgn="t"/>
                      <a:r>
                        <a:rPr lang="en-US" sz="2100" b="1">
                          <a:effectLst/>
                        </a:rPr>
                        <a:t> die Tochter</a:t>
                      </a:r>
                      <a:r>
                        <a:rPr lang="en-US" sz="2100">
                          <a:effectLst/>
                        </a:rPr>
                        <a:t> daughter</a:t>
                      </a:r>
                    </a:p>
                    <a:p>
                      <a:pPr fontAlgn="t"/>
                      <a:r>
                        <a:rPr lang="en-US" sz="2100" b="1">
                          <a:effectLst/>
                        </a:rPr>
                        <a:t> der Sohn</a:t>
                      </a:r>
                      <a:r>
                        <a:rPr lang="en-US" sz="2100">
                          <a:effectLst/>
                        </a:rPr>
                        <a:t> son</a:t>
                      </a:r>
                    </a:p>
                  </a:txBody>
                  <a:tcPr marL="104882" marR="104882" marT="52441" marB="52441">
                    <a:lnL>
                      <a:noFill/>
                    </a:lnL>
                    <a:lnR>
                      <a:noFill/>
                    </a:lnR>
                    <a:lnT>
                      <a:noFill/>
                    </a:lnT>
                    <a:lnB>
                      <a:noFill/>
                    </a:lnB>
                  </a:tcPr>
                </a:tc>
                <a:tc>
                  <a:txBody>
                    <a:bodyPr/>
                    <a:lstStyle/>
                    <a:p>
                      <a:pPr fontAlgn="t"/>
                      <a:r>
                        <a:rPr lang="de-DE" sz="2100" b="1">
                          <a:effectLst/>
                        </a:rPr>
                        <a:t> der Mann </a:t>
                      </a:r>
                      <a:r>
                        <a:rPr lang="de-DE" sz="2100">
                          <a:effectLst/>
                        </a:rPr>
                        <a:t>husband</a:t>
                      </a:r>
                    </a:p>
                    <a:p>
                      <a:pPr fontAlgn="t"/>
                      <a:r>
                        <a:rPr lang="de-DE" sz="2100" b="1">
                          <a:effectLst/>
                        </a:rPr>
                        <a:t> der Schwager </a:t>
                      </a:r>
                      <a:r>
                        <a:rPr lang="de-DE" sz="2100">
                          <a:effectLst/>
                        </a:rPr>
                        <a:t>brother-in-law</a:t>
                      </a:r>
                    </a:p>
                    <a:p>
                      <a:pPr fontAlgn="t"/>
                      <a:r>
                        <a:rPr lang="de-DE" sz="2100" b="1">
                          <a:effectLst/>
                        </a:rPr>
                        <a:t> die Nichte </a:t>
                      </a:r>
                      <a:r>
                        <a:rPr lang="de-DE" sz="2100">
                          <a:effectLst/>
                        </a:rPr>
                        <a:t>niece</a:t>
                      </a:r>
                    </a:p>
                    <a:p>
                      <a:pPr fontAlgn="t"/>
                      <a:r>
                        <a:rPr lang="de-DE" sz="2100" b="1">
                          <a:effectLst/>
                        </a:rPr>
                        <a:t> der Neffe </a:t>
                      </a:r>
                      <a:r>
                        <a:rPr lang="de-DE" sz="2100">
                          <a:effectLst/>
                        </a:rPr>
                        <a:t>nephew</a:t>
                      </a:r>
                    </a:p>
                    <a:p>
                      <a:pPr fontAlgn="t"/>
                      <a:r>
                        <a:rPr lang="de-DE" sz="2100" b="1">
                          <a:effectLst/>
                        </a:rPr>
                        <a:t> der Enkel </a:t>
                      </a:r>
                      <a:r>
                        <a:rPr lang="de-DE" sz="2100">
                          <a:effectLst/>
                        </a:rPr>
                        <a:t>grandson</a:t>
                      </a:r>
                    </a:p>
                    <a:p>
                      <a:pPr fontAlgn="t"/>
                      <a:r>
                        <a:rPr lang="de-DE" sz="2100" b="1">
                          <a:effectLst/>
                        </a:rPr>
                        <a:t> die Enkelin </a:t>
                      </a:r>
                      <a:r>
                        <a:rPr lang="de-DE" sz="2100">
                          <a:effectLst/>
                        </a:rPr>
                        <a:t>granddaughter</a:t>
                      </a:r>
                    </a:p>
                    <a:p>
                      <a:pPr fontAlgn="t"/>
                      <a:r>
                        <a:rPr lang="de-DE" sz="2100" b="1">
                          <a:effectLst/>
                        </a:rPr>
                        <a:t> die Frau </a:t>
                      </a:r>
                      <a:r>
                        <a:rPr lang="de-DE" sz="2100">
                          <a:effectLst/>
                        </a:rPr>
                        <a:t>wife</a:t>
                      </a:r>
                    </a:p>
                    <a:p>
                      <a:pPr fontAlgn="t"/>
                      <a:r>
                        <a:rPr lang="de-DE" sz="2100" b="1">
                          <a:effectLst/>
                        </a:rPr>
                        <a:t> die Schwägerin </a:t>
                      </a:r>
                      <a:r>
                        <a:rPr lang="de-DE" sz="2100">
                          <a:effectLst/>
                        </a:rPr>
                        <a:t>sister-in-law</a:t>
                      </a:r>
                    </a:p>
                  </a:txBody>
                  <a:tcPr marL="273129" marR="104882" marT="52441" marB="52441">
                    <a:lnL>
                      <a:noFill/>
                    </a:lnL>
                    <a:lnR>
                      <a:noFill/>
                    </a:lnR>
                    <a:lnT>
                      <a:noFill/>
                    </a:lnT>
                    <a:lnB>
                      <a:noFill/>
                    </a:lnB>
                  </a:tcPr>
                </a:tc>
                <a:extLst>
                  <a:ext uri="{0D108BD9-81ED-4DB2-BD59-A6C34878D82A}">
                    <a16:rowId xmlns:a16="http://schemas.microsoft.com/office/drawing/2014/main" val="697953017"/>
                  </a:ext>
                </a:extLst>
              </a:tr>
            </a:tbl>
          </a:graphicData>
        </a:graphic>
      </p:graphicFrame>
    </p:spTree>
    <p:extLst>
      <p:ext uri="{BB962C8B-B14F-4D97-AF65-F5344CB8AC3E}">
        <p14:creationId xmlns:p14="http://schemas.microsoft.com/office/powerpoint/2010/main" val="943099620"/>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Background Gray Rectangle">
            <a:extLst>
              <a:ext uri="{FF2B5EF4-FFF2-40B4-BE49-F238E27FC236}">
                <a16:creationId xmlns:a16="http://schemas.microsoft.com/office/drawing/2014/main" id="{DF77EA1D-CD58-47D1-895E-0E74AE5D1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9">
            <a:extLst>
              <a:ext uri="{FF2B5EF4-FFF2-40B4-BE49-F238E27FC236}">
                <a16:creationId xmlns:a16="http://schemas.microsoft.com/office/drawing/2014/main" id="{30A2F27B-AF82-4F47-887C-2B4B9878E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0" name="Rectangle 11">
            <a:extLst>
              <a:ext uri="{FF2B5EF4-FFF2-40B4-BE49-F238E27FC236}">
                <a16:creationId xmlns:a16="http://schemas.microsoft.com/office/drawing/2014/main" id="{C73DAA41-976B-4A7A-91F5-FD48E4345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CA251-E594-4CEA-977D-537AC74B3220}"/>
              </a:ext>
            </a:extLst>
          </p:cNvPr>
          <p:cNvSpPr>
            <a:spLocks noGrp="1"/>
          </p:cNvSpPr>
          <p:nvPr>
            <p:ph type="title"/>
          </p:nvPr>
        </p:nvSpPr>
        <p:spPr>
          <a:xfrm>
            <a:off x="444138" y="539495"/>
            <a:ext cx="8898646" cy="2250899"/>
          </a:xfrm>
        </p:spPr>
        <p:txBody>
          <a:bodyPr anchor="b">
            <a:normAutofit/>
          </a:bodyPr>
          <a:lstStyle/>
          <a:p>
            <a:r>
              <a:rPr lang="en-US" sz="4800"/>
              <a:t>Useful Prefixes</a:t>
            </a:r>
          </a:p>
        </p:txBody>
      </p:sp>
      <p:sp>
        <p:nvSpPr>
          <p:cNvPr id="3" name="Content Placeholder 2">
            <a:extLst>
              <a:ext uri="{FF2B5EF4-FFF2-40B4-BE49-F238E27FC236}">
                <a16:creationId xmlns:a16="http://schemas.microsoft.com/office/drawing/2014/main" id="{A95DB474-9A92-40F6-96EC-348D484D24F2}"/>
              </a:ext>
            </a:extLst>
          </p:cNvPr>
          <p:cNvSpPr>
            <a:spLocks noGrp="1"/>
          </p:cNvSpPr>
          <p:nvPr>
            <p:ph idx="1"/>
          </p:nvPr>
        </p:nvSpPr>
        <p:spPr>
          <a:xfrm>
            <a:off x="444138" y="3008169"/>
            <a:ext cx="8898650" cy="2878828"/>
          </a:xfrm>
        </p:spPr>
        <p:txBody>
          <a:bodyPr>
            <a:normAutofit/>
          </a:bodyPr>
          <a:lstStyle/>
          <a:p>
            <a:pPr>
              <a:lnSpc>
                <a:spcPct val="90000"/>
              </a:lnSpc>
            </a:pPr>
            <a:r>
              <a:rPr lang="en-US" sz="1400" b="1" i="0">
                <a:effectLst/>
                <a:latin typeface="Helvetica" panose="020B0604020202020204" pitchFamily="34" charset="0"/>
              </a:rPr>
              <a:t>Stief- </a:t>
            </a:r>
            <a:r>
              <a:rPr lang="en-US" sz="1400" b="0" i="0">
                <a:effectLst/>
                <a:latin typeface="Helvetica" panose="020B0604020202020204" pitchFamily="34" charset="0"/>
              </a:rPr>
              <a:t>(step) </a:t>
            </a:r>
          </a:p>
          <a:p>
            <a:pPr>
              <a:lnSpc>
                <a:spcPct val="90000"/>
              </a:lnSpc>
            </a:pPr>
            <a:r>
              <a:rPr lang="en-US" sz="1400" b="0" i="0">
                <a:effectLst/>
                <a:latin typeface="Helvetica" panose="020B0604020202020204" pitchFamily="34" charset="0"/>
              </a:rPr>
              <a:t>Maria ist meine </a:t>
            </a:r>
            <a:r>
              <a:rPr lang="en-US" sz="1400" b="1" i="0">
                <a:effectLst/>
                <a:latin typeface="Helvetica" panose="020B0604020202020204" pitchFamily="34" charset="0"/>
              </a:rPr>
              <a:t>Stiefschwester.</a:t>
            </a:r>
            <a:endParaRPr lang="en-US" sz="1400" b="0" i="0">
              <a:effectLst/>
              <a:latin typeface="Helvetica" panose="020B0604020202020204" pitchFamily="34" charset="0"/>
            </a:endParaRPr>
          </a:p>
          <a:p>
            <a:pPr>
              <a:lnSpc>
                <a:spcPct val="90000"/>
              </a:lnSpc>
            </a:pPr>
            <a:r>
              <a:rPr lang="en-US" sz="1400" b="0" i="1">
                <a:effectLst/>
                <a:latin typeface="Helvetica" panose="020B0604020202020204" pitchFamily="34" charset="0"/>
              </a:rPr>
              <a:t>Maria is my stepsister.</a:t>
            </a:r>
          </a:p>
          <a:p>
            <a:pPr>
              <a:lnSpc>
                <a:spcPct val="90000"/>
              </a:lnSpc>
            </a:pPr>
            <a:r>
              <a:rPr lang="en-US" sz="1400" b="1" i="0">
                <a:effectLst/>
                <a:latin typeface="Helvetica" panose="020B0604020202020204" pitchFamily="34" charset="0"/>
              </a:rPr>
              <a:t>Halb- </a:t>
            </a:r>
            <a:r>
              <a:rPr lang="en-US" sz="1400" b="0" i="0">
                <a:effectLst/>
                <a:latin typeface="Helvetica" panose="020B0604020202020204" pitchFamily="34" charset="0"/>
              </a:rPr>
              <a:t>(half)</a:t>
            </a:r>
          </a:p>
          <a:p>
            <a:pPr>
              <a:lnSpc>
                <a:spcPct val="90000"/>
              </a:lnSpc>
            </a:pPr>
            <a:r>
              <a:rPr lang="en-US" sz="1400" b="0" i="0">
                <a:effectLst/>
                <a:latin typeface="Helvetica" panose="020B0604020202020204" pitchFamily="34" charset="0"/>
              </a:rPr>
              <a:t>Mein </a:t>
            </a:r>
            <a:r>
              <a:rPr lang="en-US" sz="1400" b="1" i="0">
                <a:effectLst/>
                <a:latin typeface="Helvetica" panose="020B0604020202020204" pitchFamily="34" charset="0"/>
              </a:rPr>
              <a:t>Halbbruder </a:t>
            </a:r>
            <a:r>
              <a:rPr lang="en-US" sz="1400" b="0" i="0">
                <a:effectLst/>
                <a:latin typeface="Helvetica" panose="020B0604020202020204" pitchFamily="34" charset="0"/>
              </a:rPr>
              <a:t>heißt Jens.</a:t>
            </a:r>
          </a:p>
          <a:p>
            <a:pPr>
              <a:lnSpc>
                <a:spcPct val="90000"/>
              </a:lnSpc>
            </a:pPr>
            <a:r>
              <a:rPr lang="en-US" sz="1400" b="0" i="1">
                <a:effectLst/>
                <a:latin typeface="Helvetica" panose="020B0604020202020204" pitchFamily="34" charset="0"/>
              </a:rPr>
              <a:t>My half brother is named Jens.</a:t>
            </a:r>
          </a:p>
          <a:p>
            <a:pPr>
              <a:lnSpc>
                <a:spcPct val="90000"/>
              </a:lnSpc>
            </a:pPr>
            <a:r>
              <a:rPr lang="en-US" sz="1400" b="1" i="0">
                <a:effectLst/>
                <a:latin typeface="Helvetica" panose="020B0604020202020204" pitchFamily="34" charset="0"/>
              </a:rPr>
              <a:t>Ur- </a:t>
            </a:r>
            <a:r>
              <a:rPr lang="en-US" sz="1400" i="0">
                <a:effectLst/>
                <a:latin typeface="Helvetica" panose="020B0604020202020204" pitchFamily="34" charset="0"/>
              </a:rPr>
              <a:t>(great)</a:t>
            </a:r>
            <a:endParaRPr lang="en-US" sz="1400" b="0" i="0">
              <a:effectLst/>
              <a:latin typeface="Helvetica" panose="020B0604020202020204" pitchFamily="34" charset="0"/>
            </a:endParaRPr>
          </a:p>
          <a:p>
            <a:pPr>
              <a:lnSpc>
                <a:spcPct val="90000"/>
              </a:lnSpc>
            </a:pPr>
            <a:r>
              <a:rPr lang="en-US" sz="1400" b="0" i="0">
                <a:effectLst/>
                <a:latin typeface="Helvetica" panose="020B0604020202020204" pitchFamily="34" charset="0"/>
              </a:rPr>
              <a:t>Wilhelmine ist meine </a:t>
            </a:r>
            <a:r>
              <a:rPr lang="en-US" sz="1400" b="1" i="0">
                <a:effectLst/>
                <a:latin typeface="Helvetica" panose="020B0604020202020204" pitchFamily="34" charset="0"/>
              </a:rPr>
              <a:t>Urgroßmutter.</a:t>
            </a:r>
            <a:endParaRPr lang="en-US" sz="1400" b="0" i="0">
              <a:effectLst/>
              <a:latin typeface="Helvetica" panose="020B0604020202020204" pitchFamily="34" charset="0"/>
            </a:endParaRPr>
          </a:p>
          <a:p>
            <a:pPr>
              <a:lnSpc>
                <a:spcPct val="90000"/>
              </a:lnSpc>
            </a:pPr>
            <a:r>
              <a:rPr lang="en-US" sz="1400" b="0" i="1">
                <a:effectLst/>
                <a:latin typeface="Helvetica" panose="020B0604020202020204" pitchFamily="34" charset="0"/>
              </a:rPr>
              <a:t>Wilhelmine is my great-grandmother.</a:t>
            </a:r>
            <a:r>
              <a:rPr lang="en-US" sz="1400" b="0" i="0">
                <a:effectLst/>
                <a:latin typeface="Helvetica" panose="020B0604020202020204" pitchFamily="34" charset="0"/>
              </a:rPr>
              <a:t>                               </a:t>
            </a:r>
          </a:p>
        </p:txBody>
      </p:sp>
      <p:cxnSp>
        <p:nvCxnSpPr>
          <p:cNvPr id="21" name="Straight Connector 13">
            <a:extLst>
              <a:ext uri="{FF2B5EF4-FFF2-40B4-BE49-F238E27FC236}">
                <a16:creationId xmlns:a16="http://schemas.microsoft.com/office/drawing/2014/main" id="{5E5F5C0F-87CD-40D8-AD4B-452395E32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E4F40788-FC62-4F28-9E98-3973123174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93170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Gray Rectangle">
            <a:extLst>
              <a:ext uri="{FF2B5EF4-FFF2-40B4-BE49-F238E27FC236}">
                <a16:creationId xmlns:a16="http://schemas.microsoft.com/office/drawing/2014/main" id="{97DE2941-F6D4-4BA6-B269-DA4A83D24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2C25C8F4-85C5-49AC-8545-939D7EEB0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8D0820E0-DAF5-4D2D-85F8-AC90DCE61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E0E2D-3BB8-4072-B179-AE407E94205C}"/>
              </a:ext>
            </a:extLst>
          </p:cNvPr>
          <p:cNvSpPr>
            <a:spLocks noGrp="1"/>
          </p:cNvSpPr>
          <p:nvPr>
            <p:ph type="title"/>
          </p:nvPr>
        </p:nvSpPr>
        <p:spPr>
          <a:xfrm>
            <a:off x="434409" y="539496"/>
            <a:ext cx="10537898" cy="2292194"/>
          </a:xfrm>
        </p:spPr>
        <p:txBody>
          <a:bodyPr anchor="b">
            <a:normAutofit/>
          </a:bodyPr>
          <a:lstStyle/>
          <a:p>
            <a:r>
              <a:rPr lang="en-US" sz="4800"/>
              <a:t>Useful Sentences</a:t>
            </a:r>
          </a:p>
        </p:txBody>
      </p:sp>
      <p:sp>
        <p:nvSpPr>
          <p:cNvPr id="3" name="Content Placeholder 2">
            <a:extLst>
              <a:ext uri="{FF2B5EF4-FFF2-40B4-BE49-F238E27FC236}">
                <a16:creationId xmlns:a16="http://schemas.microsoft.com/office/drawing/2014/main" id="{620A4192-5135-4B7D-9787-A4AFA7BDB720}"/>
              </a:ext>
            </a:extLst>
          </p:cNvPr>
          <p:cNvSpPr>
            <a:spLocks noGrp="1"/>
          </p:cNvSpPr>
          <p:nvPr>
            <p:ph idx="1"/>
          </p:nvPr>
        </p:nvSpPr>
        <p:spPr>
          <a:xfrm>
            <a:off x="1864195" y="3067666"/>
            <a:ext cx="9108109" cy="2780711"/>
          </a:xfrm>
        </p:spPr>
        <p:txBody>
          <a:bodyPr anchor="t">
            <a:normAutofit/>
          </a:bodyPr>
          <a:lstStyle/>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b="1">
                <a:latin typeface="Helvetica" panose="020B0604020202020204" pitchFamily="34" charset="0"/>
              </a:rPr>
              <a:t>Wie heißen deine Eltern?</a:t>
            </a: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a:latin typeface="Helvetica" panose="020B0604020202020204" pitchFamily="34" charset="0"/>
              </a:rPr>
              <a:t>What are the names of your parents?</a:t>
            </a: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b="1">
                <a:latin typeface="Helvetica" panose="020B0604020202020204" pitchFamily="34" charset="0"/>
              </a:rPr>
              <a:t>Hast du Geschwister?</a:t>
            </a: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a:latin typeface="Helvetica" panose="020B0604020202020204" pitchFamily="34" charset="0"/>
              </a:rPr>
              <a:t>Do you have siblings?</a:t>
            </a: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b="1">
                <a:latin typeface="Helvetica" panose="020B0604020202020204" pitchFamily="34" charset="0"/>
              </a:rPr>
              <a:t>Hast du Haustiere?</a:t>
            </a:r>
          </a:p>
          <a:p>
            <a:pPr marL="342900" marR="0" lvl="0" indent="-342900" fontAlgn="base">
              <a:spcBef>
                <a:spcPts val="0"/>
              </a:spcBef>
              <a:spcAft>
                <a:spcPts val="0"/>
              </a:spcAft>
              <a:buSzPts val="1000"/>
              <a:buFont typeface="Symbol" panose="05050102010706020507" pitchFamily="18" charset="2"/>
              <a:buChar char=""/>
              <a:tabLst>
                <a:tab pos="457200" algn="l"/>
              </a:tabLst>
            </a:pPr>
            <a:r>
              <a:rPr lang="en-US" sz="1800" b="1">
                <a:latin typeface="Helvetica" panose="020B0604020202020204" pitchFamily="34" charset="0"/>
              </a:rPr>
              <a:t> </a:t>
            </a:r>
            <a:r>
              <a:rPr lang="en-US" sz="1800">
                <a:latin typeface="Helvetica" panose="020B0604020202020204" pitchFamily="34" charset="0"/>
              </a:rPr>
              <a:t>Do you have any pets?</a:t>
            </a:r>
          </a:p>
          <a:p>
            <a:endParaRPr lang="en-US" sz="1800"/>
          </a:p>
        </p:txBody>
      </p:sp>
      <p:cxnSp>
        <p:nvCxnSpPr>
          <p:cNvPr id="14" name="Straight Connector 13">
            <a:extLst>
              <a:ext uri="{FF2B5EF4-FFF2-40B4-BE49-F238E27FC236}">
                <a16:creationId xmlns:a16="http://schemas.microsoft.com/office/drawing/2014/main" id="{6AF7ADBB-5E75-4935-B1BF-D8AC3865DD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322EC3-10E9-4291-8C9D-394A3C6418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68765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Gray Rectangle">
            <a:extLst>
              <a:ext uri="{FF2B5EF4-FFF2-40B4-BE49-F238E27FC236}">
                <a16:creationId xmlns:a16="http://schemas.microsoft.com/office/drawing/2014/main" id="{97DE2941-F6D4-4BA6-B269-DA4A83D24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2C25C8F4-85C5-49AC-8545-939D7EEB0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8D0820E0-DAF5-4D2D-85F8-AC90DCE61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02CE7-BC40-44E8-8A45-08B8D57FE273}"/>
              </a:ext>
            </a:extLst>
          </p:cNvPr>
          <p:cNvSpPr>
            <a:spLocks noGrp="1"/>
          </p:cNvSpPr>
          <p:nvPr>
            <p:ph type="title"/>
          </p:nvPr>
        </p:nvSpPr>
        <p:spPr>
          <a:xfrm>
            <a:off x="434409" y="539496"/>
            <a:ext cx="10537898" cy="2292194"/>
          </a:xfrm>
        </p:spPr>
        <p:txBody>
          <a:bodyPr anchor="b">
            <a:normAutofit/>
          </a:bodyPr>
          <a:lstStyle/>
          <a:p>
            <a:r>
              <a:rPr lang="en-US" sz="4800"/>
              <a:t>Fun Fact</a:t>
            </a:r>
          </a:p>
        </p:txBody>
      </p:sp>
      <p:sp>
        <p:nvSpPr>
          <p:cNvPr id="3" name="Content Placeholder 2">
            <a:extLst>
              <a:ext uri="{FF2B5EF4-FFF2-40B4-BE49-F238E27FC236}">
                <a16:creationId xmlns:a16="http://schemas.microsoft.com/office/drawing/2014/main" id="{3280E71B-8A18-498F-9671-849DF721DDFF}"/>
              </a:ext>
            </a:extLst>
          </p:cNvPr>
          <p:cNvSpPr>
            <a:spLocks noGrp="1"/>
          </p:cNvSpPr>
          <p:nvPr>
            <p:ph idx="1"/>
          </p:nvPr>
        </p:nvSpPr>
        <p:spPr>
          <a:xfrm>
            <a:off x="1864195" y="3067666"/>
            <a:ext cx="9108109" cy="2780711"/>
          </a:xfrm>
        </p:spPr>
        <p:txBody>
          <a:bodyPr anchor="t">
            <a:normAutofit/>
          </a:bodyPr>
          <a:lstStyle/>
          <a:p>
            <a:pPr>
              <a:lnSpc>
                <a:spcPct val="90000"/>
              </a:lnSpc>
            </a:pPr>
            <a:r>
              <a:rPr lang="en-US" sz="1700"/>
              <a:t>While the privileges of nobility have been outlawed in Germany and Austria since 1919, German noble families still hold their titles.</a:t>
            </a:r>
          </a:p>
          <a:p>
            <a:pPr>
              <a:lnSpc>
                <a:spcPct val="90000"/>
              </a:lnSpc>
            </a:pPr>
            <a:r>
              <a:rPr lang="en-US" sz="1700" b="1" i="0">
                <a:effectLst/>
                <a:latin typeface="Helvetica" panose="020B0604020202020204" pitchFamily="34" charset="0"/>
              </a:rPr>
              <a:t>der Adel </a:t>
            </a:r>
          </a:p>
          <a:p>
            <a:pPr>
              <a:lnSpc>
                <a:spcPct val="90000"/>
              </a:lnSpc>
            </a:pPr>
            <a:r>
              <a:rPr lang="en-US" sz="1700" b="0" i="1">
                <a:effectLst/>
                <a:latin typeface="Helvetica" panose="020B0604020202020204" pitchFamily="34" charset="0"/>
              </a:rPr>
              <a:t>nobility, aristocracy</a:t>
            </a:r>
            <a:endParaRPr lang="en-US" sz="1700" b="0" i="0">
              <a:effectLst/>
              <a:latin typeface="Helvetica" panose="020B0604020202020204" pitchFamily="34" charset="0"/>
            </a:endParaRPr>
          </a:p>
          <a:p>
            <a:pPr>
              <a:lnSpc>
                <a:spcPct val="90000"/>
              </a:lnSpc>
            </a:pPr>
            <a:r>
              <a:rPr lang="en-US" sz="1700" b="1" i="0">
                <a:effectLst/>
                <a:latin typeface="Helvetica" panose="020B0604020202020204" pitchFamily="34" charset="0"/>
              </a:rPr>
              <a:t>der Fürst, die Fürstin </a:t>
            </a:r>
          </a:p>
          <a:p>
            <a:pPr>
              <a:lnSpc>
                <a:spcPct val="90000"/>
              </a:lnSpc>
            </a:pPr>
            <a:r>
              <a:rPr lang="en-US" sz="1700" b="0" i="1">
                <a:effectLst/>
                <a:latin typeface="Helvetica" panose="020B0604020202020204" pitchFamily="34" charset="0"/>
              </a:rPr>
              <a:t>prince/princess</a:t>
            </a:r>
            <a:endParaRPr lang="en-US" sz="1700" b="0" i="0">
              <a:effectLst/>
              <a:latin typeface="Helvetica" panose="020B0604020202020204" pitchFamily="34" charset="0"/>
            </a:endParaRPr>
          </a:p>
          <a:p>
            <a:pPr>
              <a:lnSpc>
                <a:spcPct val="90000"/>
              </a:lnSpc>
            </a:pPr>
            <a:r>
              <a:rPr lang="en-US" sz="1700" b="1" i="0">
                <a:effectLst/>
                <a:latin typeface="Helvetica" panose="020B0604020202020204" pitchFamily="34" charset="0"/>
              </a:rPr>
              <a:t>der Graf, die Gräfin </a:t>
            </a:r>
          </a:p>
          <a:p>
            <a:pPr>
              <a:lnSpc>
                <a:spcPct val="90000"/>
              </a:lnSpc>
            </a:pPr>
            <a:r>
              <a:rPr lang="en-US" sz="1700" b="0" i="1">
                <a:effectLst/>
                <a:latin typeface="Helvetica" panose="020B0604020202020204" pitchFamily="34" charset="0"/>
              </a:rPr>
              <a:t>count/countess</a:t>
            </a:r>
            <a:endParaRPr lang="en-US" sz="1700" b="0" i="0">
              <a:effectLst/>
              <a:latin typeface="Helvetica" panose="020B0604020202020204" pitchFamily="34" charset="0"/>
            </a:endParaRPr>
          </a:p>
          <a:p>
            <a:pPr>
              <a:lnSpc>
                <a:spcPct val="90000"/>
              </a:lnSpc>
            </a:pPr>
            <a:endParaRPr lang="en-US" sz="1700"/>
          </a:p>
        </p:txBody>
      </p:sp>
      <p:cxnSp>
        <p:nvCxnSpPr>
          <p:cNvPr id="14" name="Straight Connector 13">
            <a:extLst>
              <a:ext uri="{FF2B5EF4-FFF2-40B4-BE49-F238E27FC236}">
                <a16:creationId xmlns:a16="http://schemas.microsoft.com/office/drawing/2014/main" id="{6AF7ADBB-5E75-4935-B1BF-D8AC3865DD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322EC3-10E9-4291-8C9D-394A3C6418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82484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A3AEA-8067-474F-940E-BD5B58D88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72D62-4EB0-47DD-BCE1-C80FEB2B91CA}"/>
              </a:ext>
            </a:extLst>
          </p:cNvPr>
          <p:cNvSpPr>
            <a:spLocks noGrp="1"/>
          </p:cNvSpPr>
          <p:nvPr>
            <p:ph type="title"/>
          </p:nvPr>
        </p:nvSpPr>
        <p:spPr>
          <a:xfrm>
            <a:off x="422144" y="940910"/>
            <a:ext cx="5069451" cy="4976179"/>
          </a:xfrm>
        </p:spPr>
        <p:txBody>
          <a:bodyPr>
            <a:normAutofit/>
          </a:bodyPr>
          <a:lstStyle/>
          <a:p>
            <a:r>
              <a:rPr lang="en-US" dirty="0"/>
              <a:t>Theme 2: Months</a:t>
            </a:r>
          </a:p>
        </p:txBody>
      </p:sp>
      <p:cxnSp>
        <p:nvCxnSpPr>
          <p:cNvPr id="15"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E5EB67A-C83A-4FC7-95D7-C8B89D1FC0E8}"/>
              </a:ext>
            </a:extLst>
          </p:cNvPr>
          <p:cNvGraphicFramePr>
            <a:graphicFrameLocks noGrp="1"/>
          </p:cNvGraphicFramePr>
          <p:nvPr>
            <p:ph idx="1"/>
            <p:extLst>
              <p:ext uri="{D42A27DB-BD31-4B8C-83A1-F6EECF244321}">
                <p14:modId xmlns:p14="http://schemas.microsoft.com/office/powerpoint/2010/main" val="3247885274"/>
              </p:ext>
            </p:extLst>
          </p:nvPr>
        </p:nvGraphicFramePr>
        <p:xfrm>
          <a:off x="5766179" y="805218"/>
          <a:ext cx="5710451" cy="5329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9138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CCDA0-E641-4576-AEAC-1A95B8C2DDF6}"/>
              </a:ext>
            </a:extLst>
          </p:cNvPr>
          <p:cNvSpPr>
            <a:spLocks noGrp="1"/>
          </p:cNvSpPr>
          <p:nvPr>
            <p:ph type="title"/>
          </p:nvPr>
        </p:nvSpPr>
        <p:spPr>
          <a:xfrm>
            <a:off x="422900" y="540167"/>
            <a:ext cx="4028783" cy="2135867"/>
          </a:xfrm>
        </p:spPr>
        <p:txBody>
          <a:bodyPr vert="horz" lIns="91440" tIns="45720" rIns="91440" bIns="45720" rtlCol="0" anchor="b">
            <a:normAutofit/>
          </a:bodyPr>
          <a:lstStyle/>
          <a:p>
            <a:r>
              <a:rPr lang="en-US" sz="4800">
                <a:solidFill>
                  <a:schemeClr val="tx1"/>
                </a:solidFill>
              </a:rPr>
              <a:t>Days</a:t>
            </a:r>
          </a:p>
        </p:txBody>
      </p:sp>
      <p:sp>
        <p:nvSpPr>
          <p:cNvPr id="5" name="Rectangle 1">
            <a:extLst>
              <a:ext uri="{FF2B5EF4-FFF2-40B4-BE49-F238E27FC236}">
                <a16:creationId xmlns:a16="http://schemas.microsoft.com/office/drawing/2014/main" id="{43DDFFAD-E5D5-4429-9CE3-6391EB5CA91D}"/>
              </a:ext>
            </a:extLst>
          </p:cNvPr>
          <p:cNvSpPr>
            <a:spLocks noChangeArrowheads="1"/>
          </p:cNvSpPr>
          <p:nvPr/>
        </p:nvSpPr>
        <p:spPr bwMode="auto">
          <a:xfrm>
            <a:off x="422900" y="2880452"/>
            <a:ext cx="4028783" cy="30954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lvl="0" indent="-228600" fontAlgn="base">
              <a:lnSpc>
                <a:spcPts val="2800"/>
              </a:lnSpc>
              <a:spcBef>
                <a:spcPct val="0"/>
              </a:spcBef>
              <a:spcAft>
                <a:spcPts val="600"/>
              </a:spcAft>
              <a:buClr>
                <a:schemeClr val="accent2"/>
              </a:buClr>
              <a:buFont typeface="Wingdings 2" panose="05020102010507070707" pitchFamily="18" charset="2"/>
              <a:buChar char=""/>
            </a:pPr>
            <a:r>
              <a:rPr lang="en-US" dirty="0"/>
              <a:t>To form most ordinal numbers </a:t>
            </a:r>
            <a:r>
              <a:rPr lang="en-US" i="1" dirty="0"/>
              <a:t>(first, second, third, </a:t>
            </a:r>
            <a:r>
              <a:rPr lang="en-US" dirty="0"/>
              <a:t>and so on) in German, add the suffix </a:t>
            </a:r>
            <a:r>
              <a:rPr lang="en-US" b="1" dirty="0"/>
              <a:t>-</a:t>
            </a:r>
            <a:r>
              <a:rPr lang="en-US" b="1" dirty="0" err="1"/>
              <a:t>te</a:t>
            </a:r>
            <a:r>
              <a:rPr lang="en-US" dirty="0"/>
              <a:t> or</a:t>
            </a:r>
            <a:br>
              <a:rPr lang="en-US" dirty="0"/>
            </a:br>
            <a:r>
              <a:rPr lang="en-US" b="1" dirty="0"/>
              <a:t>-</a:t>
            </a:r>
            <a:r>
              <a:rPr lang="en-US" b="1" dirty="0" err="1"/>
              <a:t>ste</a:t>
            </a:r>
            <a:r>
              <a:rPr lang="en-US" dirty="0"/>
              <a:t> to the cardinal number. Note that the words for </a:t>
            </a:r>
            <a:r>
              <a:rPr lang="en-US" i="1" dirty="0"/>
              <a:t>first, third, seventh, </a:t>
            </a:r>
            <a:r>
              <a:rPr lang="en-US" dirty="0"/>
              <a:t>and </a:t>
            </a:r>
            <a:r>
              <a:rPr lang="en-US" i="1" dirty="0"/>
              <a:t>eighth </a:t>
            </a:r>
            <a:r>
              <a:rPr lang="en-US" dirty="0"/>
              <a:t>are exceptions to the rule.</a:t>
            </a:r>
            <a:endParaRPr kumimoji="0" lang="en-US" altLang="en-US" b="0" i="0" u="none" strike="noStrike" cap="none" normalizeH="0" baseline="0" dirty="0">
              <a:ln>
                <a:noFill/>
              </a:ln>
              <a:effectLst/>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EB5E0579-8445-4033-8CAE-8415395006C3}"/>
              </a:ext>
            </a:extLst>
          </p:cNvPr>
          <p:cNvGraphicFramePr>
            <a:graphicFrameLocks noGrp="1"/>
          </p:cNvGraphicFramePr>
          <p:nvPr>
            <p:ph idx="1"/>
            <p:extLst>
              <p:ext uri="{D42A27DB-BD31-4B8C-83A1-F6EECF244321}">
                <p14:modId xmlns:p14="http://schemas.microsoft.com/office/powerpoint/2010/main" val="4068355502"/>
              </p:ext>
            </p:extLst>
          </p:nvPr>
        </p:nvGraphicFramePr>
        <p:xfrm>
          <a:off x="5036801" y="742479"/>
          <a:ext cx="6460091" cy="5388776"/>
        </p:xfrm>
        <a:graphic>
          <a:graphicData uri="http://schemas.openxmlformats.org/drawingml/2006/table">
            <a:tbl>
              <a:tblPr>
                <a:solidFill>
                  <a:schemeClr val="tx1">
                    <a:lumMod val="75000"/>
                    <a:lumOff val="25000"/>
                  </a:schemeClr>
                </a:solidFill>
                <a:tableStyleId>{2D5ABB26-0587-4C30-8999-92F81FD0307C}</a:tableStyleId>
              </a:tblPr>
              <a:tblGrid>
                <a:gridCol w="1322092">
                  <a:extLst>
                    <a:ext uri="{9D8B030D-6E8A-4147-A177-3AD203B41FA5}">
                      <a16:colId xmlns:a16="http://schemas.microsoft.com/office/drawing/2014/main" val="4137968143"/>
                    </a:ext>
                  </a:extLst>
                </a:gridCol>
                <a:gridCol w="1771613">
                  <a:extLst>
                    <a:ext uri="{9D8B030D-6E8A-4147-A177-3AD203B41FA5}">
                      <a16:colId xmlns:a16="http://schemas.microsoft.com/office/drawing/2014/main" val="2022176587"/>
                    </a:ext>
                  </a:extLst>
                </a:gridCol>
                <a:gridCol w="1523465">
                  <a:extLst>
                    <a:ext uri="{9D8B030D-6E8A-4147-A177-3AD203B41FA5}">
                      <a16:colId xmlns:a16="http://schemas.microsoft.com/office/drawing/2014/main" val="3046084444"/>
                    </a:ext>
                  </a:extLst>
                </a:gridCol>
                <a:gridCol w="1842921">
                  <a:extLst>
                    <a:ext uri="{9D8B030D-6E8A-4147-A177-3AD203B41FA5}">
                      <a16:colId xmlns:a16="http://schemas.microsoft.com/office/drawing/2014/main" val="211413712"/>
                    </a:ext>
                  </a:extLst>
                </a:gridCol>
              </a:tblGrid>
              <a:tr h="673597">
                <a:tc>
                  <a:txBody>
                    <a:bodyPr/>
                    <a:lstStyle/>
                    <a:p>
                      <a:pPr fontAlgn="t"/>
                      <a:r>
                        <a:rPr lang="en-US" sz="2200" cap="none" spc="0" err="1">
                          <a:solidFill>
                            <a:schemeClr val="bg1"/>
                          </a:solidFill>
                          <a:effectLst/>
                        </a:rPr>
                        <a:t>Eins</a:t>
                      </a:r>
                      <a:endParaRPr lang="en-US" sz="2200" cap="none" spc="0">
                        <a:solidFill>
                          <a:schemeClr val="bg1"/>
                        </a:solidFill>
                        <a:effectLst/>
                      </a:endParaRPr>
                    </a:p>
                  </a:txBody>
                  <a:tcPr marL="115004" marR="205365" marT="32858" marB="246438">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pPr fontAlgn="t"/>
                      <a:r>
                        <a:rPr lang="en-US" sz="2200" b="1" cap="none" spc="0" err="1">
                          <a:solidFill>
                            <a:schemeClr val="bg1"/>
                          </a:solidFill>
                          <a:effectLst/>
                        </a:rPr>
                        <a:t>Erste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neun</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tc>
                  <a:txBody>
                    <a:bodyPr/>
                    <a:lstStyle/>
                    <a:p>
                      <a:pPr fontAlgn="t"/>
                      <a:r>
                        <a:rPr lang="en-US" sz="2200" cap="none" spc="0">
                          <a:solidFill>
                            <a:schemeClr val="bg1"/>
                          </a:solidFill>
                          <a:effectLst/>
                        </a:rPr>
                        <a:t>neun</a:t>
                      </a:r>
                      <a:r>
                        <a:rPr lang="en-US" sz="2200" b="1" cap="none" spc="0">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9525" cap="flat" cmpd="sng" algn="ctr">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497443307"/>
                  </a:ext>
                </a:extLst>
              </a:tr>
              <a:tr h="673597">
                <a:tc>
                  <a:txBody>
                    <a:bodyPr/>
                    <a:lstStyle/>
                    <a:p>
                      <a:pPr fontAlgn="t"/>
                      <a:r>
                        <a:rPr lang="en-US" sz="2200" cap="none" spc="0" err="1">
                          <a:solidFill>
                            <a:schemeClr val="bg1"/>
                          </a:solidFill>
                          <a:effectLst/>
                        </a:rPr>
                        <a:t>zwei</a:t>
                      </a:r>
                      <a:endParaRPr lang="en-US" sz="2200" cap="none" spc="0">
                        <a:solidFill>
                          <a:schemeClr val="bg1"/>
                        </a:solidFill>
                        <a:effectLst/>
                      </a:endParaRPr>
                    </a:p>
                  </a:txBody>
                  <a:tcPr marL="115004" marR="205365" marT="32858" marB="246438">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zwei</a:t>
                      </a:r>
                      <a:r>
                        <a:rPr lang="en-US" sz="2200" b="1" cap="none" spc="0" err="1">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zehn</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a:solidFill>
                            <a:schemeClr val="bg1"/>
                          </a:solidFill>
                          <a:effectLst/>
                        </a:rPr>
                        <a:t>zehn</a:t>
                      </a:r>
                      <a:r>
                        <a:rPr lang="en-US" sz="2200" b="1" cap="none" spc="0">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1556728770"/>
                  </a:ext>
                </a:extLst>
              </a:tr>
              <a:tr h="673597">
                <a:tc>
                  <a:txBody>
                    <a:bodyPr/>
                    <a:lstStyle/>
                    <a:p>
                      <a:pPr fontAlgn="t"/>
                      <a:r>
                        <a:rPr lang="en-US" sz="2200" cap="none" spc="0" err="1">
                          <a:solidFill>
                            <a:schemeClr val="bg1"/>
                          </a:solidFill>
                          <a:effectLst/>
                        </a:rPr>
                        <a:t>drei</a:t>
                      </a:r>
                      <a:endParaRPr lang="en-US" sz="2200" cap="none" spc="0">
                        <a:solidFill>
                          <a:schemeClr val="bg1"/>
                        </a:solidFill>
                        <a:effectLst/>
                      </a:endParaRPr>
                    </a:p>
                  </a:txBody>
                  <a:tcPr marL="115004" marR="205365" marT="32858" marB="246438">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b="1" cap="none" spc="0" err="1">
                          <a:solidFill>
                            <a:schemeClr val="bg1"/>
                          </a:solidFill>
                          <a:effectLst/>
                        </a:rPr>
                        <a:t>dritte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a:solidFill>
                            <a:schemeClr val="bg1"/>
                          </a:solidFill>
                          <a:effectLst/>
                        </a:rPr>
                        <a:t>elf</a:t>
                      </a: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a:solidFill>
                            <a:schemeClr val="bg1"/>
                          </a:solidFill>
                          <a:effectLst/>
                        </a:rPr>
                        <a:t>elf</a:t>
                      </a:r>
                      <a:r>
                        <a:rPr lang="en-US" sz="2200" b="1" cap="none" spc="0">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2823796754"/>
                  </a:ext>
                </a:extLst>
              </a:tr>
              <a:tr h="673597">
                <a:tc>
                  <a:txBody>
                    <a:bodyPr/>
                    <a:lstStyle/>
                    <a:p>
                      <a:pPr fontAlgn="t"/>
                      <a:r>
                        <a:rPr lang="en-US" sz="2200" cap="none" spc="0" err="1">
                          <a:solidFill>
                            <a:schemeClr val="bg1"/>
                          </a:solidFill>
                          <a:effectLst/>
                        </a:rPr>
                        <a:t>vier</a:t>
                      </a:r>
                      <a:endParaRPr lang="en-US" sz="2200" cap="none" spc="0">
                        <a:solidFill>
                          <a:schemeClr val="bg1"/>
                        </a:solidFill>
                        <a:effectLst/>
                      </a:endParaRPr>
                    </a:p>
                  </a:txBody>
                  <a:tcPr marL="115004" marR="205365" marT="32858" marB="246438">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vier</a:t>
                      </a:r>
                      <a:r>
                        <a:rPr lang="en-US" sz="2200" b="1" cap="none" spc="0" err="1">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dirty="0" err="1">
                          <a:solidFill>
                            <a:schemeClr val="bg1"/>
                          </a:solidFill>
                          <a:effectLst/>
                        </a:rPr>
                        <a:t>zwölf</a:t>
                      </a:r>
                      <a:endParaRPr lang="en-US" sz="2200" cap="none" spc="0" dirty="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zwölf</a:t>
                      </a:r>
                      <a:r>
                        <a:rPr lang="en-US" sz="2200" b="1" cap="none" spc="0" err="1">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1706705094"/>
                  </a:ext>
                </a:extLst>
              </a:tr>
              <a:tr h="673597">
                <a:tc>
                  <a:txBody>
                    <a:bodyPr/>
                    <a:lstStyle/>
                    <a:p>
                      <a:pPr fontAlgn="t"/>
                      <a:r>
                        <a:rPr lang="en-US" sz="2200" cap="none" spc="0" err="1">
                          <a:solidFill>
                            <a:schemeClr val="bg1"/>
                          </a:solidFill>
                          <a:effectLst/>
                        </a:rPr>
                        <a:t>fünf</a:t>
                      </a:r>
                      <a:endParaRPr lang="en-US" sz="2200" cap="none" spc="0">
                        <a:solidFill>
                          <a:schemeClr val="bg1"/>
                        </a:solidFill>
                        <a:effectLst/>
                      </a:endParaRPr>
                    </a:p>
                  </a:txBody>
                  <a:tcPr marL="115004" marR="205365" marT="32858" marB="246438">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dirty="0" err="1">
                          <a:solidFill>
                            <a:schemeClr val="bg1"/>
                          </a:solidFill>
                          <a:effectLst/>
                        </a:rPr>
                        <a:t>fünf</a:t>
                      </a:r>
                      <a:r>
                        <a:rPr lang="en-US" sz="2200" b="1" cap="none" spc="0" dirty="0" err="1">
                          <a:solidFill>
                            <a:schemeClr val="bg1"/>
                          </a:solidFill>
                          <a:effectLst/>
                        </a:rPr>
                        <a:t>te</a:t>
                      </a:r>
                      <a:endParaRPr lang="en-US" sz="2200" cap="none" spc="0" dirty="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dreizehn</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dreizehn</a:t>
                      </a:r>
                      <a:r>
                        <a:rPr lang="en-US" sz="2200" b="1" cap="none" spc="0" err="1">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1309971532"/>
                  </a:ext>
                </a:extLst>
              </a:tr>
              <a:tr h="673597">
                <a:tc>
                  <a:txBody>
                    <a:bodyPr/>
                    <a:lstStyle/>
                    <a:p>
                      <a:pPr fontAlgn="t"/>
                      <a:r>
                        <a:rPr lang="en-US" sz="2200" cap="none" spc="0" err="1">
                          <a:solidFill>
                            <a:schemeClr val="bg1"/>
                          </a:solidFill>
                          <a:effectLst/>
                        </a:rPr>
                        <a:t>sechs</a:t>
                      </a:r>
                      <a:endParaRPr lang="en-US" sz="2200" cap="none" spc="0">
                        <a:solidFill>
                          <a:schemeClr val="bg1"/>
                        </a:solidFill>
                        <a:effectLst/>
                      </a:endParaRPr>
                    </a:p>
                  </a:txBody>
                  <a:tcPr marL="115004" marR="205365" marT="32858" marB="246438">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sechs</a:t>
                      </a:r>
                      <a:r>
                        <a:rPr lang="en-US" sz="2200" b="1" cap="none" spc="0" err="1">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a:solidFill>
                            <a:schemeClr val="bg1"/>
                          </a:solidFill>
                          <a:effectLst/>
                        </a:rPr>
                        <a:t>…</a:t>
                      </a: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a:solidFill>
                            <a:schemeClr val="bg1"/>
                          </a:solidFill>
                          <a:effectLst/>
                        </a:rPr>
                        <a:t>…</a:t>
                      </a: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4159825304"/>
                  </a:ext>
                </a:extLst>
              </a:tr>
              <a:tr h="673597">
                <a:tc>
                  <a:txBody>
                    <a:bodyPr/>
                    <a:lstStyle/>
                    <a:p>
                      <a:pPr fontAlgn="t"/>
                      <a:r>
                        <a:rPr lang="en-US" sz="2200" cap="none" spc="0" err="1">
                          <a:solidFill>
                            <a:schemeClr val="bg1"/>
                          </a:solidFill>
                          <a:effectLst/>
                        </a:rPr>
                        <a:t>sieben</a:t>
                      </a:r>
                      <a:endParaRPr lang="en-US" sz="2200" cap="none" spc="0">
                        <a:solidFill>
                          <a:schemeClr val="bg1"/>
                        </a:solidFill>
                        <a:effectLst/>
                      </a:endParaRPr>
                    </a:p>
                  </a:txBody>
                  <a:tcPr marL="115004" marR="205365" marT="32858" marB="246438">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b="1" cap="none" spc="0" err="1">
                          <a:solidFill>
                            <a:schemeClr val="bg1"/>
                          </a:solidFill>
                          <a:effectLst/>
                        </a:rPr>
                        <a:t>sieb</a:t>
                      </a:r>
                      <a:r>
                        <a:rPr lang="en-US" sz="2200" b="1" cap="none" spc="0">
                          <a:solidFill>
                            <a:schemeClr val="bg1"/>
                          </a:solidFill>
                          <a:effectLst/>
                        </a:rPr>
                        <a:t>(</a:t>
                      </a:r>
                      <a:r>
                        <a:rPr lang="en-US" sz="2200" b="1" cap="none" spc="0" err="1">
                          <a:solidFill>
                            <a:schemeClr val="bg1"/>
                          </a:solidFill>
                          <a:effectLst/>
                        </a:rPr>
                        <a:t>en</a:t>
                      </a:r>
                      <a:r>
                        <a:rPr lang="en-US" sz="2200" b="1" cap="none" spc="0">
                          <a:solidFill>
                            <a:schemeClr val="bg1"/>
                          </a:solidFill>
                          <a:effectLst/>
                        </a:rPr>
                        <a:t>)</a:t>
                      </a:r>
                      <a:r>
                        <a:rPr lang="en-US" sz="2200" b="1" cap="none" spc="0" err="1">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err="1">
                          <a:solidFill>
                            <a:schemeClr val="bg1"/>
                          </a:solidFill>
                          <a:effectLst/>
                        </a:rPr>
                        <a:t>zwanzig</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cap="none" spc="0">
                          <a:solidFill>
                            <a:schemeClr val="bg1"/>
                          </a:solidFill>
                          <a:effectLst/>
                        </a:rPr>
                        <a:t>zwanzigs</a:t>
                      </a:r>
                      <a:r>
                        <a:rPr lang="en-US" sz="2200" b="1" cap="none" spc="0">
                          <a:solidFill>
                            <a:schemeClr val="bg1"/>
                          </a:solidFill>
                          <a:effectLst/>
                        </a:rPr>
                        <a:t>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998996683"/>
                  </a:ext>
                </a:extLst>
              </a:tr>
              <a:tr h="673597">
                <a:tc>
                  <a:txBody>
                    <a:bodyPr/>
                    <a:lstStyle/>
                    <a:p>
                      <a:pPr fontAlgn="t"/>
                      <a:r>
                        <a:rPr lang="en-US" sz="2200" cap="none" spc="0" err="1">
                          <a:solidFill>
                            <a:schemeClr val="bg1"/>
                          </a:solidFill>
                          <a:effectLst/>
                        </a:rPr>
                        <a:t>acht</a:t>
                      </a:r>
                      <a:endParaRPr lang="en-US" sz="2200" cap="none" spc="0">
                        <a:solidFill>
                          <a:schemeClr val="bg1"/>
                        </a:solidFill>
                        <a:effectLst/>
                      </a:endParaRPr>
                    </a:p>
                  </a:txBody>
                  <a:tcPr marL="115004" marR="205365" marT="32858" marB="246438">
                    <a:lnL w="12700" cap="flat" cmpd="sng" algn="ctr">
                      <a:solidFill>
                        <a:schemeClr val="bg1"/>
                      </a:solid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pPr fontAlgn="t"/>
                      <a:r>
                        <a:rPr lang="en-US" sz="2200" b="1" cap="none" spc="0" err="1">
                          <a:solidFill>
                            <a:schemeClr val="bg1"/>
                          </a:solidFill>
                          <a:effectLst/>
                        </a:rPr>
                        <a:t>achte</a:t>
                      </a:r>
                      <a:endParaRPr lang="en-US" sz="2200" cap="none" spc="0">
                        <a:solidFill>
                          <a:schemeClr val="bg1"/>
                        </a:solidFill>
                        <a:effectLst/>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2200" cap="none" spc="0">
                        <a:solidFill>
                          <a:schemeClr val="bg1"/>
                        </a:solidFill>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tc>
                  <a:txBody>
                    <a:bodyPr/>
                    <a:lstStyle/>
                    <a:p>
                      <a:endParaRPr lang="en-US" sz="2200" cap="none" spc="0" dirty="0">
                        <a:solidFill>
                          <a:schemeClr val="bg1"/>
                        </a:solidFill>
                      </a:endParaRPr>
                    </a:p>
                  </a:txBody>
                  <a:tcPr marL="115004" marR="164292" marT="32858" marB="246438">
                    <a:lnL w="12700" cmpd="sng">
                      <a:noFill/>
                      <a:prstDash val="solid"/>
                    </a:lnL>
                    <a:lnR w="12700" cmpd="sng">
                      <a:noFill/>
                      <a:prstDash val="solid"/>
                    </a:lnR>
                    <a:lnT w="12700" cmpd="sng">
                      <a:noFill/>
                      <a:prstDash val="solid"/>
                    </a:lnT>
                    <a:lnB w="12700" cmpd="sng">
                      <a:noFill/>
                      <a:prstDash val="solid"/>
                    </a:lnB>
                    <a:solidFill>
                      <a:schemeClr val="tx1">
                        <a:lumMod val="75000"/>
                        <a:lumOff val="25000"/>
                      </a:schemeClr>
                    </a:solidFill>
                  </a:tcPr>
                </a:tc>
                <a:extLst>
                  <a:ext uri="{0D108BD9-81ED-4DB2-BD59-A6C34878D82A}">
                    <a16:rowId xmlns:a16="http://schemas.microsoft.com/office/drawing/2014/main" val="4049434749"/>
                  </a:ext>
                </a:extLst>
              </a:tr>
            </a:tbl>
          </a:graphicData>
        </a:graphic>
      </p:graphicFrame>
    </p:spTree>
    <p:extLst>
      <p:ext uri="{BB962C8B-B14F-4D97-AF65-F5344CB8AC3E}">
        <p14:creationId xmlns:p14="http://schemas.microsoft.com/office/powerpoint/2010/main" val="357987639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51C3B6-A0D6-43F6-9F68-13666CDA5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24EF3E42-675E-4E84-AA5A-E233060C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0F3B65B4-B443-446A-9981-E6E89B0B75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eburtstagsgegenstände vor rosa Hintergrund">
            <a:extLst>
              <a:ext uri="{FF2B5EF4-FFF2-40B4-BE49-F238E27FC236}">
                <a16:creationId xmlns:a16="http://schemas.microsoft.com/office/drawing/2014/main" id="{CE7D5A23-D5D3-44F6-9557-ECAD07228530}"/>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15" name="Rectangle 14">
            <a:extLst>
              <a:ext uri="{FF2B5EF4-FFF2-40B4-BE49-F238E27FC236}">
                <a16:creationId xmlns:a16="http://schemas.microsoft.com/office/drawing/2014/main" id="{8C1B6235-FA3D-4887-A978-D884AA0DF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70810" y="536812"/>
            <a:ext cx="6858000" cy="5784375"/>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D8188-0522-483A-A43F-18A30505E8D1}"/>
              </a:ext>
            </a:extLst>
          </p:cNvPr>
          <p:cNvSpPr>
            <a:spLocks noGrp="1"/>
          </p:cNvSpPr>
          <p:nvPr>
            <p:ph type="title"/>
          </p:nvPr>
        </p:nvSpPr>
        <p:spPr>
          <a:xfrm>
            <a:off x="6653314" y="576263"/>
            <a:ext cx="4444436" cy="2967606"/>
          </a:xfrm>
        </p:spPr>
        <p:txBody>
          <a:bodyPr vert="horz" lIns="91440" tIns="45720" rIns="91440" bIns="45720" rtlCol="0" anchor="b">
            <a:normAutofit/>
          </a:bodyPr>
          <a:lstStyle/>
          <a:p>
            <a:r>
              <a:rPr lang="en-US" sz="4800">
                <a:solidFill>
                  <a:srgbClr val="FFFFFF"/>
                </a:solidFill>
              </a:rPr>
              <a:t>Fun Word</a:t>
            </a:r>
          </a:p>
        </p:txBody>
      </p:sp>
      <p:sp>
        <p:nvSpPr>
          <p:cNvPr id="3" name="Content Placeholder 2">
            <a:extLst>
              <a:ext uri="{FF2B5EF4-FFF2-40B4-BE49-F238E27FC236}">
                <a16:creationId xmlns:a16="http://schemas.microsoft.com/office/drawing/2014/main" id="{B5F47E9D-CB40-4CD1-91CC-0D808BECC5CB}"/>
              </a:ext>
            </a:extLst>
          </p:cNvPr>
          <p:cNvSpPr>
            <a:spLocks noGrp="1"/>
          </p:cNvSpPr>
          <p:nvPr>
            <p:ph idx="1"/>
          </p:nvPr>
        </p:nvSpPr>
        <p:spPr>
          <a:xfrm>
            <a:off x="6653314" y="3686001"/>
            <a:ext cx="4444436" cy="1169971"/>
          </a:xfrm>
        </p:spPr>
        <p:txBody>
          <a:bodyPr vert="horz" lIns="91440" tIns="45720" rIns="91440" bIns="45720" rtlCol="0">
            <a:normAutofit/>
          </a:bodyPr>
          <a:lstStyle/>
          <a:p>
            <a:pPr marL="0" indent="0">
              <a:lnSpc>
                <a:spcPts val="3200"/>
              </a:lnSpc>
              <a:buNone/>
            </a:pPr>
            <a:r>
              <a:rPr lang="en-US" b="1" i="0">
                <a:solidFill>
                  <a:srgbClr val="FFFFFF"/>
                </a:solidFill>
                <a:effectLst/>
              </a:rPr>
              <a:t>Herzlichen Glückwunsch (Happy Birthday)</a:t>
            </a:r>
            <a:endParaRPr lang="en-US">
              <a:solidFill>
                <a:srgbClr val="FFFFFF"/>
              </a:solidFill>
            </a:endParaRPr>
          </a:p>
        </p:txBody>
      </p:sp>
      <p:cxnSp>
        <p:nvCxnSpPr>
          <p:cNvPr id="17" name="Straight Connector 16">
            <a:extLst>
              <a:ext uri="{FF2B5EF4-FFF2-40B4-BE49-F238E27FC236}">
                <a16:creationId xmlns:a16="http://schemas.microsoft.com/office/drawing/2014/main" id="{FD6C387B-06BE-490B-A22D-8EA8A67AA8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F679B"/>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DCE841-D2A0-408E-8F2F-990D0105E2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F679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27867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E68C35-0307-4DBB-9BB2-51A0BC80F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B4461734-7A1F-4C43-9DD1-82961A9BC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F76B182E-353C-4F09-98E3-D0D9D094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B6D35-9C92-41B5-91AB-7EE1EB7D7893}"/>
              </a:ext>
            </a:extLst>
          </p:cNvPr>
          <p:cNvSpPr>
            <a:spLocks noGrp="1"/>
          </p:cNvSpPr>
          <p:nvPr>
            <p:ph type="title"/>
          </p:nvPr>
        </p:nvSpPr>
        <p:spPr>
          <a:xfrm>
            <a:off x="422401" y="603503"/>
            <a:ext cx="10851735" cy="1739267"/>
          </a:xfrm>
        </p:spPr>
        <p:txBody>
          <a:bodyPr anchor="t">
            <a:normAutofit/>
          </a:bodyPr>
          <a:lstStyle/>
          <a:p>
            <a:r>
              <a:rPr lang="en-US" dirty="0"/>
              <a:t>Possessive Pronouns</a:t>
            </a:r>
          </a:p>
        </p:txBody>
      </p:sp>
      <p:cxnSp>
        <p:nvCxnSpPr>
          <p:cNvPr id="15" name="Vertical Connector">
            <a:extLst>
              <a:ext uri="{FF2B5EF4-FFF2-40B4-BE49-F238E27FC236}">
                <a16:creationId xmlns:a16="http://schemas.microsoft.com/office/drawing/2014/main" id="{A32DD4E3-F3A5-479E-9FC8-93181F7ABF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A5C97BEA-9A67-4872-9526-42EECD54C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F858BBF-3B7B-44D9-ACB5-05A949792729}"/>
              </a:ext>
            </a:extLst>
          </p:cNvPr>
          <p:cNvGraphicFramePr>
            <a:graphicFrameLocks noGrp="1"/>
          </p:cNvGraphicFramePr>
          <p:nvPr>
            <p:ph idx="1"/>
            <p:extLst>
              <p:ext uri="{D42A27DB-BD31-4B8C-83A1-F6EECF244321}">
                <p14:modId xmlns:p14="http://schemas.microsoft.com/office/powerpoint/2010/main" val="1455807525"/>
              </p:ext>
            </p:extLst>
          </p:nvPr>
        </p:nvGraphicFramePr>
        <p:xfrm>
          <a:off x="2277163" y="2515751"/>
          <a:ext cx="8058837" cy="3231236"/>
        </p:xfrm>
        <a:graphic>
          <a:graphicData uri="http://schemas.openxmlformats.org/drawingml/2006/table">
            <a:tbl>
              <a:tblPr/>
              <a:tblGrid>
                <a:gridCol w="3033782">
                  <a:extLst>
                    <a:ext uri="{9D8B030D-6E8A-4147-A177-3AD203B41FA5}">
                      <a16:colId xmlns:a16="http://schemas.microsoft.com/office/drawing/2014/main" val="1563228479"/>
                    </a:ext>
                  </a:extLst>
                </a:gridCol>
                <a:gridCol w="1961002">
                  <a:extLst>
                    <a:ext uri="{9D8B030D-6E8A-4147-A177-3AD203B41FA5}">
                      <a16:colId xmlns:a16="http://schemas.microsoft.com/office/drawing/2014/main" val="3760629656"/>
                    </a:ext>
                  </a:extLst>
                </a:gridCol>
                <a:gridCol w="3064053">
                  <a:extLst>
                    <a:ext uri="{9D8B030D-6E8A-4147-A177-3AD203B41FA5}">
                      <a16:colId xmlns:a16="http://schemas.microsoft.com/office/drawing/2014/main" val="2583975309"/>
                    </a:ext>
                  </a:extLst>
                </a:gridCol>
              </a:tblGrid>
              <a:tr h="392320">
                <a:tc gridSpan="3">
                  <a:txBody>
                    <a:bodyPr/>
                    <a:lstStyle/>
                    <a:p>
                      <a:pPr algn="ctr"/>
                      <a:r>
                        <a:rPr lang="en-US" sz="1800" b="1">
                          <a:solidFill>
                            <a:srgbClr val="333333"/>
                          </a:solidFill>
                          <a:effectLst/>
                        </a:rPr>
                        <a:t>Singular</a:t>
                      </a:r>
                    </a:p>
                  </a:txBody>
                  <a:tcPr marL="54060" marR="54060" marT="38614" marB="38614">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37547746"/>
                  </a:ext>
                </a:extLst>
              </a:tr>
              <a:tr h="392320">
                <a:tc>
                  <a:txBody>
                    <a:bodyPr/>
                    <a:lstStyle/>
                    <a:p>
                      <a:pPr algn="ctr"/>
                      <a:r>
                        <a:rPr lang="en-US" sz="1800" b="1">
                          <a:solidFill>
                            <a:srgbClr val="333333"/>
                          </a:solidFill>
                          <a:effectLst/>
                        </a:rPr>
                        <a:t>Personal Pronoun</a:t>
                      </a:r>
                    </a:p>
                  </a:txBody>
                  <a:tcPr marL="54060" marR="54060" marT="38614" marB="38614">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gridSpan="2">
                  <a:txBody>
                    <a:bodyPr/>
                    <a:lstStyle/>
                    <a:p>
                      <a:pPr algn="ctr"/>
                      <a:r>
                        <a:rPr lang="en-US" sz="1800" b="1">
                          <a:solidFill>
                            <a:srgbClr val="333333"/>
                          </a:solidFill>
                          <a:effectLst/>
                        </a:rPr>
                        <a:t>Possessive Adjective</a:t>
                      </a:r>
                    </a:p>
                  </a:txBody>
                  <a:tcPr marL="54060" marR="54060" marT="38614" marB="38614">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solidFill>
                      <a:srgbClr val="B3CB61"/>
                    </a:solidFill>
                  </a:tcPr>
                </a:tc>
                <a:tc hMerge="1">
                  <a:txBody>
                    <a:bodyPr/>
                    <a:lstStyle/>
                    <a:p>
                      <a:endParaRPr lang="en-US"/>
                    </a:p>
                  </a:txBody>
                  <a:tcPr/>
                </a:tc>
                <a:extLst>
                  <a:ext uri="{0D108BD9-81ED-4DB2-BD59-A6C34878D82A}">
                    <a16:rowId xmlns:a16="http://schemas.microsoft.com/office/drawing/2014/main" val="3602849102"/>
                  </a:ext>
                </a:extLst>
              </a:tr>
              <a:tr h="407766">
                <a:tc>
                  <a:txBody>
                    <a:bodyPr/>
                    <a:lstStyle/>
                    <a:p>
                      <a:pPr algn="ctr" fontAlgn="t"/>
                      <a:r>
                        <a:rPr lang="en-US" sz="1800">
                          <a:effectLst/>
                        </a:rPr>
                        <a:t>ich</a:t>
                      </a:r>
                    </a:p>
                  </a:txBody>
                  <a:tcPr marL="92674"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b="1">
                          <a:effectLst/>
                        </a:rPr>
                        <a:t>mein</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i="1">
                          <a:effectLst/>
                        </a:rPr>
                        <a:t>my</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2756636761"/>
                  </a:ext>
                </a:extLst>
              </a:tr>
              <a:tr h="407766">
                <a:tc>
                  <a:txBody>
                    <a:bodyPr/>
                    <a:lstStyle/>
                    <a:p>
                      <a:pPr algn="ctr" fontAlgn="t"/>
                      <a:r>
                        <a:rPr lang="en-US" sz="1800">
                          <a:effectLst/>
                        </a:rPr>
                        <a:t>du</a:t>
                      </a:r>
                    </a:p>
                  </a:txBody>
                  <a:tcPr marL="92674"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b="1">
                          <a:effectLst/>
                        </a:rPr>
                        <a:t>dein</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i="1">
                          <a:effectLst/>
                        </a:rPr>
                        <a:t>your (informal)</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1734398076"/>
                  </a:ext>
                </a:extLst>
              </a:tr>
              <a:tr h="407766">
                <a:tc>
                  <a:txBody>
                    <a:bodyPr/>
                    <a:lstStyle/>
                    <a:p>
                      <a:pPr algn="ctr" fontAlgn="t"/>
                      <a:r>
                        <a:rPr lang="en-US" sz="1800">
                          <a:effectLst/>
                        </a:rPr>
                        <a:t>Sie</a:t>
                      </a:r>
                    </a:p>
                  </a:txBody>
                  <a:tcPr marL="92674"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b="1">
                          <a:effectLst/>
                        </a:rPr>
                        <a:t>Ihr</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i="1">
                          <a:effectLst/>
                        </a:rPr>
                        <a:t>your (formal)</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2622546471"/>
                  </a:ext>
                </a:extLst>
              </a:tr>
              <a:tr h="407766">
                <a:tc>
                  <a:txBody>
                    <a:bodyPr/>
                    <a:lstStyle/>
                    <a:p>
                      <a:pPr algn="ctr" fontAlgn="t"/>
                      <a:r>
                        <a:rPr lang="en-US" sz="1800">
                          <a:effectLst/>
                        </a:rPr>
                        <a:t>er</a:t>
                      </a:r>
                    </a:p>
                  </a:txBody>
                  <a:tcPr marL="92674"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b="1">
                          <a:effectLst/>
                        </a:rPr>
                        <a:t>sein</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i="1">
                          <a:effectLst/>
                        </a:rPr>
                        <a:t>his; its</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1864966731"/>
                  </a:ext>
                </a:extLst>
              </a:tr>
              <a:tr h="407766">
                <a:tc>
                  <a:txBody>
                    <a:bodyPr/>
                    <a:lstStyle/>
                    <a:p>
                      <a:pPr algn="ctr" fontAlgn="t"/>
                      <a:r>
                        <a:rPr lang="en-US" sz="1800">
                          <a:effectLst/>
                        </a:rPr>
                        <a:t>sie</a:t>
                      </a:r>
                    </a:p>
                  </a:txBody>
                  <a:tcPr marL="92674"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b="1">
                          <a:effectLst/>
                        </a:rPr>
                        <a:t>ihr</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i="1">
                          <a:effectLst/>
                        </a:rPr>
                        <a:t>her; its</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2838886350"/>
                  </a:ext>
                </a:extLst>
              </a:tr>
              <a:tr h="407766">
                <a:tc>
                  <a:txBody>
                    <a:bodyPr/>
                    <a:lstStyle/>
                    <a:p>
                      <a:pPr algn="ctr" fontAlgn="t"/>
                      <a:r>
                        <a:rPr lang="en-US" sz="1800">
                          <a:effectLst/>
                        </a:rPr>
                        <a:t>es</a:t>
                      </a:r>
                    </a:p>
                  </a:txBody>
                  <a:tcPr marL="92674"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b="1">
                          <a:effectLst/>
                        </a:rPr>
                        <a:t>sein</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tc>
                  <a:txBody>
                    <a:bodyPr/>
                    <a:lstStyle/>
                    <a:p>
                      <a:pPr fontAlgn="t"/>
                      <a:r>
                        <a:rPr lang="en-US" sz="1800" i="1">
                          <a:effectLst/>
                        </a:rPr>
                        <a:t>its</a:t>
                      </a:r>
                      <a:endParaRPr lang="en-US" sz="1800">
                        <a:effectLst/>
                      </a:endParaRPr>
                    </a:p>
                  </a:txBody>
                  <a:tcPr marL="77228" marR="92674" marT="46337" marB="46337">
                    <a:lnL w="7620" cap="flat" cmpd="sng" algn="ctr">
                      <a:solidFill>
                        <a:srgbClr val="333333"/>
                      </a:solidFill>
                      <a:prstDash val="solid"/>
                      <a:round/>
                      <a:headEnd type="none" w="med" len="med"/>
                      <a:tailEnd type="none" w="med" len="med"/>
                    </a:lnL>
                    <a:lnR w="7620" cap="flat" cmpd="sng" algn="ctr">
                      <a:solidFill>
                        <a:srgbClr val="333333"/>
                      </a:solidFill>
                      <a:prstDash val="solid"/>
                      <a:round/>
                      <a:headEnd type="none" w="med" len="med"/>
                      <a:tailEnd type="none" w="med" len="med"/>
                    </a:lnR>
                    <a:lnT w="7620" cap="flat" cmpd="sng" algn="ctr">
                      <a:solidFill>
                        <a:srgbClr val="333333"/>
                      </a:solidFill>
                      <a:prstDash val="solid"/>
                      <a:round/>
                      <a:headEnd type="none" w="med" len="med"/>
                      <a:tailEnd type="none" w="med" len="med"/>
                    </a:lnT>
                    <a:lnB w="7620" cap="flat" cmpd="sng" algn="ctr">
                      <a:solidFill>
                        <a:srgbClr val="333333"/>
                      </a:solidFill>
                      <a:prstDash val="solid"/>
                      <a:round/>
                      <a:headEnd type="none" w="med" len="med"/>
                      <a:tailEnd type="none" w="med" len="med"/>
                    </a:lnB>
                  </a:tcPr>
                </a:tc>
                <a:extLst>
                  <a:ext uri="{0D108BD9-81ED-4DB2-BD59-A6C34878D82A}">
                    <a16:rowId xmlns:a16="http://schemas.microsoft.com/office/drawing/2014/main" val="164241614"/>
                  </a:ext>
                </a:extLst>
              </a:tr>
            </a:tbl>
          </a:graphicData>
        </a:graphic>
      </p:graphicFrame>
    </p:spTree>
    <p:extLst>
      <p:ext uri="{BB962C8B-B14F-4D97-AF65-F5344CB8AC3E}">
        <p14:creationId xmlns:p14="http://schemas.microsoft.com/office/powerpoint/2010/main" val="2212612198"/>
      </p:ext>
    </p:extLst>
  </p:cSld>
  <p:clrMapOvr>
    <a:masterClrMapping/>
  </p:clrMapOvr>
  <p:transition spd="slow">
    <p:cover/>
  </p:transition>
</p:sld>
</file>

<file path=ppt/theme/theme1.xml><?xml version="1.0" encoding="utf-8"?>
<a:theme xmlns:a="http://schemas.openxmlformats.org/drawingml/2006/main" name="OffsetVTI">
  <a:themeElements>
    <a:clrScheme name="Offic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937</Words>
  <Application>Microsoft Office PowerPoint</Application>
  <PresentationFormat>Widescreen</PresentationFormat>
  <Paragraphs>201</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Dante</vt:lpstr>
      <vt:lpstr>Dante (Headings)2</vt:lpstr>
      <vt:lpstr>Helvetica</vt:lpstr>
      <vt:lpstr>Helvetica Neue Medium</vt:lpstr>
      <vt:lpstr>Symbol</vt:lpstr>
      <vt:lpstr>Wingdings 2</vt:lpstr>
      <vt:lpstr>OffsetVTI</vt:lpstr>
      <vt:lpstr>KAP 3</vt:lpstr>
      <vt:lpstr>Theme 1: Basic Words</vt:lpstr>
      <vt:lpstr>Useful Prefixes</vt:lpstr>
      <vt:lpstr>Useful Sentences</vt:lpstr>
      <vt:lpstr>Fun Fact</vt:lpstr>
      <vt:lpstr>Theme 2: Months</vt:lpstr>
      <vt:lpstr>Days</vt:lpstr>
      <vt:lpstr>Fun Word</vt:lpstr>
      <vt:lpstr>Possessive Pronouns</vt:lpstr>
      <vt:lpstr>Examples</vt:lpstr>
      <vt:lpstr>Personal Pronouns: Singular</vt:lpstr>
      <vt:lpstr>Personal Pronouns: Plural</vt:lpstr>
      <vt:lpstr>Notes</vt:lpstr>
      <vt:lpstr>Prepositions</vt:lpstr>
      <vt:lpstr>Examples</vt:lpstr>
      <vt:lpstr>Alles Klar? Kultur Spot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KAP 3</dc:title>
  <dc:creator>Kaleb R Cosgrave</dc:creator>
  <cp:lastModifiedBy>Kaleb R Cosgrave</cp:lastModifiedBy>
  <cp:revision>3</cp:revision>
  <dcterms:created xsi:type="dcterms:W3CDTF">2021-11-23T09:30:17Z</dcterms:created>
  <dcterms:modified xsi:type="dcterms:W3CDTF">2021-11-24T02:21:04Z</dcterms:modified>
</cp:coreProperties>
</file>