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66" d="100"/>
          <a:sy n="66" d="100"/>
        </p:scale>
        <p:origin x="-1112"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1C27C-8E02-2340-BFD6-2840D1E09FB7}" type="datetimeFigureOut">
              <a:rPr lang="de-AT" smtClean="0"/>
              <a:t>8/25/20</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E4958-FF01-1046-95D9-228684F1448D}" type="slidenum">
              <a:rPr lang="de-AT" smtClean="0"/>
              <a:t>‹#›</a:t>
            </a:fld>
            <a:endParaRPr lang="de-AT"/>
          </a:p>
        </p:txBody>
      </p:sp>
    </p:spTree>
    <p:extLst>
      <p:ext uri="{BB962C8B-B14F-4D97-AF65-F5344CB8AC3E}">
        <p14:creationId xmlns:p14="http://schemas.microsoft.com/office/powerpoint/2010/main" val="383480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a:t>If</a:t>
            </a:r>
            <a:r>
              <a:rPr lang="de-AT" dirty="0"/>
              <a:t> </a:t>
            </a:r>
            <a:r>
              <a:rPr lang="de-AT" dirty="0" err="1"/>
              <a:t>that</a:t>
            </a:r>
            <a:r>
              <a:rPr lang="de-AT" dirty="0"/>
              <a:t> </a:t>
            </a:r>
            <a:r>
              <a:rPr lang="de-AT" dirty="0" err="1"/>
              <a:t>content</a:t>
            </a:r>
            <a:r>
              <a:rPr lang="de-AT" dirty="0"/>
              <a:t> </a:t>
            </a:r>
            <a:r>
              <a:rPr lang="de-AT" dirty="0" err="1"/>
              <a:t>is</a:t>
            </a:r>
            <a:r>
              <a:rPr lang="de-AT" dirty="0"/>
              <a:t> still in </a:t>
            </a:r>
            <a:r>
              <a:rPr lang="de-AT" dirty="0" err="1"/>
              <a:t>your</a:t>
            </a:r>
            <a:r>
              <a:rPr lang="de-AT" dirty="0"/>
              <a:t> </a:t>
            </a:r>
            <a:r>
              <a:rPr lang="de-AT" dirty="0" err="1"/>
              <a:t>second</a:t>
            </a:r>
            <a:r>
              <a:rPr lang="de-AT" dirty="0"/>
              <a:t> </a:t>
            </a:r>
            <a:r>
              <a:rPr lang="de-AT" dirty="0" err="1"/>
              <a:t>draft</a:t>
            </a:r>
            <a:r>
              <a:rPr lang="de-AT" dirty="0"/>
              <a:t>, </a:t>
            </a:r>
            <a:r>
              <a:rPr lang="de-AT" dirty="0" err="1"/>
              <a:t>you</a:t>
            </a:r>
            <a:r>
              <a:rPr lang="de-AT" dirty="0"/>
              <a:t> will </a:t>
            </a:r>
            <a:r>
              <a:rPr lang="de-AT" dirty="0" err="1"/>
              <a:t>be</a:t>
            </a:r>
            <a:r>
              <a:rPr lang="de-AT" dirty="0"/>
              <a:t> </a:t>
            </a:r>
            <a:r>
              <a:rPr lang="de-AT" dirty="0" err="1"/>
              <a:t>failed</a:t>
            </a:r>
            <a:r>
              <a:rPr lang="de-AT" dirty="0"/>
              <a:t> </a:t>
            </a:r>
            <a:r>
              <a:rPr lang="de-AT" dirty="0" err="1"/>
              <a:t>for</a:t>
            </a:r>
            <a:r>
              <a:rPr lang="de-AT" dirty="0"/>
              <a:t> </a:t>
            </a:r>
            <a:r>
              <a:rPr lang="de-AT" dirty="0" err="1"/>
              <a:t>the</a:t>
            </a:r>
            <a:r>
              <a:rPr lang="de-AT" dirty="0"/>
              <a:t> </a:t>
            </a:r>
            <a:r>
              <a:rPr lang="de-AT" dirty="0" err="1"/>
              <a:t>assingment</a:t>
            </a:r>
            <a:r>
              <a:rPr lang="de-AT" dirty="0"/>
              <a:t>.</a:t>
            </a:r>
          </a:p>
        </p:txBody>
      </p:sp>
      <p:sp>
        <p:nvSpPr>
          <p:cNvPr id="4" name="Slide Number Placeholder 3"/>
          <p:cNvSpPr>
            <a:spLocks noGrp="1"/>
          </p:cNvSpPr>
          <p:nvPr>
            <p:ph type="sldNum" sz="quarter" idx="10"/>
          </p:nvPr>
        </p:nvSpPr>
        <p:spPr/>
        <p:txBody>
          <a:bodyPr/>
          <a:lstStyle/>
          <a:p>
            <a:fld id="{C12E4958-FF01-1046-95D9-228684F1448D}" type="slidenum">
              <a:rPr lang="de-AT" smtClean="0"/>
              <a:t>3</a:t>
            </a:fld>
            <a:endParaRPr lang="de-AT"/>
          </a:p>
        </p:txBody>
      </p:sp>
    </p:spTree>
    <p:extLst>
      <p:ext uri="{BB962C8B-B14F-4D97-AF65-F5344CB8AC3E}">
        <p14:creationId xmlns:p14="http://schemas.microsoft.com/office/powerpoint/2010/main" val="1531961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1E46D-2903-4047-8407-864DBD594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AT"/>
          </a:p>
        </p:txBody>
      </p:sp>
      <p:sp>
        <p:nvSpPr>
          <p:cNvPr id="3" name="Subtitle 2">
            <a:extLst>
              <a:ext uri="{FF2B5EF4-FFF2-40B4-BE49-F238E27FC236}">
                <a16:creationId xmlns:a16="http://schemas.microsoft.com/office/drawing/2014/main" xmlns="" id="{D95C0970-70F8-9342-B426-8D711D3304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AT"/>
          </a:p>
        </p:txBody>
      </p:sp>
      <p:sp>
        <p:nvSpPr>
          <p:cNvPr id="4" name="Date Placeholder 3">
            <a:extLst>
              <a:ext uri="{FF2B5EF4-FFF2-40B4-BE49-F238E27FC236}">
                <a16:creationId xmlns:a16="http://schemas.microsoft.com/office/drawing/2014/main" xmlns="" id="{4CC4596B-CEDD-034F-9EC7-FA6C935F72EA}"/>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5" name="Footer Placeholder 4">
            <a:extLst>
              <a:ext uri="{FF2B5EF4-FFF2-40B4-BE49-F238E27FC236}">
                <a16:creationId xmlns:a16="http://schemas.microsoft.com/office/drawing/2014/main" xmlns="" id="{7AB645CE-FC85-D043-A2C4-C756C20ED6E2}"/>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xmlns="" id="{563CD664-66EB-AC42-AA84-6C9D8CF6FB1F}"/>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932419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F11C9-D915-9C4C-A885-B0AE9F4F97A6}"/>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xmlns="" id="{220BC546-B063-7D4B-9593-C645869FD2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xmlns="" id="{98016953-AC1D-2241-9ADA-B1A48AFFF27F}"/>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5" name="Footer Placeholder 4">
            <a:extLst>
              <a:ext uri="{FF2B5EF4-FFF2-40B4-BE49-F238E27FC236}">
                <a16:creationId xmlns:a16="http://schemas.microsoft.com/office/drawing/2014/main" xmlns="" id="{D4AB0DAE-D873-CC42-A373-0E97EAF50119}"/>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xmlns="" id="{97EC67A0-85F4-F44B-9906-EE47791B6644}"/>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80228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D326111-AA1E-2441-90D1-090F48608B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xmlns="" id="{78976B72-CE1C-1042-9184-3AA88BA449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xmlns="" id="{808842DD-B9E9-7149-94B7-FB8A4801FD42}"/>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5" name="Footer Placeholder 4">
            <a:extLst>
              <a:ext uri="{FF2B5EF4-FFF2-40B4-BE49-F238E27FC236}">
                <a16:creationId xmlns:a16="http://schemas.microsoft.com/office/drawing/2014/main" xmlns="" id="{8FF2A228-EC3C-7047-AD36-AEF619183042}"/>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xmlns="" id="{56B5F9D6-042E-3A49-8D7D-EFA9F783BA5D}"/>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181005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6514D-17A2-1041-AA41-5F230D15D65E}"/>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xmlns="" id="{8EE0EDD6-13FF-7347-B537-7961585861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xmlns="" id="{32E08914-CCB2-2D46-8972-DDBEA7FD22FB}"/>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5" name="Footer Placeholder 4">
            <a:extLst>
              <a:ext uri="{FF2B5EF4-FFF2-40B4-BE49-F238E27FC236}">
                <a16:creationId xmlns:a16="http://schemas.microsoft.com/office/drawing/2014/main" xmlns="" id="{BB1DCBC1-60F0-FD4B-84B0-771E508DC18F}"/>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xmlns="" id="{629CFE45-9A31-BC42-9510-D9FF905E6159}"/>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102484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BB6DAA-6595-A14C-8C30-DA352C28DF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AT"/>
          </a:p>
        </p:txBody>
      </p:sp>
      <p:sp>
        <p:nvSpPr>
          <p:cNvPr id="3" name="Text Placeholder 2">
            <a:extLst>
              <a:ext uri="{FF2B5EF4-FFF2-40B4-BE49-F238E27FC236}">
                <a16:creationId xmlns:a16="http://schemas.microsoft.com/office/drawing/2014/main" xmlns="" id="{081A193C-6FF6-E74B-A39A-EE9A1DD720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CFC26FA-5327-C047-AEE9-4ECE32BE9D18}"/>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5" name="Footer Placeholder 4">
            <a:extLst>
              <a:ext uri="{FF2B5EF4-FFF2-40B4-BE49-F238E27FC236}">
                <a16:creationId xmlns:a16="http://schemas.microsoft.com/office/drawing/2014/main" xmlns="" id="{097F6FE8-E686-F948-8389-5D5CCCC35DCB}"/>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xmlns="" id="{36F86205-4877-EF40-9BD8-1A7603D5D46B}"/>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147073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736019-AF3F-0F4C-8610-0A56A6FF5066}"/>
              </a:ext>
            </a:extLst>
          </p:cNvPr>
          <p:cNvSpPr>
            <a:spLocks noGrp="1"/>
          </p:cNvSpPr>
          <p:nvPr>
            <p:ph type="title"/>
          </p:nvPr>
        </p:nvSpPr>
        <p:spPr/>
        <p:txBody>
          <a:bodyPr/>
          <a:lstStyle/>
          <a:p>
            <a:r>
              <a:rPr lang="en-US"/>
              <a:t>Click to edit Master title style</a:t>
            </a:r>
            <a:endParaRPr lang="de-AT"/>
          </a:p>
        </p:txBody>
      </p:sp>
      <p:sp>
        <p:nvSpPr>
          <p:cNvPr id="3" name="Content Placeholder 2">
            <a:extLst>
              <a:ext uri="{FF2B5EF4-FFF2-40B4-BE49-F238E27FC236}">
                <a16:creationId xmlns:a16="http://schemas.microsoft.com/office/drawing/2014/main" xmlns="" id="{1C099182-6600-4540-B1A7-16DCDEB2B0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Content Placeholder 3">
            <a:extLst>
              <a:ext uri="{FF2B5EF4-FFF2-40B4-BE49-F238E27FC236}">
                <a16:creationId xmlns:a16="http://schemas.microsoft.com/office/drawing/2014/main" xmlns="" id="{B3BE57AA-25A1-684A-B8F5-35792274AE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Date Placeholder 4">
            <a:extLst>
              <a:ext uri="{FF2B5EF4-FFF2-40B4-BE49-F238E27FC236}">
                <a16:creationId xmlns:a16="http://schemas.microsoft.com/office/drawing/2014/main" xmlns="" id="{5AD66D52-E5A4-C34F-95E9-8E9A48F3CDDC}"/>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6" name="Footer Placeholder 5">
            <a:extLst>
              <a:ext uri="{FF2B5EF4-FFF2-40B4-BE49-F238E27FC236}">
                <a16:creationId xmlns:a16="http://schemas.microsoft.com/office/drawing/2014/main" xmlns="" id="{16B295BB-F149-694E-8963-0215A5B5FAF8}"/>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xmlns="" id="{BED3DB4F-8E09-4747-BB4F-A9F8A3E6C878}"/>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314373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3FB64-EBB2-364A-8BA7-540188B21BCF}"/>
              </a:ext>
            </a:extLst>
          </p:cNvPr>
          <p:cNvSpPr>
            <a:spLocks noGrp="1"/>
          </p:cNvSpPr>
          <p:nvPr>
            <p:ph type="title"/>
          </p:nvPr>
        </p:nvSpPr>
        <p:spPr>
          <a:xfrm>
            <a:off x="839788" y="365125"/>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xmlns="" id="{D735197E-44DB-9047-A8AF-E7C9D73BE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DC48BED1-B88F-2B4B-A91B-50617E19CB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xmlns="" id="{E5C772C2-EA85-B241-8EE8-F7C583DF9F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F625E40-9F8E-DA47-AA84-87CEB63ABA5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xmlns="" id="{45327C72-B312-2C4E-9668-B80388F9E5EA}"/>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8" name="Footer Placeholder 7">
            <a:extLst>
              <a:ext uri="{FF2B5EF4-FFF2-40B4-BE49-F238E27FC236}">
                <a16:creationId xmlns:a16="http://schemas.microsoft.com/office/drawing/2014/main" xmlns="" id="{CE35319D-2D5D-8A43-86FE-2D3A32501C09}"/>
              </a:ext>
            </a:extLst>
          </p:cNvPr>
          <p:cNvSpPr>
            <a:spLocks noGrp="1"/>
          </p:cNvSpPr>
          <p:nvPr>
            <p:ph type="ftr" sz="quarter" idx="11"/>
          </p:nvPr>
        </p:nvSpPr>
        <p:spPr/>
        <p:txBody>
          <a:bodyPr/>
          <a:lstStyle/>
          <a:p>
            <a:endParaRPr lang="de-AT"/>
          </a:p>
        </p:txBody>
      </p:sp>
      <p:sp>
        <p:nvSpPr>
          <p:cNvPr id="9" name="Slide Number Placeholder 8">
            <a:extLst>
              <a:ext uri="{FF2B5EF4-FFF2-40B4-BE49-F238E27FC236}">
                <a16:creationId xmlns:a16="http://schemas.microsoft.com/office/drawing/2014/main" xmlns="" id="{2BFCFBD1-5927-DB4E-9810-DE9F05B5B498}"/>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329813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949E3-45D5-B245-BF89-385F762DD61E}"/>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xmlns="" id="{014437CD-1C78-1642-9280-C0B57AA5220C}"/>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4" name="Footer Placeholder 3">
            <a:extLst>
              <a:ext uri="{FF2B5EF4-FFF2-40B4-BE49-F238E27FC236}">
                <a16:creationId xmlns:a16="http://schemas.microsoft.com/office/drawing/2014/main" xmlns="" id="{AD0E6B48-EB66-204F-863A-75E6376B98E5}"/>
              </a:ext>
            </a:extLst>
          </p:cNvPr>
          <p:cNvSpPr>
            <a:spLocks noGrp="1"/>
          </p:cNvSpPr>
          <p:nvPr>
            <p:ph type="ftr" sz="quarter" idx="11"/>
          </p:nvPr>
        </p:nvSpPr>
        <p:spPr/>
        <p:txBody>
          <a:bodyPr/>
          <a:lstStyle/>
          <a:p>
            <a:endParaRPr lang="de-AT"/>
          </a:p>
        </p:txBody>
      </p:sp>
      <p:sp>
        <p:nvSpPr>
          <p:cNvPr id="5" name="Slide Number Placeholder 4">
            <a:extLst>
              <a:ext uri="{FF2B5EF4-FFF2-40B4-BE49-F238E27FC236}">
                <a16:creationId xmlns:a16="http://schemas.microsoft.com/office/drawing/2014/main" xmlns="" id="{C95CDAD1-826E-3940-BD54-F5A745BBDCE1}"/>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349196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08725AC-6648-F140-9C3A-13BD3A182185}"/>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3" name="Footer Placeholder 2">
            <a:extLst>
              <a:ext uri="{FF2B5EF4-FFF2-40B4-BE49-F238E27FC236}">
                <a16:creationId xmlns:a16="http://schemas.microsoft.com/office/drawing/2014/main" xmlns="" id="{70977D7E-C68B-8545-BEDF-012469F2845C}"/>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xmlns="" id="{968A182D-C5A2-A240-B260-38AA29A8422B}"/>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978538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1E652-E03A-2A4F-98AF-3EB0934A4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xmlns="" id="{71177B92-9E7C-074A-B787-F7268BCE3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xmlns="" id="{2CD96D27-0C41-3346-ABA4-7E2ACB19B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2AAE07A-18BE-9243-9DA6-C0CBC2855EF8}"/>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6" name="Footer Placeholder 5">
            <a:extLst>
              <a:ext uri="{FF2B5EF4-FFF2-40B4-BE49-F238E27FC236}">
                <a16:creationId xmlns:a16="http://schemas.microsoft.com/office/drawing/2014/main" xmlns="" id="{FAAB6CE4-3732-6D43-AD39-9420EB079BAF}"/>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xmlns="" id="{6AF07347-D854-184B-9970-83FAA61869B8}"/>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201533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B466E-34B3-884E-9DF3-841DA5EAA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xmlns="" id="{CD6DACDF-F10B-B642-B736-E5DA502045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 Placeholder 3">
            <a:extLst>
              <a:ext uri="{FF2B5EF4-FFF2-40B4-BE49-F238E27FC236}">
                <a16:creationId xmlns:a16="http://schemas.microsoft.com/office/drawing/2014/main" xmlns="" id="{7B7C0FC9-10DD-5146-891C-B1F441F88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BC64BFB-E294-C34D-9E81-D169D47794A2}"/>
              </a:ext>
            </a:extLst>
          </p:cNvPr>
          <p:cNvSpPr>
            <a:spLocks noGrp="1"/>
          </p:cNvSpPr>
          <p:nvPr>
            <p:ph type="dt" sz="half" idx="10"/>
          </p:nvPr>
        </p:nvSpPr>
        <p:spPr/>
        <p:txBody>
          <a:bodyPr/>
          <a:lstStyle/>
          <a:p>
            <a:fld id="{07EA471F-8247-FE49-AC20-D665B3A5F298}" type="datetimeFigureOut">
              <a:rPr lang="de-AT" smtClean="0"/>
              <a:t>8/25/20</a:t>
            </a:fld>
            <a:endParaRPr lang="de-AT"/>
          </a:p>
        </p:txBody>
      </p:sp>
      <p:sp>
        <p:nvSpPr>
          <p:cNvPr id="6" name="Footer Placeholder 5">
            <a:extLst>
              <a:ext uri="{FF2B5EF4-FFF2-40B4-BE49-F238E27FC236}">
                <a16:creationId xmlns:a16="http://schemas.microsoft.com/office/drawing/2014/main" xmlns="" id="{B880B3B0-4F4E-B740-BB86-335714CECF1A}"/>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xmlns="" id="{01A1E8F8-EA19-ED40-8968-12ABD68FF0D5}"/>
              </a:ext>
            </a:extLst>
          </p:cNvPr>
          <p:cNvSpPr>
            <a:spLocks noGrp="1"/>
          </p:cNvSpPr>
          <p:nvPr>
            <p:ph type="sldNum" sz="quarter" idx="12"/>
          </p:nvPr>
        </p:nvSpPr>
        <p:spPr/>
        <p:txBody>
          <a:bodyPr/>
          <a:lstStyle/>
          <a:p>
            <a:fld id="{8D50FA0D-4224-FA44-A3CA-B5D2A673306C}" type="slidenum">
              <a:rPr lang="de-AT" smtClean="0"/>
              <a:t>‹#›</a:t>
            </a:fld>
            <a:endParaRPr lang="de-AT"/>
          </a:p>
        </p:txBody>
      </p:sp>
    </p:spTree>
    <p:extLst>
      <p:ext uri="{BB962C8B-B14F-4D97-AF65-F5344CB8AC3E}">
        <p14:creationId xmlns:p14="http://schemas.microsoft.com/office/powerpoint/2010/main" val="40276416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04F44AA-149B-8C49-8439-0E227E755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xmlns="" id="{659B53BB-9F41-9848-8888-B867AC69B2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xmlns="" id="{E5F1DE92-8EDA-5746-A991-055F6615E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A471F-8247-FE49-AC20-D665B3A5F298}" type="datetimeFigureOut">
              <a:rPr lang="de-AT" smtClean="0"/>
              <a:t>8/25/20</a:t>
            </a:fld>
            <a:endParaRPr lang="de-AT"/>
          </a:p>
        </p:txBody>
      </p:sp>
      <p:sp>
        <p:nvSpPr>
          <p:cNvPr id="5" name="Footer Placeholder 4">
            <a:extLst>
              <a:ext uri="{FF2B5EF4-FFF2-40B4-BE49-F238E27FC236}">
                <a16:creationId xmlns:a16="http://schemas.microsoft.com/office/drawing/2014/main" xmlns="" id="{5199FBFF-D430-1745-AC3D-BF7EE2204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a:extLst>
              <a:ext uri="{FF2B5EF4-FFF2-40B4-BE49-F238E27FC236}">
                <a16:creationId xmlns:a16="http://schemas.microsoft.com/office/drawing/2014/main" xmlns="" id="{F52652E2-8F05-FD45-B3DB-B77392168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0FA0D-4224-FA44-A3CA-B5D2A673306C}" type="slidenum">
              <a:rPr lang="de-AT" smtClean="0"/>
              <a:t>‹#›</a:t>
            </a:fld>
            <a:endParaRPr lang="de-AT"/>
          </a:p>
        </p:txBody>
      </p:sp>
    </p:spTree>
    <p:extLst>
      <p:ext uri="{BB962C8B-B14F-4D97-AF65-F5344CB8AC3E}">
        <p14:creationId xmlns:p14="http://schemas.microsoft.com/office/powerpoint/2010/main" val="377390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1630AE-9EBC-1741-8E78-1334F6832648}"/>
              </a:ext>
            </a:extLst>
          </p:cNvPr>
          <p:cNvSpPr>
            <a:spLocks noGrp="1"/>
          </p:cNvSpPr>
          <p:nvPr>
            <p:ph type="title"/>
          </p:nvPr>
        </p:nvSpPr>
        <p:spPr/>
        <p:txBody>
          <a:bodyPr>
            <a:normAutofit/>
          </a:bodyPr>
          <a:lstStyle/>
          <a:p>
            <a:pPr algn="ctr"/>
            <a:r>
              <a:rPr lang="de-AT" sz="2800" b="1" dirty="0">
                <a:latin typeface="Times" pitchFamily="2" charset="0"/>
              </a:rPr>
              <a:t>Aufsatz 1: Revision Notes &amp; Guidelines</a:t>
            </a:r>
          </a:p>
        </p:txBody>
      </p:sp>
      <p:sp>
        <p:nvSpPr>
          <p:cNvPr id="3" name="Content Placeholder 2">
            <a:extLst>
              <a:ext uri="{FF2B5EF4-FFF2-40B4-BE49-F238E27FC236}">
                <a16:creationId xmlns:a16="http://schemas.microsoft.com/office/drawing/2014/main" xmlns="" id="{60C05D21-07B3-AF40-8F5E-64A9A2E3B92F}"/>
              </a:ext>
            </a:extLst>
          </p:cNvPr>
          <p:cNvSpPr>
            <a:spLocks noGrp="1"/>
          </p:cNvSpPr>
          <p:nvPr>
            <p:ph idx="1"/>
          </p:nvPr>
        </p:nvSpPr>
        <p:spPr/>
        <p:txBody>
          <a:bodyPr>
            <a:normAutofit fontScale="92500"/>
          </a:bodyPr>
          <a:lstStyle/>
          <a:p>
            <a:pPr>
              <a:lnSpc>
                <a:spcPct val="150000"/>
              </a:lnSpc>
            </a:pPr>
            <a:r>
              <a:rPr lang="en-US" sz="2400" dirty="0">
                <a:latin typeface="Times" pitchFamily="2" charset="0"/>
              </a:rPr>
              <a:t>Read the revision comments carefully.</a:t>
            </a:r>
          </a:p>
          <a:p>
            <a:pPr lvl="1">
              <a:lnSpc>
                <a:spcPct val="150000"/>
              </a:lnSpc>
            </a:pPr>
            <a:r>
              <a:rPr lang="en-US" sz="2000" dirty="0">
                <a:latin typeface="Times" pitchFamily="2" charset="0"/>
              </a:rPr>
              <a:t>Do you understand everything? Is everything clear? </a:t>
            </a:r>
          </a:p>
          <a:p>
            <a:pPr lvl="1">
              <a:lnSpc>
                <a:spcPct val="150000"/>
              </a:lnSpc>
            </a:pPr>
            <a:r>
              <a:rPr lang="en-US" sz="2000" b="1" dirty="0">
                <a:latin typeface="Times" pitchFamily="2" charset="0"/>
              </a:rPr>
              <a:t>If anything is unclear, ask me! </a:t>
            </a:r>
          </a:p>
          <a:p>
            <a:pPr>
              <a:lnSpc>
                <a:spcPct val="150000"/>
              </a:lnSpc>
            </a:pPr>
            <a:r>
              <a:rPr lang="en-US" sz="2400" dirty="0">
                <a:latin typeface="Times" pitchFamily="2" charset="0"/>
              </a:rPr>
              <a:t>Everything that you had to look up in order to include it in your essay:</a:t>
            </a:r>
          </a:p>
          <a:p>
            <a:pPr lvl="1">
              <a:lnSpc>
                <a:spcPct val="150000"/>
              </a:lnSpc>
            </a:pPr>
            <a:r>
              <a:rPr lang="en-US" sz="2000" dirty="0">
                <a:latin typeface="Times" pitchFamily="2" charset="0"/>
                <a:sym typeface="Wingdings" pitchFamily="2" charset="2"/>
              </a:rPr>
              <a:t> </a:t>
            </a:r>
            <a:r>
              <a:rPr lang="en-US" sz="2000" b="1" dirty="0">
                <a:latin typeface="Times" pitchFamily="2" charset="0"/>
                <a:sym typeface="Wingdings" pitchFamily="2" charset="2"/>
              </a:rPr>
              <a:t>TAKE IT OUT!</a:t>
            </a:r>
            <a:r>
              <a:rPr lang="en-US" sz="2000" dirty="0">
                <a:latin typeface="Times" pitchFamily="2" charset="0"/>
                <a:sym typeface="Wingdings" pitchFamily="2" charset="2"/>
              </a:rPr>
              <a:t> You will NOT get brownie points for attempting to use vocabulary or structures that we haven’t learned yet. In fact, it is more likely that you will LOOSE points for it.</a:t>
            </a:r>
          </a:p>
          <a:p>
            <a:pPr lvl="1">
              <a:lnSpc>
                <a:spcPct val="150000"/>
              </a:lnSpc>
            </a:pPr>
            <a:r>
              <a:rPr lang="en-US" sz="2000" dirty="0">
                <a:latin typeface="Times" pitchFamily="2" charset="0"/>
                <a:sym typeface="Wingdings" pitchFamily="2" charset="2"/>
              </a:rPr>
              <a:t>What’s more, using online sources without disclosing them is grounds for academic misconduct and will earn you an F on the assignment and a report with the Academic Integrity Office.</a:t>
            </a:r>
            <a:endParaRPr lang="de-AT" sz="2000" dirty="0">
              <a:latin typeface="Times" pitchFamily="2" charset="0"/>
              <a:sym typeface="Wingdings" pitchFamily="2" charset="2"/>
            </a:endParaRPr>
          </a:p>
        </p:txBody>
      </p:sp>
    </p:spTree>
    <p:extLst>
      <p:ext uri="{BB962C8B-B14F-4D97-AF65-F5344CB8AC3E}">
        <p14:creationId xmlns:p14="http://schemas.microsoft.com/office/powerpoint/2010/main" val="1078980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60639A-36E6-2147-80CB-47874E0E272D}"/>
              </a:ext>
            </a:extLst>
          </p:cNvPr>
          <p:cNvSpPr>
            <a:spLocks noGrp="1"/>
          </p:cNvSpPr>
          <p:nvPr>
            <p:ph idx="1"/>
          </p:nvPr>
        </p:nvSpPr>
        <p:spPr/>
        <p:txBody>
          <a:bodyPr/>
          <a:lstStyle/>
          <a:p>
            <a:pPr marL="0" indent="0" algn="ctr">
              <a:buNone/>
            </a:pPr>
            <a:r>
              <a:rPr lang="en-US" dirty="0"/>
              <a:t>Academic Misconduct includes (1) cheating </a:t>
            </a:r>
            <a:r>
              <a:rPr lang="en-US" b="1" dirty="0"/>
              <a:t>(using unauthorized materials, information, or study aids in any academic exercise), </a:t>
            </a:r>
            <a:r>
              <a:rPr lang="en-US" dirty="0"/>
              <a:t>plagiarism, falsification of records, unauthorized possession of examinations, intimidation, and any and all other actions that may improperly affect the evaluation of a student’s academic performance or achievement; (2) assisting others in any such act; or (3) attempting to engage in such acts.  </a:t>
            </a:r>
            <a:r>
              <a:rPr lang="en-US" b="1" dirty="0"/>
              <a:t>“I didn’t mean to” is never an excuse for academic misconduct.</a:t>
            </a:r>
            <a:endParaRPr lang="de-AT" dirty="0"/>
          </a:p>
        </p:txBody>
      </p:sp>
    </p:spTree>
    <p:extLst>
      <p:ext uri="{BB962C8B-B14F-4D97-AF65-F5344CB8AC3E}">
        <p14:creationId xmlns:p14="http://schemas.microsoft.com/office/powerpoint/2010/main" val="48238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E08B6E-8C16-5447-924D-5C2822DE9503}"/>
              </a:ext>
            </a:extLst>
          </p:cNvPr>
          <p:cNvSpPr>
            <a:spLocks noGrp="1"/>
          </p:cNvSpPr>
          <p:nvPr>
            <p:ph type="title"/>
          </p:nvPr>
        </p:nvSpPr>
        <p:spPr/>
        <p:txBody>
          <a:bodyPr/>
          <a:lstStyle/>
          <a:p>
            <a:pPr algn="ctr"/>
            <a:r>
              <a:rPr lang="en-US" b="1" dirty="0">
                <a:latin typeface="Times" pitchFamily="2" charset="0"/>
              </a:rPr>
              <a:t>What are acceptable sources?</a:t>
            </a:r>
            <a:r>
              <a:rPr lang="en-US" dirty="0">
                <a:latin typeface="Times" pitchFamily="2" charset="0"/>
              </a:rPr>
              <a:t> </a:t>
            </a:r>
            <a:endParaRPr lang="de-AT" dirty="0"/>
          </a:p>
        </p:txBody>
      </p:sp>
      <p:sp>
        <p:nvSpPr>
          <p:cNvPr id="3" name="Content Placeholder 2">
            <a:extLst>
              <a:ext uri="{FF2B5EF4-FFF2-40B4-BE49-F238E27FC236}">
                <a16:creationId xmlns:a16="http://schemas.microsoft.com/office/drawing/2014/main" xmlns="" id="{EE0553AE-F788-0347-AACE-E4F957244E8D}"/>
              </a:ext>
            </a:extLst>
          </p:cNvPr>
          <p:cNvSpPr>
            <a:spLocks noGrp="1"/>
          </p:cNvSpPr>
          <p:nvPr>
            <p:ph idx="1"/>
          </p:nvPr>
        </p:nvSpPr>
        <p:spPr>
          <a:xfrm>
            <a:off x="838200" y="1825625"/>
            <a:ext cx="10515600" cy="2716395"/>
          </a:xfrm>
        </p:spPr>
        <p:txBody>
          <a:bodyPr>
            <a:normAutofit/>
          </a:bodyPr>
          <a:lstStyle/>
          <a:p>
            <a:r>
              <a:rPr lang="en-US" sz="2500" dirty="0">
                <a:latin typeface="Times" pitchFamily="2" charset="0"/>
              </a:rPr>
              <a:t>Your textbook</a:t>
            </a:r>
          </a:p>
          <a:p>
            <a:pPr>
              <a:tabLst>
                <a:tab pos="930275" algn="l"/>
              </a:tabLst>
            </a:pPr>
            <a:r>
              <a:rPr lang="en-US" sz="2500" dirty="0">
                <a:latin typeface="Times" pitchFamily="2" charset="0"/>
              </a:rPr>
              <a:t>Connect</a:t>
            </a:r>
          </a:p>
          <a:p>
            <a:r>
              <a:rPr lang="en-US" sz="2500" dirty="0">
                <a:latin typeface="Times" pitchFamily="2" charset="0"/>
              </a:rPr>
              <a:t>The “</a:t>
            </a:r>
            <a:r>
              <a:rPr lang="en-US" sz="2500" dirty="0" err="1">
                <a:latin typeface="Times" pitchFamily="2" charset="0"/>
              </a:rPr>
              <a:t>Musterprofile</a:t>
            </a:r>
            <a:r>
              <a:rPr lang="en-US" sz="2500" dirty="0">
                <a:latin typeface="Times" pitchFamily="2" charset="0"/>
              </a:rPr>
              <a:t>” (on Canvas)</a:t>
            </a:r>
          </a:p>
          <a:p>
            <a:r>
              <a:rPr lang="en-US" sz="2500" dirty="0">
                <a:latin typeface="Times" pitchFamily="2" charset="0"/>
              </a:rPr>
              <a:t>Asking your instructor</a:t>
            </a:r>
          </a:p>
          <a:p>
            <a:r>
              <a:rPr lang="en-US" sz="2500" dirty="0">
                <a:latin typeface="Times" pitchFamily="2" charset="0"/>
              </a:rPr>
              <a:t>You may look up a maximum of one (1) word. You MUST include your source (URL) at the end of your essay.</a:t>
            </a:r>
          </a:p>
        </p:txBody>
      </p:sp>
      <p:sp>
        <p:nvSpPr>
          <p:cNvPr id="4" name="TextBox 3">
            <a:extLst>
              <a:ext uri="{FF2B5EF4-FFF2-40B4-BE49-F238E27FC236}">
                <a16:creationId xmlns:a16="http://schemas.microsoft.com/office/drawing/2014/main" xmlns="" id="{8B2C1556-A84E-4943-8E14-9FB852A42D75}"/>
              </a:ext>
            </a:extLst>
          </p:cNvPr>
          <p:cNvSpPr txBox="1"/>
          <p:nvPr/>
        </p:nvSpPr>
        <p:spPr>
          <a:xfrm>
            <a:off x="2187993" y="5141626"/>
            <a:ext cx="7816015" cy="138499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r>
              <a:rPr lang="de-AT" sz="2800" b="1" dirty="0"/>
              <a:t>A “</a:t>
            </a:r>
            <a:r>
              <a:rPr lang="de-AT" sz="2800" b="1" dirty="0" err="1"/>
              <a:t>source</a:t>
            </a:r>
            <a:r>
              <a:rPr lang="de-AT" sz="2800" b="1" dirty="0"/>
              <a:t>?“ </a:t>
            </a:r>
            <a:r>
              <a:rPr lang="de-AT" sz="2800" b="1" dirty="0" err="1"/>
              <a:t>comment</a:t>
            </a:r>
            <a:r>
              <a:rPr lang="de-AT" sz="2800" b="1" dirty="0"/>
              <a:t> on </a:t>
            </a:r>
            <a:r>
              <a:rPr lang="de-AT" sz="2800" b="1" dirty="0" err="1"/>
              <a:t>your</a:t>
            </a:r>
            <a:r>
              <a:rPr lang="de-AT" sz="2800" b="1" dirty="0"/>
              <a:t> Aufsatz </a:t>
            </a:r>
            <a:r>
              <a:rPr lang="de-AT" sz="2800" b="1" dirty="0" err="1"/>
              <a:t>denotes</a:t>
            </a:r>
            <a:r>
              <a:rPr lang="de-AT" sz="2800" b="1" dirty="0"/>
              <a:t> </a:t>
            </a:r>
            <a:r>
              <a:rPr lang="de-AT" sz="2800" b="1" dirty="0" err="1"/>
              <a:t>unacceptable</a:t>
            </a:r>
            <a:r>
              <a:rPr lang="de-AT" sz="2800" b="1" dirty="0"/>
              <a:t> </a:t>
            </a:r>
            <a:r>
              <a:rPr lang="de-AT" sz="2800" b="1" dirty="0" err="1"/>
              <a:t>content</a:t>
            </a:r>
            <a:r>
              <a:rPr lang="de-AT" sz="2800" b="1" dirty="0"/>
              <a:t> </a:t>
            </a:r>
            <a:r>
              <a:rPr lang="de-AT" sz="2800" b="1" dirty="0" err="1"/>
              <a:t>that</a:t>
            </a:r>
            <a:r>
              <a:rPr lang="de-AT" sz="2800" b="1" dirty="0"/>
              <a:t> </a:t>
            </a:r>
            <a:r>
              <a:rPr lang="de-AT" sz="2800" b="1" dirty="0" err="1"/>
              <a:t>you</a:t>
            </a:r>
            <a:r>
              <a:rPr lang="de-AT" sz="2800" b="1" dirty="0"/>
              <a:t> </a:t>
            </a:r>
            <a:r>
              <a:rPr lang="de-AT" sz="2800" b="1" dirty="0" err="1"/>
              <a:t>need</a:t>
            </a:r>
            <a:r>
              <a:rPr lang="de-AT" sz="2800" b="1" dirty="0"/>
              <a:t> </a:t>
            </a:r>
            <a:r>
              <a:rPr lang="de-AT" sz="2800" b="1" dirty="0" err="1"/>
              <a:t>to</a:t>
            </a:r>
            <a:r>
              <a:rPr lang="de-AT" sz="2800" b="1" dirty="0"/>
              <a:t> </a:t>
            </a:r>
            <a:r>
              <a:rPr lang="de-AT" sz="2800" b="1" dirty="0" err="1"/>
              <a:t>omit</a:t>
            </a:r>
            <a:r>
              <a:rPr lang="de-AT" sz="2800" b="1" dirty="0"/>
              <a:t>. Stick </a:t>
            </a:r>
            <a:r>
              <a:rPr lang="de-AT" sz="2800" b="1" dirty="0" err="1"/>
              <a:t>to</a:t>
            </a:r>
            <a:r>
              <a:rPr lang="de-AT" sz="2800" b="1" dirty="0"/>
              <a:t> </a:t>
            </a:r>
            <a:r>
              <a:rPr lang="de-AT" sz="2800" b="1" dirty="0" err="1"/>
              <a:t>what</a:t>
            </a:r>
            <a:r>
              <a:rPr lang="de-AT" sz="2800" b="1" dirty="0"/>
              <a:t> </a:t>
            </a:r>
            <a:r>
              <a:rPr lang="de-AT" sz="2800" b="1" dirty="0" err="1"/>
              <a:t>we</a:t>
            </a:r>
            <a:r>
              <a:rPr lang="de-AT" sz="2800" b="1" dirty="0"/>
              <a:t> </a:t>
            </a:r>
            <a:r>
              <a:rPr lang="de-AT" sz="2800" b="1" dirty="0" err="1"/>
              <a:t>have</a:t>
            </a:r>
            <a:r>
              <a:rPr lang="de-AT" sz="2800" b="1" dirty="0"/>
              <a:t> </a:t>
            </a:r>
            <a:r>
              <a:rPr lang="de-AT" sz="2800" b="1" dirty="0" err="1"/>
              <a:t>learned</a:t>
            </a:r>
            <a:r>
              <a:rPr lang="de-AT" sz="2800" b="1" dirty="0"/>
              <a:t> ONLY.</a:t>
            </a:r>
            <a:endParaRPr lang="de-AT" sz="2800" dirty="0"/>
          </a:p>
        </p:txBody>
      </p:sp>
    </p:spTree>
    <p:extLst>
      <p:ext uri="{BB962C8B-B14F-4D97-AF65-F5344CB8AC3E}">
        <p14:creationId xmlns:p14="http://schemas.microsoft.com/office/powerpoint/2010/main" val="171543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0C7FF-6E14-9740-850F-CD896AB90638}"/>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xmlns="" id="{9E70548C-648B-F742-913C-B3230D52C5AE}"/>
              </a:ext>
            </a:extLst>
          </p:cNvPr>
          <p:cNvSpPr>
            <a:spLocks noGrp="1"/>
          </p:cNvSpPr>
          <p:nvPr>
            <p:ph idx="1"/>
          </p:nvPr>
        </p:nvSpPr>
        <p:spPr/>
        <p:txBody>
          <a:bodyPr anchor="ctr">
            <a:normAutofit/>
          </a:bodyPr>
          <a:lstStyle/>
          <a:p>
            <a:pPr>
              <a:lnSpc>
                <a:spcPct val="150000"/>
              </a:lnSpc>
            </a:pPr>
            <a:r>
              <a:rPr lang="de-AT" dirty="0" smtClean="0">
                <a:latin typeface="Times" pitchFamily="2" charset="0"/>
              </a:rPr>
              <a:t>The </a:t>
            </a:r>
            <a:r>
              <a:rPr lang="de-AT" dirty="0" err="1" smtClean="0">
                <a:latin typeface="Times" pitchFamily="2" charset="0"/>
              </a:rPr>
              <a:t>deadline</a:t>
            </a:r>
            <a:r>
              <a:rPr lang="de-AT" dirty="0" smtClean="0">
                <a:latin typeface="Times" pitchFamily="2" charset="0"/>
              </a:rPr>
              <a:t> </a:t>
            </a:r>
            <a:r>
              <a:rPr lang="de-AT" dirty="0" err="1" smtClean="0">
                <a:latin typeface="Times" pitchFamily="2" charset="0"/>
              </a:rPr>
              <a:t>for</a:t>
            </a:r>
            <a:r>
              <a:rPr lang="de-AT" dirty="0" smtClean="0">
                <a:latin typeface="Times" pitchFamily="2" charset="0"/>
              </a:rPr>
              <a:t> </a:t>
            </a:r>
            <a:r>
              <a:rPr lang="de-AT" dirty="0" err="1" smtClean="0">
                <a:latin typeface="Times" pitchFamily="2" charset="0"/>
              </a:rPr>
              <a:t>the</a:t>
            </a:r>
            <a:r>
              <a:rPr lang="de-AT" dirty="0" smtClean="0">
                <a:latin typeface="Times" pitchFamily="2" charset="0"/>
              </a:rPr>
              <a:t> </a:t>
            </a:r>
            <a:r>
              <a:rPr lang="de-AT" dirty="0" err="1" smtClean="0">
                <a:latin typeface="Times" pitchFamily="2" charset="0"/>
              </a:rPr>
              <a:t>second</a:t>
            </a:r>
            <a:r>
              <a:rPr lang="de-AT" dirty="0" smtClean="0">
                <a:latin typeface="Times" pitchFamily="2" charset="0"/>
              </a:rPr>
              <a:t> </a:t>
            </a:r>
            <a:r>
              <a:rPr lang="de-AT" dirty="0" err="1" smtClean="0">
                <a:latin typeface="Times" pitchFamily="2" charset="0"/>
              </a:rPr>
              <a:t>draft</a:t>
            </a:r>
            <a:r>
              <a:rPr lang="de-AT" dirty="0" smtClean="0">
                <a:latin typeface="Times" pitchFamily="2" charset="0"/>
              </a:rPr>
              <a:t> </a:t>
            </a:r>
            <a:r>
              <a:rPr lang="de-AT" dirty="0" err="1" smtClean="0">
                <a:latin typeface="Times" pitchFamily="2" charset="0"/>
              </a:rPr>
              <a:t>is</a:t>
            </a:r>
            <a:r>
              <a:rPr lang="de-AT" dirty="0" smtClean="0">
                <a:latin typeface="Times" pitchFamily="2" charset="0"/>
              </a:rPr>
              <a:t> </a:t>
            </a:r>
            <a:r>
              <a:rPr lang="de-AT" dirty="0" err="1" smtClean="0">
                <a:latin typeface="Times" pitchFamily="2" charset="0"/>
              </a:rPr>
              <a:t>Monday</a:t>
            </a:r>
            <a:r>
              <a:rPr lang="de-AT" dirty="0" smtClean="0">
                <a:latin typeface="Times" pitchFamily="2" charset="0"/>
              </a:rPr>
              <a:t>, September 14. </a:t>
            </a:r>
            <a:r>
              <a:rPr lang="en-US" b="1" dirty="0" smtClean="0">
                <a:latin typeface="Times" pitchFamily="2" charset="0"/>
              </a:rPr>
              <a:t>Essays </a:t>
            </a:r>
            <a:r>
              <a:rPr lang="en-US" b="1" dirty="0">
                <a:latin typeface="Times" pitchFamily="2" charset="0"/>
              </a:rPr>
              <a:t>that are handed in late will automatically lose 15 points. </a:t>
            </a:r>
            <a:r>
              <a:rPr lang="en-US" dirty="0">
                <a:latin typeface="Times" pitchFamily="2" charset="0"/>
              </a:rPr>
              <a:t>No essay will be accepted after Tuesday, </a:t>
            </a:r>
            <a:r>
              <a:rPr lang="en-US">
                <a:latin typeface="Times" pitchFamily="2" charset="0"/>
              </a:rPr>
              <a:t>September </a:t>
            </a:r>
            <a:r>
              <a:rPr lang="en-US" smtClean="0">
                <a:latin typeface="Times" pitchFamily="2" charset="0"/>
              </a:rPr>
              <a:t>15.</a:t>
            </a:r>
            <a:endParaRPr lang="en-US" dirty="0">
              <a:latin typeface="Times" pitchFamily="2" charset="0"/>
            </a:endParaRPr>
          </a:p>
          <a:p>
            <a:pPr>
              <a:lnSpc>
                <a:spcPct val="150000"/>
              </a:lnSpc>
            </a:pPr>
            <a:r>
              <a:rPr lang="en-US" b="1" dirty="0">
                <a:latin typeface="Times" pitchFamily="2" charset="0"/>
              </a:rPr>
              <a:t>Hand in the original first draft appended to your second draft</a:t>
            </a:r>
            <a:r>
              <a:rPr lang="en-US" dirty="0">
                <a:latin typeface="Times" pitchFamily="2" charset="0"/>
              </a:rPr>
              <a:t>. No essay will be accepted without the first draft.</a:t>
            </a:r>
            <a:endParaRPr lang="en-US" b="1" dirty="0">
              <a:latin typeface="Times" pitchFamily="2" charset="0"/>
            </a:endParaRPr>
          </a:p>
        </p:txBody>
      </p:sp>
    </p:spTree>
    <p:extLst>
      <p:ext uri="{BB962C8B-B14F-4D97-AF65-F5344CB8AC3E}">
        <p14:creationId xmlns:p14="http://schemas.microsoft.com/office/powerpoint/2010/main" val="2096853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343</Words>
  <Application>Microsoft Macintosh PowerPoint</Application>
  <PresentationFormat>Custom</PresentationFormat>
  <Paragraphs>19</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Aufsatz 1: Revision Notes &amp; Guidelines</vt:lpstr>
      <vt:lpstr>PowerPoint Presentation</vt:lpstr>
      <vt:lpstr>What are acceptable sources?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Erat, Vanessa</dc:creator>
  <cp:lastModifiedBy>Alexis</cp:lastModifiedBy>
  <cp:revision>31</cp:revision>
  <dcterms:created xsi:type="dcterms:W3CDTF">2018-09-07T15:37:33Z</dcterms:created>
  <dcterms:modified xsi:type="dcterms:W3CDTF">2020-08-25T19:55:45Z</dcterms:modified>
</cp:coreProperties>
</file>