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  <p:sldMasterId id="2147483738" r:id="rId2"/>
    <p:sldMasterId id="2147483750" r:id="rId3"/>
  </p:sldMasterIdLst>
  <p:sldIdLst>
    <p:sldId id="260" r:id="rId4"/>
    <p:sldId id="256" r:id="rId5"/>
    <p:sldId id="257" r:id="rId6"/>
    <p:sldId id="258" r:id="rId7"/>
    <p:sldId id="259" r:id="rId8"/>
    <p:sldId id="261" r:id="rId9"/>
    <p:sldId id="262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78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431A70-7FE2-4D90-8CF5-FB1EB9E2DD9F}" type="datetimeFigureOut">
              <a:rPr lang="de-AT" smtClean="0"/>
              <a:t>28.04.2015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C3A7A52-2219-48D5-802A-FC91BB6ED52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265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1A70-7FE2-4D90-8CF5-FB1EB9E2DD9F}" type="datetimeFigureOut">
              <a:rPr lang="de-AT" smtClean="0"/>
              <a:t>28.04.2015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7A52-2219-48D5-802A-FC91BB6ED52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7521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431A70-7FE2-4D90-8CF5-FB1EB9E2DD9F}" type="datetimeFigureOut">
              <a:rPr lang="de-AT" smtClean="0"/>
              <a:t>28.04.2015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C3A7A52-2219-48D5-802A-FC91BB6ED52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898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431A70-7FE2-4D90-8CF5-FB1EB9E2DD9F}" type="datetimeFigureOut">
              <a:rPr lang="de-AT" smtClean="0"/>
              <a:t>28.04.2015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C3A7A52-2219-48D5-802A-FC91BB6ED52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67693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1A70-7FE2-4D90-8CF5-FB1EB9E2DD9F}" type="datetimeFigureOut">
              <a:rPr lang="de-AT" smtClean="0"/>
              <a:t>28.04.2015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7A52-2219-48D5-802A-FC91BB6ED52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13858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431A70-7FE2-4D90-8CF5-FB1EB9E2DD9F}" type="datetimeFigureOut">
              <a:rPr lang="de-AT" smtClean="0"/>
              <a:t>28.04.2015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C3A7A52-2219-48D5-802A-FC91BB6ED52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4176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1A70-7FE2-4D90-8CF5-FB1EB9E2DD9F}" type="datetimeFigureOut">
              <a:rPr lang="de-AT" smtClean="0"/>
              <a:t>28.04.2015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7A52-2219-48D5-802A-FC91BB6ED52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7668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1A70-7FE2-4D90-8CF5-FB1EB9E2DD9F}" type="datetimeFigureOut">
              <a:rPr lang="de-AT" smtClean="0"/>
              <a:t>28.04.2015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7A52-2219-48D5-802A-FC91BB6ED52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465498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1A70-7FE2-4D90-8CF5-FB1EB9E2DD9F}" type="datetimeFigureOut">
              <a:rPr lang="de-AT" smtClean="0"/>
              <a:t>28.04.2015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7A52-2219-48D5-802A-FC91BB6ED52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240896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1A70-7FE2-4D90-8CF5-FB1EB9E2DD9F}" type="datetimeFigureOut">
              <a:rPr lang="de-AT" smtClean="0"/>
              <a:t>28.04.2015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7A52-2219-48D5-802A-FC91BB6ED52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601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431A70-7FE2-4D90-8CF5-FB1EB9E2DD9F}" type="datetimeFigureOut">
              <a:rPr lang="de-AT" smtClean="0"/>
              <a:t>28.04.2015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C3A7A52-2219-48D5-802A-FC91BB6ED52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5209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1A70-7FE2-4D90-8CF5-FB1EB9E2DD9F}" type="datetimeFigureOut">
              <a:rPr lang="de-AT" smtClean="0"/>
              <a:t>28.04.2015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7A52-2219-48D5-802A-FC91BB6ED52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786138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1A70-7FE2-4D90-8CF5-FB1EB9E2DD9F}" type="datetimeFigureOut">
              <a:rPr lang="de-AT" smtClean="0"/>
              <a:t>28.04.2015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7A52-2219-48D5-802A-FC91BB6ED52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891803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1A70-7FE2-4D90-8CF5-FB1EB9E2DD9F}" type="datetimeFigureOut">
              <a:rPr lang="de-AT" smtClean="0"/>
              <a:t>28.04.2015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7A52-2219-48D5-802A-FC91BB6ED52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652738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431A70-7FE2-4D90-8CF5-FB1EB9E2DD9F}" type="datetimeFigureOut">
              <a:rPr lang="de-AT" smtClean="0"/>
              <a:t>28.04.2015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C3A7A52-2219-48D5-802A-FC91BB6ED52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92245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431A70-7FE2-4D90-8CF5-FB1EB9E2DD9F}" type="datetimeFigureOut">
              <a:rPr lang="de-AT" smtClean="0"/>
              <a:t>28.04.2015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C3A7A52-2219-48D5-802A-FC91BB6ED52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159755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1A70-7FE2-4D90-8CF5-FB1EB9E2DD9F}" type="datetimeFigureOut">
              <a:rPr lang="de-AT" smtClean="0"/>
              <a:t>28.04.2015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7A52-2219-48D5-802A-FC91BB6ED52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43085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431A70-7FE2-4D90-8CF5-FB1EB9E2DD9F}" type="datetimeFigureOut">
              <a:rPr lang="de-AT" smtClean="0"/>
              <a:t>28.04.2015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C3A7A52-2219-48D5-802A-FC91BB6ED52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133367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1A70-7FE2-4D90-8CF5-FB1EB9E2DD9F}" type="datetimeFigureOut">
              <a:rPr lang="de-AT" smtClean="0"/>
              <a:t>28.04.2015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7A52-2219-48D5-802A-FC91BB6ED52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4511034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1A70-7FE2-4D90-8CF5-FB1EB9E2DD9F}" type="datetimeFigureOut">
              <a:rPr lang="de-AT" smtClean="0"/>
              <a:t>28.04.2015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7A52-2219-48D5-802A-FC91BB6ED52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0323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1A70-7FE2-4D90-8CF5-FB1EB9E2DD9F}" type="datetimeFigureOut">
              <a:rPr lang="de-AT" smtClean="0"/>
              <a:t>28.04.2015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7A52-2219-48D5-802A-FC91BB6ED52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665872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1A70-7FE2-4D90-8CF5-FB1EB9E2DD9F}" type="datetimeFigureOut">
              <a:rPr lang="de-AT" smtClean="0"/>
              <a:t>28.04.2015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7A52-2219-48D5-802A-FC91BB6ED52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93552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431A70-7FE2-4D90-8CF5-FB1EB9E2DD9F}" type="datetimeFigureOut">
              <a:rPr lang="de-AT" smtClean="0"/>
              <a:t>28.04.2015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C3A7A52-2219-48D5-802A-FC91BB6ED52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957515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431A70-7FE2-4D90-8CF5-FB1EB9E2DD9F}" type="datetimeFigureOut">
              <a:rPr lang="de-AT" smtClean="0"/>
              <a:t>28.04.2015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C3A7A52-2219-48D5-802A-FC91BB6ED52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474412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1A70-7FE2-4D90-8CF5-FB1EB9E2DD9F}" type="datetimeFigureOut">
              <a:rPr lang="de-AT" smtClean="0"/>
              <a:t>28.04.2015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7A52-2219-48D5-802A-FC91BB6ED52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5038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1A70-7FE2-4D90-8CF5-FB1EB9E2DD9F}" type="datetimeFigureOut">
              <a:rPr lang="de-AT" smtClean="0"/>
              <a:t>28.04.2015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7A52-2219-48D5-802A-FC91BB6ED52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091346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431A70-7FE2-4D90-8CF5-FB1EB9E2DD9F}" type="datetimeFigureOut">
              <a:rPr lang="de-AT" smtClean="0"/>
              <a:t>28.04.2015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C3A7A52-2219-48D5-802A-FC91BB6ED52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2314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1A70-7FE2-4D90-8CF5-FB1EB9E2DD9F}" type="datetimeFigureOut">
              <a:rPr lang="de-AT" smtClean="0"/>
              <a:t>28.04.2015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7A52-2219-48D5-802A-FC91BB6ED52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23520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1A70-7FE2-4D90-8CF5-FB1EB9E2DD9F}" type="datetimeFigureOut">
              <a:rPr lang="de-AT" smtClean="0"/>
              <a:t>28.04.2015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7A52-2219-48D5-802A-FC91BB6ED52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1377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1A70-7FE2-4D90-8CF5-FB1EB9E2DD9F}" type="datetimeFigureOut">
              <a:rPr lang="de-AT" smtClean="0"/>
              <a:t>28.04.2015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7A52-2219-48D5-802A-FC91BB6ED52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497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1A70-7FE2-4D90-8CF5-FB1EB9E2DD9F}" type="datetimeFigureOut">
              <a:rPr lang="de-AT" smtClean="0"/>
              <a:t>28.04.2015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7A52-2219-48D5-802A-FC91BB6ED52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6635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431A70-7FE2-4D90-8CF5-FB1EB9E2DD9F}" type="datetimeFigureOut">
              <a:rPr lang="de-AT" smtClean="0"/>
              <a:t>28.04.2015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C3A7A52-2219-48D5-802A-FC91BB6ED52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49783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31A70-7FE2-4D90-8CF5-FB1EB9E2DD9F}" type="datetimeFigureOut">
              <a:rPr lang="de-AT" smtClean="0"/>
              <a:t>28.04.2015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A7A52-2219-48D5-802A-FC91BB6ED52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8696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5431A70-7FE2-4D90-8CF5-FB1EB9E2DD9F}" type="datetimeFigureOut">
              <a:rPr lang="de-AT" smtClean="0"/>
              <a:t>28.04.2015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C3A7A52-2219-48D5-802A-FC91BB6ED523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2267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5431A70-7FE2-4D90-8CF5-FB1EB9E2DD9F}" type="datetimeFigureOut">
              <a:rPr lang="de-AT" smtClean="0"/>
              <a:t>28.04.2015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C3A7A52-2219-48D5-802A-FC91BB6ED523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1424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5431A70-7FE2-4D90-8CF5-FB1EB9E2DD9F}" type="datetimeFigureOut">
              <a:rPr lang="de-AT" smtClean="0"/>
              <a:t>28.04.2015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C3A7A52-2219-48D5-802A-FC91BB6ED523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67749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charset="2"/>
        <a:buChar char="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443753" y="632012"/>
            <a:ext cx="82430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anose="030F0702030302020204" pitchFamily="66" charset="0"/>
              </a:rPr>
              <a:t>Choose one of the following situations and write a short dialog with a partner. </a:t>
            </a:r>
            <a:endParaRPr lang="en-US" sz="2400" dirty="0">
              <a:latin typeface="Comic Sans MS" panose="030F0702030302020204" pitchFamily="66" charset="0"/>
            </a:endParaRP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2"/>
          <a:srcRect t="24159" b="26587"/>
          <a:stretch/>
        </p:blipFill>
        <p:spPr>
          <a:xfrm>
            <a:off x="0" y="1479175"/>
            <a:ext cx="9152381" cy="201707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43753" y="2014288"/>
            <a:ext cx="3550023" cy="1379101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students meet each other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first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on their first day of class. 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4733365" y="2028503"/>
            <a:ext cx="3442447" cy="1736646"/>
          </a:xfrm>
          <a:prstGeom prst="roundRect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An international student introduces him/herself to a new professor. 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5593978" y="4162542"/>
            <a:ext cx="2891117" cy="1804749"/>
          </a:xfrm>
          <a:prstGeom prst="roundRect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latin typeface="Comic Sans MS" panose="030F0702030302020204" pitchFamily="66" charset="0"/>
                <a:cs typeface="Consolas" panose="020B0609020204030204" pitchFamily="49" charset="0"/>
              </a:rPr>
              <a:t>Two students, who attend the same German class, meet each other at Starbucks. </a:t>
            </a:r>
            <a:endParaRPr lang="en-US" sz="2000" dirty="0">
              <a:latin typeface="Comic Sans MS" panose="030F0702030302020204" pitchFamily="66" charset="0"/>
              <a:cs typeface="Consolas" panose="020B0609020204030204" pitchFamily="49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317814" y="4660129"/>
            <a:ext cx="3550023" cy="1600438"/>
          </a:xfrm>
          <a:prstGeom prst="roundRect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latin typeface="Segoe Print" panose="02000600000000000000" pitchFamily="2" charset="0"/>
                <a:cs typeface="Consolas" panose="020B0609020204030204" pitchFamily="49" charset="0"/>
              </a:rPr>
              <a:t>A university professor introduces a new professor to his colleagues. </a:t>
            </a:r>
            <a:endParaRPr lang="en-US" sz="2200" dirty="0">
              <a:latin typeface="Segoe Print" panose="02000600000000000000" pitchFamily="2" charset="0"/>
              <a:cs typeface="Consolas" panose="020B0609020204030204" pitchFamily="49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92" y="3643048"/>
            <a:ext cx="3993573" cy="76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0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e-AT" sz="4800" cap="none" dirty="0" smtClean="0">
                <a:latin typeface="Arial Rounded MT Bold" panose="020F0704030504030204" pitchFamily="34" charset="0"/>
                <a:ea typeface="Miss Smarty Pants" panose="02000603000000000000" pitchFamily="2" charset="0"/>
              </a:rPr>
              <a:t>Wie geht‘s?</a:t>
            </a:r>
            <a:endParaRPr lang="de-AT" sz="4800" cap="none" dirty="0">
              <a:latin typeface="Arial Rounded MT Bold" panose="020F0704030504030204" pitchFamily="34" charset="0"/>
              <a:ea typeface="Miss Smarty Pants" panose="02000603000000000000" pitchFamily="2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600071"/>
              </p:ext>
            </p:extLst>
          </p:nvPr>
        </p:nvGraphicFramePr>
        <p:xfrm>
          <a:off x="581025" y="2227263"/>
          <a:ext cx="7992000" cy="237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996000"/>
                <a:gridCol w="3996000"/>
              </a:tblGrid>
              <a:tr h="936000">
                <a:tc>
                  <a:txBody>
                    <a:bodyPr/>
                    <a:lstStyle/>
                    <a:p>
                      <a:pPr algn="ctr"/>
                      <a:r>
                        <a:rPr lang="de-AT" sz="2800" dirty="0" err="1" smtClean="0">
                          <a:latin typeface="Comic Sans MS" panose="030F0702030302020204" pitchFamily="66" charset="0"/>
                        </a:rPr>
                        <a:t>Casual</a:t>
                      </a:r>
                      <a:r>
                        <a:rPr lang="de-AT" sz="2800" dirty="0" smtClean="0">
                          <a:latin typeface="Comic Sans MS" panose="030F0702030302020204" pitchFamily="66" charset="0"/>
                        </a:rPr>
                        <a:t>/informal</a:t>
                      </a:r>
                      <a:br>
                        <a:rPr lang="de-AT" sz="2800" dirty="0" smtClean="0">
                          <a:latin typeface="Comic Sans MS" panose="030F0702030302020204" pitchFamily="66" charset="0"/>
                        </a:rPr>
                      </a:br>
                      <a:r>
                        <a:rPr lang="de-AT" sz="2000" dirty="0" smtClean="0">
                          <a:latin typeface="Comic Sans MS" panose="030F0702030302020204" pitchFamily="66" charset="0"/>
                          <a:sym typeface="Wingdings" panose="05000000000000000000" pitchFamily="2" charset="2"/>
                        </a:rPr>
                        <a:t></a:t>
                      </a:r>
                      <a:r>
                        <a:rPr lang="de-AT" sz="2000" dirty="0" smtClean="0"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de-AT" sz="2000" b="0" dirty="0" smtClean="0">
                          <a:latin typeface="Comic Sans MS" panose="030F0702030302020204" pitchFamily="66" charset="0"/>
                        </a:rPr>
                        <a:t>Du-Form</a:t>
                      </a:r>
                      <a:endParaRPr lang="de-AT" sz="2000" b="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800" dirty="0" smtClean="0">
                          <a:latin typeface="Comic Sans MS" panose="030F0702030302020204" pitchFamily="66" charset="0"/>
                        </a:rPr>
                        <a:t>Formal </a:t>
                      </a:r>
                      <a:br>
                        <a:rPr lang="de-AT" sz="2800" dirty="0" smtClean="0">
                          <a:latin typeface="Comic Sans MS" panose="030F0702030302020204" pitchFamily="66" charset="0"/>
                        </a:rPr>
                      </a:br>
                      <a:r>
                        <a:rPr lang="de-AT" sz="2000" dirty="0" smtClean="0">
                          <a:latin typeface="Comic Sans MS" panose="030F0702030302020204" pitchFamily="66" charset="0"/>
                          <a:sym typeface="Wingdings" panose="05000000000000000000" pitchFamily="2" charset="2"/>
                        </a:rPr>
                        <a:t></a:t>
                      </a:r>
                      <a:r>
                        <a:rPr lang="de-AT" sz="2000" dirty="0" smtClean="0">
                          <a:latin typeface="Comic Sans MS" panose="030F0702030302020204" pitchFamily="66" charset="0"/>
                        </a:rPr>
                        <a:t> </a:t>
                      </a:r>
                      <a:r>
                        <a:rPr lang="de-AT" sz="2000" b="0" dirty="0" smtClean="0">
                          <a:latin typeface="Comic Sans MS" panose="030F0702030302020204" pitchFamily="66" charset="0"/>
                        </a:rPr>
                        <a:t>Sie-Form</a:t>
                      </a:r>
                      <a:endParaRPr lang="de-AT" sz="2000" b="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Wie geht es dir?</a:t>
                      </a:r>
                      <a:endParaRPr lang="de-AT" sz="24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Wie geht es Ihnen?</a:t>
                      </a:r>
                      <a:endParaRPr lang="de-AT" sz="24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de-AT" sz="2400" dirty="0" smtClean="0">
                          <a:solidFill>
                            <a:schemeClr val="tx1"/>
                          </a:solidFill>
                          <a:latin typeface="Comic Sans MS" panose="030F0702030302020204" pitchFamily="66" charset="0"/>
                        </a:rPr>
                        <a:t>Wie geht‘s?</a:t>
                      </a:r>
                      <a:endParaRPr lang="de-AT" sz="24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AT" sz="2400" dirty="0">
                        <a:solidFill>
                          <a:schemeClr val="tx1"/>
                        </a:solidFill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229" r="-143"/>
          <a:stretch/>
        </p:blipFill>
        <p:spPr bwMode="auto">
          <a:xfrm>
            <a:off x="898405" y="4948518"/>
            <a:ext cx="7355326" cy="131781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8745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36576" y="726141"/>
            <a:ext cx="5109883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de-AT" sz="2800" dirty="0">
                <a:latin typeface="Comic Sans MS" panose="030F0702030302020204" pitchFamily="66" charset="0"/>
              </a:rPr>
              <a:t>Sehr gut! Ausgezeichnet!</a:t>
            </a:r>
          </a:p>
          <a:p>
            <a:pPr marL="457200" lvl="0" indent="-4572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de-AT" sz="2800" dirty="0">
                <a:latin typeface="Comic Sans MS" panose="030F0702030302020204" pitchFamily="66" charset="0"/>
              </a:rPr>
              <a:t>Danke, gut! Prima!</a:t>
            </a:r>
          </a:p>
          <a:p>
            <a:pPr marL="457200" lvl="0" indent="-4572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de-AT" sz="2800" dirty="0">
                <a:latin typeface="Comic Sans MS" panose="030F0702030302020204" pitchFamily="66" charset="0"/>
              </a:rPr>
              <a:t>Es geht. So lala. </a:t>
            </a:r>
          </a:p>
          <a:p>
            <a:pPr marL="457200" lvl="0" indent="-4572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de-AT" sz="2800" dirty="0">
                <a:latin typeface="Comic Sans MS" panose="030F0702030302020204" pitchFamily="66" charset="0"/>
              </a:rPr>
              <a:t>Nicht besonders gut. </a:t>
            </a:r>
          </a:p>
          <a:p>
            <a:pPr marL="457200" lvl="0" indent="-457200">
              <a:lnSpc>
                <a:spcPct val="250000"/>
              </a:lnSpc>
              <a:buFont typeface="Wingdings" panose="05000000000000000000" pitchFamily="2" charset="2"/>
              <a:buChar char="§"/>
            </a:pPr>
            <a:r>
              <a:rPr lang="de-AT" sz="2800" dirty="0">
                <a:latin typeface="Comic Sans MS" panose="030F0702030302020204" pitchFamily="66" charset="0"/>
              </a:rPr>
              <a:t>(Sehr) schlecht.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229" r="79301"/>
          <a:stretch/>
        </p:blipFill>
        <p:spPr bwMode="auto">
          <a:xfrm>
            <a:off x="1128459" y="867336"/>
            <a:ext cx="1226230" cy="10629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51" t="1229" r="60310"/>
          <a:stretch/>
        </p:blipFill>
        <p:spPr bwMode="auto">
          <a:xfrm>
            <a:off x="1982168" y="1859666"/>
            <a:ext cx="1116106" cy="10629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52" t="1229" r="40108"/>
          <a:stretch/>
        </p:blipFill>
        <p:spPr bwMode="auto">
          <a:xfrm>
            <a:off x="1370085" y="2962328"/>
            <a:ext cx="1116106" cy="10629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102" t="1229" r="20058"/>
          <a:stretch/>
        </p:blipFill>
        <p:spPr bwMode="auto">
          <a:xfrm>
            <a:off x="854371" y="4069111"/>
            <a:ext cx="1116107" cy="10629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909" t="1229" r="-143"/>
          <a:stretch/>
        </p:blipFill>
        <p:spPr bwMode="auto">
          <a:xfrm>
            <a:off x="1412425" y="5175894"/>
            <a:ext cx="1139486" cy="106292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4420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de-AT" sz="3200" cap="none" dirty="0">
                <a:latin typeface="Arial Rounded MT Bold" panose="020F0704030504030204" pitchFamily="34" charset="0"/>
                <a:ea typeface="Miss Smarty Pants" panose="02000603000000000000" pitchFamily="2" charset="0"/>
              </a:rPr>
              <a:t>Nützliche Ausdrücke im Sprachunterricht</a:t>
            </a:r>
            <a:endParaRPr lang="de-AT" sz="3200" cap="none" dirty="0">
              <a:latin typeface="Arial Rounded MT Bold" panose="020F0704030504030204" pitchFamily="34" charset="0"/>
              <a:ea typeface="Miss Smarty Pants" panose="02000603000000000000" pitchFamily="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2" y="2138081"/>
            <a:ext cx="3775655" cy="4424083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de-AT" sz="500" dirty="0" smtClean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r>
              <a:rPr lang="de-AT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Bitte…</a:t>
            </a:r>
          </a:p>
          <a:p>
            <a:pPr lvl="1"/>
            <a:r>
              <a:rPr lang="de-AT" sz="1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Hören Sie zu.</a:t>
            </a:r>
          </a:p>
          <a:p>
            <a:pPr lvl="1"/>
            <a:r>
              <a:rPr lang="de-AT" sz="1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Schreiben Sie.</a:t>
            </a:r>
          </a:p>
          <a:p>
            <a:pPr lvl="1"/>
            <a:r>
              <a:rPr lang="de-AT" sz="1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Machen Sie die Bücher auf Seite …… auf.</a:t>
            </a:r>
          </a:p>
          <a:p>
            <a:pPr lvl="1"/>
            <a:r>
              <a:rPr lang="de-AT" sz="1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Lesen Sie.</a:t>
            </a:r>
          </a:p>
          <a:p>
            <a:pPr lvl="1"/>
            <a:r>
              <a:rPr lang="de-AT" sz="1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Machen Sie die Bücher zu.</a:t>
            </a:r>
          </a:p>
          <a:p>
            <a:pPr lvl="1"/>
            <a:r>
              <a:rPr lang="de-AT" sz="1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Setzen Sie sich.</a:t>
            </a:r>
          </a:p>
          <a:p>
            <a:pPr lvl="1"/>
            <a:r>
              <a:rPr lang="de-AT" sz="18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Wiederholen Sie.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5163670" y="2716307"/>
            <a:ext cx="3255288" cy="1519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19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Haben Sie Fragen?</a:t>
            </a:r>
          </a:p>
          <a:p>
            <a:r>
              <a:rPr lang="de-AT" sz="19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(Ist) alles klar?</a:t>
            </a:r>
          </a:p>
          <a:p>
            <a:r>
              <a:rPr lang="de-AT" sz="19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Noch einmal, bitte. 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581192" y="2138081"/>
            <a:ext cx="62968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400" dirty="0">
                <a:solidFill>
                  <a:schemeClr val="accent2"/>
                </a:solidFill>
                <a:latin typeface="Comic Sans MS" panose="030F0702030302020204" pitchFamily="66" charset="0"/>
              </a:rPr>
              <a:t>Die Lehrerin / der Lehrer sagt:</a:t>
            </a:r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9617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1192" y="2138081"/>
            <a:ext cx="3775655" cy="44240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AT" sz="2400" dirty="0" smtClean="0">
                <a:solidFill>
                  <a:schemeClr val="accent2"/>
                </a:solidFill>
                <a:latin typeface="Comic Sans MS" panose="030F0702030302020204" pitchFamily="66" charset="0"/>
              </a:rPr>
              <a:t>Sie sagen:</a:t>
            </a:r>
          </a:p>
          <a:p>
            <a:pPr marL="0" indent="0">
              <a:buNone/>
            </a:pPr>
            <a:endParaRPr lang="de-AT" sz="500" dirty="0" smtClean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r>
              <a:rPr lang="de-AT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Langsamer, bitte!</a:t>
            </a:r>
          </a:p>
          <a:p>
            <a:r>
              <a:rPr lang="de-AT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Wie bitte?</a:t>
            </a:r>
          </a:p>
          <a:p>
            <a:r>
              <a:rPr lang="de-AT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Wie schreibt man ……………?</a:t>
            </a:r>
          </a:p>
          <a:p>
            <a:r>
              <a:rPr lang="de-AT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Ich habe eine Frage.</a:t>
            </a:r>
          </a:p>
          <a:p>
            <a:r>
              <a:rPr lang="de-AT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Wie sagt man …………… auf Deutsch?</a:t>
            </a:r>
          </a:p>
          <a:p>
            <a:r>
              <a:rPr lang="de-AT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Was bedeutet ……………?</a:t>
            </a:r>
            <a:endParaRPr lang="de-AT" sz="18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5163670" y="2850778"/>
            <a:ext cx="3255288" cy="33348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AT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Das weiß ich nicht.</a:t>
            </a:r>
          </a:p>
          <a:p>
            <a:r>
              <a:rPr lang="de-AT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Ich verstehe das nicht.</a:t>
            </a:r>
          </a:p>
          <a:p>
            <a:r>
              <a:rPr lang="de-AT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Alles klar.</a:t>
            </a:r>
          </a:p>
          <a:p>
            <a:r>
              <a:rPr lang="de-AT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Ja. </a:t>
            </a:r>
            <a:endParaRPr lang="de-AT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r>
              <a:rPr lang="de-AT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Nein.</a:t>
            </a:r>
          </a:p>
          <a:p>
            <a:r>
              <a:rPr lang="de-AT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Danke. Dankeschön. </a:t>
            </a: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</p:spPr>
        <p:txBody>
          <a:bodyPr>
            <a:noAutofit/>
          </a:bodyPr>
          <a:lstStyle/>
          <a:p>
            <a:pPr algn="ctr"/>
            <a:r>
              <a:rPr lang="de-AT" sz="3200" cap="none" dirty="0">
                <a:latin typeface="Arial Rounded MT Bold" panose="020F0704030504030204" pitchFamily="34" charset="0"/>
                <a:ea typeface="Miss Smarty Pants" panose="02000603000000000000" pitchFamily="2" charset="0"/>
              </a:rPr>
              <a:t>Nützliche Ausdrücke im Sprachunterricht</a:t>
            </a:r>
            <a:endParaRPr lang="de-AT" sz="3200" cap="none" dirty="0">
              <a:latin typeface="Arial Rounded MT Bold" panose="020F0704030504030204" pitchFamily="34" charset="0"/>
              <a:ea typeface="Miss Smarty Pants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05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049" y="1461137"/>
            <a:ext cx="6906100" cy="3648744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518835" y="5401250"/>
            <a:ext cx="78665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mic Sans MS" panose="030F0702030302020204" pitchFamily="66" charset="0"/>
              </a:rPr>
              <a:t>Write an appropriate statement or question for each student, as suggested by the picture. </a:t>
            </a:r>
            <a:r>
              <a:rPr lang="en-US" sz="2400" dirty="0" smtClean="0">
                <a:latin typeface="Comic Sans MS" panose="030F0702030302020204" pitchFamily="66" charset="0"/>
              </a:rPr>
              <a:t>It could be that more </a:t>
            </a:r>
            <a:r>
              <a:rPr lang="en-US" sz="2400" dirty="0">
                <a:latin typeface="Comic Sans MS" panose="030F0702030302020204" pitchFamily="66" charset="0"/>
              </a:rPr>
              <a:t>than one expression is possible.</a:t>
            </a:r>
            <a:endParaRPr lang="de-AT" sz="2400" dirty="0">
              <a:latin typeface="Comic Sans MS" panose="030F0702030302020204" pitchFamily="66" charset="0"/>
            </a:endParaRPr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581192" y="687474"/>
            <a:ext cx="7989752" cy="6706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de-AT" sz="4800" cap="none" dirty="0">
                <a:solidFill>
                  <a:schemeClr val="accent1"/>
                </a:solidFill>
                <a:latin typeface="Arial Rounded MT Bold" panose="020F0704030504030204" pitchFamily="34" charset="0"/>
                <a:ea typeface="Miss Smarty Pants" panose="02000603000000000000" pitchFamily="2" charset="0"/>
              </a:rPr>
              <a:t>Im Deutschkurs</a:t>
            </a:r>
            <a:endParaRPr lang="de-AT" sz="4800" cap="none" dirty="0">
              <a:solidFill>
                <a:schemeClr val="accent1"/>
              </a:solidFill>
              <a:latin typeface="Arial Rounded MT Bold" panose="020F0704030504030204" pitchFamily="34" charset="0"/>
              <a:ea typeface="Miss Smarty Pants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648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30" y="789283"/>
            <a:ext cx="7812912" cy="5350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37085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1_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3.xml><?xml version="1.0" encoding="utf-8"?>
<a:theme xmlns:a="http://schemas.openxmlformats.org/drawingml/2006/main" name="Dividende">
  <a:themeElements>
    <a:clrScheme name="Dividende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366658"/>
      </a:accent1>
      <a:accent2>
        <a:srgbClr val="8CB64A"/>
      </a:accent2>
      <a:accent3>
        <a:srgbClr val="88D5A9"/>
      </a:accent3>
      <a:accent4>
        <a:srgbClr val="969FA7"/>
      </a:accent4>
      <a:accent5>
        <a:srgbClr val="E8A844"/>
      </a:accent5>
      <a:accent6>
        <a:srgbClr val="A1561F"/>
      </a:accent6>
      <a:hlink>
        <a:srgbClr val="828282"/>
      </a:hlink>
      <a:folHlink>
        <a:srgbClr val="A5A5A5"/>
      </a:folHlink>
    </a:clrScheme>
    <a:fontScheme name="Dividend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e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4BEC0EAF-CF86-4D49-B83B-56CC62D3CFF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0</TotalTime>
  <Words>255</Words>
  <Application>Microsoft Office PowerPoint</Application>
  <PresentationFormat>Bildschirmpräsentation (4:3)</PresentationFormat>
  <Paragraphs>47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3</vt:i4>
      </vt:variant>
      <vt:variant>
        <vt:lpstr>Folientitel</vt:lpstr>
      </vt:variant>
      <vt:variant>
        <vt:i4>7</vt:i4>
      </vt:variant>
    </vt:vector>
  </HeadingPairs>
  <TitlesOfParts>
    <vt:vector size="19" baseType="lpstr">
      <vt:lpstr>Arial Rounded MT Bold</vt:lpstr>
      <vt:lpstr>Comic Sans MS</vt:lpstr>
      <vt:lpstr>Consolas</vt:lpstr>
      <vt:lpstr>Gill Sans MT</vt:lpstr>
      <vt:lpstr>Miss Smarty Pants</vt:lpstr>
      <vt:lpstr>Segoe Print</vt:lpstr>
      <vt:lpstr>Times New Roman</vt:lpstr>
      <vt:lpstr>Wingdings</vt:lpstr>
      <vt:lpstr>Wingdings 2</vt:lpstr>
      <vt:lpstr>Dividend</vt:lpstr>
      <vt:lpstr>1_Dividend</vt:lpstr>
      <vt:lpstr>Dividende</vt:lpstr>
      <vt:lpstr>PowerPoint-Präsentation</vt:lpstr>
      <vt:lpstr>Wie geht‘s?</vt:lpstr>
      <vt:lpstr>PowerPoint-Präsentation</vt:lpstr>
      <vt:lpstr>Nützliche Ausdrücke im Sprachunterricht</vt:lpstr>
      <vt:lpstr>Nützliche Ausdrücke im Sprachunterricht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 geht‘s?</dc:title>
  <dc:creator>Sandra A. Fink</dc:creator>
  <cp:lastModifiedBy>Sandra A. Fink</cp:lastModifiedBy>
  <cp:revision>16</cp:revision>
  <dcterms:created xsi:type="dcterms:W3CDTF">2014-08-17T21:33:13Z</dcterms:created>
  <dcterms:modified xsi:type="dcterms:W3CDTF">2015-04-28T21:21:23Z</dcterms:modified>
</cp:coreProperties>
</file>