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2"/>
  </p:sldMasterIdLst>
  <p:sldIdLst>
    <p:sldId id="269" r:id="rId3"/>
    <p:sldId id="256" r:id="rId4"/>
    <p:sldId id="270" r:id="rId5"/>
    <p:sldId id="258" r:id="rId6"/>
    <p:sldId id="259" r:id="rId7"/>
    <p:sldId id="257" r:id="rId8"/>
    <p:sldId id="260" r:id="rId9"/>
    <p:sldId id="261" r:id="rId10"/>
    <p:sldId id="262" r:id="rId11"/>
    <p:sldId id="263" r:id="rId12"/>
    <p:sldId id="266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92" d="100"/>
          <a:sy n="92" d="100"/>
        </p:scale>
        <p:origin x="9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BE1BF1-F84A-40FB-BD32-54A73129889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A3FE-22E9-4607-9F75-10C43B94BDF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7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03DEF24-B188-49D6-BD5A-8B2257EFC2AB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2B80-B3F7-4C2A-80D1-B397B76999B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5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BD0CAE5-843D-4BBD-A13B-04CF35ABA3A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6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CBDD1-9AC9-496B-A0D4-FF88BB7F438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11B63-27A7-43B5-AC3E-D17BFEF25AD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3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8A792-2392-4D96-86FA-F7F1A412FB6A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5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6436-69CE-4F34-A841-3D2DF2A6D3A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7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0CDBEB9-FA8D-4819-9AE1-D09B97668F02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6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D0367-BC50-4B03-845F-05143A24057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5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A5AA749-899B-44F6-977C-6BD80E36180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974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49" y="1461137"/>
            <a:ext cx="6906100" cy="3648744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518835" y="5401250"/>
            <a:ext cx="78665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Write an appropriate statement or question for each student, as suggested by the picture. </a:t>
            </a:r>
            <a:r>
              <a:rPr lang="en-US" sz="2400" dirty="0" smtClean="0">
                <a:latin typeface="Comic Sans MS" panose="030F0702030302020204" pitchFamily="66" charset="0"/>
              </a:rPr>
              <a:t>It could be that more </a:t>
            </a:r>
            <a:r>
              <a:rPr lang="en-US" sz="2400" dirty="0">
                <a:latin typeface="Comic Sans MS" panose="030F0702030302020204" pitchFamily="66" charset="0"/>
              </a:rPr>
              <a:t>than one expression is possible.</a:t>
            </a:r>
            <a:endParaRPr lang="de-AT" sz="2400" dirty="0">
              <a:latin typeface="Comic Sans MS" panose="030F0702030302020204" pitchFamily="66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581192" y="687474"/>
            <a:ext cx="7989752" cy="6706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AT" sz="4000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Miss Smarty Pants" panose="02000603000000000000" pitchFamily="2" charset="0"/>
              </a:rPr>
              <a:t>Im Deutschkurs</a:t>
            </a:r>
            <a:endParaRPr lang="de-AT" sz="4000" cap="none" dirty="0">
              <a:solidFill>
                <a:schemeClr val="accent1"/>
              </a:solidFill>
              <a:latin typeface="Cambria" panose="02040503050406030204" pitchFamily="18" charset="0"/>
              <a:ea typeface="Miss Smarty Pants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8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95536" y="856357"/>
            <a:ext cx="84249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AT" sz="2200" b="1" dirty="0" smtClean="0">
                <a:cs typeface="Times New Roman" panose="02020603050405020304" pitchFamily="18" charset="0"/>
              </a:rPr>
              <a:t>Professor Hausers </a:t>
            </a:r>
            <a:r>
              <a:rPr lang="de-AT" sz="2200" dirty="0" smtClean="0">
                <a:cs typeface="Times New Roman" panose="02020603050405020304" pitchFamily="18" charset="0"/>
              </a:rPr>
              <a:t>Adresse ist …</a:t>
            </a:r>
            <a:br>
              <a:rPr lang="de-AT" sz="2200" dirty="0" smtClean="0">
                <a:cs typeface="Times New Roman" panose="02020603050405020304" pitchFamily="18" charset="0"/>
              </a:rPr>
            </a:br>
            <a:r>
              <a:rPr lang="de-AT" sz="2200" dirty="0" smtClean="0">
                <a:cs typeface="Times New Roman" panose="02020603050405020304" pitchFamily="18" charset="0"/>
              </a:rPr>
              <a:t>Gartenstraße     9        12        19</a:t>
            </a:r>
            <a:r>
              <a:rPr lang="de-AT" sz="2200" dirty="0">
                <a:cs typeface="Times New Roman" panose="02020603050405020304" pitchFamily="18" charset="0"/>
              </a:rPr>
              <a:t/>
            </a:r>
            <a:br>
              <a:rPr lang="de-AT" sz="2200" dirty="0">
                <a:cs typeface="Times New Roman" panose="02020603050405020304" pitchFamily="18" charset="0"/>
              </a:rPr>
            </a:br>
            <a:r>
              <a:rPr lang="de-AT" sz="2200" dirty="0" smtClean="0">
                <a:cs typeface="Times New Roman" panose="02020603050405020304" pitchFamily="18" charset="0"/>
              </a:rPr>
              <a:t>_____________ Ebenhausen / Isartal</a:t>
            </a:r>
            <a:br>
              <a:rPr lang="de-AT" sz="2200" dirty="0" smtClean="0">
                <a:cs typeface="Times New Roman" panose="02020603050405020304" pitchFamily="18" charset="0"/>
              </a:rPr>
            </a:br>
            <a:r>
              <a:rPr lang="de-AT" sz="2200" dirty="0" smtClean="0">
                <a:cs typeface="Times New Roman" panose="02020603050405020304" pitchFamily="18" charset="0"/>
              </a:rPr>
              <a:t>Die Telefonnummer ist _________________</a:t>
            </a:r>
            <a:br>
              <a:rPr lang="de-AT" sz="2200" dirty="0" smtClean="0">
                <a:cs typeface="Times New Roman" panose="02020603050405020304" pitchFamily="18" charset="0"/>
              </a:rPr>
            </a:br>
            <a:r>
              <a:rPr lang="de-AT" sz="2200" dirty="0" smtClean="0">
                <a:cs typeface="Times New Roman" panose="02020603050405020304" pitchFamily="18" charset="0"/>
              </a:rPr>
              <a:t/>
            </a:r>
            <a:br>
              <a:rPr lang="de-AT" sz="2200" dirty="0" smtClean="0">
                <a:cs typeface="Times New Roman" panose="02020603050405020304" pitchFamily="18" charset="0"/>
              </a:rPr>
            </a:br>
            <a:endParaRPr lang="de-AT" sz="22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AT" sz="2200" dirty="0" smtClean="0">
                <a:cs typeface="Times New Roman" panose="02020603050405020304" pitchFamily="18" charset="0"/>
              </a:rPr>
              <a:t>Die Adresse von </a:t>
            </a:r>
            <a:r>
              <a:rPr lang="de-AT" sz="2200" b="1" dirty="0" smtClean="0">
                <a:cs typeface="Times New Roman" panose="02020603050405020304" pitchFamily="18" charset="0"/>
              </a:rPr>
              <a:t>Margas Fitnessstudio </a:t>
            </a:r>
            <a:r>
              <a:rPr lang="de-AT" sz="2200" dirty="0" smtClean="0">
                <a:cs typeface="Times New Roman" panose="02020603050405020304" pitchFamily="18" charset="0"/>
              </a:rPr>
              <a:t>ist …</a:t>
            </a:r>
            <a:br>
              <a:rPr lang="de-AT" sz="2200" dirty="0" smtClean="0">
                <a:cs typeface="Times New Roman" panose="02020603050405020304" pitchFamily="18" charset="0"/>
              </a:rPr>
            </a:br>
            <a:r>
              <a:rPr lang="de-AT" sz="2200" dirty="0" err="1" smtClean="0">
                <a:cs typeface="Times New Roman" panose="02020603050405020304" pitchFamily="18" charset="0"/>
              </a:rPr>
              <a:t>Bautzner</a:t>
            </a:r>
            <a:r>
              <a:rPr lang="de-AT" sz="2200" dirty="0" smtClean="0">
                <a:cs typeface="Times New Roman" panose="02020603050405020304" pitchFamily="18" charset="0"/>
              </a:rPr>
              <a:t> Straße     5        15        14</a:t>
            </a:r>
            <a:br>
              <a:rPr lang="de-AT" sz="2200" dirty="0" smtClean="0">
                <a:cs typeface="Times New Roman" panose="02020603050405020304" pitchFamily="18" charset="0"/>
              </a:rPr>
            </a:br>
            <a:r>
              <a:rPr lang="de-AT" sz="2200" dirty="0" smtClean="0">
                <a:cs typeface="Times New Roman" panose="02020603050405020304" pitchFamily="18" charset="0"/>
              </a:rPr>
              <a:t>_____________ Dresden</a:t>
            </a:r>
            <a:br>
              <a:rPr lang="de-AT" sz="2200" dirty="0" smtClean="0">
                <a:cs typeface="Times New Roman" panose="02020603050405020304" pitchFamily="18" charset="0"/>
              </a:rPr>
            </a:br>
            <a:r>
              <a:rPr lang="de-AT" sz="2200" dirty="0" smtClean="0">
                <a:cs typeface="Times New Roman" panose="02020603050405020304" pitchFamily="18" charset="0"/>
              </a:rPr>
              <a:t>Die Telefonnummer ist _________________</a:t>
            </a:r>
            <a:br>
              <a:rPr lang="de-AT" sz="2200" dirty="0" smtClean="0">
                <a:cs typeface="Times New Roman" panose="02020603050405020304" pitchFamily="18" charset="0"/>
              </a:rPr>
            </a:br>
            <a:r>
              <a:rPr lang="de-AT" sz="2200" dirty="0" smtClean="0">
                <a:cs typeface="Times New Roman" panose="02020603050405020304" pitchFamily="18" charset="0"/>
              </a:rPr>
              <a:t/>
            </a:r>
            <a:br>
              <a:rPr lang="de-AT" sz="2200" dirty="0" smtClean="0">
                <a:cs typeface="Times New Roman" panose="02020603050405020304" pitchFamily="18" charset="0"/>
              </a:rPr>
            </a:br>
            <a:endParaRPr lang="de-AT" sz="22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AT" sz="2200" dirty="0" smtClean="0">
                <a:cs typeface="Times New Roman" panose="02020603050405020304" pitchFamily="18" charset="0"/>
              </a:rPr>
              <a:t>Die Adresse von </a:t>
            </a:r>
            <a:r>
              <a:rPr lang="de-AT" sz="2200" b="1" dirty="0" smtClean="0">
                <a:cs typeface="Times New Roman" panose="02020603050405020304" pitchFamily="18" charset="0"/>
              </a:rPr>
              <a:t>Autohaus Becker </a:t>
            </a:r>
            <a:r>
              <a:rPr lang="de-AT" sz="2200" dirty="0" smtClean="0">
                <a:cs typeface="Times New Roman" panose="02020603050405020304" pitchFamily="18" charset="0"/>
              </a:rPr>
              <a:t>ist …</a:t>
            </a:r>
            <a:br>
              <a:rPr lang="de-AT" sz="2200" dirty="0" smtClean="0">
                <a:cs typeface="Times New Roman" panose="02020603050405020304" pitchFamily="18" charset="0"/>
              </a:rPr>
            </a:br>
            <a:r>
              <a:rPr lang="de-AT" sz="2200" dirty="0" err="1" smtClean="0">
                <a:cs typeface="Times New Roman" panose="02020603050405020304" pitchFamily="18" charset="0"/>
              </a:rPr>
              <a:t>Landstuhler</a:t>
            </a:r>
            <a:r>
              <a:rPr lang="de-AT" sz="2200" dirty="0" smtClean="0">
                <a:cs typeface="Times New Roman" panose="02020603050405020304" pitchFamily="18" charset="0"/>
              </a:rPr>
              <a:t> Straße      54       44        45</a:t>
            </a:r>
            <a:br>
              <a:rPr lang="de-AT" sz="2200" dirty="0" smtClean="0">
                <a:cs typeface="Times New Roman" panose="02020603050405020304" pitchFamily="18" charset="0"/>
              </a:rPr>
            </a:br>
            <a:r>
              <a:rPr lang="de-AT" sz="2200" dirty="0" smtClean="0">
                <a:cs typeface="Times New Roman" panose="02020603050405020304" pitchFamily="18" charset="0"/>
              </a:rPr>
              <a:t>_____________ Zweibrücken-</a:t>
            </a:r>
            <a:r>
              <a:rPr lang="de-AT" sz="2200" dirty="0" err="1" smtClean="0">
                <a:cs typeface="Times New Roman" panose="02020603050405020304" pitchFamily="18" charset="0"/>
              </a:rPr>
              <a:t>Ixheim</a:t>
            </a:r>
            <a:r>
              <a:rPr lang="de-AT" sz="2200" dirty="0" smtClean="0">
                <a:cs typeface="Times New Roman" panose="02020603050405020304" pitchFamily="18" charset="0"/>
              </a:rPr>
              <a:t/>
            </a:r>
            <a:br>
              <a:rPr lang="de-AT" sz="2200" dirty="0" smtClean="0">
                <a:cs typeface="Times New Roman" panose="02020603050405020304" pitchFamily="18" charset="0"/>
              </a:rPr>
            </a:br>
            <a:r>
              <a:rPr lang="de-AT" sz="2200" dirty="0" smtClean="0">
                <a:cs typeface="Times New Roman" panose="02020603050405020304" pitchFamily="18" charset="0"/>
              </a:rPr>
              <a:t>Die Telefonnummer ist 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15109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95536" y="856357"/>
            <a:ext cx="84249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AT" sz="2200" b="1" dirty="0" smtClean="0">
                <a:cs typeface="Times New Roman" panose="02020603050405020304" pitchFamily="18" charset="0"/>
              </a:rPr>
              <a:t>Professor Hausers </a:t>
            </a:r>
            <a:r>
              <a:rPr lang="de-AT" sz="2200" dirty="0" smtClean="0">
                <a:cs typeface="Times New Roman" panose="02020603050405020304" pitchFamily="18" charset="0"/>
              </a:rPr>
              <a:t>Adresse ist …</a:t>
            </a:r>
            <a:br>
              <a:rPr lang="de-AT" sz="2200" dirty="0" smtClean="0">
                <a:cs typeface="Times New Roman" panose="02020603050405020304" pitchFamily="18" charset="0"/>
              </a:rPr>
            </a:br>
            <a:r>
              <a:rPr lang="de-AT" sz="2200" dirty="0" smtClean="0">
                <a:cs typeface="Times New Roman" panose="02020603050405020304" pitchFamily="18" charset="0"/>
              </a:rPr>
              <a:t>Gartenstraße     9        12        </a:t>
            </a:r>
            <a:r>
              <a:rPr lang="de-AT" sz="2200" b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19</a:t>
            </a:r>
            <a:r>
              <a:rPr lang="de-AT" sz="2200" dirty="0">
                <a:cs typeface="Times New Roman" panose="02020603050405020304" pitchFamily="18" charset="0"/>
              </a:rPr>
              <a:t/>
            </a:r>
            <a:br>
              <a:rPr lang="de-AT" sz="2200" dirty="0">
                <a:cs typeface="Times New Roman" panose="02020603050405020304" pitchFamily="18" charset="0"/>
              </a:rPr>
            </a:br>
            <a:r>
              <a:rPr lang="de-AT" sz="2200" b="1" u="sng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82067</a:t>
            </a:r>
            <a:r>
              <a:rPr lang="de-AT" sz="2200" dirty="0" smtClean="0">
                <a:cs typeface="Times New Roman" panose="02020603050405020304" pitchFamily="18" charset="0"/>
              </a:rPr>
              <a:t> Ebenhausen / Isartal</a:t>
            </a:r>
            <a:br>
              <a:rPr lang="de-AT" sz="2200" dirty="0" smtClean="0">
                <a:cs typeface="Times New Roman" panose="02020603050405020304" pitchFamily="18" charset="0"/>
              </a:rPr>
            </a:br>
            <a:r>
              <a:rPr lang="de-AT" sz="2200" dirty="0" smtClean="0">
                <a:cs typeface="Times New Roman" panose="02020603050405020304" pitchFamily="18" charset="0"/>
              </a:rPr>
              <a:t>Die Telefonnummer ist </a:t>
            </a:r>
            <a:r>
              <a:rPr lang="de-AT" sz="2200" b="1" u="sng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41 34 76</a:t>
            </a:r>
            <a:r>
              <a:rPr lang="de-AT" sz="2200" dirty="0" smtClean="0">
                <a:cs typeface="Times New Roman" panose="02020603050405020304" pitchFamily="18" charset="0"/>
              </a:rPr>
              <a:t/>
            </a:r>
            <a:br>
              <a:rPr lang="de-AT" sz="2200" dirty="0" smtClean="0">
                <a:cs typeface="Times New Roman" panose="02020603050405020304" pitchFamily="18" charset="0"/>
              </a:rPr>
            </a:br>
            <a:r>
              <a:rPr lang="de-AT" sz="2200" dirty="0" smtClean="0">
                <a:cs typeface="Times New Roman" panose="02020603050405020304" pitchFamily="18" charset="0"/>
              </a:rPr>
              <a:t/>
            </a:r>
            <a:br>
              <a:rPr lang="de-AT" sz="2200" dirty="0" smtClean="0">
                <a:cs typeface="Times New Roman" panose="02020603050405020304" pitchFamily="18" charset="0"/>
              </a:rPr>
            </a:br>
            <a:endParaRPr lang="de-AT" sz="22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AT" sz="2200" dirty="0" smtClean="0">
                <a:cs typeface="Times New Roman" panose="02020603050405020304" pitchFamily="18" charset="0"/>
              </a:rPr>
              <a:t>Die Adresse von </a:t>
            </a:r>
            <a:r>
              <a:rPr lang="de-AT" sz="2200" b="1" dirty="0" smtClean="0">
                <a:cs typeface="Times New Roman" panose="02020603050405020304" pitchFamily="18" charset="0"/>
              </a:rPr>
              <a:t>Margas Fitnessstudio </a:t>
            </a:r>
            <a:r>
              <a:rPr lang="de-AT" sz="2200" dirty="0" smtClean="0">
                <a:cs typeface="Times New Roman" panose="02020603050405020304" pitchFamily="18" charset="0"/>
              </a:rPr>
              <a:t>ist …</a:t>
            </a:r>
            <a:br>
              <a:rPr lang="de-AT" sz="2200" dirty="0" smtClean="0">
                <a:cs typeface="Times New Roman" panose="02020603050405020304" pitchFamily="18" charset="0"/>
              </a:rPr>
            </a:br>
            <a:r>
              <a:rPr lang="de-AT" sz="2200" dirty="0" err="1" smtClean="0">
                <a:cs typeface="Times New Roman" panose="02020603050405020304" pitchFamily="18" charset="0"/>
              </a:rPr>
              <a:t>Bautzner</a:t>
            </a:r>
            <a:r>
              <a:rPr lang="de-AT" sz="2200" dirty="0" smtClean="0">
                <a:cs typeface="Times New Roman" panose="02020603050405020304" pitchFamily="18" charset="0"/>
              </a:rPr>
              <a:t> Straße     5        </a:t>
            </a:r>
            <a:r>
              <a:rPr lang="de-AT" sz="2200" b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15</a:t>
            </a:r>
            <a:r>
              <a:rPr lang="de-AT" sz="2200" dirty="0" smtClean="0">
                <a:cs typeface="Times New Roman" panose="02020603050405020304" pitchFamily="18" charset="0"/>
              </a:rPr>
              <a:t>        14</a:t>
            </a:r>
            <a:br>
              <a:rPr lang="de-AT" sz="2200" dirty="0" smtClean="0">
                <a:cs typeface="Times New Roman" panose="02020603050405020304" pitchFamily="18" charset="0"/>
              </a:rPr>
            </a:br>
            <a:r>
              <a:rPr lang="de-AT" sz="2200" b="1" u="sng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01093</a:t>
            </a:r>
            <a:r>
              <a:rPr lang="de-AT" sz="2200" b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de-AT" sz="2200" dirty="0" smtClean="0">
                <a:cs typeface="Times New Roman" panose="02020603050405020304" pitchFamily="18" charset="0"/>
              </a:rPr>
              <a:t>Dresden</a:t>
            </a:r>
            <a:br>
              <a:rPr lang="de-AT" sz="2200" dirty="0" smtClean="0">
                <a:cs typeface="Times New Roman" panose="02020603050405020304" pitchFamily="18" charset="0"/>
              </a:rPr>
            </a:br>
            <a:r>
              <a:rPr lang="de-AT" sz="2200" dirty="0" smtClean="0">
                <a:cs typeface="Times New Roman" panose="02020603050405020304" pitchFamily="18" charset="0"/>
              </a:rPr>
              <a:t>Die Telefonnummer ist </a:t>
            </a:r>
            <a:r>
              <a:rPr lang="de-AT" sz="2200" b="1" u="sng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20 86 73</a:t>
            </a:r>
            <a:r>
              <a:rPr lang="de-AT" sz="2200" dirty="0" smtClean="0">
                <a:cs typeface="Times New Roman" panose="02020603050405020304" pitchFamily="18" charset="0"/>
              </a:rPr>
              <a:t/>
            </a:r>
            <a:br>
              <a:rPr lang="de-AT" sz="2200" dirty="0" smtClean="0">
                <a:cs typeface="Times New Roman" panose="02020603050405020304" pitchFamily="18" charset="0"/>
              </a:rPr>
            </a:br>
            <a:r>
              <a:rPr lang="de-AT" sz="2200" dirty="0" smtClean="0">
                <a:cs typeface="Times New Roman" panose="02020603050405020304" pitchFamily="18" charset="0"/>
              </a:rPr>
              <a:t/>
            </a:r>
            <a:br>
              <a:rPr lang="de-AT" sz="2200" dirty="0" smtClean="0">
                <a:cs typeface="Times New Roman" panose="02020603050405020304" pitchFamily="18" charset="0"/>
              </a:rPr>
            </a:br>
            <a:endParaRPr lang="de-AT" sz="22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AT" sz="2200" dirty="0" smtClean="0">
                <a:cs typeface="Times New Roman" panose="02020603050405020304" pitchFamily="18" charset="0"/>
              </a:rPr>
              <a:t>Die Adresse von </a:t>
            </a:r>
            <a:r>
              <a:rPr lang="de-AT" sz="2200" b="1" dirty="0" smtClean="0">
                <a:cs typeface="Times New Roman" panose="02020603050405020304" pitchFamily="18" charset="0"/>
              </a:rPr>
              <a:t>Autohaus Becker </a:t>
            </a:r>
            <a:r>
              <a:rPr lang="de-AT" sz="2200" dirty="0" smtClean="0">
                <a:cs typeface="Times New Roman" panose="02020603050405020304" pitchFamily="18" charset="0"/>
              </a:rPr>
              <a:t>ist …</a:t>
            </a:r>
            <a:br>
              <a:rPr lang="de-AT" sz="2200" dirty="0" smtClean="0">
                <a:cs typeface="Times New Roman" panose="02020603050405020304" pitchFamily="18" charset="0"/>
              </a:rPr>
            </a:br>
            <a:r>
              <a:rPr lang="de-AT" sz="2200" dirty="0" err="1" smtClean="0">
                <a:cs typeface="Times New Roman" panose="02020603050405020304" pitchFamily="18" charset="0"/>
              </a:rPr>
              <a:t>Landstuhler</a:t>
            </a:r>
            <a:r>
              <a:rPr lang="de-AT" sz="2200" dirty="0" smtClean="0">
                <a:cs typeface="Times New Roman" panose="02020603050405020304" pitchFamily="18" charset="0"/>
              </a:rPr>
              <a:t> Straße      </a:t>
            </a:r>
            <a:r>
              <a:rPr lang="de-AT" sz="2200" b="1" u="sng" dirty="0">
                <a:solidFill>
                  <a:srgbClr val="C00000"/>
                </a:solidFill>
                <a:cs typeface="Times New Roman" panose="02020603050405020304" pitchFamily="18" charset="0"/>
              </a:rPr>
              <a:t>54</a:t>
            </a:r>
            <a:r>
              <a:rPr lang="de-AT" sz="2200" dirty="0" smtClean="0">
                <a:cs typeface="Times New Roman" panose="02020603050405020304" pitchFamily="18" charset="0"/>
              </a:rPr>
              <a:t>       44        45</a:t>
            </a:r>
            <a:br>
              <a:rPr lang="de-AT" sz="2200" dirty="0" smtClean="0">
                <a:cs typeface="Times New Roman" panose="02020603050405020304" pitchFamily="18" charset="0"/>
              </a:rPr>
            </a:br>
            <a:r>
              <a:rPr lang="de-AT" sz="2200" b="1" u="sng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66482</a:t>
            </a:r>
            <a:r>
              <a:rPr lang="de-AT" sz="2200" dirty="0" smtClean="0">
                <a:cs typeface="Times New Roman" panose="02020603050405020304" pitchFamily="18" charset="0"/>
              </a:rPr>
              <a:t> Zweibrücken-</a:t>
            </a:r>
            <a:r>
              <a:rPr lang="de-AT" sz="2200" dirty="0" err="1" smtClean="0">
                <a:cs typeface="Times New Roman" panose="02020603050405020304" pitchFamily="18" charset="0"/>
              </a:rPr>
              <a:t>Ixheim</a:t>
            </a:r>
            <a:r>
              <a:rPr lang="de-AT" sz="2200" dirty="0" smtClean="0">
                <a:cs typeface="Times New Roman" panose="02020603050405020304" pitchFamily="18" charset="0"/>
              </a:rPr>
              <a:t/>
            </a:r>
            <a:br>
              <a:rPr lang="de-AT" sz="2200" dirty="0" smtClean="0">
                <a:cs typeface="Times New Roman" panose="02020603050405020304" pitchFamily="18" charset="0"/>
              </a:rPr>
            </a:br>
            <a:r>
              <a:rPr lang="de-AT" sz="2200" dirty="0" smtClean="0">
                <a:cs typeface="Times New Roman" panose="02020603050405020304" pitchFamily="18" charset="0"/>
              </a:rPr>
              <a:t>Die Telefonnummer ist </a:t>
            </a:r>
            <a:r>
              <a:rPr lang="de-AT" sz="2200" b="1" u="sng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1 88 42</a:t>
            </a:r>
            <a:endParaRPr lang="de-AT" sz="2200" b="1" u="sng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73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b="1" cap="none" dirty="0" smtClean="0">
                <a:latin typeface="Cambria" panose="02040503050406030204" pitchFamily="18" charset="0"/>
              </a:rPr>
              <a:t>Adressen</a:t>
            </a:r>
            <a:endParaRPr lang="de-AT" b="1" cap="none" dirty="0">
              <a:latin typeface="Cambria" panose="02040503050406030204" pitchFamily="18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270746" y="2071513"/>
            <a:ext cx="5950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 smtClean="0">
                <a:latin typeface="Comic Sans MS" panose="030F0702030302020204" pitchFamily="66" charset="0"/>
              </a:rPr>
              <a:t>Anna Maier			Bernhard Huber</a:t>
            </a:r>
          </a:p>
          <a:p>
            <a:r>
              <a:rPr lang="de-AT" sz="2000" dirty="0" smtClean="0">
                <a:latin typeface="Comic Sans MS" panose="030F0702030302020204" pitchFamily="66" charset="0"/>
              </a:rPr>
              <a:t>Wiener Straße 13		Kreuzgasse 12/8</a:t>
            </a:r>
          </a:p>
          <a:p>
            <a:r>
              <a:rPr lang="de-AT" sz="2000" dirty="0" smtClean="0">
                <a:latin typeface="Comic Sans MS" panose="030F0702030302020204" pitchFamily="66" charset="0"/>
              </a:rPr>
              <a:t>8162 </a:t>
            </a:r>
            <a:r>
              <a:rPr lang="de-AT" sz="2000" dirty="0" err="1" smtClean="0">
                <a:latin typeface="Comic Sans MS" panose="030F0702030302020204" pitchFamily="66" charset="0"/>
              </a:rPr>
              <a:t>Weiz</a:t>
            </a:r>
            <a:r>
              <a:rPr lang="de-AT" sz="2000" dirty="0" smtClean="0">
                <a:latin typeface="Comic Sans MS" panose="030F0702030302020204" pitchFamily="66" charset="0"/>
              </a:rPr>
              <a:t>			8010 Graz</a:t>
            </a:r>
          </a:p>
          <a:p>
            <a:r>
              <a:rPr lang="de-AT" sz="2000" dirty="0" smtClean="0">
                <a:latin typeface="Comic Sans MS" panose="030F0702030302020204" pitchFamily="66" charset="0"/>
              </a:rPr>
              <a:t>Österreich			Österreich</a:t>
            </a:r>
            <a:endParaRPr lang="de-AT" sz="2000" dirty="0">
              <a:latin typeface="Comic Sans MS" panose="030F0702030302020204" pitchFamily="66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531992" y="5423934"/>
            <a:ext cx="1206726" cy="44267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AT" sz="2000" dirty="0" smtClean="0">
                <a:latin typeface="Comic Sans MS" panose="030F0702030302020204" pitchFamily="66" charset="0"/>
              </a:rPr>
              <a:t>Straße</a:t>
            </a:r>
            <a:endParaRPr lang="de-AT" sz="2000" dirty="0">
              <a:latin typeface="Comic Sans MS" panose="030F0702030302020204" pitchFamily="66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446154" y="4250199"/>
            <a:ext cx="1827532" cy="442674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AT" sz="2000" dirty="0" smtClean="0">
                <a:latin typeface="Comic Sans MS" panose="030F0702030302020204" pitchFamily="66" charset="0"/>
              </a:rPr>
              <a:t>Hausnummer </a:t>
            </a:r>
            <a:endParaRPr lang="de-AT" sz="2000" dirty="0">
              <a:latin typeface="Comic Sans MS" panose="030F0702030302020204" pitchFamily="66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135355" y="4054414"/>
            <a:ext cx="1740126" cy="442674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AT" sz="2000" dirty="0" smtClean="0">
                <a:latin typeface="Comic Sans MS" panose="030F0702030302020204" pitchFamily="66" charset="0"/>
              </a:rPr>
              <a:t>Ort / Stadt</a:t>
            </a:r>
            <a:endParaRPr lang="de-AT" sz="2000" dirty="0">
              <a:latin typeface="Comic Sans MS" panose="030F0702030302020204" pitchFamily="66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781557" y="4692873"/>
            <a:ext cx="879028" cy="442674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AT" sz="2000" dirty="0" smtClean="0">
                <a:latin typeface="Comic Sans MS" panose="030F0702030302020204" pitchFamily="66" charset="0"/>
              </a:rPr>
              <a:t>Land</a:t>
            </a:r>
            <a:endParaRPr lang="de-AT" sz="2000" dirty="0">
              <a:latin typeface="Comic Sans MS" panose="030F0702030302020204" pitchFamily="66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564737" y="5105446"/>
            <a:ext cx="2399033" cy="442674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AT" sz="2000" dirty="0" smtClean="0">
                <a:latin typeface="Comic Sans MS" panose="030F0702030302020204" pitchFamily="66" charset="0"/>
              </a:rPr>
              <a:t>Postleitzahl (PLZ)</a:t>
            </a:r>
            <a:endParaRPr lang="de-AT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513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4000" b="1" cap="none" dirty="0">
                <a:latin typeface="Cambria" panose="02040503050406030204" pitchFamily="18" charset="0"/>
              </a:rPr>
              <a:t>Adressen</a:t>
            </a:r>
            <a:endParaRPr lang="de-AT" sz="4000" b="1" cap="none" dirty="0">
              <a:latin typeface="Cambria" panose="02040503050406030204" pitchFamily="18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270746" y="2071513"/>
            <a:ext cx="5950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 smtClean="0">
                <a:latin typeface="Comic Sans MS" panose="030F0702030302020204" pitchFamily="66" charset="0"/>
              </a:rPr>
              <a:t>Anna Maier			Bernhard Huber</a:t>
            </a:r>
          </a:p>
          <a:p>
            <a:r>
              <a:rPr lang="de-AT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Wiener Straße </a:t>
            </a:r>
            <a:r>
              <a:rPr lang="de-AT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13</a:t>
            </a:r>
            <a:r>
              <a:rPr lang="de-AT" sz="2000" dirty="0" smtClean="0">
                <a:latin typeface="Comic Sans MS" panose="030F0702030302020204" pitchFamily="66" charset="0"/>
              </a:rPr>
              <a:t>		</a:t>
            </a:r>
            <a:r>
              <a:rPr lang="de-AT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Kreuzgasse</a:t>
            </a:r>
            <a:r>
              <a:rPr lang="de-AT" sz="2000" dirty="0" smtClean="0">
                <a:latin typeface="Comic Sans MS" panose="030F0702030302020204" pitchFamily="66" charset="0"/>
              </a:rPr>
              <a:t> </a:t>
            </a:r>
            <a:r>
              <a:rPr lang="de-AT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12/8</a:t>
            </a:r>
          </a:p>
          <a:p>
            <a:r>
              <a:rPr lang="de-AT" sz="2000" dirty="0" smtClean="0">
                <a:solidFill>
                  <a:srgbClr val="7030A0"/>
                </a:solidFill>
                <a:latin typeface="Comic Sans MS" panose="030F0702030302020204" pitchFamily="66" charset="0"/>
              </a:rPr>
              <a:t>8162</a:t>
            </a:r>
            <a:r>
              <a:rPr lang="de-AT" sz="2000" dirty="0" smtClean="0">
                <a:latin typeface="Comic Sans MS" panose="030F0702030302020204" pitchFamily="66" charset="0"/>
              </a:rPr>
              <a:t> </a:t>
            </a:r>
            <a:r>
              <a:rPr lang="de-AT" sz="2000" dirty="0" err="1" smtClean="0">
                <a:solidFill>
                  <a:schemeClr val="accent2"/>
                </a:solidFill>
                <a:latin typeface="Comic Sans MS" panose="030F0702030302020204" pitchFamily="66" charset="0"/>
              </a:rPr>
              <a:t>Weiz</a:t>
            </a:r>
            <a:r>
              <a:rPr lang="de-AT" sz="20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de-AT" sz="2000" dirty="0">
                <a:latin typeface="Comic Sans MS" panose="030F0702030302020204" pitchFamily="66" charset="0"/>
              </a:rPr>
              <a:t>			</a:t>
            </a:r>
            <a:r>
              <a:rPr lang="de-AT" sz="2000" dirty="0">
                <a:solidFill>
                  <a:srgbClr val="7030A0"/>
                </a:solidFill>
                <a:latin typeface="Comic Sans MS" panose="030F0702030302020204" pitchFamily="66" charset="0"/>
              </a:rPr>
              <a:t>8010</a:t>
            </a:r>
            <a:r>
              <a:rPr lang="de-AT" sz="2000" dirty="0">
                <a:latin typeface="Comic Sans MS" panose="030F0702030302020204" pitchFamily="66" charset="0"/>
              </a:rPr>
              <a:t> </a:t>
            </a:r>
            <a:r>
              <a:rPr lang="de-AT" sz="2000" dirty="0">
                <a:solidFill>
                  <a:schemeClr val="accent2"/>
                </a:solidFill>
                <a:latin typeface="Comic Sans MS" panose="030F0702030302020204" pitchFamily="66" charset="0"/>
              </a:rPr>
              <a:t>Graz</a:t>
            </a:r>
          </a:p>
          <a:p>
            <a:r>
              <a:rPr lang="de-AT" sz="2000" dirty="0">
                <a:solidFill>
                  <a:srgbClr val="00B050"/>
                </a:solidFill>
                <a:latin typeface="Comic Sans MS" panose="030F0702030302020204" pitchFamily="66" charset="0"/>
              </a:rPr>
              <a:t>Österreich</a:t>
            </a:r>
            <a:r>
              <a:rPr lang="de-AT" sz="2000" dirty="0">
                <a:latin typeface="Comic Sans MS" panose="030F0702030302020204" pitchFamily="66" charset="0"/>
              </a:rPr>
              <a:t>			</a:t>
            </a:r>
            <a:r>
              <a:rPr lang="de-AT" sz="2000" dirty="0" smtClean="0">
                <a:solidFill>
                  <a:srgbClr val="00B050"/>
                </a:solidFill>
                <a:latin typeface="Comic Sans MS" panose="030F0702030302020204" pitchFamily="66" charset="0"/>
              </a:rPr>
              <a:t>Österreich</a:t>
            </a:r>
            <a:endParaRPr lang="de-AT" sz="2000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531992" y="5423934"/>
            <a:ext cx="1206726" cy="44267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AT" sz="2000" dirty="0" smtClean="0">
                <a:latin typeface="Comic Sans MS" panose="030F0702030302020204" pitchFamily="66" charset="0"/>
              </a:rPr>
              <a:t>Straße</a:t>
            </a:r>
            <a:endParaRPr lang="de-AT" sz="2000" dirty="0">
              <a:latin typeface="Comic Sans MS" panose="030F0702030302020204" pitchFamily="66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4446154" y="4250199"/>
            <a:ext cx="1827532" cy="442674"/>
          </a:xfrm>
          <a:prstGeom prst="roundRect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AT" sz="2000" dirty="0" smtClean="0">
                <a:latin typeface="Comic Sans MS" panose="030F0702030302020204" pitchFamily="66" charset="0"/>
              </a:rPr>
              <a:t>Hausnummer </a:t>
            </a:r>
            <a:endParaRPr lang="de-AT" sz="2000" dirty="0">
              <a:latin typeface="Comic Sans MS" panose="030F0702030302020204" pitchFamily="66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2135355" y="4054414"/>
            <a:ext cx="1740126" cy="442674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AT" sz="2000" dirty="0" smtClean="0">
                <a:latin typeface="Comic Sans MS" panose="030F0702030302020204" pitchFamily="66" charset="0"/>
              </a:rPr>
              <a:t>Ort / Stadt</a:t>
            </a:r>
            <a:endParaRPr lang="de-AT" sz="2000" dirty="0">
              <a:latin typeface="Comic Sans MS" panose="030F0702030302020204" pitchFamily="66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781557" y="4692873"/>
            <a:ext cx="879028" cy="442674"/>
          </a:xfrm>
          <a:prstGeom prst="round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AT" sz="2000" dirty="0" smtClean="0">
                <a:latin typeface="Comic Sans MS" panose="030F0702030302020204" pitchFamily="66" charset="0"/>
              </a:rPr>
              <a:t>Land</a:t>
            </a:r>
            <a:endParaRPr lang="de-AT" sz="2000" dirty="0">
              <a:latin typeface="Comic Sans MS" panose="030F0702030302020204" pitchFamily="66" charset="0"/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3564737" y="5105446"/>
            <a:ext cx="2399033" cy="442674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AT" sz="2000" dirty="0" smtClean="0">
                <a:latin typeface="Comic Sans MS" panose="030F0702030302020204" pitchFamily="66" charset="0"/>
              </a:rPr>
              <a:t>Postleitzahl (PLZ)</a:t>
            </a:r>
            <a:endParaRPr lang="de-AT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94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000" b="1" cap="none" dirty="0">
                <a:latin typeface="Cambria" panose="02040503050406030204" pitchFamily="18" charset="0"/>
              </a:rPr>
              <a:t>Ein Interview</a:t>
            </a:r>
            <a:endParaRPr lang="de-AT" sz="4000" b="1" cap="none" dirty="0">
              <a:latin typeface="Cambria" panose="02040503050406030204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84204" y="1934385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 err="1">
                <a:latin typeface="Calibri" panose="020F0502020204030204" pitchFamily="34" charset="0"/>
              </a:rPr>
              <a:t>Jot</a:t>
            </a:r>
            <a:r>
              <a:rPr lang="de-AT" sz="2000" dirty="0">
                <a:latin typeface="Calibri" panose="020F0502020204030204" pitchFamily="34" charset="0"/>
              </a:rPr>
              <a:t> down </a:t>
            </a:r>
            <a:r>
              <a:rPr lang="de-AT" sz="2000" dirty="0" err="1">
                <a:latin typeface="Calibri" panose="020F0502020204030204" pitchFamily="34" charset="0"/>
              </a:rPr>
              <a:t>answers</a:t>
            </a:r>
            <a:r>
              <a:rPr lang="de-AT" sz="2000" dirty="0">
                <a:latin typeface="Calibri" panose="020F0502020204030204" pitchFamily="34" charset="0"/>
              </a:rPr>
              <a:t> </a:t>
            </a:r>
            <a:r>
              <a:rPr lang="de-AT" sz="2000" dirty="0" err="1">
                <a:latin typeface="Calibri" panose="020F0502020204030204" pitchFamily="34" charset="0"/>
              </a:rPr>
              <a:t>to</a:t>
            </a:r>
            <a:r>
              <a:rPr lang="de-AT" sz="2000" dirty="0">
                <a:latin typeface="Calibri" panose="020F0502020204030204" pitchFamily="34" charset="0"/>
              </a:rPr>
              <a:t> </a:t>
            </a:r>
            <a:r>
              <a:rPr lang="de-AT" sz="2000" dirty="0" err="1">
                <a:latin typeface="Calibri" panose="020F0502020204030204" pitchFamily="34" charset="0"/>
              </a:rPr>
              <a:t>the</a:t>
            </a:r>
            <a:r>
              <a:rPr lang="de-AT" sz="2000" dirty="0">
                <a:latin typeface="Calibri" panose="020F0502020204030204" pitchFamily="34" charset="0"/>
              </a:rPr>
              <a:t> </a:t>
            </a:r>
            <a:r>
              <a:rPr lang="de-AT" sz="2000" dirty="0" err="1">
                <a:latin typeface="Calibri" panose="020F0502020204030204" pitchFamily="34" charset="0"/>
              </a:rPr>
              <a:t>following</a:t>
            </a:r>
            <a:r>
              <a:rPr lang="de-AT" sz="2000" dirty="0">
                <a:latin typeface="Calibri" panose="020F0502020204030204" pitchFamily="34" charset="0"/>
              </a:rPr>
              <a:t> </a:t>
            </a:r>
            <a:r>
              <a:rPr lang="de-AT" sz="2000" dirty="0" err="1">
                <a:latin typeface="Calibri" panose="020F0502020204030204" pitchFamily="34" charset="0"/>
              </a:rPr>
              <a:t>questions</a:t>
            </a:r>
            <a:r>
              <a:rPr lang="de-AT" sz="2000" dirty="0">
                <a:latin typeface="Calibri" panose="020F0502020204030204" pitchFamily="34" charset="0"/>
              </a:rPr>
              <a:t>. </a:t>
            </a:r>
            <a:r>
              <a:rPr lang="de-AT" sz="2000" dirty="0" err="1" smtClean="0">
                <a:latin typeface="Calibri" panose="020F0502020204030204" pitchFamily="34" charset="0"/>
              </a:rPr>
              <a:t>Then</a:t>
            </a:r>
            <a:r>
              <a:rPr lang="de-AT" sz="2000" dirty="0" smtClean="0">
                <a:latin typeface="Calibri" panose="020F0502020204030204" pitchFamily="34" charset="0"/>
              </a:rPr>
              <a:t> </a:t>
            </a:r>
            <a:r>
              <a:rPr lang="de-AT" sz="2000" dirty="0" err="1" smtClean="0">
                <a:latin typeface="Calibri" panose="020F0502020204030204" pitchFamily="34" charset="0"/>
              </a:rPr>
              <a:t>use</a:t>
            </a:r>
            <a:r>
              <a:rPr lang="de-AT" sz="2000" dirty="0" smtClean="0">
                <a:latin typeface="Calibri" panose="020F0502020204030204" pitchFamily="34" charset="0"/>
              </a:rPr>
              <a:t> </a:t>
            </a:r>
            <a:r>
              <a:rPr lang="de-AT" sz="2000" dirty="0" err="1">
                <a:latin typeface="Calibri" panose="020F0502020204030204" pitchFamily="34" charset="0"/>
              </a:rPr>
              <a:t>the</a:t>
            </a:r>
            <a:r>
              <a:rPr lang="de-AT" sz="2000" dirty="0">
                <a:latin typeface="Calibri" panose="020F0502020204030204" pitchFamily="34" charset="0"/>
              </a:rPr>
              <a:t> </a:t>
            </a:r>
            <a:r>
              <a:rPr lang="de-AT" sz="2000" dirty="0" err="1">
                <a:latin typeface="Calibri" panose="020F0502020204030204" pitchFamily="34" charset="0"/>
              </a:rPr>
              <a:t>questions</a:t>
            </a:r>
            <a:r>
              <a:rPr lang="de-AT" sz="2000" dirty="0">
                <a:latin typeface="Calibri" panose="020F0502020204030204" pitchFamily="34" charset="0"/>
              </a:rPr>
              <a:t> </a:t>
            </a:r>
            <a:r>
              <a:rPr lang="de-AT" sz="2000" dirty="0" err="1">
                <a:latin typeface="Calibri" panose="020F0502020204030204" pitchFamily="34" charset="0"/>
              </a:rPr>
              <a:t>to</a:t>
            </a:r>
            <a:r>
              <a:rPr lang="de-AT" sz="2000" dirty="0">
                <a:latin typeface="Calibri" panose="020F0502020204030204" pitchFamily="34" charset="0"/>
              </a:rPr>
              <a:t> interview a </a:t>
            </a:r>
            <a:r>
              <a:rPr lang="de-AT" sz="2000" dirty="0" err="1">
                <a:latin typeface="Calibri" panose="020F0502020204030204" pitchFamily="34" charset="0"/>
              </a:rPr>
              <a:t>partner</a:t>
            </a:r>
            <a:r>
              <a:rPr lang="de-AT" sz="2000" dirty="0">
                <a:latin typeface="Calibri" panose="020F0502020204030204" pitchFamily="34" charset="0"/>
              </a:rPr>
              <a:t> </a:t>
            </a:r>
            <a:r>
              <a:rPr lang="de-AT" sz="2000" dirty="0" err="1">
                <a:latin typeface="Calibri" panose="020F0502020204030204" pitchFamily="34" charset="0"/>
              </a:rPr>
              <a:t>and</a:t>
            </a:r>
            <a:r>
              <a:rPr lang="de-AT" sz="2000" dirty="0">
                <a:latin typeface="Calibri" panose="020F0502020204030204" pitchFamily="34" charset="0"/>
              </a:rPr>
              <a:t> </a:t>
            </a:r>
            <a:r>
              <a:rPr lang="de-AT" sz="2000" dirty="0" err="1">
                <a:latin typeface="Calibri" panose="020F0502020204030204" pitchFamily="34" charset="0"/>
              </a:rPr>
              <a:t>write</a:t>
            </a:r>
            <a:r>
              <a:rPr lang="de-AT" sz="2000" dirty="0">
                <a:latin typeface="Calibri" panose="020F0502020204030204" pitchFamily="34" charset="0"/>
              </a:rPr>
              <a:t> down </a:t>
            </a:r>
            <a:r>
              <a:rPr lang="de-AT" sz="2000" dirty="0" err="1">
                <a:latin typeface="Calibri" panose="020F0502020204030204" pitchFamily="34" charset="0"/>
              </a:rPr>
              <a:t>the</a:t>
            </a:r>
            <a:r>
              <a:rPr lang="de-AT" sz="2000" dirty="0">
                <a:latin typeface="Calibri" panose="020F0502020204030204" pitchFamily="34" charset="0"/>
              </a:rPr>
              <a:t> </a:t>
            </a:r>
            <a:r>
              <a:rPr lang="de-AT" sz="2000" dirty="0" err="1">
                <a:latin typeface="Calibri" panose="020F0502020204030204" pitchFamily="34" charset="0"/>
              </a:rPr>
              <a:t>information</a:t>
            </a:r>
            <a:r>
              <a:rPr lang="de-AT" sz="2000" dirty="0">
                <a:latin typeface="Calibri" panose="020F0502020204030204" pitchFamily="34" charset="0"/>
              </a:rPr>
              <a:t>. </a:t>
            </a:r>
          </a:p>
          <a:p>
            <a:r>
              <a:rPr lang="de-AT" sz="2000" dirty="0" smtClean="0">
                <a:latin typeface="Calibri" panose="020F0502020204030204" pitchFamily="34" charset="0"/>
              </a:rPr>
              <a:t> </a:t>
            </a:r>
            <a:endParaRPr lang="de-AT" sz="2000" dirty="0">
              <a:latin typeface="Calibri" panose="020F050202020403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 rot="21118312">
            <a:off x="605304" y="3114753"/>
            <a:ext cx="3328706" cy="578882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AT" sz="2800" dirty="0">
                <a:latin typeface="Comic Sans MS" panose="030F0702030302020204" pitchFamily="66" charset="0"/>
              </a:rPr>
              <a:t>Wie heißt du?</a:t>
            </a:r>
          </a:p>
        </p:txBody>
      </p:sp>
      <p:sp>
        <p:nvSpPr>
          <p:cNvPr id="7" name="Textfeld 6"/>
          <p:cNvSpPr txBox="1"/>
          <p:nvPr/>
        </p:nvSpPr>
        <p:spPr>
          <a:xfrm rot="654839">
            <a:off x="4557574" y="3236265"/>
            <a:ext cx="4205312" cy="578882"/>
          </a:xfrm>
          <a:prstGeom prst="round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AT" sz="2800" dirty="0">
                <a:latin typeface="Comic Sans MS" panose="030F0702030302020204" pitchFamily="66" charset="0"/>
              </a:rPr>
              <a:t>Woher kommst du?</a:t>
            </a:r>
          </a:p>
        </p:txBody>
      </p:sp>
      <p:sp>
        <p:nvSpPr>
          <p:cNvPr id="8" name="Textfeld 7"/>
          <p:cNvSpPr txBox="1"/>
          <p:nvPr/>
        </p:nvSpPr>
        <p:spPr>
          <a:xfrm rot="249975">
            <a:off x="499085" y="4902487"/>
            <a:ext cx="4652707" cy="578882"/>
          </a:xfrm>
          <a:prstGeom prst="round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AT" sz="2800" dirty="0">
                <a:latin typeface="Comic Sans MS" panose="030F0702030302020204" pitchFamily="66" charset="0"/>
              </a:rPr>
              <a:t>Wie ist die Postleitzahl?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162329" y="4049519"/>
            <a:ext cx="4497902" cy="578882"/>
          </a:xfrm>
          <a:prstGeom prst="roundRect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AT" sz="2800" dirty="0">
                <a:latin typeface="Comic Sans MS" panose="030F0702030302020204" pitchFamily="66" charset="0"/>
              </a:rPr>
              <a:t>Wie ist deine Adresse? </a:t>
            </a:r>
          </a:p>
        </p:txBody>
      </p:sp>
      <p:sp>
        <p:nvSpPr>
          <p:cNvPr id="10" name="Textfeld 9"/>
          <p:cNvSpPr txBox="1"/>
          <p:nvPr/>
        </p:nvSpPr>
        <p:spPr>
          <a:xfrm rot="20992372">
            <a:off x="2830033" y="5619448"/>
            <a:ext cx="5943285" cy="578882"/>
          </a:xfrm>
          <a:prstGeom prst="round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AT" sz="2800" dirty="0">
                <a:latin typeface="Comic Sans MS" panose="030F0702030302020204" pitchFamily="66" charset="0"/>
              </a:rPr>
              <a:t>Wie ist deine Telefonnummer? </a:t>
            </a:r>
          </a:p>
        </p:txBody>
      </p:sp>
    </p:spTree>
    <p:extLst>
      <p:ext uri="{BB962C8B-B14F-4D97-AF65-F5344CB8AC3E}">
        <p14:creationId xmlns:p14="http://schemas.microsoft.com/office/powerpoint/2010/main" val="213852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4000" b="1" cap="none" dirty="0">
                <a:latin typeface="Cambria" panose="02040503050406030204" pitchFamily="18" charset="0"/>
              </a:rPr>
              <a:t>Ein Interview</a:t>
            </a:r>
            <a:endParaRPr lang="de-AT" sz="4000" b="1" cap="none" dirty="0">
              <a:latin typeface="Cambria" panose="02040503050406030204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7544" y="2064789"/>
            <a:ext cx="8352928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AT" sz="2000" dirty="0" smtClean="0">
                <a:latin typeface="Comic Sans MS" panose="030F0702030302020204" pitchFamily="66" charset="0"/>
              </a:rPr>
              <a:t>Das ist …</a:t>
            </a:r>
          </a:p>
          <a:p>
            <a:pPr>
              <a:lnSpc>
                <a:spcPct val="200000"/>
              </a:lnSpc>
            </a:pPr>
            <a:r>
              <a:rPr lang="de-AT" sz="2000" dirty="0" smtClean="0">
                <a:latin typeface="Comic Sans MS" panose="030F0702030302020204" pitchFamily="66" charset="0"/>
              </a:rPr>
              <a:t>Er / Sie kommt aus …</a:t>
            </a:r>
          </a:p>
          <a:p>
            <a:pPr>
              <a:lnSpc>
                <a:spcPct val="200000"/>
              </a:lnSpc>
            </a:pPr>
            <a:r>
              <a:rPr lang="de-AT" sz="2000" dirty="0" smtClean="0">
                <a:latin typeface="Comic Sans MS" panose="030F0702030302020204" pitchFamily="66" charset="0"/>
              </a:rPr>
              <a:t>Seine / Ihre Adresse ist … </a:t>
            </a:r>
          </a:p>
          <a:p>
            <a:pPr>
              <a:lnSpc>
                <a:spcPct val="200000"/>
              </a:lnSpc>
            </a:pPr>
            <a:r>
              <a:rPr lang="de-AT" sz="2000" dirty="0" smtClean="0">
                <a:latin typeface="Comic Sans MS" panose="030F0702030302020204" pitchFamily="66" charset="0"/>
              </a:rPr>
              <a:t>Die Postleitzahl ist … </a:t>
            </a:r>
          </a:p>
          <a:p>
            <a:pPr>
              <a:lnSpc>
                <a:spcPct val="200000"/>
              </a:lnSpc>
            </a:pPr>
            <a:r>
              <a:rPr lang="de-AT" sz="2000" dirty="0" smtClean="0">
                <a:latin typeface="Comic Sans MS" panose="030F0702030302020204" pitchFamily="66" charset="0"/>
              </a:rPr>
              <a:t>Seine </a:t>
            </a:r>
            <a:r>
              <a:rPr lang="de-AT" sz="2000" dirty="0">
                <a:latin typeface="Comic Sans MS" panose="030F0702030302020204" pitchFamily="66" charset="0"/>
              </a:rPr>
              <a:t>/ Ihre </a:t>
            </a:r>
            <a:r>
              <a:rPr lang="de-AT" sz="2000" dirty="0" smtClean="0">
                <a:latin typeface="Comic Sans MS" panose="030F0702030302020204" pitchFamily="66" charset="0"/>
              </a:rPr>
              <a:t>Telefonnummer ist </a:t>
            </a:r>
            <a:r>
              <a:rPr lang="de-AT" sz="2000" dirty="0">
                <a:latin typeface="Comic Sans MS" panose="030F0702030302020204" pitchFamily="66" charset="0"/>
              </a:rPr>
              <a:t>… </a:t>
            </a:r>
          </a:p>
          <a:p>
            <a:pPr>
              <a:lnSpc>
                <a:spcPct val="200000"/>
              </a:lnSpc>
            </a:pPr>
            <a:endParaRPr lang="de-AT" sz="2000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http://www.ambitionme.com/Module/Service/sendResource.php?type=Clipart&amp;path=inter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129" y="2453839"/>
            <a:ext cx="2228662" cy="188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18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AT" sz="5400" cap="none" dirty="0" smtClean="0">
                <a:latin typeface="Cambria" panose="02040503050406030204" pitchFamily="18" charset="0"/>
              </a:rPr>
              <a:t>Die Zahlen</a:t>
            </a:r>
            <a:endParaRPr lang="de-AT" sz="5400" cap="none" dirty="0">
              <a:latin typeface="Cambria" panose="02040503050406030204" pitchFamily="18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AT" sz="2800" cap="none" dirty="0">
                <a:latin typeface="Cambria" panose="02040503050406030204" pitchFamily="18" charset="0"/>
              </a:rPr>
              <a:t>v</a:t>
            </a:r>
            <a:r>
              <a:rPr lang="de-AT" sz="2800" cap="none" dirty="0" smtClean="0">
                <a:latin typeface="Cambria" panose="02040503050406030204" pitchFamily="18" charset="0"/>
              </a:rPr>
              <a:t>on 1 bis 100</a:t>
            </a:r>
            <a:endParaRPr lang="de-AT" sz="2800" cap="none" dirty="0">
              <a:latin typeface="Cambria" panose="02040503050406030204" pitchFamily="18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959798"/>
            <a:ext cx="2692666" cy="167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5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0" y="789283"/>
            <a:ext cx="7812912" cy="535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7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5576" y="548680"/>
            <a:ext cx="77048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AT" sz="4800" dirty="0" smtClean="0">
                <a:latin typeface="+mn-lt"/>
              </a:rPr>
              <a:t>eins + fünf = ____________</a:t>
            </a:r>
          </a:p>
          <a:p>
            <a:pPr>
              <a:lnSpc>
                <a:spcPct val="150000"/>
              </a:lnSpc>
            </a:pPr>
            <a:r>
              <a:rPr lang="de-AT" sz="4800" dirty="0" smtClean="0">
                <a:latin typeface="+mn-lt"/>
              </a:rPr>
              <a:t>vier + acht = ____________</a:t>
            </a:r>
          </a:p>
          <a:p>
            <a:pPr>
              <a:lnSpc>
                <a:spcPct val="150000"/>
              </a:lnSpc>
            </a:pPr>
            <a:r>
              <a:rPr lang="de-AT" sz="4800" dirty="0">
                <a:latin typeface="+mn-lt"/>
              </a:rPr>
              <a:t>d</a:t>
            </a:r>
            <a:r>
              <a:rPr lang="de-AT" sz="4800" dirty="0" smtClean="0">
                <a:latin typeface="+mn-lt"/>
              </a:rPr>
              <a:t>rei + sieben = __________</a:t>
            </a:r>
            <a:endParaRPr lang="de-AT" sz="48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de-AT" sz="4800" dirty="0" smtClean="0">
                <a:latin typeface="+mn-lt"/>
              </a:rPr>
              <a:t>zwei + sechs = __________</a:t>
            </a:r>
            <a:endParaRPr lang="de-AT" sz="48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de-AT" sz="4800" dirty="0" smtClean="0">
                <a:latin typeface="+mn-lt"/>
              </a:rPr>
              <a:t>sieben + eins = __________</a:t>
            </a:r>
            <a:endParaRPr lang="de-AT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638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5576" y="548680"/>
            <a:ext cx="77048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AT" sz="4800" dirty="0" smtClean="0">
                <a:latin typeface="+mn-lt"/>
              </a:rPr>
              <a:t>zehn – vier = ____________</a:t>
            </a:r>
          </a:p>
          <a:p>
            <a:pPr>
              <a:lnSpc>
                <a:spcPct val="150000"/>
              </a:lnSpc>
            </a:pPr>
            <a:r>
              <a:rPr lang="de-AT" sz="4800" dirty="0" smtClean="0">
                <a:latin typeface="+mn-lt"/>
              </a:rPr>
              <a:t>zwölf – drei = ___________</a:t>
            </a:r>
          </a:p>
          <a:p>
            <a:pPr>
              <a:lnSpc>
                <a:spcPct val="150000"/>
              </a:lnSpc>
            </a:pPr>
            <a:r>
              <a:rPr lang="de-AT" sz="4800" dirty="0" smtClean="0">
                <a:latin typeface="+mn-lt"/>
              </a:rPr>
              <a:t>elf </a:t>
            </a:r>
            <a:r>
              <a:rPr lang="de-AT" sz="4800" dirty="0" smtClean="0"/>
              <a:t>–</a:t>
            </a:r>
            <a:r>
              <a:rPr lang="de-AT" sz="4800" dirty="0" smtClean="0">
                <a:latin typeface="+mn-lt"/>
              </a:rPr>
              <a:t> sieben = __________</a:t>
            </a:r>
            <a:endParaRPr lang="de-AT" sz="48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de-AT" sz="4800" dirty="0" smtClean="0">
                <a:latin typeface="+mn-lt"/>
              </a:rPr>
              <a:t>acht </a:t>
            </a:r>
            <a:r>
              <a:rPr lang="de-AT" sz="4800" dirty="0" smtClean="0"/>
              <a:t>–</a:t>
            </a:r>
            <a:r>
              <a:rPr lang="de-AT" sz="4800" dirty="0" smtClean="0">
                <a:latin typeface="+mn-lt"/>
              </a:rPr>
              <a:t> sechs = __________</a:t>
            </a:r>
            <a:endParaRPr lang="de-AT" sz="4800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de-AT" sz="4800" dirty="0" smtClean="0">
                <a:latin typeface="+mn-lt"/>
              </a:rPr>
              <a:t>neun </a:t>
            </a:r>
            <a:r>
              <a:rPr lang="de-AT" sz="4800" dirty="0" smtClean="0"/>
              <a:t>–</a:t>
            </a:r>
            <a:r>
              <a:rPr lang="de-AT" sz="4800" dirty="0" smtClean="0">
                <a:latin typeface="+mn-lt"/>
              </a:rPr>
              <a:t> eins = __________</a:t>
            </a:r>
            <a:endParaRPr lang="de-AT" sz="4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901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5576" y="548680"/>
            <a:ext cx="35283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AT" sz="4800" dirty="0" smtClean="0">
                <a:latin typeface="+mn-lt"/>
              </a:rPr>
              <a:t>1 + 3 = ___</a:t>
            </a:r>
          </a:p>
          <a:p>
            <a:pPr>
              <a:lnSpc>
                <a:spcPct val="150000"/>
              </a:lnSpc>
            </a:pPr>
            <a:r>
              <a:rPr lang="de-AT" sz="4800" dirty="0" smtClean="0">
                <a:latin typeface="+mn-lt"/>
              </a:rPr>
              <a:t>5 + 2 = ___</a:t>
            </a:r>
          </a:p>
          <a:p>
            <a:pPr>
              <a:lnSpc>
                <a:spcPct val="150000"/>
              </a:lnSpc>
            </a:pPr>
            <a:r>
              <a:rPr lang="de-AT" sz="4800" dirty="0" smtClean="0">
                <a:latin typeface="+mn-lt"/>
              </a:rPr>
              <a:t>4 + 6 = ___</a:t>
            </a:r>
          </a:p>
          <a:p>
            <a:pPr>
              <a:lnSpc>
                <a:spcPct val="150000"/>
              </a:lnSpc>
            </a:pPr>
            <a:r>
              <a:rPr lang="de-AT" sz="4800" dirty="0" smtClean="0">
                <a:latin typeface="+mn-lt"/>
              </a:rPr>
              <a:t>3 + 2 = ___</a:t>
            </a:r>
          </a:p>
          <a:p>
            <a:pPr>
              <a:lnSpc>
                <a:spcPct val="150000"/>
              </a:lnSpc>
            </a:pPr>
            <a:r>
              <a:rPr lang="de-AT" sz="4800" dirty="0" smtClean="0">
                <a:latin typeface="+mn-lt"/>
              </a:rPr>
              <a:t>8 + 4 = ___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220072" y="542129"/>
            <a:ext cx="35283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AT" sz="4800" dirty="0" smtClean="0">
                <a:latin typeface="+mn-lt"/>
              </a:rPr>
              <a:t>9 - 3 = ___</a:t>
            </a:r>
          </a:p>
          <a:p>
            <a:pPr>
              <a:lnSpc>
                <a:spcPct val="150000"/>
              </a:lnSpc>
            </a:pPr>
            <a:r>
              <a:rPr lang="de-AT" sz="4800" dirty="0">
                <a:latin typeface="+mn-lt"/>
              </a:rPr>
              <a:t>8</a:t>
            </a:r>
            <a:r>
              <a:rPr lang="de-AT" sz="4800" dirty="0" smtClean="0">
                <a:latin typeface="+mn-lt"/>
              </a:rPr>
              <a:t> - 1 = ___</a:t>
            </a:r>
          </a:p>
          <a:p>
            <a:pPr>
              <a:lnSpc>
                <a:spcPct val="150000"/>
              </a:lnSpc>
            </a:pPr>
            <a:r>
              <a:rPr lang="de-AT" sz="4800" dirty="0" smtClean="0">
                <a:latin typeface="+mn-lt"/>
              </a:rPr>
              <a:t>4 - 3 = ___</a:t>
            </a:r>
          </a:p>
          <a:p>
            <a:pPr>
              <a:lnSpc>
                <a:spcPct val="150000"/>
              </a:lnSpc>
            </a:pPr>
            <a:r>
              <a:rPr lang="de-AT" sz="4800" dirty="0" smtClean="0">
                <a:latin typeface="+mn-lt"/>
              </a:rPr>
              <a:t>9 - 5 = ___</a:t>
            </a:r>
          </a:p>
          <a:p>
            <a:pPr>
              <a:lnSpc>
                <a:spcPct val="150000"/>
              </a:lnSpc>
            </a:pPr>
            <a:r>
              <a:rPr lang="de-AT" sz="4800" dirty="0" smtClean="0">
                <a:latin typeface="+mn-lt"/>
              </a:rPr>
              <a:t>8 - 2 = ___</a:t>
            </a:r>
          </a:p>
        </p:txBody>
      </p:sp>
    </p:spTree>
    <p:extLst>
      <p:ext uri="{BB962C8B-B14F-4D97-AF65-F5344CB8AC3E}">
        <p14:creationId xmlns:p14="http://schemas.microsoft.com/office/powerpoint/2010/main" val="232159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200" cap="none" dirty="0" err="1" smtClean="0">
                <a:latin typeface="Cambria" panose="02040503050406030204" pitchFamily="18" charset="0"/>
              </a:rPr>
              <a:t>Hörübung</a:t>
            </a:r>
            <a:r>
              <a:rPr lang="de-AT" sz="2200" cap="none" dirty="0" smtClean="0">
                <a:latin typeface="Cambria" panose="02040503050406030204" pitchFamily="18" charset="0"/>
              </a:rPr>
              <a:t> – Aktivität 11 (Seite 10):</a:t>
            </a:r>
            <a:br>
              <a:rPr lang="de-AT" sz="2200" cap="none" dirty="0" smtClean="0">
                <a:latin typeface="Cambria" panose="02040503050406030204" pitchFamily="18" charset="0"/>
              </a:rPr>
            </a:br>
            <a:r>
              <a:rPr lang="de-AT" b="1" cap="none" dirty="0" smtClean="0">
                <a:latin typeface="Cambria" panose="02040503050406030204" pitchFamily="18" charset="0"/>
              </a:rPr>
              <a:t>Wichtige Telefonnummern</a:t>
            </a:r>
            <a:endParaRPr lang="de-AT" b="1" cap="none" dirty="0">
              <a:latin typeface="Cambria" panose="02040503050406030204" pitchFamily="18" charset="0"/>
            </a:endParaRP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291076"/>
              </p:ext>
            </p:extLst>
          </p:nvPr>
        </p:nvGraphicFramePr>
        <p:xfrm>
          <a:off x="437008" y="2954209"/>
          <a:ext cx="8239448" cy="3355111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2550816"/>
                <a:gridCol w="1224136"/>
                <a:gridCol w="3312368"/>
                <a:gridCol w="1152128"/>
              </a:tblGrid>
              <a:tr h="751732">
                <a:tc>
                  <a:txBody>
                    <a:bodyPr/>
                    <a:lstStyle/>
                    <a:p>
                      <a:pPr algn="ctr"/>
                      <a:r>
                        <a:rPr lang="de-AT" sz="2400" b="1" dirty="0" smtClean="0"/>
                        <a:t>Telefon-Ansagen</a:t>
                      </a:r>
                      <a:endParaRPr lang="de-AT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3200" b="0" dirty="0" smtClean="0">
                          <a:sym typeface="Wingdings" panose="05000000000000000000" pitchFamily="2" charset="2"/>
                        </a:rPr>
                        <a:t></a:t>
                      </a:r>
                      <a:endParaRPr lang="de-AT" sz="3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Theater und Konzerte</a:t>
                      </a:r>
                      <a:endParaRPr lang="de-A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AT" sz="2400" dirty="0"/>
                    </a:p>
                  </a:txBody>
                  <a:tcPr/>
                </a:tc>
              </a:tr>
              <a:tr h="760436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Polizei</a:t>
                      </a:r>
                      <a:endParaRPr lang="de-A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Feuerwehr / Rettungsleitstelle</a:t>
                      </a:r>
                      <a:endParaRPr lang="de-A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AT" sz="2400"/>
                    </a:p>
                  </a:txBody>
                  <a:tcPr/>
                </a:tc>
              </a:tr>
              <a:tr h="593473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Kinoprogramme</a:t>
                      </a:r>
                      <a:endParaRPr lang="de-A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Wetter</a:t>
                      </a:r>
                      <a:endParaRPr lang="de-A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AT" sz="2400"/>
                    </a:p>
                  </a:txBody>
                  <a:tcPr/>
                </a:tc>
              </a:tr>
              <a:tr h="593473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Küchenrezepte</a:t>
                      </a:r>
                      <a:endParaRPr lang="de-A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Zahlenlotto</a:t>
                      </a:r>
                      <a:endParaRPr lang="de-A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AT" sz="2400" dirty="0"/>
                    </a:p>
                  </a:txBody>
                  <a:tcPr/>
                </a:tc>
              </a:tr>
              <a:tr h="593473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Sport</a:t>
                      </a:r>
                      <a:endParaRPr lang="de-A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Zeit</a:t>
                      </a:r>
                      <a:endParaRPr lang="de-A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de-AT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395536" y="1988840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 smtClean="0">
                <a:latin typeface="+mn-lt"/>
              </a:rPr>
              <a:t>You </a:t>
            </a:r>
            <a:r>
              <a:rPr lang="de-AT" sz="2000" dirty="0" err="1" smtClean="0">
                <a:latin typeface="+mn-lt"/>
              </a:rPr>
              <a:t>need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the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phone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numbers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for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the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following</a:t>
            </a:r>
            <a:r>
              <a:rPr lang="de-AT" sz="2000" dirty="0" smtClean="0">
                <a:latin typeface="+mn-lt"/>
              </a:rPr>
              <a:t> item </a:t>
            </a:r>
            <a:r>
              <a:rPr lang="de-AT" sz="2000" dirty="0" err="1" smtClean="0">
                <a:latin typeface="+mn-lt"/>
              </a:rPr>
              <a:t>and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services</a:t>
            </a:r>
            <a:r>
              <a:rPr lang="de-AT" sz="2000" dirty="0" smtClean="0">
                <a:latin typeface="+mn-lt"/>
              </a:rPr>
              <a:t>. Write </a:t>
            </a:r>
            <a:r>
              <a:rPr lang="de-AT" sz="2000" dirty="0" err="1" smtClean="0">
                <a:latin typeface="+mn-lt"/>
              </a:rPr>
              <a:t>the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phone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numbers</a:t>
            </a:r>
            <a:r>
              <a:rPr lang="de-AT" sz="2000" dirty="0" smtClean="0">
                <a:latin typeface="+mn-lt"/>
              </a:rPr>
              <a:t> you </a:t>
            </a:r>
            <a:r>
              <a:rPr lang="de-AT" sz="2000" dirty="0" err="1" smtClean="0">
                <a:latin typeface="+mn-lt"/>
              </a:rPr>
              <a:t>hear</a:t>
            </a:r>
            <a:r>
              <a:rPr lang="de-AT" sz="2000" dirty="0" smtClean="0">
                <a:latin typeface="+mn-lt"/>
              </a:rPr>
              <a:t> in </a:t>
            </a:r>
            <a:r>
              <a:rPr lang="de-AT" sz="2000" dirty="0" err="1" smtClean="0">
                <a:latin typeface="+mn-lt"/>
              </a:rPr>
              <a:t>the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appropriate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space</a:t>
            </a:r>
            <a:r>
              <a:rPr lang="de-AT" sz="2000" dirty="0" smtClean="0">
                <a:latin typeface="+mn-lt"/>
              </a:rPr>
              <a:t>. </a:t>
            </a:r>
            <a:endParaRPr lang="de-AT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75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261712"/>
              </p:ext>
            </p:extLst>
          </p:nvPr>
        </p:nvGraphicFramePr>
        <p:xfrm>
          <a:off x="437008" y="2954209"/>
          <a:ext cx="8239448" cy="3355111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2550816"/>
                <a:gridCol w="1224136"/>
                <a:gridCol w="3312368"/>
                <a:gridCol w="1152128"/>
              </a:tblGrid>
              <a:tr h="751732">
                <a:tc>
                  <a:txBody>
                    <a:bodyPr/>
                    <a:lstStyle/>
                    <a:p>
                      <a:pPr algn="ctr"/>
                      <a:r>
                        <a:rPr lang="de-AT" sz="2400" b="1" dirty="0" smtClean="0"/>
                        <a:t>Telefon-Ansagen</a:t>
                      </a:r>
                      <a:endParaRPr lang="de-AT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3200" b="0" dirty="0" smtClean="0">
                          <a:sym typeface="Wingdings" panose="05000000000000000000" pitchFamily="2" charset="2"/>
                        </a:rPr>
                        <a:t></a:t>
                      </a:r>
                      <a:endParaRPr lang="de-AT" sz="3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Theater und Konzerte</a:t>
                      </a:r>
                      <a:endParaRPr lang="de-A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1 15</a:t>
                      </a:r>
                      <a:r>
                        <a:rPr lang="de-AT" sz="2400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17</a:t>
                      </a:r>
                      <a:endParaRPr lang="de-AT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760436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Polizei</a:t>
                      </a:r>
                      <a:endParaRPr lang="de-A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1 10</a:t>
                      </a:r>
                      <a:endParaRPr lang="de-AT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Feuerwehr / Rettungsleitstelle</a:t>
                      </a:r>
                      <a:endParaRPr lang="de-A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1 12</a:t>
                      </a:r>
                      <a:endParaRPr lang="de-AT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93473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Kinoprogramme</a:t>
                      </a:r>
                      <a:endParaRPr lang="de-A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1 15</a:t>
                      </a:r>
                      <a:r>
                        <a:rPr lang="de-AT" sz="2400" b="1" baseline="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11</a:t>
                      </a:r>
                      <a:endParaRPr lang="de-AT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Wetter</a:t>
                      </a:r>
                      <a:endParaRPr lang="de-A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38 53</a:t>
                      </a:r>
                      <a:endParaRPr lang="de-AT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93473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Küchenrezepte</a:t>
                      </a:r>
                      <a:endParaRPr lang="de-A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11 67</a:t>
                      </a:r>
                      <a:endParaRPr lang="de-AT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Zahlenlotto</a:t>
                      </a:r>
                      <a:endParaRPr lang="de-A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11 62</a:t>
                      </a:r>
                      <a:endParaRPr lang="de-AT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593473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Sport</a:t>
                      </a:r>
                      <a:endParaRPr lang="de-A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11 63</a:t>
                      </a:r>
                      <a:endParaRPr lang="de-AT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/>
                        <a:t>Zeit</a:t>
                      </a:r>
                      <a:endParaRPr lang="de-AT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19 94</a:t>
                      </a:r>
                      <a:endParaRPr lang="de-AT" sz="24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395536" y="1988840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 smtClean="0">
                <a:latin typeface="+mn-lt"/>
              </a:rPr>
              <a:t>You </a:t>
            </a:r>
            <a:r>
              <a:rPr lang="de-AT" sz="2000" dirty="0" err="1" smtClean="0">
                <a:latin typeface="+mn-lt"/>
              </a:rPr>
              <a:t>need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the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phone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numbers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for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the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following</a:t>
            </a:r>
            <a:r>
              <a:rPr lang="de-AT" sz="2000" dirty="0" smtClean="0">
                <a:latin typeface="+mn-lt"/>
              </a:rPr>
              <a:t> item </a:t>
            </a:r>
            <a:r>
              <a:rPr lang="de-AT" sz="2000" dirty="0" err="1" smtClean="0">
                <a:latin typeface="+mn-lt"/>
              </a:rPr>
              <a:t>and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services</a:t>
            </a:r>
            <a:r>
              <a:rPr lang="de-AT" sz="2000" dirty="0" smtClean="0">
                <a:latin typeface="+mn-lt"/>
              </a:rPr>
              <a:t>. Write </a:t>
            </a:r>
            <a:r>
              <a:rPr lang="de-AT" sz="2000" dirty="0" err="1" smtClean="0">
                <a:latin typeface="+mn-lt"/>
              </a:rPr>
              <a:t>the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phone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numbers</a:t>
            </a:r>
            <a:r>
              <a:rPr lang="de-AT" sz="2000" dirty="0" smtClean="0">
                <a:latin typeface="+mn-lt"/>
              </a:rPr>
              <a:t> you </a:t>
            </a:r>
            <a:r>
              <a:rPr lang="de-AT" sz="2000" dirty="0" err="1" smtClean="0">
                <a:latin typeface="+mn-lt"/>
              </a:rPr>
              <a:t>hear</a:t>
            </a:r>
            <a:r>
              <a:rPr lang="de-AT" sz="2000" dirty="0" smtClean="0">
                <a:latin typeface="+mn-lt"/>
              </a:rPr>
              <a:t> in </a:t>
            </a:r>
            <a:r>
              <a:rPr lang="de-AT" sz="2000" dirty="0" err="1" smtClean="0">
                <a:latin typeface="+mn-lt"/>
              </a:rPr>
              <a:t>the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appropriate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space</a:t>
            </a:r>
            <a:r>
              <a:rPr lang="de-AT" sz="2000" dirty="0" smtClean="0">
                <a:latin typeface="+mn-lt"/>
              </a:rPr>
              <a:t>. </a:t>
            </a:r>
            <a:endParaRPr lang="de-AT" sz="2000" dirty="0">
              <a:latin typeface="+mn-lt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</p:spPr>
        <p:txBody>
          <a:bodyPr/>
          <a:lstStyle/>
          <a:p>
            <a:r>
              <a:rPr lang="de-AT" sz="2200" cap="none" dirty="0" err="1" smtClean="0">
                <a:latin typeface="Cambria" panose="02040503050406030204" pitchFamily="18" charset="0"/>
              </a:rPr>
              <a:t>Hörübung</a:t>
            </a:r>
            <a:r>
              <a:rPr lang="de-AT" sz="2200" cap="none" dirty="0" smtClean="0">
                <a:latin typeface="Cambria" panose="02040503050406030204" pitchFamily="18" charset="0"/>
              </a:rPr>
              <a:t> – Aktivität 11 (Seite 10):</a:t>
            </a:r>
            <a:br>
              <a:rPr lang="de-AT" sz="2200" cap="none" dirty="0" smtClean="0">
                <a:latin typeface="Cambria" panose="02040503050406030204" pitchFamily="18" charset="0"/>
              </a:rPr>
            </a:br>
            <a:r>
              <a:rPr lang="de-AT" b="1" cap="none" dirty="0" smtClean="0">
                <a:latin typeface="Cambria" panose="02040503050406030204" pitchFamily="18" charset="0"/>
              </a:rPr>
              <a:t>Wichtige Telefonnummern</a:t>
            </a:r>
            <a:endParaRPr lang="de-AT" b="1" cap="none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2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2200" cap="none" dirty="0" err="1" smtClean="0">
                <a:latin typeface="Cambria" panose="02040503050406030204" pitchFamily="18" charset="0"/>
              </a:rPr>
              <a:t>Hörübung</a:t>
            </a:r>
            <a:r>
              <a:rPr lang="de-AT" sz="2200" cap="none" dirty="0" smtClean="0">
                <a:latin typeface="Cambria" panose="02040503050406030204" pitchFamily="18" charset="0"/>
              </a:rPr>
              <a:t> – Aktivität 12 (Seite 11):</a:t>
            </a:r>
            <a:r>
              <a:rPr lang="de-AT" cap="none" dirty="0" smtClean="0">
                <a:latin typeface="Cambria" panose="02040503050406030204" pitchFamily="18" charset="0"/>
              </a:rPr>
              <a:t/>
            </a:r>
            <a:br>
              <a:rPr lang="de-AT" cap="none" dirty="0" smtClean="0">
                <a:latin typeface="Cambria" panose="02040503050406030204" pitchFamily="18" charset="0"/>
              </a:rPr>
            </a:br>
            <a:r>
              <a:rPr lang="de-AT" b="1" cap="none" dirty="0" smtClean="0">
                <a:latin typeface="Cambria" panose="02040503050406030204" pitchFamily="18" charset="0"/>
              </a:rPr>
              <a:t>Die Adresse und Telefonnummer, bitte!</a:t>
            </a:r>
            <a:endParaRPr lang="de-AT" b="1" cap="none" dirty="0">
              <a:latin typeface="Cambria" panose="02040503050406030204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95536" y="2125305"/>
            <a:ext cx="8424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 smtClean="0">
                <a:latin typeface="+mn-lt"/>
              </a:rPr>
              <a:t>You will </a:t>
            </a:r>
            <a:r>
              <a:rPr lang="de-AT" sz="2000" dirty="0" err="1" smtClean="0">
                <a:latin typeface="+mn-lt"/>
              </a:rPr>
              <a:t>hear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three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brief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requests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for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addresses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and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telephone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numbers</a:t>
            </a:r>
            <a:r>
              <a:rPr lang="de-AT" sz="2000" dirty="0" smtClean="0">
                <a:latin typeface="+mn-lt"/>
              </a:rPr>
              <a:t>. As you listen, </a:t>
            </a:r>
            <a:r>
              <a:rPr lang="de-AT" sz="2000" dirty="0" err="1" smtClean="0">
                <a:latin typeface="+mn-lt"/>
              </a:rPr>
              <a:t>mark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the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correct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street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numbers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and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jot</a:t>
            </a:r>
            <a:r>
              <a:rPr lang="de-AT" sz="2000" dirty="0" smtClean="0">
                <a:latin typeface="+mn-lt"/>
              </a:rPr>
              <a:t> down </a:t>
            </a:r>
            <a:r>
              <a:rPr lang="de-AT" sz="2000" dirty="0" err="1" smtClean="0">
                <a:latin typeface="+mn-lt"/>
              </a:rPr>
              <a:t>the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postal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codes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and</a:t>
            </a:r>
            <a:r>
              <a:rPr lang="de-AT" sz="2000" dirty="0" smtClean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telephonen</a:t>
            </a:r>
            <a:r>
              <a:rPr lang="de-AT" sz="2000" dirty="0">
                <a:latin typeface="+mn-lt"/>
              </a:rPr>
              <a:t> </a:t>
            </a:r>
            <a:r>
              <a:rPr lang="de-AT" sz="2000" dirty="0" err="1" smtClean="0">
                <a:latin typeface="+mn-lt"/>
              </a:rPr>
              <a:t>numbers</a:t>
            </a:r>
            <a:r>
              <a:rPr lang="de-AT" sz="2000" dirty="0" smtClean="0">
                <a:latin typeface="+mn-lt"/>
              </a:rPr>
              <a:t>. </a:t>
            </a:r>
            <a:endParaRPr lang="de-AT" sz="2000" dirty="0">
              <a:latin typeface="+mn-lt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lum bright="-4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717032"/>
            <a:ext cx="2587860" cy="222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8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Orangero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3A5806A-5EFF-45C4-B4FF-00318C76B8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0</TotalTime>
  <Words>397</Words>
  <Application>Microsoft Office PowerPoint</Application>
  <PresentationFormat>Bildschirmpräsentation 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Calibri</vt:lpstr>
      <vt:lpstr>Cambria</vt:lpstr>
      <vt:lpstr>Comic Sans MS</vt:lpstr>
      <vt:lpstr>Gill Sans MT</vt:lpstr>
      <vt:lpstr>Miss Smarty Pants</vt:lpstr>
      <vt:lpstr>Times New Roman</vt:lpstr>
      <vt:lpstr>Wingdings</vt:lpstr>
      <vt:lpstr>Wingdings 2</vt:lpstr>
      <vt:lpstr>Dividende</vt:lpstr>
      <vt:lpstr>PowerPoint-Präsentation</vt:lpstr>
      <vt:lpstr>Die Zahlen</vt:lpstr>
      <vt:lpstr>PowerPoint-Präsentation</vt:lpstr>
      <vt:lpstr>PowerPoint-Präsentation</vt:lpstr>
      <vt:lpstr>PowerPoint-Präsentation</vt:lpstr>
      <vt:lpstr>PowerPoint-Präsentation</vt:lpstr>
      <vt:lpstr>Hörübung – Aktivität 11 (Seite 10): Wichtige Telefonnummern</vt:lpstr>
      <vt:lpstr>Hörübung – Aktivität 11 (Seite 10): Wichtige Telefonnummern</vt:lpstr>
      <vt:lpstr>Hörübung – Aktivität 12 (Seite 11): Die Adresse und Telefonnummer, bitte!</vt:lpstr>
      <vt:lpstr>PowerPoint-Präsentation</vt:lpstr>
      <vt:lpstr>PowerPoint-Präsentation</vt:lpstr>
      <vt:lpstr>Adressen</vt:lpstr>
      <vt:lpstr>Adressen</vt:lpstr>
      <vt:lpstr>Ein Interview</vt:lpstr>
      <vt:lpstr>Ein Interview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Zahlen</dc:title>
  <dc:subject/>
  <dc:creator>Sandra A. Fink</dc:creator>
  <cp:keywords/>
  <dc:description/>
  <cp:lastModifiedBy>Sandra A. Fink</cp:lastModifiedBy>
  <cp:revision>13</cp:revision>
  <cp:lastPrinted>1601-01-01T00:00:00Z</cp:lastPrinted>
  <dcterms:created xsi:type="dcterms:W3CDTF">2014-08-22T14:02:42Z</dcterms:created>
  <dcterms:modified xsi:type="dcterms:W3CDTF">2015-04-28T21:19:03Z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TC010690501031</vt:lpwstr>
  </property>
</Properties>
</file>