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drawings/drawing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4747200"/>
  <p:notesSz cx="9223375" cy="700405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CC9900"/>
    <a:srgbClr val="CCFFCC"/>
    <a:srgbClr val="E5E5FF"/>
    <a:srgbClr val="FFFF9B"/>
    <a:srgbClr val="FF9900"/>
    <a:srgbClr val="99663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150" autoAdjust="0"/>
  </p:normalViewPr>
  <p:slideViewPr>
    <p:cSldViewPr>
      <p:cViewPr>
        <p:scale>
          <a:sx n="30" d="100"/>
          <a:sy n="30" d="100"/>
        </p:scale>
        <p:origin x="-1464" y="336"/>
      </p:cViewPr>
      <p:guideLst>
        <p:guide orient="horz" pos="10944"/>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C:\Data\Research\Metabolomics\Output\summary_syn.xlsx" TargetMode="External"/><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file:///C:\Data\Research\Metabolomics\Output\summary_syn.xlsx" TargetMode="External"/><Relationship Id="rId2"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1" Type="http://schemas.openxmlformats.org/officeDocument/2006/relationships/oleObject" Target="file:///C:\Data\Research\Metabolomics\Output\summary_syn.xlsx" TargetMode="External"/><Relationship Id="rId2"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1" Type="http://schemas.openxmlformats.org/officeDocument/2006/relationships/oleObject" Target="file:///C:\Data\Research\Metabolomics\Output\summary_syn.xlsx" TargetMode="External"/><Relationship Id="rId2"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9606180939599"/>
          <c:y val="0.035641282861671"/>
          <c:w val="0.880393819060401"/>
          <c:h val="0.902683224768166"/>
        </c:manualLayout>
      </c:layout>
      <c:lineChart>
        <c:grouping val="standard"/>
        <c:varyColors val="0"/>
        <c:dLbls>
          <c:showLegendKey val="0"/>
          <c:showVal val="0"/>
          <c:showCatName val="0"/>
          <c:showSerName val="0"/>
          <c:showPercent val="0"/>
          <c:showBubbleSize val="0"/>
        </c:dLbls>
        <c:marker val="1"/>
        <c:smooth val="0"/>
        <c:axId val="-2074644888"/>
        <c:axId val="-2065168536"/>
      </c:lineChart>
      <c:catAx>
        <c:axId val="-2074644888"/>
        <c:scaling>
          <c:orientation val="minMax"/>
        </c:scaling>
        <c:delete val="1"/>
        <c:axPos val="b"/>
        <c:majorTickMark val="out"/>
        <c:minorTickMark val="none"/>
        <c:tickLblPos val="nextTo"/>
        <c:crossAx val="-2065168536"/>
        <c:crosses val="autoZero"/>
        <c:auto val="1"/>
        <c:lblAlgn val="ctr"/>
        <c:lblOffset val="100"/>
        <c:noMultiLvlLbl val="0"/>
      </c:catAx>
      <c:valAx>
        <c:axId val="-2065168536"/>
        <c:scaling>
          <c:orientation val="minMax"/>
          <c:max val="1.0"/>
          <c:min val="0.0"/>
        </c:scaling>
        <c:delete val="1"/>
        <c:axPos val="l"/>
        <c:numFmt formatCode="#,##0.0" sourceLinked="0"/>
        <c:majorTickMark val="out"/>
        <c:minorTickMark val="none"/>
        <c:tickLblPos val="nextTo"/>
        <c:crossAx val="-2074644888"/>
        <c:crosses val="autoZero"/>
        <c:crossBetween val="between"/>
      </c:valAx>
      <c:spPr>
        <a:noFill/>
        <a:ln w="25400">
          <a:noFill/>
        </a:ln>
      </c:spPr>
    </c:plotArea>
    <c:plotVisOnly val="1"/>
    <c:dispBlanksAs val="gap"/>
    <c:showDLblsOverMax val="0"/>
  </c:chart>
  <c:spPr>
    <a:ln w="12700" cmpd="sng">
      <a:solidFill>
        <a:schemeClr val="tx1"/>
      </a:solidFill>
    </a:ln>
  </c:sp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9606180939599"/>
          <c:y val="0.035641282861671"/>
          <c:w val="0.880393819060401"/>
          <c:h val="0.902683224768166"/>
        </c:manualLayout>
      </c:layout>
      <c:lineChart>
        <c:grouping val="standard"/>
        <c:varyColors val="0"/>
        <c:dLbls>
          <c:showLegendKey val="0"/>
          <c:showVal val="0"/>
          <c:showCatName val="0"/>
          <c:showSerName val="0"/>
          <c:showPercent val="0"/>
          <c:showBubbleSize val="0"/>
        </c:dLbls>
        <c:marker val="1"/>
        <c:smooth val="0"/>
        <c:axId val="-2075818712"/>
        <c:axId val="-2069857192"/>
      </c:lineChart>
      <c:catAx>
        <c:axId val="-2075818712"/>
        <c:scaling>
          <c:orientation val="minMax"/>
        </c:scaling>
        <c:delete val="1"/>
        <c:axPos val="b"/>
        <c:majorTickMark val="out"/>
        <c:minorTickMark val="none"/>
        <c:tickLblPos val="nextTo"/>
        <c:crossAx val="-2069857192"/>
        <c:crosses val="autoZero"/>
        <c:auto val="1"/>
        <c:lblAlgn val="ctr"/>
        <c:lblOffset val="100"/>
        <c:noMultiLvlLbl val="0"/>
      </c:catAx>
      <c:valAx>
        <c:axId val="-2069857192"/>
        <c:scaling>
          <c:orientation val="minMax"/>
          <c:max val="1.0"/>
          <c:min val="0.0"/>
        </c:scaling>
        <c:delete val="1"/>
        <c:axPos val="l"/>
        <c:numFmt formatCode="#,##0.0" sourceLinked="0"/>
        <c:majorTickMark val="out"/>
        <c:minorTickMark val="none"/>
        <c:tickLblPos val="nextTo"/>
        <c:crossAx val="-2075818712"/>
        <c:crosses val="autoZero"/>
        <c:crossBetween val="between"/>
      </c:valAx>
      <c:spPr>
        <a:noFill/>
        <a:ln w="25400">
          <a:noFill/>
        </a:ln>
      </c:spPr>
    </c:plotArea>
    <c:plotVisOnly val="1"/>
    <c:dispBlanksAs val="gap"/>
    <c:showDLblsOverMax val="0"/>
  </c:chart>
  <c:spPr>
    <a:ln w="12700" cmpd="sng">
      <a:solidFill>
        <a:schemeClr val="tx1"/>
      </a:solidFill>
    </a:ln>
  </c:sp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9606180939599"/>
          <c:y val="0.035641282861671"/>
          <c:w val="0.880393819060401"/>
          <c:h val="0.902683224768166"/>
        </c:manualLayout>
      </c:layout>
      <c:lineChart>
        <c:grouping val="standard"/>
        <c:varyColors val="0"/>
        <c:dLbls>
          <c:showLegendKey val="0"/>
          <c:showVal val="0"/>
          <c:showCatName val="0"/>
          <c:showSerName val="0"/>
          <c:showPercent val="0"/>
          <c:showBubbleSize val="0"/>
        </c:dLbls>
        <c:marker val="1"/>
        <c:smooth val="0"/>
        <c:axId val="-2113268024"/>
        <c:axId val="-2065120616"/>
      </c:lineChart>
      <c:catAx>
        <c:axId val="-2113268024"/>
        <c:scaling>
          <c:orientation val="minMax"/>
        </c:scaling>
        <c:delete val="1"/>
        <c:axPos val="b"/>
        <c:majorTickMark val="out"/>
        <c:minorTickMark val="none"/>
        <c:tickLblPos val="nextTo"/>
        <c:crossAx val="-2065120616"/>
        <c:crosses val="autoZero"/>
        <c:auto val="1"/>
        <c:lblAlgn val="ctr"/>
        <c:lblOffset val="100"/>
        <c:noMultiLvlLbl val="0"/>
      </c:catAx>
      <c:valAx>
        <c:axId val="-2065120616"/>
        <c:scaling>
          <c:orientation val="minMax"/>
          <c:max val="1.0"/>
          <c:min val="0.0"/>
        </c:scaling>
        <c:delete val="1"/>
        <c:axPos val="l"/>
        <c:numFmt formatCode="#,##0.0" sourceLinked="0"/>
        <c:majorTickMark val="out"/>
        <c:minorTickMark val="none"/>
        <c:tickLblPos val="nextTo"/>
        <c:crossAx val="-2113268024"/>
        <c:crosses val="autoZero"/>
        <c:crossBetween val="between"/>
      </c:valAx>
      <c:spPr>
        <a:noFill/>
        <a:ln w="25400">
          <a:noFill/>
        </a:ln>
      </c:spPr>
    </c:plotArea>
    <c:plotVisOnly val="1"/>
    <c:dispBlanksAs val="gap"/>
    <c:showDLblsOverMax val="0"/>
  </c:chart>
  <c:spPr>
    <a:ln w="12700" cmpd="sng">
      <a:solidFill>
        <a:schemeClr val="tx1"/>
      </a:solidFill>
      <a:prstDash val="solid"/>
    </a:ln>
  </c:sp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9606180939599"/>
          <c:y val="0.035641282861671"/>
          <c:w val="0.880393819060401"/>
          <c:h val="0.902683224768166"/>
        </c:manualLayout>
      </c:layout>
      <c:lineChart>
        <c:grouping val="standard"/>
        <c:varyColors val="0"/>
        <c:dLbls>
          <c:showLegendKey val="0"/>
          <c:showVal val="0"/>
          <c:showCatName val="0"/>
          <c:showSerName val="0"/>
          <c:showPercent val="0"/>
          <c:showBubbleSize val="0"/>
        </c:dLbls>
        <c:marker val="1"/>
        <c:smooth val="0"/>
        <c:axId val="-2064305112"/>
        <c:axId val="-2107965272"/>
      </c:lineChart>
      <c:catAx>
        <c:axId val="-2064305112"/>
        <c:scaling>
          <c:orientation val="minMax"/>
        </c:scaling>
        <c:delete val="1"/>
        <c:axPos val="b"/>
        <c:majorTickMark val="out"/>
        <c:minorTickMark val="none"/>
        <c:tickLblPos val="nextTo"/>
        <c:crossAx val="-2107965272"/>
        <c:crosses val="autoZero"/>
        <c:auto val="1"/>
        <c:lblAlgn val="ctr"/>
        <c:lblOffset val="100"/>
        <c:noMultiLvlLbl val="0"/>
      </c:catAx>
      <c:valAx>
        <c:axId val="-2107965272"/>
        <c:scaling>
          <c:orientation val="minMax"/>
          <c:max val="1.0"/>
          <c:min val="0.0"/>
        </c:scaling>
        <c:delete val="1"/>
        <c:axPos val="l"/>
        <c:numFmt formatCode="#,##0.0" sourceLinked="0"/>
        <c:majorTickMark val="out"/>
        <c:minorTickMark val="none"/>
        <c:tickLblPos val="nextTo"/>
        <c:crossAx val="-2064305112"/>
        <c:crosses val="autoZero"/>
        <c:crossBetween val="between"/>
      </c:valAx>
      <c:spPr>
        <a:noFill/>
        <a:ln w="25400">
          <a:noFill/>
        </a:ln>
      </c:spPr>
    </c:plotArea>
    <c:plotVisOnly val="1"/>
    <c:dispBlanksAs val="gap"/>
    <c:showDLblsOverMax val="0"/>
  </c:chart>
  <c:spPr>
    <a:ln w="12700" cmpd="sng">
      <a:solidFill>
        <a:schemeClr val="tx1"/>
      </a:solidFill>
    </a:ln>
  </c:sp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1.jpeg"/></Relationships>
</file>

<file path=ppt/drawings/_rels/drawing2.xml.rels><?xml version="1.0" encoding="UTF-8" standalone="yes"?>
<Relationships xmlns="http://schemas.openxmlformats.org/package/2006/relationships"><Relationship Id="rId1" Type="http://schemas.openxmlformats.org/officeDocument/2006/relationships/image" Target="../media/image2.jpeg"/></Relationships>
</file>

<file path=ppt/drawings/_rels/drawing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s>
</file>

<file path=ppt/drawings/_rels/drawing4.xml.rels><?xml version="1.0" encoding="UTF-8" standalone="yes"?>
<Relationships xmlns="http://schemas.openxmlformats.org/package/2006/relationships"><Relationship Id="rId1" Type="http://schemas.openxmlformats.org/officeDocument/2006/relationships/image" Target="../media/image5.jpe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Picture 1"/>
        <cdr:cNvPicPr/>
      </cdr:nvPicPr>
      <cdr:blipFill>
        <a:blip xmlns:a="http://schemas.openxmlformats.org/drawingml/2006/main" xmlns:r="http://schemas.openxmlformats.org/officeDocument/2006/relationships" r:embed="rId1">
          <a:clrChange>
            <a:clrFrom>
              <a:srgbClr val="FFFFFF"/>
            </a:clrFrom>
            <a:clrTo>
              <a:srgbClr val="FFFFFF">
                <a:alpha val="0"/>
              </a:srgbClr>
            </a:clrTo>
          </a:clrChange>
          <a:alphaModFix/>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36880800"/>
          <a:ext cx="11128664" cy="4572000"/>
        </a:xfrm>
        <a:prstGeom xmlns:a="http://schemas.openxmlformats.org/drawingml/2006/main" prst="rect">
          <a:avLst/>
        </a:prstGeom>
        <a:ln xmlns:a="http://schemas.openxmlformats.org/drawingml/2006/main">
          <a:solidFill>
            <a:schemeClr val="tx1"/>
          </a:solidFill>
        </a:ln>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2" name="Picture 1" descr="scatter_genelessthan30.jpeg"/>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15087600"/>
          <a:ext cx="11582400" cy="5257800"/>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10896600" cy="5791200"/>
        </a:xfrm>
        <a:prstGeom xmlns:a="http://schemas.openxmlformats.org/drawingml/2006/main" prst="rect">
          <a:avLst/>
        </a:prstGeom>
        <a:ln xmlns:a="http://schemas.openxmlformats.org/drawingml/2006/main">
          <a:solidFill>
            <a:schemeClr val="tx1"/>
          </a:solidFill>
        </a:ln>
      </cdr:spPr>
    </cdr:pic>
  </cdr:relSizeAnchor>
  <cdr:relSizeAnchor xmlns:cdr="http://schemas.openxmlformats.org/drawingml/2006/chartDrawing">
    <cdr:from>
      <cdr:x>0</cdr:x>
      <cdr:y>0</cdr:y>
    </cdr:from>
    <cdr:to>
      <cdr:x>1</cdr:x>
      <cdr:y>1</cdr:y>
    </cdr:to>
    <cdr:pic>
      <cdr:nvPicPr>
        <cdr:cNvPr id="4" name="Picture 3"/>
        <cdr:cNvPicPr/>
      </cdr:nvPicPr>
      <cdr:blipFill>
        <a:blip xmlns:a="http://schemas.openxmlformats.org/drawingml/2006/main" xmlns:r="http://schemas.openxmlformats.org/officeDocument/2006/relationships" r:embed="rId2">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32537400"/>
          <a:ext cx="10896600" cy="5791200"/>
        </a:xfrm>
        <a:prstGeom xmlns:a="http://schemas.openxmlformats.org/drawingml/2006/main" prst="rect">
          <a:avLst/>
        </a:prstGeom>
        <a:ln xmlns:a="http://schemas.openxmlformats.org/drawingml/2006/main">
          <a:solidFill>
            <a:schemeClr val="tx1"/>
          </a:solidFill>
        </a:ln>
      </cdr:spPr>
    </cdr:pic>
  </cdr:relSizeAnchor>
  <cdr:relSizeAnchor xmlns:cdr="http://schemas.openxmlformats.org/drawingml/2006/chartDrawing">
    <cdr:from>
      <cdr:x>0</cdr:x>
      <cdr:y>0</cdr:y>
    </cdr:from>
    <cdr:to>
      <cdr:x>1</cdr:x>
      <cdr:y>1</cdr:y>
    </cdr:to>
    <cdr:pic>
      <cdr:nvPicPr>
        <cdr:cNvPr id="5" name="Picture 4"/>
        <cdr:cNvPicPr/>
      </cdr:nvPicPr>
      <cdr:blipFill>
        <a:blip xmlns:a="http://schemas.openxmlformats.org/drawingml/2006/main" xmlns:r="http://schemas.openxmlformats.org/officeDocument/2006/relationships" r:embed="rId2">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27889200"/>
          <a:ext cx="12453257" cy="5257800"/>
        </a:xfrm>
        <a:prstGeom xmlns:a="http://schemas.openxmlformats.org/drawingml/2006/main" prst="rect">
          <a:avLst/>
        </a:prstGeom>
        <a:ln xmlns:a="http://schemas.openxmlformats.org/drawingml/2006/main">
          <a:solidFill>
            <a:schemeClr val="tx1"/>
          </a:solidFill>
        </a:ln>
      </cdr:spPr>
    </cdr:pic>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1</cdr:x>
      <cdr:y>1</cdr:y>
    </cdr:to>
    <cdr:pic>
      <cdr:nvPicPr>
        <cdr:cNvPr id="2" name="Picture 1" descr="mutationScatterPlot30.jpeg"/>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11963400" cy="6553200"/>
        </a:xfrm>
        <a:prstGeom xmlns:a="http://schemas.openxmlformats.org/drawingml/2006/main" prst="rect">
          <a:avLst/>
        </a:prstGeom>
        <a:ln xmlns:a="http://schemas.openxmlformats.org/drawingml/2006/main" w="12700" cmpd="sng">
          <a:solidFill>
            <a:schemeClr val="tx1"/>
          </a:solidFill>
        </a:ln>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97325" cy="350838"/>
          </a:xfrm>
          <a:prstGeom prst="rect">
            <a:avLst/>
          </a:prstGeom>
          <a:noFill/>
          <a:ln w="9525">
            <a:noFill/>
            <a:miter lim="800000"/>
            <a:headEnd/>
            <a:tailEnd/>
          </a:ln>
          <a:effectLst/>
        </p:spPr>
        <p:txBody>
          <a:bodyPr vert="horz" wrap="square" lIns="92720" tIns="46360" rIns="92720" bIns="46360" numCol="1" anchor="t" anchorCtr="0" compatLnSpc="1">
            <a:prstTxWarp prst="textNoShape">
              <a:avLst/>
            </a:prstTxWarp>
          </a:bodyPr>
          <a:lstStyle>
            <a:lvl1pPr defTabSz="927100">
              <a:defRPr sz="1200"/>
            </a:lvl1pPr>
          </a:lstStyle>
          <a:p>
            <a:endParaRPr lang="en-US" dirty="0"/>
          </a:p>
        </p:txBody>
      </p:sp>
      <p:sp>
        <p:nvSpPr>
          <p:cNvPr id="3075" name="Rectangle 3"/>
          <p:cNvSpPr>
            <a:spLocks noGrp="1" noChangeArrowheads="1"/>
          </p:cNvSpPr>
          <p:nvPr>
            <p:ph type="dt" sz="quarter" idx="1"/>
          </p:nvPr>
        </p:nvSpPr>
        <p:spPr bwMode="auto">
          <a:xfrm>
            <a:off x="5224463" y="0"/>
            <a:ext cx="3997325" cy="350838"/>
          </a:xfrm>
          <a:prstGeom prst="rect">
            <a:avLst/>
          </a:prstGeom>
          <a:noFill/>
          <a:ln w="9525">
            <a:noFill/>
            <a:miter lim="800000"/>
            <a:headEnd/>
            <a:tailEnd/>
          </a:ln>
          <a:effectLst/>
        </p:spPr>
        <p:txBody>
          <a:bodyPr vert="horz" wrap="square" lIns="92720" tIns="46360" rIns="92720" bIns="46360" numCol="1" anchor="t" anchorCtr="0" compatLnSpc="1">
            <a:prstTxWarp prst="textNoShape">
              <a:avLst/>
            </a:prstTxWarp>
          </a:bodyPr>
          <a:lstStyle>
            <a:lvl1pPr algn="r" defTabSz="927100">
              <a:defRPr sz="1200"/>
            </a:lvl1pPr>
          </a:lstStyle>
          <a:p>
            <a:endParaRPr lang="en-US" dirty="0"/>
          </a:p>
        </p:txBody>
      </p:sp>
      <p:sp>
        <p:nvSpPr>
          <p:cNvPr id="3076" name="Rectangle 4"/>
          <p:cNvSpPr>
            <a:spLocks noGrp="1" noChangeArrowheads="1"/>
          </p:cNvSpPr>
          <p:nvPr>
            <p:ph type="ftr" sz="quarter" idx="2"/>
          </p:nvPr>
        </p:nvSpPr>
        <p:spPr bwMode="auto">
          <a:xfrm>
            <a:off x="0" y="6651625"/>
            <a:ext cx="3997325" cy="350838"/>
          </a:xfrm>
          <a:prstGeom prst="rect">
            <a:avLst/>
          </a:prstGeom>
          <a:noFill/>
          <a:ln w="9525">
            <a:noFill/>
            <a:miter lim="800000"/>
            <a:headEnd/>
            <a:tailEnd/>
          </a:ln>
          <a:effectLst/>
        </p:spPr>
        <p:txBody>
          <a:bodyPr vert="horz" wrap="square" lIns="92720" tIns="46360" rIns="92720" bIns="46360" numCol="1" anchor="b" anchorCtr="0" compatLnSpc="1">
            <a:prstTxWarp prst="textNoShape">
              <a:avLst/>
            </a:prstTxWarp>
          </a:bodyPr>
          <a:lstStyle>
            <a:lvl1pPr defTabSz="927100">
              <a:defRPr sz="1200"/>
            </a:lvl1pPr>
          </a:lstStyle>
          <a:p>
            <a:endParaRPr lang="en-US" dirty="0"/>
          </a:p>
        </p:txBody>
      </p:sp>
      <p:sp>
        <p:nvSpPr>
          <p:cNvPr id="3077" name="Rectangle 5"/>
          <p:cNvSpPr>
            <a:spLocks noGrp="1" noChangeArrowheads="1"/>
          </p:cNvSpPr>
          <p:nvPr>
            <p:ph type="sldNum" sz="quarter" idx="3"/>
          </p:nvPr>
        </p:nvSpPr>
        <p:spPr bwMode="auto">
          <a:xfrm>
            <a:off x="5224463" y="6651625"/>
            <a:ext cx="3997325" cy="350838"/>
          </a:xfrm>
          <a:prstGeom prst="rect">
            <a:avLst/>
          </a:prstGeom>
          <a:noFill/>
          <a:ln w="9525">
            <a:noFill/>
            <a:miter lim="800000"/>
            <a:headEnd/>
            <a:tailEnd/>
          </a:ln>
          <a:effectLst/>
        </p:spPr>
        <p:txBody>
          <a:bodyPr vert="horz" wrap="square" lIns="92720" tIns="46360" rIns="92720" bIns="46360" numCol="1" anchor="b" anchorCtr="0" compatLnSpc="1">
            <a:prstTxWarp prst="textNoShape">
              <a:avLst/>
            </a:prstTxWarp>
          </a:bodyPr>
          <a:lstStyle>
            <a:lvl1pPr algn="r" defTabSz="927100">
              <a:defRPr sz="1200"/>
            </a:lvl1pPr>
          </a:lstStyle>
          <a:p>
            <a:fld id="{9A5B2838-594C-4FED-BCA9-759BBB2D3104}" type="slidenum">
              <a:rPr lang="en-US"/>
              <a:pPr/>
              <a:t>‹#›</a:t>
            </a:fld>
            <a:endParaRPr lang="en-US" dirty="0"/>
          </a:p>
        </p:txBody>
      </p:sp>
    </p:spTree>
    <p:extLst>
      <p:ext uri="{BB962C8B-B14F-4D97-AF65-F5344CB8AC3E}">
        <p14:creationId xmlns:p14="http://schemas.microsoft.com/office/powerpoint/2010/main" val="22841390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732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24463" y="0"/>
            <a:ext cx="3997325" cy="350838"/>
          </a:xfrm>
          <a:prstGeom prst="rect">
            <a:avLst/>
          </a:prstGeom>
        </p:spPr>
        <p:txBody>
          <a:bodyPr vert="horz" lIns="91440" tIns="45720" rIns="91440" bIns="45720" rtlCol="0"/>
          <a:lstStyle>
            <a:lvl1pPr algn="r">
              <a:defRPr sz="1200"/>
            </a:lvl1pPr>
          </a:lstStyle>
          <a:p>
            <a:fld id="{64E16C7E-5D84-9F47-B7A6-FF1732404CEB}" type="datetimeFigureOut">
              <a:rPr lang="en-US" smtClean="0"/>
              <a:t>3/19/15</a:t>
            </a:fld>
            <a:endParaRPr lang="en-US"/>
          </a:p>
        </p:txBody>
      </p:sp>
      <p:sp>
        <p:nvSpPr>
          <p:cNvPr id="4" name="Slide Image Placeholder 3"/>
          <p:cNvSpPr>
            <a:spLocks noGrp="1" noRot="1" noChangeAspect="1"/>
          </p:cNvSpPr>
          <p:nvPr>
            <p:ph type="sldImg" idx="2"/>
          </p:nvPr>
        </p:nvSpPr>
        <p:spPr>
          <a:xfrm>
            <a:off x="2954338" y="525463"/>
            <a:ext cx="3314700" cy="2625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2338" y="3327400"/>
            <a:ext cx="7378700" cy="31511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3213"/>
            <a:ext cx="3997325" cy="349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24463" y="6653213"/>
            <a:ext cx="3997325" cy="349250"/>
          </a:xfrm>
          <a:prstGeom prst="rect">
            <a:avLst/>
          </a:prstGeom>
        </p:spPr>
        <p:txBody>
          <a:bodyPr vert="horz" lIns="91440" tIns="45720" rIns="91440" bIns="45720" rtlCol="0" anchor="b"/>
          <a:lstStyle>
            <a:lvl1pPr algn="r">
              <a:defRPr sz="1200"/>
            </a:lvl1pPr>
          </a:lstStyle>
          <a:p>
            <a:fld id="{F36C9FD4-04C9-BD48-A613-C13F2BC25A70}" type="slidenum">
              <a:rPr lang="en-US" smtClean="0"/>
              <a:t>‹#›</a:t>
            </a:fld>
            <a:endParaRPr lang="en-US"/>
          </a:p>
        </p:txBody>
      </p:sp>
    </p:spTree>
    <p:extLst>
      <p:ext uri="{BB962C8B-B14F-4D97-AF65-F5344CB8AC3E}">
        <p14:creationId xmlns:p14="http://schemas.microsoft.com/office/powerpoint/2010/main" val="21273686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54338" y="525463"/>
            <a:ext cx="3314700" cy="26257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6C9FD4-04C9-BD48-A613-C13F2BC25A70}" type="slidenum">
              <a:rPr lang="en-US" smtClean="0"/>
              <a:t>1</a:t>
            </a:fld>
            <a:endParaRPr lang="en-US"/>
          </a:p>
        </p:txBody>
      </p:sp>
    </p:spTree>
    <p:extLst>
      <p:ext uri="{BB962C8B-B14F-4D97-AF65-F5344CB8AC3E}">
        <p14:creationId xmlns:p14="http://schemas.microsoft.com/office/powerpoint/2010/main" val="133875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8" y="10794826"/>
            <a:ext cx="37306250" cy="7446787"/>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6" y="19689413"/>
            <a:ext cx="30724475" cy="88811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121A69D-EED6-42CF-ABB6-F1A7FFDAFAC3}"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8E6706C-AF9C-42B2-AFF2-D71DFCF6152E}"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9" y="1390826"/>
            <a:ext cx="9875838" cy="296480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8" y="1390826"/>
            <a:ext cx="29475113" cy="296480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60065A0-369F-4D8A-AE80-AE786F2D6586}"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0434218-6986-4E79-965A-4DDCF69DEA1B}"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4" y="22328634"/>
            <a:ext cx="37307839" cy="6900509"/>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4" y="14727679"/>
            <a:ext cx="37307839" cy="7600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691BB3D-7FFE-4C3F-9DEF-2AE3E7AC0A8D}"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30" y="8107009"/>
            <a:ext cx="19675475" cy="229318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5" y="8107009"/>
            <a:ext cx="19675475" cy="229318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51211A5-CB0F-4E13-A1AA-149CC6E384DA}"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8" y="7778578"/>
            <a:ext cx="19392901" cy="32407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8" y="11019372"/>
            <a:ext cx="19392901" cy="200195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3" y="7778578"/>
            <a:ext cx="19400838" cy="32407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43" y="11019372"/>
            <a:ext cx="19400838" cy="200195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892E439B-741C-4979-8A49-A152C6FA3F4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801CC639-BF8E-44E7-BF5A-A1A2E72318FC}"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F3489B31-7251-4374-8B5A-F9A4FE100DCE}"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31" y="1384126"/>
            <a:ext cx="14439901" cy="588671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84126"/>
            <a:ext cx="24536400" cy="296547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31" y="7270838"/>
            <a:ext cx="14439901" cy="23768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8DF6B2BB-3A7B-4517-A155-72933B951E0F}"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4322709"/>
            <a:ext cx="26335038" cy="287214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4" y="3105067"/>
            <a:ext cx="26335038" cy="20847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602664" y="27194851"/>
            <a:ext cx="26335038" cy="40769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9B3F751-29BD-4AF3-851A-573F6F61EB8D}"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8" y="1390827"/>
            <a:ext cx="39503350" cy="5791200"/>
          </a:xfrm>
          <a:prstGeom prst="rect">
            <a:avLst/>
          </a:prstGeom>
          <a:noFill/>
          <a:ln w="9525">
            <a:noFill/>
            <a:miter lim="800000"/>
            <a:headEnd/>
            <a:tailEnd/>
          </a:ln>
          <a:effectLst/>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3928" y="8107009"/>
            <a:ext cx="39503350" cy="22931879"/>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3927" y="31642138"/>
            <a:ext cx="10242550" cy="2413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defTabSz="4389438">
              <a:defRPr sz="6700"/>
            </a:lvl1pPr>
          </a:lstStyle>
          <a:p>
            <a:endParaRPr lang="en-US" dirty="0"/>
          </a:p>
        </p:txBody>
      </p:sp>
      <p:sp>
        <p:nvSpPr>
          <p:cNvPr id="1029" name="Rectangle 5"/>
          <p:cNvSpPr>
            <a:spLocks noGrp="1" noChangeArrowheads="1"/>
          </p:cNvSpPr>
          <p:nvPr>
            <p:ph type="ftr" sz="quarter" idx="3"/>
          </p:nvPr>
        </p:nvSpPr>
        <p:spPr bwMode="auto">
          <a:xfrm>
            <a:off x="14995528" y="31642138"/>
            <a:ext cx="13900150" cy="2413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defTabSz="4389438">
              <a:defRPr sz="6700"/>
            </a:lvl1pPr>
          </a:lstStyle>
          <a:p>
            <a:endParaRPr lang="en-US" dirty="0"/>
          </a:p>
        </p:txBody>
      </p:sp>
      <p:sp>
        <p:nvSpPr>
          <p:cNvPr id="1030" name="Rectangle 6"/>
          <p:cNvSpPr>
            <a:spLocks noGrp="1" noChangeArrowheads="1"/>
          </p:cNvSpPr>
          <p:nvPr>
            <p:ph type="sldNum" sz="quarter" idx="4"/>
          </p:nvPr>
        </p:nvSpPr>
        <p:spPr bwMode="auto">
          <a:xfrm>
            <a:off x="31454728" y="31642138"/>
            <a:ext cx="10242550" cy="2413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defTabSz="4389438">
              <a:defRPr sz="6700"/>
            </a:lvl1pPr>
          </a:lstStyle>
          <a:p>
            <a:fld id="{9B04E2B7-D479-4EA7-A80C-A623DC18E1B2}"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hyperlink" Target="http://www.R-project.org/" TargetMode="External"/><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918285"/>
            <a:ext cx="42062400" cy="1687756"/>
          </a:xfrm>
        </p:spPr>
        <p:txBody>
          <a:bodyPr/>
          <a:lstStyle/>
          <a:p>
            <a:r>
              <a:rPr lang="en-US" sz="8000" b="1" dirty="0" smtClean="0">
                <a:solidFill>
                  <a:srgbClr val="333399"/>
                </a:solidFill>
                <a:latin typeface="+mj-lt"/>
                <a:ea typeface="+mj-ea"/>
                <a:cs typeface="+mj-cs"/>
              </a:rPr>
              <a:t>Analyzing Mutation Data for Human diseases</a:t>
            </a:r>
            <a:endParaRPr lang="en-US" sz="8000" b="1" i="1" dirty="0">
              <a:solidFill>
                <a:srgbClr val="CC9900"/>
              </a:solidFill>
            </a:endParaRPr>
          </a:p>
        </p:txBody>
      </p:sp>
      <p:sp>
        <p:nvSpPr>
          <p:cNvPr id="2051" name="Rectangle 3"/>
          <p:cNvSpPr>
            <a:spLocks noGrp="1" noChangeArrowheads="1"/>
          </p:cNvSpPr>
          <p:nvPr>
            <p:ph type="subTitle" idx="1"/>
          </p:nvPr>
        </p:nvSpPr>
        <p:spPr>
          <a:xfrm>
            <a:off x="1600200" y="5334001"/>
            <a:ext cx="13411200" cy="28041600"/>
          </a:xfrm>
          <a:ln w="28575">
            <a:solidFill>
              <a:srgbClr val="CC9900"/>
            </a:solidFill>
          </a:ln>
        </p:spPr>
        <p:txBody>
          <a:bodyPr/>
          <a:lstStyle/>
          <a:p>
            <a:pPr algn="just">
              <a:lnSpc>
                <a:spcPct val="90000"/>
              </a:lnSpc>
            </a:pPr>
            <a:r>
              <a:rPr lang="en-US" sz="3600" b="1" dirty="0" smtClean="0">
                <a:solidFill>
                  <a:srgbClr val="C00000"/>
                </a:solidFill>
              </a:rPr>
              <a:t>ABSTRACT</a:t>
            </a:r>
            <a:endParaRPr lang="en-US" sz="3600" b="1" dirty="0">
              <a:solidFill>
                <a:srgbClr val="C00000"/>
              </a:solidFill>
            </a:endParaRPr>
          </a:p>
          <a:p>
            <a:pPr algn="just"/>
            <a:r>
              <a:rPr lang="en-US" sz="2800" dirty="0"/>
              <a:t>The goal of this research is to find the mutation pattern in human diseases. A statistical data analysis and advanced analytic tool such as R will be used to achieve this goal. Mutation data from HGMD (Human Genome Mutation Database) will be used for analysis. This study will provide some insight about human diseases in terms of mutation and </a:t>
            </a:r>
            <a:r>
              <a:rPr lang="en-US" sz="2800" dirty="0" smtClean="0"/>
              <a:t>splicing of genes.   </a:t>
            </a:r>
            <a:endParaRPr lang="en-US" sz="2800" dirty="0"/>
          </a:p>
          <a:p>
            <a:pPr algn="just"/>
            <a:r>
              <a:rPr lang="en-US" sz="2800" dirty="0" smtClean="0"/>
              <a:t>The </a:t>
            </a:r>
            <a:r>
              <a:rPr lang="en-US" sz="2800" dirty="0"/>
              <a:t>mutation and splice tables from HGMD database have been imported into R data-frame in order to apply exploratory visualization such as scatter plots and bar plot. There are 1978 genes in splice table with 14849 records. First, the gene population in both tables were plotted in order to have idea about distribution and </a:t>
            </a:r>
            <a:r>
              <a:rPr lang="en-US" sz="2800" dirty="0" err="1"/>
              <a:t>quantiles</a:t>
            </a:r>
            <a:r>
              <a:rPr lang="en-US" sz="2800" dirty="0"/>
              <a:t> of </a:t>
            </a:r>
            <a:r>
              <a:rPr lang="en-US" sz="2800" dirty="0" smtClean="0"/>
              <a:t>genes. R </a:t>
            </a:r>
            <a:r>
              <a:rPr lang="en-US" sz="2800" dirty="0"/>
              <a:t>packages like </a:t>
            </a:r>
            <a:r>
              <a:rPr lang="en-US" sz="2800" i="1" dirty="0" err="1"/>
              <a:t>dplyr</a:t>
            </a:r>
            <a:r>
              <a:rPr lang="en-US" sz="2800" dirty="0"/>
              <a:t> and </a:t>
            </a:r>
            <a:r>
              <a:rPr lang="en-US" sz="2800" i="1" dirty="0"/>
              <a:t>ggplot2</a:t>
            </a:r>
            <a:r>
              <a:rPr lang="en-US" sz="2800" dirty="0"/>
              <a:t> are used to group the genes and diseases. Further, we plan to apply regression statistics to model the pattern of diseases with the genes.    </a:t>
            </a:r>
          </a:p>
          <a:p>
            <a:pPr algn="just"/>
            <a:r>
              <a:rPr lang="en-US" sz="2800" dirty="0" smtClean="0"/>
              <a:t>Our </a:t>
            </a:r>
            <a:r>
              <a:rPr lang="en-US" sz="2800" dirty="0"/>
              <a:t>results show that 50 % of the genes appear 2 or fewer times in the splice data. So, the distribution is positively skewed. However, some genes appear more than 200 times. Next, we are grouping diseases in general categories to visualize the spread of the diseases in general </a:t>
            </a:r>
            <a:r>
              <a:rPr lang="en-US" sz="2800" dirty="0" smtClean="0"/>
              <a:t>category. Again</a:t>
            </a:r>
            <a:r>
              <a:rPr lang="en-US" sz="2800" dirty="0"/>
              <a:t>, we would visualize the distribution of the diseases by the genes mutated. It should guide us to take next step in deciding the analysis to take. Further, the aim is to cluster the mutated genes based on the diseases available, and create a learning algorithm to detect the diseases given a set of genes. </a:t>
            </a:r>
          </a:p>
          <a:p>
            <a:pPr algn="just"/>
            <a:endParaRPr lang="en-US" sz="3600" b="1" dirty="0" smtClean="0">
              <a:solidFill>
                <a:srgbClr val="C00000"/>
              </a:solidFill>
            </a:endParaRPr>
          </a:p>
          <a:p>
            <a:pPr algn="just"/>
            <a:r>
              <a:rPr lang="en-US" sz="3600" b="1" dirty="0" smtClean="0">
                <a:solidFill>
                  <a:srgbClr val="C00000"/>
                </a:solidFill>
              </a:rPr>
              <a:t>DATASETS</a:t>
            </a:r>
            <a:endParaRPr lang="en-US" sz="3600" b="1" dirty="0" smtClean="0">
              <a:solidFill>
                <a:srgbClr val="C00000"/>
              </a:solidFill>
            </a:endParaRPr>
          </a:p>
          <a:p>
            <a:pPr algn="just"/>
            <a:r>
              <a:rPr lang="en-US" sz="2800" dirty="0" smtClean="0"/>
              <a:t>We </a:t>
            </a:r>
            <a:r>
              <a:rPr lang="en-US" sz="2800" dirty="0"/>
              <a:t>had database subscription for human gene mutation database, </a:t>
            </a:r>
            <a:r>
              <a:rPr lang="en-US" sz="2800" dirty="0" err="1"/>
              <a:t>Biobase</a:t>
            </a:r>
            <a:r>
              <a:rPr lang="en-US" sz="2800" dirty="0"/>
              <a:t> HGMD professional</a:t>
            </a:r>
            <a:r>
              <a:rPr lang="en-US" sz="2800" dirty="0" smtClean="0"/>
              <a:t>. HGMD_PRO database had 35 tables. Mutation and splice tables were obtained for analysis.   </a:t>
            </a:r>
            <a:endParaRPr lang="en-US" sz="2800" b="1" dirty="0" smtClean="0">
              <a:solidFill>
                <a:schemeClr val="accent2"/>
              </a:solidFill>
            </a:endParaRPr>
          </a:p>
          <a:p>
            <a:r>
              <a:rPr lang="en-US" sz="2800" b="1" dirty="0" smtClean="0">
                <a:solidFill>
                  <a:schemeClr val="accent2"/>
                </a:solidFill>
              </a:rPr>
              <a:t>Table</a:t>
            </a:r>
            <a:r>
              <a:rPr lang="en-US" sz="2800" b="1" dirty="0">
                <a:solidFill>
                  <a:schemeClr val="accent2"/>
                </a:solidFill>
              </a:rPr>
              <a:t>-1: </a:t>
            </a:r>
            <a:r>
              <a:rPr lang="en-US" sz="2800" b="1" dirty="0" smtClean="0">
                <a:solidFill>
                  <a:schemeClr val="accent2"/>
                </a:solidFill>
              </a:rPr>
              <a:t>Sample mutation table </a:t>
            </a:r>
            <a:r>
              <a:rPr lang="en-US" sz="2800" b="1" dirty="0" smtClean="0">
                <a:solidFill>
                  <a:schemeClr val="accent2"/>
                </a:solidFill>
              </a:rPr>
              <a:t>dataset</a:t>
            </a:r>
            <a:endParaRPr lang="en-US" sz="2800" dirty="0"/>
          </a:p>
          <a:p>
            <a:pPr algn="just"/>
            <a:endParaRPr lang="en-US" sz="2800" dirty="0" smtClean="0"/>
          </a:p>
          <a:p>
            <a:pPr algn="just"/>
            <a:endParaRPr lang="en-US" sz="2800" dirty="0" smtClean="0">
              <a:solidFill>
                <a:schemeClr val="bg1"/>
              </a:solidFill>
            </a:endParaRPr>
          </a:p>
          <a:p>
            <a:pPr algn="just"/>
            <a:endParaRPr lang="en-US" sz="2800" dirty="0" smtClean="0">
              <a:solidFill>
                <a:schemeClr val="bg1"/>
              </a:solidFill>
            </a:endParaRPr>
          </a:p>
          <a:p>
            <a:pPr algn="just"/>
            <a:endParaRPr lang="en-US" sz="2800" dirty="0">
              <a:solidFill>
                <a:schemeClr val="bg1"/>
              </a:solidFill>
            </a:endParaRPr>
          </a:p>
          <a:p>
            <a:pPr algn="just"/>
            <a:endParaRPr lang="en-US" sz="2800" b="1" dirty="0" smtClean="0">
              <a:solidFill>
                <a:schemeClr val="accent2"/>
              </a:solidFill>
            </a:endParaRPr>
          </a:p>
          <a:p>
            <a:r>
              <a:rPr lang="en-US" sz="2800" b="1" dirty="0" smtClean="0">
                <a:solidFill>
                  <a:schemeClr val="accent2"/>
                </a:solidFill>
              </a:rPr>
              <a:t>Table-2: </a:t>
            </a:r>
            <a:r>
              <a:rPr lang="en-US" sz="2800" b="1" dirty="0">
                <a:solidFill>
                  <a:schemeClr val="accent2"/>
                </a:solidFill>
              </a:rPr>
              <a:t>Sample </a:t>
            </a:r>
            <a:r>
              <a:rPr lang="en-US" sz="2800" b="1" dirty="0" smtClean="0">
                <a:solidFill>
                  <a:schemeClr val="accent2"/>
                </a:solidFill>
              </a:rPr>
              <a:t>splice table </a:t>
            </a:r>
            <a:r>
              <a:rPr lang="en-US" sz="2800" b="1" dirty="0">
                <a:solidFill>
                  <a:schemeClr val="accent2"/>
                </a:solidFill>
              </a:rPr>
              <a:t>dataset</a:t>
            </a:r>
          </a:p>
          <a:p>
            <a:pPr algn="just"/>
            <a:endParaRPr lang="en-US" sz="2800" dirty="0" smtClean="0">
              <a:solidFill>
                <a:schemeClr val="bg1"/>
              </a:solidFill>
            </a:endParaRPr>
          </a:p>
          <a:p>
            <a:pPr algn="just"/>
            <a:endParaRPr lang="en-US" sz="2800" dirty="0" smtClean="0">
              <a:solidFill>
                <a:schemeClr val="bg1"/>
              </a:solidFill>
            </a:endParaRPr>
          </a:p>
          <a:p>
            <a:pPr algn="just"/>
            <a:endParaRPr lang="en-US" sz="2800" dirty="0" smtClean="0">
              <a:solidFill>
                <a:schemeClr val="bg1"/>
              </a:solidFill>
            </a:endParaRPr>
          </a:p>
          <a:p>
            <a:pPr algn="just"/>
            <a:endParaRPr lang="en-US" sz="2800" dirty="0" smtClean="0">
              <a:solidFill>
                <a:schemeClr val="bg1"/>
              </a:solidFill>
            </a:endParaRPr>
          </a:p>
          <a:p>
            <a:pPr algn="just"/>
            <a:endParaRPr lang="en-US" sz="2800" dirty="0" smtClean="0">
              <a:solidFill>
                <a:schemeClr val="bg1"/>
              </a:solidFill>
            </a:endParaRPr>
          </a:p>
          <a:p>
            <a:pPr algn="just"/>
            <a:endParaRPr lang="en-US" sz="3600" b="1" dirty="0" smtClean="0">
              <a:solidFill>
                <a:srgbClr val="C00000"/>
              </a:solidFill>
            </a:endParaRPr>
          </a:p>
          <a:p>
            <a:pPr algn="just"/>
            <a:r>
              <a:rPr lang="en-US" sz="3600" b="1" dirty="0" smtClean="0">
                <a:solidFill>
                  <a:srgbClr val="C00000"/>
                </a:solidFill>
              </a:rPr>
              <a:t>METHODOLOGY</a:t>
            </a:r>
          </a:p>
          <a:p>
            <a:pPr algn="just"/>
            <a:r>
              <a:rPr lang="en-US" sz="2800" dirty="0" smtClean="0"/>
              <a:t>Human Gene Mutation Database dump files were fed into local MySQL server. Then, creating database connection to this server, all the databases were accessed from R. “R is a open source language and environment for statistical computing and graphics. R provides a wide variety of statistical and graphical techniques.” It’s strength as the well-designed publication-quality plotting tool is a major reason for choosing this tool to conduct exploratory and further modeling analysis of the mutation database.  </a:t>
            </a:r>
            <a:r>
              <a:rPr lang="en-US" sz="2800" i="1" dirty="0" err="1"/>
              <a:t>g</a:t>
            </a:r>
            <a:r>
              <a:rPr lang="en-US" sz="2800" i="1" dirty="0" err="1" smtClean="0"/>
              <a:t>gplot</a:t>
            </a:r>
            <a:r>
              <a:rPr lang="en-US" sz="2800" dirty="0" smtClean="0"/>
              <a:t> and </a:t>
            </a:r>
            <a:r>
              <a:rPr lang="en-US" sz="2800" i="1" dirty="0" err="1" smtClean="0"/>
              <a:t>dplyr</a:t>
            </a:r>
            <a:r>
              <a:rPr lang="en-US" sz="2800" i="1" dirty="0" smtClean="0"/>
              <a:t> </a:t>
            </a:r>
            <a:r>
              <a:rPr lang="en-US" sz="2800" dirty="0" smtClean="0"/>
              <a:t>were heavily used to clean and plot data respectively. Table-3 shows some of the code snippet to connect database server and extract tables. </a:t>
            </a:r>
          </a:p>
          <a:p>
            <a:pPr algn="just"/>
            <a:r>
              <a:rPr lang="en-US" sz="2800" b="1" dirty="0" smtClean="0">
                <a:solidFill>
                  <a:schemeClr val="accent2"/>
                </a:solidFill>
              </a:rPr>
              <a:t>        Table-3:R code to connect to database and table</a:t>
            </a:r>
            <a:endParaRPr lang="en-US" sz="2800" b="1" dirty="0">
              <a:solidFill>
                <a:schemeClr val="accent2"/>
              </a:solidFill>
            </a:endParaRPr>
          </a:p>
          <a:p>
            <a:pPr algn="just"/>
            <a:endParaRPr lang="en-US" sz="3600" b="1" dirty="0" smtClean="0">
              <a:solidFill>
                <a:srgbClr val="C00000"/>
              </a:solidFill>
            </a:endParaRPr>
          </a:p>
          <a:p>
            <a:pPr algn="just"/>
            <a:endParaRPr lang="en-US" sz="3600" b="1" dirty="0" smtClean="0">
              <a:solidFill>
                <a:srgbClr val="C00000"/>
              </a:solidFill>
            </a:endParaRPr>
          </a:p>
          <a:p>
            <a:pPr algn="just"/>
            <a:endParaRPr lang="en-US" sz="3600" b="1" dirty="0">
              <a:solidFill>
                <a:srgbClr val="C00000"/>
              </a:solidFill>
            </a:endParaRPr>
          </a:p>
          <a:p>
            <a:pPr algn="just"/>
            <a:endParaRPr lang="en-US" sz="3600" b="1" dirty="0" smtClean="0">
              <a:solidFill>
                <a:srgbClr val="C00000"/>
              </a:solidFill>
            </a:endParaRPr>
          </a:p>
          <a:p>
            <a:pPr algn="just"/>
            <a:endParaRPr lang="en-US" sz="3600" b="1" dirty="0">
              <a:solidFill>
                <a:srgbClr val="C00000"/>
              </a:solidFill>
            </a:endParaRPr>
          </a:p>
          <a:p>
            <a:pPr algn="just"/>
            <a:endParaRPr lang="en-US" sz="3600" b="1" dirty="0" smtClean="0">
              <a:solidFill>
                <a:srgbClr val="C00000"/>
              </a:solidFill>
            </a:endParaRPr>
          </a:p>
          <a:p>
            <a:pPr algn="just"/>
            <a:endParaRPr lang="en-US" sz="3600" b="1" dirty="0">
              <a:solidFill>
                <a:srgbClr val="C00000"/>
              </a:solidFill>
            </a:endParaRPr>
          </a:p>
        </p:txBody>
      </p:sp>
      <p:sp>
        <p:nvSpPr>
          <p:cNvPr id="2052" name="Rectangle 4"/>
          <p:cNvSpPr>
            <a:spLocks noChangeArrowheads="1"/>
          </p:cNvSpPr>
          <p:nvPr/>
        </p:nvSpPr>
        <p:spPr bwMode="auto">
          <a:xfrm>
            <a:off x="1045031" y="784225"/>
            <a:ext cx="42236571" cy="33048575"/>
          </a:xfrm>
          <a:prstGeom prst="rect">
            <a:avLst/>
          </a:prstGeom>
          <a:noFill/>
          <a:ln w="76200" algn="ctr">
            <a:solidFill>
              <a:srgbClr val="C00000"/>
            </a:solidFill>
            <a:miter lim="800000"/>
            <a:headEnd/>
            <a:tailEnd/>
          </a:ln>
          <a:effectLst/>
        </p:spPr>
        <p:txBody>
          <a:bodyPr wrap="none" anchor="ctr"/>
          <a:lstStyle/>
          <a:p>
            <a:endParaRPr lang="en-US" dirty="0"/>
          </a:p>
        </p:txBody>
      </p:sp>
      <p:sp>
        <p:nvSpPr>
          <p:cNvPr id="2055" name="Text Box 7"/>
          <p:cNvSpPr txBox="1">
            <a:spLocks noChangeArrowheads="1"/>
          </p:cNvSpPr>
          <p:nvPr/>
        </p:nvSpPr>
        <p:spPr bwMode="auto">
          <a:xfrm>
            <a:off x="1066800" y="2388870"/>
            <a:ext cx="42291000" cy="1015663"/>
          </a:xfrm>
          <a:prstGeom prst="rect">
            <a:avLst/>
          </a:prstGeom>
          <a:noFill/>
          <a:ln w="9525" algn="ctr">
            <a:noFill/>
            <a:miter lim="800000"/>
            <a:headEnd/>
            <a:tailEnd/>
          </a:ln>
          <a:effectLst/>
        </p:spPr>
        <p:txBody>
          <a:bodyPr wrap="square">
            <a:spAutoFit/>
          </a:bodyPr>
          <a:lstStyle/>
          <a:p>
            <a:pPr algn="ctr" defTabSz="4075113"/>
            <a:r>
              <a:rPr lang="en-US" altLang="zh-CN" sz="6000" b="1" dirty="0" smtClean="0">
                <a:solidFill>
                  <a:srgbClr val="C00000"/>
                </a:solidFill>
                <a:ea typeface="宋体" pitchFamily="2" charset="-122"/>
              </a:rPr>
              <a:t>K. Lama, A. M</a:t>
            </a:r>
            <a:r>
              <a:rPr lang="en-US" altLang="zh-CN" sz="6000" b="1" dirty="0" smtClean="0">
                <a:solidFill>
                  <a:srgbClr val="C00000"/>
                </a:solidFill>
                <a:ea typeface="宋体" pitchFamily="2" charset="-122"/>
              </a:rPr>
              <a:t>. </a:t>
            </a:r>
            <a:r>
              <a:rPr lang="en-US" altLang="zh-CN" sz="6000" b="1" dirty="0" err="1" smtClean="0">
                <a:solidFill>
                  <a:srgbClr val="C00000"/>
                </a:solidFill>
                <a:ea typeface="宋体" pitchFamily="2" charset="-122"/>
              </a:rPr>
              <a:t>Mondal</a:t>
            </a:r>
            <a:endParaRPr lang="en-US" altLang="zh-CN" sz="6000" b="1" baseline="30000" dirty="0">
              <a:solidFill>
                <a:srgbClr val="C00000"/>
              </a:solidFill>
              <a:ea typeface="宋体" pitchFamily="2" charset="-122"/>
            </a:endParaRPr>
          </a:p>
        </p:txBody>
      </p:sp>
      <p:sp>
        <p:nvSpPr>
          <p:cNvPr id="2056" name="Text Box 8"/>
          <p:cNvSpPr txBox="1">
            <a:spLocks noChangeArrowheads="1"/>
          </p:cNvSpPr>
          <p:nvPr/>
        </p:nvSpPr>
        <p:spPr bwMode="auto">
          <a:xfrm>
            <a:off x="1143000" y="3474720"/>
            <a:ext cx="42138599" cy="1569660"/>
          </a:xfrm>
          <a:prstGeom prst="rect">
            <a:avLst/>
          </a:prstGeom>
          <a:noFill/>
          <a:ln w="9525" algn="ctr">
            <a:noFill/>
            <a:miter lim="800000"/>
            <a:headEnd/>
            <a:tailEnd/>
          </a:ln>
          <a:effectLst/>
        </p:spPr>
        <p:txBody>
          <a:bodyPr wrap="square">
            <a:spAutoFit/>
          </a:bodyPr>
          <a:lstStyle/>
          <a:p>
            <a:pPr algn="ctr" defTabSz="4075113"/>
            <a:r>
              <a:rPr lang="en-US" altLang="zh-CN" sz="4800" b="1" i="1" dirty="0" smtClean="0">
                <a:solidFill>
                  <a:srgbClr val="333399"/>
                </a:solidFill>
                <a:ea typeface="宋体" pitchFamily="2" charset="-122"/>
              </a:rPr>
              <a:t> Department of Mathematics and Computer </a:t>
            </a:r>
            <a:r>
              <a:rPr lang="en-US" altLang="zh-CN" sz="4800" b="1" i="1" dirty="0" smtClean="0">
                <a:solidFill>
                  <a:srgbClr val="333399"/>
                </a:solidFill>
                <a:ea typeface="宋体" pitchFamily="2" charset="-122"/>
              </a:rPr>
              <a:t>Science</a:t>
            </a:r>
          </a:p>
          <a:p>
            <a:pPr algn="ctr" defTabSz="4075113"/>
            <a:r>
              <a:rPr lang="en-US" altLang="zh-CN" sz="4800" b="1" i="1" dirty="0" err="1" smtClean="0">
                <a:solidFill>
                  <a:srgbClr val="333399"/>
                </a:solidFill>
                <a:ea typeface="宋体" pitchFamily="2" charset="-122"/>
              </a:rPr>
              <a:t>Claflin</a:t>
            </a:r>
            <a:r>
              <a:rPr lang="en-US" altLang="zh-CN" sz="4800" b="1" i="1" dirty="0" smtClean="0">
                <a:solidFill>
                  <a:srgbClr val="333399"/>
                </a:solidFill>
                <a:ea typeface="宋体" pitchFamily="2" charset="-122"/>
              </a:rPr>
              <a:t> University, Orangeburg, SC 29115</a:t>
            </a:r>
            <a:endParaRPr lang="en-US" altLang="zh-CN" sz="4800" b="1" i="1" dirty="0" smtClean="0">
              <a:solidFill>
                <a:srgbClr val="333399"/>
              </a:solidFill>
              <a:ea typeface="宋体" pitchFamily="2" charset="-122"/>
            </a:endParaRPr>
          </a:p>
        </p:txBody>
      </p:sp>
      <p:sp>
        <p:nvSpPr>
          <p:cNvPr id="2107" name="Rectangle 59"/>
          <p:cNvSpPr>
            <a:spLocks noChangeArrowheads="1"/>
          </p:cNvSpPr>
          <p:nvPr/>
        </p:nvSpPr>
        <p:spPr bwMode="auto">
          <a:xfrm>
            <a:off x="15390423" y="5308600"/>
            <a:ext cx="13487400" cy="28109094"/>
          </a:xfrm>
          <a:prstGeom prst="rect">
            <a:avLst/>
          </a:prstGeom>
          <a:noFill/>
          <a:ln w="28575">
            <a:solidFill>
              <a:srgbClr val="CC9900"/>
            </a:solidFill>
            <a:miter lim="800000"/>
            <a:headEnd/>
            <a:tailEnd/>
          </a:ln>
          <a:effectLst/>
        </p:spPr>
        <p:txBody>
          <a:bodyPr lIns="438912" tIns="219456" rIns="438912" bIns="219456"/>
          <a:lstStyle/>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4000" b="1" dirty="0" smtClean="0">
              <a:solidFill>
                <a:srgbClr val="FFFF00"/>
              </a:solidFill>
            </a:endParaRPr>
          </a:p>
          <a:p>
            <a:pPr algn="just">
              <a:lnSpc>
                <a:spcPct val="90000"/>
              </a:lnSpc>
            </a:pPr>
            <a:endParaRPr lang="en-US" sz="3200" dirty="0" smtClean="0">
              <a:solidFill>
                <a:schemeClr val="bg1"/>
              </a:solidFill>
            </a:endParaRPr>
          </a:p>
        </p:txBody>
      </p:sp>
      <p:sp>
        <p:nvSpPr>
          <p:cNvPr id="32" name="TextBox 31"/>
          <p:cNvSpPr txBox="1"/>
          <p:nvPr/>
        </p:nvSpPr>
        <p:spPr>
          <a:xfrm>
            <a:off x="15392400" y="34080092"/>
            <a:ext cx="13487400" cy="461665"/>
          </a:xfrm>
          <a:prstGeom prst="rect">
            <a:avLst/>
          </a:prstGeom>
          <a:noFill/>
          <a:ln w="28575">
            <a:solidFill>
              <a:srgbClr val="CC9900"/>
            </a:solidFill>
          </a:ln>
        </p:spPr>
        <p:txBody>
          <a:bodyPr wrap="square" rtlCol="0">
            <a:spAutoFit/>
          </a:bodyPr>
          <a:lstStyle/>
          <a:p>
            <a:pPr algn="ctr"/>
            <a:r>
              <a:rPr lang="en-US" sz="2400" b="1" dirty="0" smtClean="0"/>
              <a:t>Research </a:t>
            </a:r>
            <a:r>
              <a:rPr lang="en-US" sz="2400" b="1" dirty="0" smtClean="0"/>
              <a:t>Day, </a:t>
            </a:r>
            <a:r>
              <a:rPr lang="en-US" sz="2400" b="1" dirty="0" err="1" smtClean="0"/>
              <a:t>Claflin</a:t>
            </a:r>
            <a:r>
              <a:rPr lang="en-US" sz="2400" b="1" dirty="0" smtClean="0"/>
              <a:t> University, Orangeburg, SC 29115. 21 March, 2015.</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3630756989"/>
              </p:ext>
            </p:extLst>
          </p:nvPr>
        </p:nvGraphicFramePr>
        <p:xfrm>
          <a:off x="2057400" y="18049367"/>
          <a:ext cx="12496802" cy="2330958"/>
        </p:xfrm>
        <a:graphic>
          <a:graphicData uri="http://schemas.openxmlformats.org/drawingml/2006/table">
            <a:tbl>
              <a:tblPr firstRow="1" firstCol="1" bandRow="1"/>
              <a:tblGrid>
                <a:gridCol w="1926462"/>
                <a:gridCol w="1589590"/>
                <a:gridCol w="1605169"/>
                <a:gridCol w="1437057"/>
                <a:gridCol w="1437057"/>
                <a:gridCol w="1437057"/>
                <a:gridCol w="1404416"/>
                <a:gridCol w="1659994"/>
              </a:tblGrid>
              <a:tr h="388493">
                <a:tc>
                  <a:txBody>
                    <a:bodyPr/>
                    <a:lstStyle/>
                    <a:p>
                      <a:pPr marL="0" marR="0" algn="ctr">
                        <a:lnSpc>
                          <a:spcPct val="115000"/>
                        </a:lnSpc>
                        <a:spcBef>
                          <a:spcPts val="0"/>
                        </a:spcBef>
                        <a:spcAft>
                          <a:spcPts val="0"/>
                        </a:spcAft>
                      </a:pPr>
                      <a:r>
                        <a:rPr lang="en-US" sz="2200" b="1" dirty="0">
                          <a:solidFill>
                            <a:srgbClr val="000000"/>
                          </a:solidFill>
                          <a:effectLst/>
                          <a:latin typeface="Calibri"/>
                          <a:ea typeface="Times New Roman"/>
                          <a:cs typeface="Times New Roman"/>
                        </a:rPr>
                        <a:t>Disease</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a:solidFill>
                            <a:srgbClr val="000000"/>
                          </a:solidFill>
                          <a:effectLst/>
                          <a:latin typeface="Calibri"/>
                          <a:ea typeface="Times New Roman"/>
                          <a:cs typeface="Times New Roman"/>
                        </a:rPr>
                        <a:t>gene</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a:solidFill>
                            <a:srgbClr val="000000"/>
                          </a:solidFill>
                          <a:effectLst/>
                          <a:latin typeface="Calibri"/>
                          <a:ea typeface="Times New Roman"/>
                          <a:cs typeface="Times New Roman"/>
                        </a:rPr>
                        <a:t>base</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a:solidFill>
                            <a:srgbClr val="000000"/>
                          </a:solidFill>
                          <a:effectLst/>
                          <a:latin typeface="Calibri"/>
                          <a:ea typeface="Times New Roman"/>
                          <a:cs typeface="Times New Roman"/>
                        </a:rPr>
                        <a:t>Amino</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a:solidFill>
                            <a:srgbClr val="000000"/>
                          </a:solidFill>
                          <a:effectLst/>
                          <a:latin typeface="Calibri"/>
                          <a:ea typeface="Times New Roman"/>
                          <a:cs typeface="Times New Roman"/>
                        </a:rPr>
                        <a:t>codon</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a:solidFill>
                            <a:srgbClr val="000000"/>
                          </a:solidFill>
                          <a:effectLst/>
                          <a:latin typeface="Calibri"/>
                          <a:ea typeface="Times New Roman"/>
                          <a:cs typeface="Times New Roman"/>
                        </a:rPr>
                        <a:t>tag</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a:solidFill>
                            <a:srgbClr val="000000"/>
                          </a:solidFill>
                          <a:effectLst/>
                          <a:latin typeface="Calibri"/>
                          <a:ea typeface="Times New Roman"/>
                          <a:cs typeface="Times New Roman"/>
                        </a:rPr>
                        <a:t>author</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a:solidFill>
                            <a:srgbClr val="000000"/>
                          </a:solidFill>
                          <a:effectLst/>
                          <a:latin typeface="Calibri"/>
                          <a:ea typeface="Times New Roman"/>
                          <a:cs typeface="Times New Roman"/>
                        </a:rPr>
                        <a:t>journal</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493">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Autism</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A2M</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CGC-TGC</a:t>
                      </a:r>
                      <a:endParaRPr lang="en-US" sz="220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Arg-Cys</a:t>
                      </a:r>
                      <a:endParaRPr lang="en-US" sz="220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1297</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DM?</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Sanders</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NATURE</a:t>
                      </a:r>
                      <a:endParaRPr lang="en-US" sz="220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6986">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Alzheimer disease</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A2M</a:t>
                      </a:r>
                      <a:endParaRPr lang="en-US" sz="220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GTC-ATC</a:t>
                      </a:r>
                      <a:endParaRPr lang="en-US" sz="220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Val-Ile</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1000</a:t>
                      </a:r>
                      <a:endParaRPr lang="en-US" sz="220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DP</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Liao</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HMG</a:t>
                      </a:r>
                      <a:endParaRPr lang="en-US" sz="220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6986">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Triple-A syndrome</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AAAS</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ATC-AGC</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Ile-</a:t>
                      </a:r>
                      <a:r>
                        <a:rPr lang="en-US" sz="2200" dirty="0" err="1">
                          <a:solidFill>
                            <a:srgbClr val="000000"/>
                          </a:solidFill>
                          <a:effectLst/>
                          <a:latin typeface="Calibri"/>
                          <a:ea typeface="Times New Roman"/>
                          <a:cs typeface="Times New Roman"/>
                        </a:rPr>
                        <a:t>Ser</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482</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DM</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Hirano</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PNAS</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 name="Rectangle 59"/>
          <p:cNvSpPr>
            <a:spLocks noChangeArrowheads="1"/>
          </p:cNvSpPr>
          <p:nvPr/>
        </p:nvSpPr>
        <p:spPr bwMode="auto">
          <a:xfrm>
            <a:off x="29293461" y="5297957"/>
            <a:ext cx="13487400" cy="28121003"/>
          </a:xfrm>
          <a:prstGeom prst="rect">
            <a:avLst/>
          </a:prstGeom>
          <a:noFill/>
          <a:ln w="28575">
            <a:solidFill>
              <a:srgbClr val="CC9900"/>
            </a:solidFill>
            <a:miter lim="800000"/>
            <a:headEnd/>
            <a:tailEnd/>
          </a:ln>
          <a:effectLst/>
        </p:spPr>
        <p:txBody>
          <a:bodyPr lIns="438912" tIns="219456" rIns="438912" bIns="219456"/>
          <a:lstStyle/>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4000" b="1" dirty="0" smtClean="0">
              <a:solidFill>
                <a:srgbClr val="FFFF00"/>
              </a:solidFill>
            </a:endParaRPr>
          </a:p>
          <a:p>
            <a:pPr algn="just">
              <a:lnSpc>
                <a:spcPct val="90000"/>
              </a:lnSpc>
            </a:pPr>
            <a:endParaRPr lang="en-US" sz="3200" dirty="0" smtClean="0">
              <a:solidFill>
                <a:schemeClr val="bg1"/>
              </a:solidFill>
            </a:endParaRPr>
          </a:p>
        </p:txBody>
      </p:sp>
      <p:sp>
        <p:nvSpPr>
          <p:cNvPr id="7" name="TextBox 6"/>
          <p:cNvSpPr txBox="1"/>
          <p:nvPr/>
        </p:nvSpPr>
        <p:spPr>
          <a:xfrm>
            <a:off x="15533915" y="5397414"/>
            <a:ext cx="13142027" cy="28747351"/>
          </a:xfrm>
          <a:prstGeom prst="rect">
            <a:avLst/>
          </a:prstGeom>
          <a:noFill/>
        </p:spPr>
        <p:txBody>
          <a:bodyPr wrap="square" rtlCol="0">
            <a:spAutoFit/>
          </a:bodyPr>
          <a:lstStyle/>
          <a:p>
            <a:pPr algn="just"/>
            <a:r>
              <a:rPr lang="en-US" sz="3600" b="1" dirty="0">
                <a:solidFill>
                  <a:srgbClr val="C00000"/>
                </a:solidFill>
              </a:rPr>
              <a:t>RESULTS AND DISCUSSION</a:t>
            </a:r>
          </a:p>
          <a:p>
            <a:pPr algn="just">
              <a:lnSpc>
                <a:spcPct val="90000"/>
              </a:lnSpc>
            </a:pPr>
            <a:r>
              <a:rPr lang="en-US" sz="2800" b="1" i="1" dirty="0">
                <a:solidFill>
                  <a:srgbClr val="333399"/>
                </a:solidFill>
              </a:rPr>
              <a:t>Splice table exploratory analysis </a:t>
            </a:r>
          </a:p>
          <a:p>
            <a:pPr algn="just">
              <a:lnSpc>
                <a:spcPct val="90000"/>
              </a:lnSpc>
            </a:pPr>
            <a:r>
              <a:rPr lang="en-US" sz="2800" dirty="0"/>
              <a:t>Figure-1 shows the bar plot for each of the gene having frequency greater than 100. It is clear that most have similar height while just few have greater. Most occurring six genes are: RB1, FBN1, F8, CTFR, DMD and NF1 </a:t>
            </a:r>
          </a:p>
          <a:p>
            <a:pPr algn="just"/>
            <a:endParaRPr lang="en-US" sz="2800" dirty="0">
              <a:solidFill>
                <a:schemeClr val="bg1"/>
              </a:solidFill>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a:latin typeface="+mn-lt"/>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a:latin typeface="+mn-lt"/>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a:latin typeface="+mn-lt"/>
            </a:endParaRPr>
          </a:p>
          <a:p>
            <a:pPr algn="ctr" defTabSz="4389438">
              <a:lnSpc>
                <a:spcPct val="90000"/>
              </a:lnSpc>
              <a:spcBef>
                <a:spcPct val="20000"/>
              </a:spcBef>
            </a:pPr>
            <a:endParaRPr lang="en-US" sz="2800" b="1" dirty="0" smtClean="0">
              <a:solidFill>
                <a:schemeClr val="accent2"/>
              </a:solidFill>
            </a:endParaRPr>
          </a:p>
          <a:p>
            <a:pPr algn="ctr" defTabSz="4389438">
              <a:lnSpc>
                <a:spcPct val="90000"/>
              </a:lnSpc>
              <a:spcBef>
                <a:spcPct val="20000"/>
              </a:spcBef>
            </a:pPr>
            <a:endParaRPr lang="en-US" sz="2800" b="1" dirty="0">
              <a:solidFill>
                <a:schemeClr val="accent2"/>
              </a:solidFill>
            </a:endParaRPr>
          </a:p>
          <a:p>
            <a:pPr algn="ctr" defTabSz="4389438">
              <a:lnSpc>
                <a:spcPct val="90000"/>
              </a:lnSpc>
              <a:spcBef>
                <a:spcPct val="20000"/>
              </a:spcBef>
            </a:pPr>
            <a:r>
              <a:rPr lang="en-US" sz="2800" b="1" dirty="0" smtClean="0">
                <a:solidFill>
                  <a:schemeClr val="accent2"/>
                </a:solidFill>
              </a:rPr>
              <a:t>Figure</a:t>
            </a:r>
            <a:r>
              <a:rPr lang="en-US" sz="2800" b="1" dirty="0">
                <a:solidFill>
                  <a:schemeClr val="accent2"/>
                </a:solidFill>
              </a:rPr>
              <a:t>-1: Bar plot for splice genes frequency greater than </a:t>
            </a:r>
            <a:r>
              <a:rPr lang="en-US" sz="2800" b="1" dirty="0" smtClean="0">
                <a:solidFill>
                  <a:schemeClr val="accent2"/>
                </a:solidFill>
              </a:rPr>
              <a:t>100</a:t>
            </a:r>
            <a:endParaRPr lang="en-US" sz="2800" dirty="0" smtClean="0">
              <a:latin typeface="+mn-lt"/>
            </a:endParaRPr>
          </a:p>
          <a:p>
            <a:pPr algn="just" defTabSz="4389438">
              <a:lnSpc>
                <a:spcPct val="90000"/>
              </a:lnSpc>
              <a:spcBef>
                <a:spcPct val="20000"/>
              </a:spcBef>
            </a:pPr>
            <a:r>
              <a:rPr lang="en-US" sz="2800" dirty="0" smtClean="0">
                <a:latin typeface="+mn-lt"/>
              </a:rPr>
              <a:t>Figure-2 shows the scatter plot for splice genes with frequency less than 30. The smooth curve shows the averages of the each gene frequency. </a:t>
            </a:r>
          </a:p>
          <a:p>
            <a:pPr algn="just" defTabSz="4389438">
              <a:lnSpc>
                <a:spcPct val="90000"/>
              </a:lnSpc>
              <a:spcBef>
                <a:spcPct val="20000"/>
              </a:spcBef>
            </a:pPr>
            <a:r>
              <a:rPr lang="en-US" sz="2800" dirty="0" smtClean="0">
                <a:latin typeface="+mn-lt"/>
              </a:rPr>
              <a:t> </a:t>
            </a:r>
          </a:p>
          <a:p>
            <a:pPr algn="just" defTabSz="4389438">
              <a:lnSpc>
                <a:spcPct val="90000"/>
              </a:lnSpc>
              <a:spcBef>
                <a:spcPct val="20000"/>
              </a:spcBef>
            </a:pPr>
            <a:endParaRPr lang="en-US" sz="2800" dirty="0">
              <a:latin typeface="+mn-lt"/>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smtClean="0">
              <a:latin typeface="+mn-lt"/>
            </a:endParaRPr>
          </a:p>
          <a:p>
            <a:pPr algn="just" defTabSz="4389438">
              <a:lnSpc>
                <a:spcPct val="90000"/>
              </a:lnSpc>
              <a:spcBef>
                <a:spcPct val="20000"/>
              </a:spcBef>
            </a:pPr>
            <a:endParaRPr lang="en-US" sz="2800" dirty="0" smtClean="0">
              <a:latin typeface="+mn-lt"/>
            </a:endParaRPr>
          </a:p>
          <a:p>
            <a:pPr algn="ctr" defTabSz="4389438">
              <a:lnSpc>
                <a:spcPct val="90000"/>
              </a:lnSpc>
              <a:spcBef>
                <a:spcPct val="20000"/>
              </a:spcBef>
            </a:pPr>
            <a:r>
              <a:rPr lang="en-US" sz="2800" b="1" dirty="0" smtClean="0">
                <a:solidFill>
                  <a:schemeClr val="accent2"/>
                </a:solidFill>
              </a:rPr>
              <a:t>Figure-2</a:t>
            </a:r>
            <a:r>
              <a:rPr lang="en-US" sz="2800" dirty="0" smtClean="0">
                <a:solidFill>
                  <a:schemeClr val="accent2"/>
                </a:solidFill>
              </a:rPr>
              <a:t>: </a:t>
            </a:r>
            <a:r>
              <a:rPr lang="en-US" sz="2800" b="1" dirty="0" smtClean="0">
                <a:solidFill>
                  <a:schemeClr val="accent2"/>
                </a:solidFill>
              </a:rPr>
              <a:t>Scatter plot for splice genes with frequency &lt; 30</a:t>
            </a:r>
          </a:p>
          <a:p>
            <a:pPr algn="ctr" defTabSz="4389438">
              <a:lnSpc>
                <a:spcPct val="90000"/>
              </a:lnSpc>
              <a:spcBef>
                <a:spcPct val="20000"/>
              </a:spcBef>
            </a:pPr>
            <a:endParaRPr lang="en-US" sz="2800" b="1" dirty="0" smtClean="0">
              <a:solidFill>
                <a:schemeClr val="accent2"/>
              </a:solidFill>
            </a:endParaRPr>
          </a:p>
          <a:p>
            <a:pPr algn="ctr"/>
            <a:r>
              <a:rPr lang="en-US" sz="2800" b="1" dirty="0" smtClean="0">
                <a:solidFill>
                  <a:schemeClr val="accent2"/>
                </a:solidFill>
              </a:rPr>
              <a:t>Table-4: Summary for splice table</a:t>
            </a:r>
          </a:p>
          <a:p>
            <a:pPr algn="ctr"/>
            <a:endParaRPr lang="en-US" sz="2800" b="1" dirty="0" smtClean="0">
              <a:solidFill>
                <a:schemeClr val="accent2"/>
              </a:solidFill>
            </a:endParaRPr>
          </a:p>
          <a:p>
            <a:pPr algn="ctr"/>
            <a:endParaRPr lang="en-US" sz="2800" b="1" dirty="0" smtClean="0">
              <a:solidFill>
                <a:schemeClr val="accent2"/>
              </a:solidFill>
            </a:endParaRPr>
          </a:p>
          <a:p>
            <a:pPr algn="just" defTabSz="4389438">
              <a:lnSpc>
                <a:spcPct val="90000"/>
              </a:lnSpc>
              <a:spcBef>
                <a:spcPct val="20000"/>
              </a:spcBef>
            </a:pPr>
            <a:endParaRPr lang="en-US" sz="2800" b="1" i="1" dirty="0" smtClean="0">
              <a:solidFill>
                <a:srgbClr val="333399"/>
              </a:solidFill>
            </a:endParaRPr>
          </a:p>
          <a:p>
            <a:pPr algn="ctr"/>
            <a:r>
              <a:rPr lang="en-US" sz="2800" b="1" i="1" dirty="0" smtClean="0">
                <a:solidFill>
                  <a:srgbClr val="333399"/>
                </a:solidFill>
              </a:rPr>
              <a:t>	</a:t>
            </a:r>
            <a:r>
              <a:rPr lang="en-US" sz="2800" b="1" dirty="0" smtClean="0">
                <a:solidFill>
                  <a:schemeClr val="accent2"/>
                </a:solidFill>
              </a:rPr>
              <a:t>Table-5:Sample Genes from splice table with frequency count</a:t>
            </a:r>
          </a:p>
          <a:p>
            <a:pPr algn="just" defTabSz="4389438">
              <a:lnSpc>
                <a:spcPct val="90000"/>
              </a:lnSpc>
              <a:spcBef>
                <a:spcPct val="20000"/>
              </a:spcBef>
            </a:pPr>
            <a:endParaRPr lang="en-US" sz="2800" b="1" i="1" dirty="0" smtClean="0">
              <a:solidFill>
                <a:srgbClr val="333399"/>
              </a:solidFill>
            </a:endParaRPr>
          </a:p>
          <a:p>
            <a:pPr algn="just" defTabSz="4389438">
              <a:lnSpc>
                <a:spcPct val="90000"/>
              </a:lnSpc>
              <a:spcBef>
                <a:spcPct val="20000"/>
              </a:spcBef>
            </a:pPr>
            <a:endParaRPr lang="en-US" sz="2800" b="1" i="1" dirty="0">
              <a:solidFill>
                <a:srgbClr val="333399"/>
              </a:solidFill>
            </a:endParaRPr>
          </a:p>
          <a:p>
            <a:pPr algn="just" defTabSz="4389438">
              <a:lnSpc>
                <a:spcPct val="90000"/>
              </a:lnSpc>
              <a:spcBef>
                <a:spcPct val="20000"/>
              </a:spcBef>
            </a:pPr>
            <a:endParaRPr lang="en-US" sz="2800" b="1" i="1" dirty="0" smtClean="0">
              <a:solidFill>
                <a:srgbClr val="333399"/>
              </a:solidFill>
            </a:endParaRPr>
          </a:p>
          <a:p>
            <a:pPr algn="just" defTabSz="4389438">
              <a:lnSpc>
                <a:spcPct val="90000"/>
              </a:lnSpc>
              <a:spcBef>
                <a:spcPct val="20000"/>
              </a:spcBef>
            </a:pPr>
            <a:endParaRPr lang="en-US" sz="2800" b="1" i="1" dirty="0" smtClean="0">
              <a:solidFill>
                <a:srgbClr val="333399"/>
              </a:solidFill>
            </a:endParaRPr>
          </a:p>
          <a:p>
            <a:pPr algn="just" defTabSz="4389438">
              <a:lnSpc>
                <a:spcPct val="90000"/>
              </a:lnSpc>
              <a:spcBef>
                <a:spcPct val="20000"/>
              </a:spcBef>
            </a:pPr>
            <a:endParaRPr lang="en-US" sz="2800" b="1" i="1" dirty="0" smtClean="0">
              <a:solidFill>
                <a:srgbClr val="333399"/>
              </a:solidFill>
            </a:endParaRPr>
          </a:p>
          <a:p>
            <a:pPr algn="just" defTabSz="4389438">
              <a:lnSpc>
                <a:spcPct val="90000"/>
              </a:lnSpc>
              <a:spcBef>
                <a:spcPct val="20000"/>
              </a:spcBef>
            </a:pPr>
            <a:r>
              <a:rPr lang="en-US" sz="2800" b="1" i="1" dirty="0" smtClean="0">
                <a:solidFill>
                  <a:srgbClr val="333399"/>
                </a:solidFill>
              </a:rPr>
              <a:t>Mutation table exploratory analysis</a:t>
            </a:r>
          </a:p>
          <a:p>
            <a:pPr algn="just" defTabSz="4389438">
              <a:lnSpc>
                <a:spcPct val="90000"/>
              </a:lnSpc>
              <a:spcBef>
                <a:spcPct val="20000"/>
              </a:spcBef>
            </a:pPr>
            <a:r>
              <a:rPr lang="en-US" sz="2800" dirty="0" smtClean="0"/>
              <a:t>Figure-3 shows the bar plot for each of the gene having frequency greater less 30. It is clear that most have similar height while just few have greater. Most occurring six genes are: SCN1A, F9, CFTR, LDLR, FBN1 and DMD.</a:t>
            </a:r>
          </a:p>
          <a:p>
            <a:pPr algn="just" defTabSz="4389438">
              <a:lnSpc>
                <a:spcPct val="90000"/>
              </a:lnSpc>
              <a:spcBef>
                <a:spcPct val="20000"/>
              </a:spcBef>
            </a:pPr>
            <a:endParaRPr lang="en-US" sz="2800" b="1" i="1" dirty="0" smtClean="0">
              <a:solidFill>
                <a:srgbClr val="333399"/>
              </a:solidFill>
            </a:endParaRPr>
          </a:p>
          <a:p>
            <a:pPr algn="just" defTabSz="4389438">
              <a:lnSpc>
                <a:spcPct val="90000"/>
              </a:lnSpc>
              <a:spcBef>
                <a:spcPct val="20000"/>
              </a:spcBef>
            </a:pPr>
            <a:endParaRPr lang="en-US" sz="2800" b="1" i="1" dirty="0" smtClean="0">
              <a:solidFill>
                <a:srgbClr val="333399"/>
              </a:solidFill>
            </a:endParaRPr>
          </a:p>
          <a:p>
            <a:pPr algn="just" defTabSz="4389438">
              <a:lnSpc>
                <a:spcPct val="90000"/>
              </a:lnSpc>
              <a:spcBef>
                <a:spcPct val="20000"/>
              </a:spcBef>
            </a:pPr>
            <a:endParaRPr lang="en-US" sz="2800" b="1" i="1" dirty="0" smtClean="0">
              <a:solidFill>
                <a:srgbClr val="333399"/>
              </a:solidFill>
            </a:endParaRPr>
          </a:p>
          <a:p>
            <a:pPr algn="just" defTabSz="4389438">
              <a:lnSpc>
                <a:spcPct val="90000"/>
              </a:lnSpc>
              <a:spcBef>
                <a:spcPct val="20000"/>
              </a:spcBef>
            </a:pPr>
            <a:endParaRPr lang="en-US" sz="2800" b="1" i="1" dirty="0" smtClean="0">
              <a:solidFill>
                <a:srgbClr val="333399"/>
              </a:solidFill>
            </a:endParaRPr>
          </a:p>
          <a:p>
            <a:pPr algn="just" defTabSz="4389438">
              <a:lnSpc>
                <a:spcPct val="90000"/>
              </a:lnSpc>
              <a:spcBef>
                <a:spcPct val="20000"/>
              </a:spcBef>
            </a:pPr>
            <a:endParaRPr lang="en-US" sz="2800" b="1" i="1" dirty="0" smtClean="0">
              <a:solidFill>
                <a:srgbClr val="333399"/>
              </a:solidFill>
            </a:endParaRPr>
          </a:p>
          <a:p>
            <a:pPr algn="just" defTabSz="4389438">
              <a:lnSpc>
                <a:spcPct val="90000"/>
              </a:lnSpc>
              <a:spcBef>
                <a:spcPct val="20000"/>
              </a:spcBef>
            </a:pPr>
            <a:endParaRPr lang="en-US" sz="2800" b="1" i="1" dirty="0" smtClean="0">
              <a:solidFill>
                <a:srgbClr val="333399"/>
              </a:solidFill>
            </a:endParaRPr>
          </a:p>
          <a:p>
            <a:pPr algn="just" defTabSz="4389438">
              <a:lnSpc>
                <a:spcPct val="90000"/>
              </a:lnSpc>
              <a:spcBef>
                <a:spcPct val="20000"/>
              </a:spcBef>
            </a:pPr>
            <a:endParaRPr lang="en-US" sz="2800" b="1" i="1" dirty="0" smtClean="0">
              <a:solidFill>
                <a:srgbClr val="333399"/>
              </a:solidFill>
            </a:endParaRPr>
          </a:p>
          <a:p>
            <a:pPr algn="just" defTabSz="4389438">
              <a:lnSpc>
                <a:spcPct val="90000"/>
              </a:lnSpc>
              <a:spcBef>
                <a:spcPct val="20000"/>
              </a:spcBef>
            </a:pPr>
            <a:endParaRPr lang="en-US" sz="2800" b="1" i="1" dirty="0" smtClean="0">
              <a:solidFill>
                <a:srgbClr val="333399"/>
              </a:solidFill>
            </a:endParaRPr>
          </a:p>
          <a:p>
            <a:pPr algn="just" defTabSz="4389438">
              <a:lnSpc>
                <a:spcPct val="90000"/>
              </a:lnSpc>
              <a:spcBef>
                <a:spcPct val="20000"/>
              </a:spcBef>
            </a:pPr>
            <a:endParaRPr lang="en-US" sz="2800" b="1" i="1" dirty="0" smtClean="0">
              <a:solidFill>
                <a:srgbClr val="333399"/>
              </a:solidFill>
            </a:endParaRPr>
          </a:p>
          <a:p>
            <a:pPr algn="just" defTabSz="4389438">
              <a:lnSpc>
                <a:spcPct val="90000"/>
              </a:lnSpc>
              <a:spcBef>
                <a:spcPct val="20000"/>
              </a:spcBef>
            </a:pPr>
            <a:endParaRPr lang="en-US" sz="2800" b="1" i="1" dirty="0" smtClean="0">
              <a:solidFill>
                <a:srgbClr val="333399"/>
              </a:solidFill>
            </a:endParaRPr>
          </a:p>
          <a:p>
            <a:pPr algn="ctr" defTabSz="4389438">
              <a:lnSpc>
                <a:spcPct val="90000"/>
              </a:lnSpc>
              <a:spcBef>
                <a:spcPct val="20000"/>
              </a:spcBef>
            </a:pPr>
            <a:endParaRPr lang="en-US" sz="2800" b="1" dirty="0" smtClean="0">
              <a:solidFill>
                <a:schemeClr val="accent2"/>
              </a:solidFill>
            </a:endParaRPr>
          </a:p>
          <a:p>
            <a:pPr algn="ctr" defTabSz="4389438">
              <a:lnSpc>
                <a:spcPct val="90000"/>
              </a:lnSpc>
              <a:spcBef>
                <a:spcPct val="20000"/>
              </a:spcBef>
            </a:pPr>
            <a:r>
              <a:rPr lang="en-US" sz="2800" b="1" dirty="0" smtClean="0">
                <a:solidFill>
                  <a:schemeClr val="accent2"/>
                </a:solidFill>
              </a:rPr>
              <a:t>Figure-3: Bar plot for mutation genes with frequency &lt; 30</a:t>
            </a:r>
          </a:p>
        </p:txBody>
      </p:sp>
      <p:graphicFrame>
        <p:nvGraphicFramePr>
          <p:cNvPr id="28" name="Chart 27"/>
          <p:cNvGraphicFramePr>
            <a:graphicFrameLocks/>
          </p:cNvGraphicFramePr>
          <p:nvPr>
            <p:extLst>
              <p:ext uri="{D42A27DB-BD31-4B8C-83A1-F6EECF244321}">
                <p14:modId xmlns:p14="http://schemas.microsoft.com/office/powerpoint/2010/main" val="2450687345"/>
              </p:ext>
            </p:extLst>
          </p:nvPr>
        </p:nvGraphicFramePr>
        <p:xfrm>
          <a:off x="15621000" y="7620000"/>
          <a:ext cx="12947073" cy="5791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29467631" y="5457738"/>
            <a:ext cx="13251465" cy="25970178"/>
          </a:xfrm>
          <a:prstGeom prst="rect">
            <a:avLst/>
          </a:prstGeom>
          <a:noFill/>
        </p:spPr>
        <p:txBody>
          <a:bodyPr wrap="square" rtlCol="0">
            <a:spAutoFit/>
          </a:bodyPr>
          <a:lstStyle/>
          <a:p>
            <a:pPr algn="just" defTabSz="4389438">
              <a:lnSpc>
                <a:spcPct val="90000"/>
              </a:lnSpc>
              <a:spcBef>
                <a:spcPct val="20000"/>
              </a:spcBef>
            </a:pPr>
            <a:r>
              <a:rPr lang="en-US" sz="3600" dirty="0"/>
              <a:t>Figure-4 shows the scatter plot for mutation genes with frequency less than 30. The smooth curve shows the averages of the each gene frequency to be between 5 and 7. This attests to the summary in the table</a:t>
            </a:r>
            <a:r>
              <a:rPr lang="en-US" sz="3600" dirty="0" smtClean="0"/>
              <a:t>-. </a:t>
            </a:r>
            <a:r>
              <a:rPr lang="en-US" sz="3600" dirty="0"/>
              <a:t>It is more spread than splice data. </a:t>
            </a:r>
            <a:endParaRPr lang="en-US" sz="3600" b="1" cap="all" dirty="0" smtClean="0">
              <a:solidFill>
                <a:srgbClr val="C00000"/>
              </a:solidFill>
            </a:endParaRPr>
          </a:p>
          <a:p>
            <a:pPr algn="ctr"/>
            <a:endParaRPr lang="en-US" sz="2800" b="1" dirty="0" smtClean="0">
              <a:solidFill>
                <a:schemeClr val="accent2"/>
              </a:solidFill>
            </a:endParaRPr>
          </a:p>
          <a:p>
            <a:pPr algn="ctr"/>
            <a:endParaRPr lang="en-US" sz="2800" b="1" dirty="0">
              <a:solidFill>
                <a:schemeClr val="accent2"/>
              </a:solidFill>
            </a:endParaRPr>
          </a:p>
          <a:p>
            <a:pPr algn="ctr"/>
            <a:endParaRPr lang="en-US" sz="2800" b="1" dirty="0" smtClean="0">
              <a:solidFill>
                <a:schemeClr val="accent2"/>
              </a:solidFill>
            </a:endParaRPr>
          </a:p>
          <a:p>
            <a:pPr algn="ctr"/>
            <a:endParaRPr lang="en-US" sz="2800" b="1" dirty="0">
              <a:solidFill>
                <a:schemeClr val="accent2"/>
              </a:solidFill>
            </a:endParaRPr>
          </a:p>
          <a:p>
            <a:pPr algn="ctr"/>
            <a:endParaRPr lang="en-US" sz="2800" b="1" dirty="0" smtClean="0">
              <a:solidFill>
                <a:schemeClr val="accent2"/>
              </a:solidFill>
            </a:endParaRPr>
          </a:p>
          <a:p>
            <a:pPr algn="ctr"/>
            <a:endParaRPr lang="en-US" sz="2800" b="1" dirty="0">
              <a:solidFill>
                <a:schemeClr val="accent2"/>
              </a:solidFill>
            </a:endParaRPr>
          </a:p>
          <a:p>
            <a:pPr algn="ctr"/>
            <a:endParaRPr lang="en-US" sz="2800" b="1" dirty="0" smtClean="0">
              <a:solidFill>
                <a:schemeClr val="accent2"/>
              </a:solidFill>
            </a:endParaRPr>
          </a:p>
          <a:p>
            <a:pPr algn="ctr"/>
            <a:endParaRPr lang="en-US" sz="2800" b="1" dirty="0">
              <a:solidFill>
                <a:schemeClr val="accent2"/>
              </a:solidFill>
            </a:endParaRPr>
          </a:p>
          <a:p>
            <a:pPr algn="ctr"/>
            <a:endParaRPr lang="en-US" sz="2800" b="1" dirty="0" smtClean="0">
              <a:solidFill>
                <a:schemeClr val="accent2"/>
              </a:solidFill>
            </a:endParaRPr>
          </a:p>
          <a:p>
            <a:pPr algn="ctr"/>
            <a:endParaRPr lang="en-US" sz="2800" b="1" dirty="0">
              <a:solidFill>
                <a:schemeClr val="accent2"/>
              </a:solidFill>
            </a:endParaRPr>
          </a:p>
          <a:p>
            <a:endParaRPr lang="en-US" sz="3600" b="1" cap="all" dirty="0" smtClean="0">
              <a:solidFill>
                <a:srgbClr val="C00000"/>
              </a:solidFill>
            </a:endParaRPr>
          </a:p>
          <a:p>
            <a:endParaRPr lang="en-US" sz="3600" b="1" cap="all" dirty="0" smtClean="0">
              <a:solidFill>
                <a:srgbClr val="C00000"/>
              </a:solidFill>
            </a:endParaRPr>
          </a:p>
          <a:p>
            <a:endParaRPr lang="en-US" sz="3600" b="1" cap="all" dirty="0" smtClean="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pPr algn="ctr"/>
            <a:endParaRPr lang="en-US" sz="2800" b="1" dirty="0" smtClean="0">
              <a:solidFill>
                <a:schemeClr val="accent2"/>
              </a:solidFill>
            </a:endParaRPr>
          </a:p>
          <a:p>
            <a:pPr algn="ctr"/>
            <a:r>
              <a:rPr lang="en-US" sz="2800" b="1" dirty="0" smtClean="0">
                <a:solidFill>
                  <a:schemeClr val="accent2"/>
                </a:solidFill>
              </a:rPr>
              <a:t>Figure</a:t>
            </a:r>
            <a:r>
              <a:rPr lang="en-US" sz="2800" b="1" dirty="0">
                <a:solidFill>
                  <a:schemeClr val="accent2"/>
                </a:solidFill>
              </a:rPr>
              <a:t>-4: Scatter plot for splice genes with frequency &lt; 30</a:t>
            </a:r>
          </a:p>
          <a:p>
            <a:pPr algn="ctr"/>
            <a:r>
              <a:rPr lang="en-US" sz="3600" b="1" cap="all" dirty="0" smtClean="0">
                <a:solidFill>
                  <a:srgbClr val="C00000"/>
                </a:solidFill>
              </a:rPr>
              <a:t> </a:t>
            </a:r>
            <a:r>
              <a:rPr lang="en-US" sz="3600" b="1" dirty="0">
                <a:solidFill>
                  <a:schemeClr val="accent2"/>
                </a:solidFill>
              </a:rPr>
              <a:t>	</a:t>
            </a:r>
            <a:endParaRPr lang="en-US" sz="3600" b="1" dirty="0" smtClean="0">
              <a:solidFill>
                <a:schemeClr val="accent2"/>
              </a:solidFill>
            </a:endParaRPr>
          </a:p>
          <a:p>
            <a:pPr algn="ctr"/>
            <a:r>
              <a:rPr lang="en-US" sz="2800" b="1" dirty="0" smtClean="0">
                <a:solidFill>
                  <a:schemeClr val="accent2"/>
                </a:solidFill>
              </a:rPr>
              <a:t>Table</a:t>
            </a:r>
            <a:r>
              <a:rPr lang="en-US" sz="2800" b="1" dirty="0" smtClean="0">
                <a:solidFill>
                  <a:schemeClr val="accent2"/>
                </a:solidFill>
              </a:rPr>
              <a:t>-6: Sample Genes from the mutation table with frequency count</a:t>
            </a:r>
            <a:endParaRPr lang="en-US" sz="2800" b="1" dirty="0">
              <a:solidFill>
                <a:schemeClr val="accent2"/>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pPr algn="ctr"/>
            <a:endParaRPr lang="en-US" sz="2800" b="1" dirty="0">
              <a:solidFill>
                <a:schemeClr val="accent2"/>
              </a:solidFill>
            </a:endParaRPr>
          </a:p>
          <a:p>
            <a:pPr algn="ctr"/>
            <a:r>
              <a:rPr lang="en-US" sz="2800" b="1" dirty="0">
                <a:solidFill>
                  <a:schemeClr val="accent2"/>
                </a:solidFill>
              </a:rPr>
              <a:t>	Table</a:t>
            </a:r>
            <a:r>
              <a:rPr lang="en-US" sz="2800" b="1" dirty="0" smtClean="0">
                <a:solidFill>
                  <a:schemeClr val="accent2"/>
                </a:solidFill>
              </a:rPr>
              <a:t>-7: </a:t>
            </a:r>
            <a:r>
              <a:rPr lang="en-US" sz="2800" b="1" dirty="0">
                <a:solidFill>
                  <a:schemeClr val="accent2"/>
                </a:solidFill>
              </a:rPr>
              <a:t>Summary for mutation table</a:t>
            </a: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smtClean="0">
              <a:solidFill>
                <a:srgbClr val="C00000"/>
              </a:solidFill>
            </a:endParaRPr>
          </a:p>
          <a:p>
            <a:endParaRPr lang="en-US" sz="3600" b="1" cap="all" dirty="0" smtClean="0">
              <a:solidFill>
                <a:srgbClr val="C00000"/>
              </a:solidFill>
            </a:endParaRPr>
          </a:p>
          <a:p>
            <a:endParaRPr lang="en-US" sz="3600" b="1" cap="all" dirty="0" smtClean="0">
              <a:solidFill>
                <a:srgbClr val="C00000"/>
              </a:solidFill>
            </a:endParaRPr>
          </a:p>
          <a:p>
            <a:r>
              <a:rPr lang="en-US" sz="3600" b="1" cap="all" dirty="0" smtClean="0">
                <a:solidFill>
                  <a:srgbClr val="C00000"/>
                </a:solidFill>
              </a:rPr>
              <a:t>Conclusion </a:t>
            </a:r>
            <a:r>
              <a:rPr lang="en-US" sz="3600" b="1" cap="all" dirty="0" smtClean="0">
                <a:solidFill>
                  <a:srgbClr val="C00000"/>
                </a:solidFill>
              </a:rPr>
              <a:t>and Future WORK</a:t>
            </a:r>
          </a:p>
          <a:p>
            <a:pPr marL="457200" indent="-457200" algn="just">
              <a:buFont typeface="Arial" charset="0"/>
              <a:buChar char="•"/>
            </a:pPr>
            <a:r>
              <a:rPr lang="en-US" sz="2800" dirty="0" smtClean="0">
                <a:latin typeface="+mn-lt"/>
              </a:rPr>
              <a:t>Average frequency for each gene occurrence in specific disease are found by smooth curve to be around 5 and 7 for both splice and mutation.</a:t>
            </a:r>
          </a:p>
          <a:p>
            <a:pPr marL="457200" indent="-457200" algn="just">
              <a:buFont typeface="Arial" charset="0"/>
              <a:buChar char="•"/>
            </a:pPr>
            <a:r>
              <a:rPr lang="en-US" sz="2800" dirty="0" smtClean="0">
                <a:latin typeface="+mn-lt"/>
              </a:rPr>
              <a:t>Mutation data is heavily varied compared to splice. </a:t>
            </a:r>
          </a:p>
          <a:p>
            <a:pPr marL="457200" indent="-457200" algn="just">
              <a:buFont typeface="Arial" charset="0"/>
              <a:buChar char="•"/>
            </a:pPr>
            <a:r>
              <a:rPr lang="en-US" sz="2800" dirty="0" smtClean="0">
                <a:latin typeface="+mn-lt"/>
              </a:rPr>
              <a:t>Some outliers in mutation and splice data are to be investigated because of its high frequency.</a:t>
            </a:r>
          </a:p>
          <a:p>
            <a:pPr marL="457200" indent="-457200" algn="just">
              <a:buFont typeface="Arial" charset="0"/>
              <a:buChar char="•"/>
            </a:pPr>
            <a:r>
              <a:rPr lang="en-US" sz="2800" dirty="0" smtClean="0">
                <a:latin typeface="+mn-lt"/>
              </a:rPr>
              <a:t>Gene categorization according to diseases are next tasks.</a:t>
            </a:r>
          </a:p>
          <a:p>
            <a:pPr marL="457200" indent="-457200" algn="just">
              <a:buFont typeface="Arial" charset="0"/>
              <a:buChar char="•"/>
            </a:pPr>
            <a:r>
              <a:rPr lang="en-US" sz="2800" dirty="0" smtClean="0">
                <a:latin typeface="+mn-lt"/>
              </a:rPr>
              <a:t>Deploy modeling packages in R to find relation between genes, base locations and the diseases</a:t>
            </a:r>
            <a:r>
              <a:rPr lang="en-US" sz="2800" dirty="0" smtClean="0">
                <a:latin typeface="+mn-lt"/>
              </a:rPr>
              <a:t>.</a:t>
            </a:r>
          </a:p>
          <a:p>
            <a:pPr marL="457200" indent="-457200" algn="just">
              <a:buFont typeface="Arial" charset="0"/>
              <a:buChar char="•"/>
            </a:pPr>
            <a:endParaRPr lang="en-US" sz="2800" dirty="0" smtClean="0">
              <a:latin typeface="+mn-lt"/>
            </a:endParaRPr>
          </a:p>
          <a:p>
            <a:endParaRPr lang="en-US" sz="1600" dirty="0">
              <a:latin typeface="+mn-lt"/>
            </a:endParaRPr>
          </a:p>
          <a:p>
            <a:r>
              <a:rPr lang="en-US" sz="3600" b="1" cap="all" dirty="0" smtClean="0">
                <a:solidFill>
                  <a:srgbClr val="C00000"/>
                </a:solidFill>
              </a:rPr>
              <a:t>AcknOWledgmenT</a:t>
            </a:r>
          </a:p>
          <a:p>
            <a:pPr algn="just"/>
            <a:r>
              <a:rPr lang="en-US" sz="2800" dirty="0" smtClean="0">
                <a:latin typeface="+mn-lt"/>
              </a:rPr>
              <a:t>This research </a:t>
            </a:r>
            <a:r>
              <a:rPr lang="en-US" sz="2800" dirty="0" smtClean="0">
                <a:latin typeface="+mn-lt"/>
              </a:rPr>
              <a:t>project </a:t>
            </a:r>
            <a:r>
              <a:rPr lang="en-US" sz="2800" dirty="0" smtClean="0">
                <a:latin typeface="+mn-lt"/>
              </a:rPr>
              <a:t>is </a:t>
            </a:r>
            <a:r>
              <a:rPr lang="en-US" sz="2800" dirty="0" smtClean="0">
                <a:latin typeface="+mn-lt"/>
              </a:rPr>
              <a:t>mentored </a:t>
            </a:r>
            <a:r>
              <a:rPr lang="en-US" sz="2800" dirty="0" smtClean="0">
                <a:latin typeface="+mn-lt"/>
              </a:rPr>
              <a:t>by Dr. </a:t>
            </a:r>
            <a:r>
              <a:rPr lang="en-US" sz="2800" dirty="0" err="1" smtClean="0">
                <a:latin typeface="+mn-lt"/>
              </a:rPr>
              <a:t>Ananda</a:t>
            </a:r>
            <a:r>
              <a:rPr lang="en-US" sz="2800" dirty="0" smtClean="0">
                <a:latin typeface="+mn-lt"/>
              </a:rPr>
              <a:t> </a:t>
            </a:r>
            <a:r>
              <a:rPr lang="en-US" sz="2800" dirty="0" err="1" smtClean="0">
                <a:latin typeface="+mn-lt"/>
              </a:rPr>
              <a:t>Mondal</a:t>
            </a:r>
            <a:r>
              <a:rPr lang="en-US" sz="2800" dirty="0" smtClean="0">
                <a:latin typeface="+mn-lt"/>
              </a:rPr>
              <a:t>, Assistant Professor of Mathematics and Computer Science Department, </a:t>
            </a:r>
            <a:r>
              <a:rPr lang="en-US" sz="2800" dirty="0" err="1" smtClean="0">
                <a:latin typeface="+mn-lt"/>
              </a:rPr>
              <a:t>Claflin</a:t>
            </a:r>
            <a:r>
              <a:rPr lang="en-US" sz="2800" dirty="0" smtClean="0">
                <a:latin typeface="+mn-lt"/>
              </a:rPr>
              <a:t> University</a:t>
            </a:r>
            <a:r>
              <a:rPr lang="en-US" sz="2800" dirty="0" smtClean="0">
                <a:latin typeface="+mn-lt"/>
              </a:rPr>
              <a:t>.</a:t>
            </a:r>
            <a:endParaRPr lang="en-US" sz="2800" dirty="0"/>
          </a:p>
          <a:p>
            <a:pPr algn="just"/>
            <a:endParaRPr lang="en-US" sz="2800" cap="all" dirty="0"/>
          </a:p>
          <a:p>
            <a:pPr algn="just"/>
            <a:endParaRPr lang="en-US" sz="1600" cap="all" dirty="0" smtClean="0"/>
          </a:p>
          <a:p>
            <a:r>
              <a:rPr lang="en-US" sz="3600" b="1" cap="all" dirty="0" smtClean="0">
                <a:solidFill>
                  <a:srgbClr val="C00000"/>
                </a:solidFill>
              </a:rPr>
              <a:t>References</a:t>
            </a:r>
          </a:p>
          <a:p>
            <a:pPr marL="457200" lvl="0" indent="-457200" algn="just">
              <a:buAutoNum type="arabicPeriod"/>
            </a:pPr>
            <a:r>
              <a:rPr lang="en-US" sz="2400" dirty="0" smtClean="0"/>
              <a:t>"</a:t>
            </a:r>
            <a:r>
              <a:rPr lang="en-US" sz="2400" dirty="0"/>
              <a:t>Alternative Splicing." </a:t>
            </a:r>
            <a:r>
              <a:rPr lang="en-US" sz="2400" i="1" dirty="0"/>
              <a:t>Wikipedia</a:t>
            </a:r>
            <a:r>
              <a:rPr lang="en-US" sz="2400" dirty="0"/>
              <a:t>. Wikimedia Foundation, </a:t>
            </a:r>
            <a:r>
              <a:rPr lang="en-US" sz="2400" dirty="0" err="1"/>
              <a:t>n.d.</a:t>
            </a:r>
            <a:r>
              <a:rPr lang="en-US" sz="2400" dirty="0"/>
              <a:t> Web. 19 Mar. 2015</a:t>
            </a:r>
            <a:r>
              <a:rPr lang="en-US" sz="2400" dirty="0" smtClean="0"/>
              <a:t>.</a:t>
            </a:r>
          </a:p>
          <a:p>
            <a:pPr marL="457200" lvl="0" indent="-457200" algn="just">
              <a:buAutoNum type="arabicPeriod"/>
            </a:pPr>
            <a:r>
              <a:rPr lang="en-US" sz="2400" dirty="0" smtClean="0"/>
              <a:t>R </a:t>
            </a:r>
            <a:r>
              <a:rPr lang="en-US" sz="2400" dirty="0"/>
              <a:t>Core Team (2014). R: A language and environment for statistical computing. </a:t>
            </a:r>
            <a:r>
              <a:rPr lang="en-US" sz="2400" dirty="0" smtClean="0"/>
              <a:t>R  </a:t>
            </a:r>
            <a:r>
              <a:rPr lang="en-US" sz="2400" dirty="0"/>
              <a:t>Foundation for Statistical Computing, Vienna, Austria. </a:t>
            </a:r>
            <a:r>
              <a:rPr lang="en-US" sz="2400" dirty="0" smtClean="0"/>
              <a:t>URL</a:t>
            </a:r>
          </a:p>
          <a:p>
            <a:pPr lvl="0" algn="just"/>
            <a:r>
              <a:rPr lang="en-US" sz="2400" dirty="0" smtClean="0"/>
              <a:t>       </a:t>
            </a:r>
            <a:r>
              <a:rPr lang="en-US" sz="2400" dirty="0" smtClean="0">
                <a:hlinkClick r:id="rId4"/>
              </a:rPr>
              <a:t>http</a:t>
            </a:r>
            <a:r>
              <a:rPr lang="en-US" sz="2400" dirty="0">
                <a:hlinkClick r:id="rId4"/>
              </a:rPr>
              <a:t>://www.R-project.org/</a:t>
            </a:r>
            <a:r>
              <a:rPr lang="en-US" sz="2400" dirty="0" smtClean="0"/>
              <a:t>.</a:t>
            </a:r>
          </a:p>
          <a:p>
            <a:pPr lvl="0" algn="just"/>
            <a:endParaRPr lang="en-US" sz="2000" dirty="0"/>
          </a:p>
        </p:txBody>
      </p:sp>
      <p:graphicFrame>
        <p:nvGraphicFramePr>
          <p:cNvPr id="23" name="Table 22"/>
          <p:cNvGraphicFramePr>
            <a:graphicFrameLocks noGrp="1"/>
          </p:cNvGraphicFramePr>
          <p:nvPr>
            <p:extLst>
              <p:ext uri="{D42A27DB-BD31-4B8C-83A1-F6EECF244321}">
                <p14:modId xmlns:p14="http://schemas.microsoft.com/office/powerpoint/2010/main" val="503829961"/>
              </p:ext>
            </p:extLst>
          </p:nvPr>
        </p:nvGraphicFramePr>
        <p:xfrm>
          <a:off x="2057400" y="21488401"/>
          <a:ext cx="12496800" cy="2699003"/>
        </p:xfrm>
        <a:graphic>
          <a:graphicData uri="http://schemas.openxmlformats.org/drawingml/2006/table">
            <a:tbl>
              <a:tblPr firstRow="1" firstCol="1" bandRow="1"/>
              <a:tblGrid>
                <a:gridCol w="2199491"/>
                <a:gridCol w="1814875"/>
                <a:gridCol w="1832662"/>
                <a:gridCol w="1640724"/>
                <a:gridCol w="1640724"/>
                <a:gridCol w="1432680"/>
                <a:gridCol w="1935644"/>
              </a:tblGrid>
              <a:tr h="337457">
                <a:tc>
                  <a:txBody>
                    <a:bodyPr/>
                    <a:lstStyle/>
                    <a:p>
                      <a:pPr marL="0" marR="0" algn="ctr">
                        <a:lnSpc>
                          <a:spcPct val="115000"/>
                        </a:lnSpc>
                        <a:spcBef>
                          <a:spcPts val="0"/>
                        </a:spcBef>
                        <a:spcAft>
                          <a:spcPts val="0"/>
                        </a:spcAft>
                      </a:pPr>
                      <a:r>
                        <a:rPr lang="en-US" sz="2200" b="1" dirty="0">
                          <a:solidFill>
                            <a:srgbClr val="000000"/>
                          </a:solidFill>
                          <a:effectLst/>
                          <a:latin typeface="Calibri"/>
                          <a:ea typeface="Times New Roman"/>
                          <a:cs typeface="Times New Roman"/>
                        </a:rPr>
                        <a:t>Disease</a:t>
                      </a:r>
                      <a:endParaRPr lang="en-US" sz="2200" b="1"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a:solidFill>
                            <a:srgbClr val="000000"/>
                          </a:solidFill>
                          <a:effectLst/>
                          <a:latin typeface="Calibri"/>
                          <a:ea typeface="Times New Roman"/>
                          <a:cs typeface="Times New Roman"/>
                        </a:rPr>
                        <a:t>gene</a:t>
                      </a:r>
                      <a:endParaRPr lang="en-US" sz="2200" b="1"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err="1">
                          <a:solidFill>
                            <a:srgbClr val="000000"/>
                          </a:solidFill>
                          <a:effectLst/>
                          <a:latin typeface="Calibri"/>
                          <a:ea typeface="Times New Roman"/>
                          <a:cs typeface="Times New Roman"/>
                        </a:rPr>
                        <a:t>ivs</a:t>
                      </a:r>
                      <a:endParaRPr lang="en-US" sz="2200" b="1"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a:solidFill>
                            <a:srgbClr val="000000"/>
                          </a:solidFill>
                          <a:effectLst/>
                          <a:latin typeface="Calibri"/>
                          <a:ea typeface="Times New Roman"/>
                          <a:cs typeface="Times New Roman"/>
                        </a:rPr>
                        <a:t>type</a:t>
                      </a:r>
                      <a:endParaRPr lang="en-US" sz="2200" b="1"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a:solidFill>
                            <a:srgbClr val="000000"/>
                          </a:solidFill>
                          <a:effectLst/>
                          <a:latin typeface="Calibri"/>
                          <a:ea typeface="Times New Roman"/>
                          <a:cs typeface="Times New Roman"/>
                        </a:rPr>
                        <a:t>base</a:t>
                      </a:r>
                      <a:endParaRPr lang="en-US" sz="2200" b="1"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a:solidFill>
                            <a:srgbClr val="000000"/>
                          </a:solidFill>
                          <a:effectLst/>
                          <a:latin typeface="Calibri"/>
                          <a:ea typeface="Times New Roman"/>
                          <a:cs typeface="Times New Roman"/>
                        </a:rPr>
                        <a:t>location</a:t>
                      </a:r>
                      <a:endParaRPr lang="en-US" sz="2200" b="1"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a:solidFill>
                            <a:srgbClr val="000000"/>
                          </a:solidFill>
                          <a:effectLst/>
                          <a:latin typeface="Calibri"/>
                          <a:ea typeface="Times New Roman"/>
                          <a:cs typeface="Times New Roman"/>
                        </a:rPr>
                        <a:t>tag</a:t>
                      </a:r>
                      <a:endParaRPr lang="en-US" sz="2200" b="1"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4914">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Alzheimer disease</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A2M</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20</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as</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T-A</a:t>
                      </a:r>
                      <a:endParaRPr lang="en-US" sz="220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-4</a:t>
                      </a:r>
                      <a:endParaRPr lang="en-US" sz="220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DP</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4914">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Triple-A syndrome</a:t>
                      </a:r>
                      <a:endParaRPr lang="en-US" sz="220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AAAS</a:t>
                      </a:r>
                      <a:endParaRPr lang="en-US" sz="220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1</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ds</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T-C</a:t>
                      </a:r>
                      <a:endParaRPr lang="en-US" sz="220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2</a:t>
                      </a:r>
                      <a:endParaRPr lang="en-US" sz="220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DM</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4914">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Triple-A syndrome</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AAAS</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11</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ds</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G-A</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1</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DM</a:t>
                      </a:r>
                      <a:endParaRPr lang="en-US" sz="2200" dirty="0">
                        <a:effectLst/>
                        <a:latin typeface="Calibri"/>
                        <a:ea typeface="Calibri"/>
                        <a:cs typeface="Times New Roman"/>
                      </a:endParaRPr>
                    </a:p>
                  </a:txBody>
                  <a:tcPr marL="78377" marR="7837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5" name="Chart 24"/>
          <p:cNvGraphicFramePr>
            <a:graphicFrameLocks/>
          </p:cNvGraphicFramePr>
          <p:nvPr>
            <p:extLst>
              <p:ext uri="{D42A27DB-BD31-4B8C-83A1-F6EECF244321}">
                <p14:modId xmlns:p14="http://schemas.microsoft.com/office/powerpoint/2010/main" val="3439734207"/>
              </p:ext>
            </p:extLst>
          </p:nvPr>
        </p:nvGraphicFramePr>
        <p:xfrm>
          <a:off x="15621000" y="15163800"/>
          <a:ext cx="12954000" cy="5410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637650011"/>
              </p:ext>
            </p:extLst>
          </p:nvPr>
        </p:nvGraphicFramePr>
        <p:xfrm>
          <a:off x="15620999" y="22021800"/>
          <a:ext cx="12954000" cy="774064"/>
        </p:xfrm>
        <a:graphic>
          <a:graphicData uri="http://schemas.openxmlformats.org/drawingml/2006/table">
            <a:tbl>
              <a:tblPr firstRow="1" firstCol="1" bandRow="1"/>
              <a:tblGrid>
                <a:gridCol w="1654009"/>
                <a:gridCol w="1364779"/>
                <a:gridCol w="1378156"/>
                <a:gridCol w="1233819"/>
                <a:gridCol w="1233819"/>
                <a:gridCol w="1090542"/>
                <a:gridCol w="1233819"/>
                <a:gridCol w="1297419"/>
                <a:gridCol w="1233819"/>
                <a:gridCol w="1233819"/>
              </a:tblGrid>
              <a:tr h="388493">
                <a:tc>
                  <a:txBody>
                    <a:bodyPr/>
                    <a:lstStyle/>
                    <a:p>
                      <a:pPr marL="0" marR="0" algn="ctr">
                        <a:lnSpc>
                          <a:spcPct val="115000"/>
                        </a:lnSpc>
                        <a:spcBef>
                          <a:spcPts val="0"/>
                        </a:spcBef>
                        <a:spcAft>
                          <a:spcPts val="0"/>
                        </a:spcAft>
                      </a:pPr>
                      <a:r>
                        <a:rPr lang="en-US" sz="2200" dirty="0">
                          <a:effectLst/>
                          <a:latin typeface="Times New Roman"/>
                          <a:ea typeface="ＭＳ 明朝"/>
                          <a:cs typeface="Times New Roman"/>
                        </a:rPr>
                        <a:t>0%</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effectLst/>
                          <a:latin typeface="Times New Roman"/>
                          <a:ea typeface="ＭＳ 明朝"/>
                          <a:cs typeface="Times New Roman"/>
                        </a:rPr>
                        <a:t>50%</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effectLst/>
                          <a:latin typeface="Times New Roman"/>
                          <a:ea typeface="ＭＳ 明朝"/>
                          <a:cs typeface="Times New Roman"/>
                        </a:rPr>
                        <a:t>75%</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effectLst/>
                          <a:latin typeface="Times New Roman"/>
                          <a:ea typeface="ＭＳ 明朝"/>
                          <a:cs typeface="Times New Roman"/>
                        </a:rPr>
                        <a:t>90%</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effectLst/>
                          <a:latin typeface="Times New Roman"/>
                          <a:ea typeface="ＭＳ 明朝"/>
                          <a:cs typeface="Times New Roman"/>
                        </a:rPr>
                        <a:t>95%</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effectLst/>
                          <a:latin typeface="Times New Roman"/>
                          <a:ea typeface="ＭＳ 明朝"/>
                          <a:cs typeface="Times New Roman"/>
                        </a:rPr>
                        <a:t>97%</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effectLst/>
                          <a:latin typeface="Times New Roman"/>
                          <a:ea typeface="ＭＳ 明朝"/>
                          <a:cs typeface="Times New Roman"/>
                        </a:rPr>
                        <a:t>98%</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effectLst/>
                          <a:latin typeface="Times New Roman"/>
                          <a:ea typeface="ＭＳ 明朝"/>
                          <a:cs typeface="Times New Roman"/>
                        </a:rPr>
                        <a:t>100% </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smtClean="0">
                          <a:effectLst/>
                          <a:latin typeface="Times New Roman"/>
                          <a:ea typeface="ＭＳ 明朝"/>
                          <a:cs typeface="Times New Roman"/>
                        </a:rPr>
                        <a:t>Mean</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smtClean="0">
                          <a:effectLst/>
                          <a:latin typeface="Calibri"/>
                          <a:ea typeface="Calibri"/>
                          <a:cs typeface="Times New Roman"/>
                        </a:rPr>
                        <a:t>SD</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US" sz="2200" dirty="0">
                          <a:effectLst/>
                          <a:latin typeface="Times New Roman"/>
                          <a:ea typeface="ＭＳ 明朝"/>
                          <a:cs typeface="Times New Roman"/>
                        </a:rPr>
                        <a:t>     1.00</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effectLst/>
                          <a:latin typeface="Times New Roman"/>
                          <a:ea typeface="ＭＳ 明朝"/>
                          <a:cs typeface="Times New Roman"/>
                        </a:rPr>
                        <a:t>2.00</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effectLst/>
                          <a:latin typeface="Times New Roman"/>
                          <a:ea typeface="ＭＳ 明朝"/>
                          <a:cs typeface="Times New Roman"/>
                        </a:rPr>
                        <a:t>6.00</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effectLst/>
                          <a:latin typeface="Times New Roman"/>
                          <a:ea typeface="ＭＳ 明朝"/>
                          <a:cs typeface="Times New Roman"/>
                        </a:rPr>
                        <a:t>15.30</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effectLst/>
                          <a:latin typeface="Times New Roman"/>
                          <a:ea typeface="ＭＳ 明朝"/>
                          <a:cs typeface="Times New Roman"/>
                        </a:rPr>
                        <a:t>28.00</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effectLst/>
                          <a:latin typeface="Times New Roman"/>
                          <a:ea typeface="ＭＳ 明朝"/>
                          <a:cs typeface="Times New Roman"/>
                        </a:rPr>
                        <a:t>45.69</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effectLst/>
                          <a:latin typeface="Times New Roman"/>
                          <a:ea typeface="ＭＳ 明朝"/>
                          <a:cs typeface="Times New Roman"/>
                        </a:rPr>
                        <a:t>60.92</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effectLst/>
                          <a:latin typeface="Times New Roman"/>
                          <a:ea typeface="ＭＳ 明朝"/>
                          <a:cs typeface="Times New Roman"/>
                        </a:rPr>
                        <a:t>377.00</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smtClean="0">
                          <a:effectLst/>
                          <a:latin typeface="Times New Roman"/>
                          <a:ea typeface="ＭＳ 明朝"/>
                          <a:cs typeface="Times New Roman"/>
                        </a:rPr>
                        <a:t>7.5</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smtClean="0">
                          <a:effectLst/>
                          <a:latin typeface="Calibri"/>
                          <a:ea typeface="Calibri"/>
                          <a:cs typeface="Times New Roman"/>
                        </a:rPr>
                        <a:t>19.86</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6" name="Chart 25"/>
          <p:cNvGraphicFramePr>
            <a:graphicFrameLocks/>
          </p:cNvGraphicFramePr>
          <p:nvPr>
            <p:extLst>
              <p:ext uri="{D42A27DB-BD31-4B8C-83A1-F6EECF244321}">
                <p14:modId xmlns:p14="http://schemas.microsoft.com/office/powerpoint/2010/main" val="1450837781"/>
              </p:ext>
            </p:extLst>
          </p:nvPr>
        </p:nvGraphicFramePr>
        <p:xfrm>
          <a:off x="15697200" y="27813000"/>
          <a:ext cx="12758057" cy="4876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Chart 26"/>
          <p:cNvGraphicFramePr>
            <a:graphicFrameLocks/>
          </p:cNvGraphicFramePr>
          <p:nvPr>
            <p:extLst>
              <p:ext uri="{D42A27DB-BD31-4B8C-83A1-F6EECF244321}">
                <p14:modId xmlns:p14="http://schemas.microsoft.com/office/powerpoint/2010/main" val="1592196003"/>
              </p:ext>
            </p:extLst>
          </p:nvPr>
        </p:nvGraphicFramePr>
        <p:xfrm>
          <a:off x="29641800" y="7696200"/>
          <a:ext cx="12877800" cy="685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765411946"/>
              </p:ext>
            </p:extLst>
          </p:nvPr>
        </p:nvGraphicFramePr>
        <p:xfrm>
          <a:off x="29718000" y="16459200"/>
          <a:ext cx="12786166" cy="1295400"/>
        </p:xfrm>
        <a:graphic>
          <a:graphicData uri="http://schemas.openxmlformats.org/drawingml/2006/table">
            <a:tbl>
              <a:tblPr firstRow="1" firstCol="1" bandRow="1"/>
              <a:tblGrid>
                <a:gridCol w="1624603"/>
                <a:gridCol w="1340515"/>
                <a:gridCol w="1353654"/>
                <a:gridCol w="1071154"/>
                <a:gridCol w="1211883"/>
                <a:gridCol w="1274354"/>
                <a:gridCol w="1274354"/>
                <a:gridCol w="1211883"/>
                <a:gridCol w="1211883"/>
                <a:gridCol w="1211883"/>
              </a:tblGrid>
              <a:tr h="647700">
                <a:tc>
                  <a:txBody>
                    <a:bodyPr/>
                    <a:lstStyle/>
                    <a:p>
                      <a:pPr marL="0" marR="0" algn="ctr">
                        <a:lnSpc>
                          <a:spcPct val="115000"/>
                        </a:lnSpc>
                        <a:spcBef>
                          <a:spcPts val="0"/>
                        </a:spcBef>
                        <a:spcAft>
                          <a:spcPts val="0"/>
                        </a:spcAft>
                      </a:pPr>
                      <a:r>
                        <a:rPr lang="en-US" sz="2200" dirty="0">
                          <a:effectLst/>
                          <a:latin typeface="Times New Roman"/>
                          <a:ea typeface="ＭＳ 明朝"/>
                          <a:cs typeface="Times New Roman"/>
                        </a:rPr>
                        <a:t>0%</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effectLst/>
                          <a:latin typeface="Times New Roman"/>
                          <a:ea typeface="ＭＳ 明朝"/>
                          <a:cs typeface="Times New Roman"/>
                        </a:rPr>
                        <a:t>50%</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effectLst/>
                          <a:latin typeface="Times New Roman"/>
                          <a:ea typeface="ＭＳ 明朝"/>
                          <a:cs typeface="Times New Roman"/>
                        </a:rPr>
                        <a:t>75%</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effectLst/>
                          <a:latin typeface="Times New Roman"/>
                          <a:ea typeface="ＭＳ 明朝"/>
                          <a:cs typeface="Times New Roman"/>
                        </a:rPr>
                        <a:t>90%</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effectLst/>
                          <a:latin typeface="Times New Roman"/>
                          <a:ea typeface="ＭＳ 明朝"/>
                          <a:cs typeface="Times New Roman"/>
                        </a:rPr>
                        <a:t>95%</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effectLst/>
                          <a:latin typeface="Times New Roman"/>
                          <a:ea typeface="ＭＳ 明朝"/>
                          <a:cs typeface="Times New Roman"/>
                        </a:rPr>
                        <a:t>97%</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effectLst/>
                          <a:latin typeface="Times New Roman"/>
                          <a:ea typeface="ＭＳ 明朝"/>
                          <a:cs typeface="Times New Roman"/>
                        </a:rPr>
                        <a:t>98%</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effectLst/>
                          <a:latin typeface="Times New Roman"/>
                          <a:ea typeface="ＭＳ 明朝"/>
                          <a:cs typeface="Times New Roman"/>
                        </a:rPr>
                        <a:t>100% </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smtClean="0">
                          <a:effectLst/>
                          <a:latin typeface="Times New Roman"/>
                          <a:ea typeface="ＭＳ 明朝"/>
                          <a:cs typeface="Times New Roman"/>
                        </a:rPr>
                        <a:t>Mean.</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smtClean="0">
                          <a:effectLst/>
                          <a:latin typeface="Times New Roman"/>
                          <a:ea typeface="ＭＳ 明朝"/>
                          <a:cs typeface="Times New Roman"/>
                        </a:rPr>
                        <a:t>SD</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marL="0" marR="0" algn="ctr">
                        <a:lnSpc>
                          <a:spcPct val="115000"/>
                        </a:lnSpc>
                        <a:spcBef>
                          <a:spcPts val="0"/>
                        </a:spcBef>
                        <a:spcAft>
                          <a:spcPts val="0"/>
                        </a:spcAft>
                      </a:pPr>
                      <a:r>
                        <a:rPr lang="en-US" sz="2200" dirty="0">
                          <a:effectLst/>
                          <a:latin typeface="Times New Roman"/>
                          <a:ea typeface="ＭＳ 明朝"/>
                          <a:cs typeface="Times New Roman"/>
                        </a:rPr>
                        <a:t>1.00</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effectLst/>
                          <a:latin typeface="Times New Roman"/>
                          <a:ea typeface="ＭＳ 明朝"/>
                          <a:cs typeface="Times New Roman"/>
                        </a:rPr>
                        <a:t>2.00</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effectLst/>
                          <a:latin typeface="Times New Roman"/>
                          <a:ea typeface="ＭＳ 明朝"/>
                          <a:cs typeface="Times New Roman"/>
                        </a:rPr>
                        <a:t>9.00</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effectLst/>
                          <a:latin typeface="Times New Roman"/>
                          <a:ea typeface="ＭＳ 明朝"/>
                          <a:cs typeface="Times New Roman"/>
                        </a:rPr>
                        <a:t>34.00</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effectLst/>
                          <a:latin typeface="Times New Roman"/>
                          <a:ea typeface="ＭＳ 明朝"/>
                          <a:cs typeface="Times New Roman"/>
                        </a:rPr>
                        <a:t>70.10</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effectLst/>
                          <a:latin typeface="Times New Roman"/>
                          <a:ea typeface="ＭＳ 明朝"/>
                          <a:cs typeface="Times New Roman"/>
                        </a:rPr>
                        <a:t>107.00</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effectLst/>
                          <a:latin typeface="Times New Roman"/>
                          <a:ea typeface="ＭＳ 明朝"/>
                          <a:cs typeface="Times New Roman"/>
                        </a:rPr>
                        <a:t>144.84</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effectLst/>
                          <a:latin typeface="Times New Roman"/>
                          <a:ea typeface="ＭＳ 明朝"/>
                          <a:cs typeface="Times New Roman"/>
                        </a:rPr>
                        <a:t>1674</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smtClean="0">
                          <a:effectLst/>
                          <a:latin typeface="Times New Roman"/>
                          <a:ea typeface="ＭＳ 明朝"/>
                          <a:cs typeface="Times New Roman"/>
                        </a:rPr>
                        <a:t>2.00</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smtClean="0">
                          <a:effectLst/>
                          <a:latin typeface="Times New Roman"/>
                          <a:ea typeface="ＭＳ 明朝"/>
                          <a:cs typeface="Times New Roman"/>
                        </a:rPr>
                        <a:t>56.78</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513300259"/>
              </p:ext>
            </p:extLst>
          </p:nvPr>
        </p:nvGraphicFramePr>
        <p:xfrm>
          <a:off x="19888200" y="23698201"/>
          <a:ext cx="4438746" cy="1927859"/>
        </p:xfrm>
        <a:graphic>
          <a:graphicData uri="http://schemas.openxmlformats.org/drawingml/2006/table">
            <a:tbl>
              <a:tblPr firstRow="1" firstCol="1" bandRow="1"/>
              <a:tblGrid>
                <a:gridCol w="1624603"/>
                <a:gridCol w="1460489"/>
                <a:gridCol w="1353654"/>
              </a:tblGrid>
              <a:tr h="350520">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S.N</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gene</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count</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1</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effectLst/>
                          <a:latin typeface="Calibri"/>
                          <a:ea typeface="Calibri"/>
                          <a:cs typeface="Times New Roman"/>
                        </a:rPr>
                        <a:t>RB1   </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effectLst/>
                          <a:latin typeface="Calibri"/>
                          <a:ea typeface="Calibri"/>
                          <a:cs typeface="Times New Roman"/>
                        </a:rPr>
                        <a:t>174</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2</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effectLst/>
                          <a:latin typeface="Calibri"/>
                          <a:ea typeface="Calibri"/>
                          <a:cs typeface="Times New Roman"/>
                        </a:rPr>
                        <a:t>FBN1   </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effectLst/>
                          <a:latin typeface="Calibri"/>
                          <a:ea typeface="Calibri"/>
                          <a:cs typeface="Times New Roman"/>
                        </a:rPr>
                        <a:t>185</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3</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effectLst/>
                          <a:latin typeface="Calibri"/>
                          <a:ea typeface="Calibri"/>
                          <a:cs typeface="Times New Roman"/>
                        </a:rPr>
                        <a:t>F8   </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effectLst/>
                          <a:latin typeface="Calibri"/>
                          <a:ea typeface="Calibri"/>
                          <a:cs typeface="Times New Roman"/>
                        </a:rPr>
                        <a:t>195</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4</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effectLst/>
                          <a:latin typeface="Calibri"/>
                          <a:ea typeface="Calibri"/>
                          <a:cs typeface="Times New Roman"/>
                        </a:rPr>
                        <a:t>CFTR   </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effectLst/>
                          <a:latin typeface="Calibri"/>
                          <a:ea typeface="Calibri"/>
                          <a:cs typeface="Times New Roman"/>
                        </a:rPr>
                        <a:t>216</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252721798"/>
              </p:ext>
            </p:extLst>
          </p:nvPr>
        </p:nvGraphicFramePr>
        <p:xfrm>
          <a:off x="33985200" y="18973800"/>
          <a:ext cx="4438746" cy="2438400"/>
        </p:xfrm>
        <a:graphic>
          <a:graphicData uri="http://schemas.openxmlformats.org/drawingml/2006/table">
            <a:tbl>
              <a:tblPr firstRow="1" firstCol="1" bandRow="1"/>
              <a:tblGrid>
                <a:gridCol w="1624603"/>
                <a:gridCol w="1460489"/>
                <a:gridCol w="1353654"/>
              </a:tblGrid>
              <a:tr h="487680">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S.N</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gene</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a:solidFill>
                            <a:srgbClr val="000000"/>
                          </a:solidFill>
                          <a:effectLst/>
                          <a:latin typeface="Calibri"/>
                          <a:ea typeface="Times New Roman"/>
                          <a:cs typeface="Times New Roman"/>
                        </a:rPr>
                        <a:t>count</a:t>
                      </a:r>
                      <a:endParaRPr lang="en-US" sz="220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1</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effectLst/>
                          <a:latin typeface="Calibri"/>
                          <a:ea typeface="Calibri"/>
                          <a:cs typeface="Times New Roman"/>
                        </a:rPr>
                        <a:t>SCN1A   </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effectLst/>
                          <a:latin typeface="Calibri"/>
                          <a:ea typeface="Calibri"/>
                          <a:cs typeface="Times New Roman"/>
                        </a:rPr>
                        <a:t>637</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2</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effectLst/>
                          <a:latin typeface="Calibri"/>
                          <a:ea typeface="Calibri"/>
                          <a:cs typeface="Times New Roman"/>
                        </a:rPr>
                        <a:t>F9   </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effectLst/>
                          <a:latin typeface="Calibri"/>
                          <a:ea typeface="Calibri"/>
                          <a:cs typeface="Times New Roman"/>
                        </a:rPr>
                        <a:t>749</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3</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effectLst/>
                          <a:latin typeface="Calibri"/>
                          <a:ea typeface="Calibri"/>
                          <a:cs typeface="Times New Roman"/>
                        </a:rPr>
                        <a:t>CFTR   </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effectLst/>
                          <a:latin typeface="Calibri"/>
                          <a:ea typeface="Calibri"/>
                          <a:cs typeface="Times New Roman"/>
                        </a:rPr>
                        <a:t>931</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marL="0" marR="0" algn="ctr">
                        <a:lnSpc>
                          <a:spcPct val="115000"/>
                        </a:lnSpc>
                        <a:spcBef>
                          <a:spcPts val="0"/>
                        </a:spcBef>
                        <a:spcAft>
                          <a:spcPts val="0"/>
                        </a:spcAft>
                      </a:pPr>
                      <a:r>
                        <a:rPr lang="en-US" sz="2200" dirty="0">
                          <a:solidFill>
                            <a:srgbClr val="000000"/>
                          </a:solidFill>
                          <a:effectLst/>
                          <a:latin typeface="Calibri"/>
                          <a:ea typeface="Times New Roman"/>
                          <a:cs typeface="Times New Roman"/>
                        </a:rPr>
                        <a:t>4</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effectLst/>
                          <a:latin typeface="Calibri"/>
                          <a:ea typeface="Calibri"/>
                          <a:cs typeface="Times New Roman"/>
                        </a:rPr>
                        <a:t>LDLR   </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dirty="0">
                          <a:effectLst/>
                          <a:latin typeface="Calibri"/>
                          <a:ea typeface="Calibri"/>
                          <a:cs typeface="Times New Roman"/>
                        </a:rPr>
                        <a:t>967</a:t>
                      </a: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78689654"/>
              </p:ext>
            </p:extLst>
          </p:nvPr>
        </p:nvGraphicFramePr>
        <p:xfrm>
          <a:off x="1981200" y="29641800"/>
          <a:ext cx="12573000" cy="3496437"/>
        </p:xfrm>
        <a:graphic>
          <a:graphicData uri="http://schemas.openxmlformats.org/drawingml/2006/table">
            <a:tbl>
              <a:tblPr firstRow="1" firstCol="1" bandRow="1"/>
              <a:tblGrid>
                <a:gridCol w="7444550"/>
                <a:gridCol w="5128450"/>
              </a:tblGrid>
              <a:tr h="388493">
                <a:tc>
                  <a:txBody>
                    <a:bodyPr/>
                    <a:lstStyle/>
                    <a:p>
                      <a:pPr marL="0" marR="0" algn="ctr">
                        <a:lnSpc>
                          <a:spcPct val="115000"/>
                        </a:lnSpc>
                        <a:spcBef>
                          <a:spcPts val="0"/>
                        </a:spcBef>
                        <a:spcAft>
                          <a:spcPts val="0"/>
                        </a:spcAft>
                      </a:pPr>
                      <a:r>
                        <a:rPr lang="en-US" sz="2200" b="1" dirty="0" smtClean="0">
                          <a:solidFill>
                            <a:srgbClr val="000000"/>
                          </a:solidFill>
                          <a:effectLst/>
                          <a:latin typeface="Calibri"/>
                          <a:ea typeface="Times New Roman"/>
                          <a:cs typeface="Times New Roman"/>
                        </a:rPr>
                        <a:t>R code</a:t>
                      </a:r>
                      <a:endParaRPr lang="en-US" sz="2200" b="1"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1" dirty="0" smtClean="0">
                          <a:solidFill>
                            <a:srgbClr val="000000"/>
                          </a:solidFill>
                          <a:effectLst/>
                          <a:latin typeface="Calibri"/>
                          <a:ea typeface="Times New Roman"/>
                          <a:cs typeface="Times New Roman"/>
                        </a:rPr>
                        <a:t>comment</a:t>
                      </a:r>
                      <a:endParaRPr lang="en-US" sz="2200" b="1"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6986">
                <a:tc>
                  <a:txBody>
                    <a:bodyPr/>
                    <a:lstStyle/>
                    <a:p>
                      <a:pPr marL="0" marR="0">
                        <a:lnSpc>
                          <a:spcPct val="115000"/>
                        </a:lnSpc>
                        <a:spcBef>
                          <a:spcPts val="0"/>
                        </a:spcBef>
                        <a:spcAft>
                          <a:spcPts val="0"/>
                        </a:spcAft>
                      </a:pPr>
                      <a:r>
                        <a:rPr lang="en-US" sz="2200" dirty="0">
                          <a:effectLst/>
                          <a:latin typeface="Calibri"/>
                          <a:ea typeface="ＭＳ 明朝"/>
                          <a:cs typeface="Times New Roman"/>
                        </a:rPr>
                        <a:t>library(DBI</a:t>
                      </a:r>
                      <a:r>
                        <a:rPr lang="en-US" sz="2200" dirty="0" smtClean="0">
                          <a:effectLst/>
                          <a:latin typeface="Calibri"/>
                          <a:ea typeface="ＭＳ 明朝"/>
                          <a:cs typeface="Times New Roman"/>
                        </a:rPr>
                        <a:t>)</a:t>
                      </a:r>
                      <a:r>
                        <a:rPr lang="en-US" sz="2200" dirty="0" smtClean="0">
                          <a:effectLst/>
                          <a:latin typeface="Calibri"/>
                          <a:ea typeface="Calibri"/>
                          <a:cs typeface="Times New Roman"/>
                        </a:rPr>
                        <a:t>;</a:t>
                      </a:r>
                      <a:r>
                        <a:rPr lang="en-US" sz="2200" dirty="0" smtClean="0">
                          <a:effectLst/>
                          <a:latin typeface="Calibri"/>
                          <a:ea typeface="ＭＳ 明朝"/>
                          <a:cs typeface="Times New Roman"/>
                        </a:rPr>
                        <a:t>library</a:t>
                      </a:r>
                      <a:r>
                        <a:rPr lang="en-US" sz="2200" dirty="0">
                          <a:effectLst/>
                          <a:latin typeface="Calibri"/>
                          <a:ea typeface="ＭＳ 明朝"/>
                          <a:cs typeface="Times New Roman"/>
                        </a:rPr>
                        <a:t>(</a:t>
                      </a:r>
                      <a:r>
                        <a:rPr lang="en-US" sz="2200" dirty="0" err="1">
                          <a:effectLst/>
                          <a:latin typeface="Calibri"/>
                          <a:ea typeface="ＭＳ 明朝"/>
                          <a:cs typeface="Times New Roman"/>
                        </a:rPr>
                        <a:t>RMySQL</a:t>
                      </a:r>
                      <a:r>
                        <a:rPr lang="en-US" sz="2200" dirty="0">
                          <a:effectLst/>
                          <a:latin typeface="Calibri"/>
                          <a:ea typeface="ＭＳ 明朝"/>
                          <a:cs typeface="Times New Roman"/>
                        </a:rPr>
                        <a:t>)</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effectLst/>
                          <a:latin typeface="Calibri"/>
                          <a:ea typeface="ＭＳ 明朝"/>
                          <a:cs typeface="Times New Roman"/>
                        </a:rPr>
                        <a:t>Load Database and MySQL libraries</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5479">
                <a:tc>
                  <a:txBody>
                    <a:bodyPr/>
                    <a:lstStyle/>
                    <a:p>
                      <a:pPr marL="0" marR="0">
                        <a:lnSpc>
                          <a:spcPct val="115000"/>
                        </a:lnSpc>
                        <a:spcBef>
                          <a:spcPts val="0"/>
                        </a:spcBef>
                        <a:spcAft>
                          <a:spcPts val="0"/>
                        </a:spcAft>
                      </a:pPr>
                      <a:r>
                        <a:rPr lang="en-US" sz="2200" dirty="0" err="1">
                          <a:effectLst/>
                          <a:latin typeface="Calibri"/>
                          <a:ea typeface="ＭＳ 明朝"/>
                          <a:cs typeface="Times New Roman"/>
                        </a:rPr>
                        <a:t>dbcon.hgmd</a:t>
                      </a:r>
                      <a:r>
                        <a:rPr lang="en-US" sz="2200" dirty="0">
                          <a:effectLst/>
                          <a:latin typeface="Calibri"/>
                          <a:ea typeface="ＭＳ 明朝"/>
                          <a:cs typeface="Times New Roman"/>
                        </a:rPr>
                        <a:t> &lt;- </a:t>
                      </a:r>
                      <a:r>
                        <a:rPr lang="en-US" sz="2200" dirty="0" err="1">
                          <a:effectLst/>
                          <a:latin typeface="Calibri"/>
                          <a:ea typeface="ＭＳ 明朝"/>
                          <a:cs typeface="Times New Roman"/>
                        </a:rPr>
                        <a:t>dbConnect</a:t>
                      </a:r>
                      <a:r>
                        <a:rPr lang="en-US" sz="2200" dirty="0">
                          <a:effectLst/>
                          <a:latin typeface="Calibri"/>
                          <a:ea typeface="ＭＳ 明朝"/>
                          <a:cs typeface="Times New Roman"/>
                        </a:rPr>
                        <a:t>(MySQL(),user = "root", password = "</a:t>
                      </a:r>
                      <a:r>
                        <a:rPr lang="en-US" sz="2200" dirty="0" err="1">
                          <a:effectLst/>
                          <a:latin typeface="Calibri"/>
                          <a:ea typeface="ＭＳ 明朝"/>
                          <a:cs typeface="Times New Roman"/>
                        </a:rPr>
                        <a:t>paparam</a:t>
                      </a:r>
                      <a:r>
                        <a:rPr lang="en-US" sz="2200" dirty="0">
                          <a:effectLst/>
                          <a:latin typeface="Calibri"/>
                          <a:ea typeface="ＭＳ 明朝"/>
                          <a:cs typeface="Times New Roman"/>
                        </a:rPr>
                        <a:t>", host = "</a:t>
                      </a:r>
                      <a:r>
                        <a:rPr lang="en-US" sz="2200" dirty="0" err="1">
                          <a:effectLst/>
                          <a:latin typeface="Calibri"/>
                          <a:ea typeface="ＭＳ 明朝"/>
                          <a:cs typeface="Times New Roman"/>
                        </a:rPr>
                        <a:t>localhost</a:t>
                      </a:r>
                      <a:r>
                        <a:rPr lang="en-US" sz="2200" dirty="0">
                          <a:effectLst/>
                          <a:latin typeface="Calibri"/>
                          <a:ea typeface="ＭＳ 明朝"/>
                          <a:cs typeface="Times New Roman"/>
                        </a:rPr>
                        <a:t>", </a:t>
                      </a:r>
                      <a:r>
                        <a:rPr lang="en-US" sz="2200" dirty="0" err="1">
                          <a:effectLst/>
                          <a:latin typeface="Calibri"/>
                          <a:ea typeface="ＭＳ 明朝"/>
                          <a:cs typeface="Times New Roman"/>
                        </a:rPr>
                        <a:t>db</a:t>
                      </a:r>
                      <a:r>
                        <a:rPr lang="en-US" sz="2200" dirty="0">
                          <a:effectLst/>
                          <a:latin typeface="Calibri"/>
                          <a:ea typeface="ＭＳ 明朝"/>
                          <a:cs typeface="Times New Roman"/>
                        </a:rPr>
                        <a:t> = "</a:t>
                      </a:r>
                      <a:r>
                        <a:rPr lang="en-US" sz="2200" dirty="0" err="1">
                          <a:effectLst/>
                          <a:latin typeface="Calibri"/>
                          <a:ea typeface="ＭＳ 明朝"/>
                          <a:cs typeface="Times New Roman"/>
                        </a:rPr>
                        <a:t>hgmd_pro</a:t>
                      </a:r>
                      <a:r>
                        <a:rPr lang="en-US" sz="2200" dirty="0">
                          <a:effectLst/>
                          <a:latin typeface="Calibri"/>
                          <a:ea typeface="ＭＳ 明朝"/>
                          <a:cs typeface="Times New Roman"/>
                        </a:rPr>
                        <a:t>")</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effectLst/>
                          <a:latin typeface="Calibri"/>
                          <a:ea typeface="ＭＳ 明朝"/>
                          <a:cs typeface="Times New Roman"/>
                        </a:rPr>
                        <a:t>Create database connection to local MySQL server.  Server must be running.</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6986">
                <a:tc>
                  <a:txBody>
                    <a:bodyPr/>
                    <a:lstStyle/>
                    <a:p>
                      <a:pPr marL="0" marR="0">
                        <a:lnSpc>
                          <a:spcPct val="115000"/>
                        </a:lnSpc>
                        <a:spcBef>
                          <a:spcPts val="0"/>
                        </a:spcBef>
                        <a:spcAft>
                          <a:spcPts val="0"/>
                        </a:spcAft>
                      </a:pPr>
                      <a:r>
                        <a:rPr lang="en-US" sz="2200" dirty="0" err="1">
                          <a:effectLst/>
                          <a:latin typeface="Calibri"/>
                          <a:ea typeface="ＭＳ 明朝"/>
                          <a:cs typeface="Times New Roman"/>
                        </a:rPr>
                        <a:t>tbl.splice</a:t>
                      </a:r>
                      <a:r>
                        <a:rPr lang="en-US" sz="2200" dirty="0">
                          <a:effectLst/>
                          <a:latin typeface="Calibri"/>
                          <a:ea typeface="ＭＳ 明朝"/>
                          <a:cs typeface="Times New Roman"/>
                        </a:rPr>
                        <a:t> &lt;- </a:t>
                      </a:r>
                      <a:r>
                        <a:rPr lang="en-US" sz="2200" dirty="0" err="1">
                          <a:effectLst/>
                          <a:latin typeface="Calibri"/>
                          <a:ea typeface="ＭＳ 明朝"/>
                          <a:cs typeface="Times New Roman"/>
                        </a:rPr>
                        <a:t>dbReadTable</a:t>
                      </a:r>
                      <a:r>
                        <a:rPr lang="en-US" sz="2200" dirty="0">
                          <a:effectLst/>
                          <a:latin typeface="Calibri"/>
                          <a:ea typeface="ＭＳ 明朝"/>
                          <a:cs typeface="Times New Roman"/>
                        </a:rPr>
                        <a:t>(conn = </a:t>
                      </a:r>
                      <a:r>
                        <a:rPr lang="en-US" sz="2200" dirty="0" err="1">
                          <a:effectLst/>
                          <a:latin typeface="Calibri"/>
                          <a:ea typeface="ＭＳ 明朝"/>
                          <a:cs typeface="Times New Roman"/>
                        </a:rPr>
                        <a:t>dbcon.hgmd</a:t>
                      </a:r>
                      <a:r>
                        <a:rPr lang="en-US" sz="2200" dirty="0">
                          <a:effectLst/>
                          <a:latin typeface="Calibri"/>
                          <a:ea typeface="ＭＳ 明朝"/>
                          <a:cs typeface="Times New Roman"/>
                        </a:rPr>
                        <a:t>, name = "</a:t>
                      </a:r>
                      <a:r>
                        <a:rPr lang="en-US" sz="2200" dirty="0" smtClean="0">
                          <a:effectLst/>
                          <a:latin typeface="Calibri"/>
                          <a:ea typeface="ＭＳ 明朝"/>
                          <a:cs typeface="Times New Roman"/>
                        </a:rPr>
                        <a:t>splice”)</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effectLst/>
                          <a:latin typeface="Calibri"/>
                          <a:ea typeface="ＭＳ 明朝"/>
                          <a:cs typeface="Times New Roman"/>
                        </a:rPr>
                        <a:t>Read the table splice from database</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493">
                <a:tc>
                  <a:txBody>
                    <a:bodyPr/>
                    <a:lstStyle/>
                    <a:p>
                      <a:pPr marL="0" marR="0">
                        <a:lnSpc>
                          <a:spcPct val="115000"/>
                        </a:lnSpc>
                        <a:spcBef>
                          <a:spcPts val="0"/>
                        </a:spcBef>
                        <a:spcAft>
                          <a:spcPts val="0"/>
                        </a:spcAft>
                      </a:pPr>
                      <a:r>
                        <a:rPr lang="en-US" sz="2200" dirty="0" err="1">
                          <a:effectLst/>
                          <a:latin typeface="Calibri"/>
                          <a:ea typeface="ＭＳ 明朝"/>
                          <a:cs typeface="Times New Roman"/>
                        </a:rPr>
                        <a:t>write.csv</a:t>
                      </a:r>
                      <a:r>
                        <a:rPr lang="en-US" sz="2200" dirty="0">
                          <a:effectLst/>
                          <a:latin typeface="Calibri"/>
                          <a:ea typeface="ＭＳ 明朝"/>
                          <a:cs typeface="Times New Roman"/>
                        </a:rPr>
                        <a:t>(</a:t>
                      </a:r>
                      <a:r>
                        <a:rPr lang="en-US" sz="2200" dirty="0" err="1">
                          <a:effectLst/>
                          <a:latin typeface="Calibri"/>
                          <a:ea typeface="ＭＳ 明朝"/>
                          <a:cs typeface="Times New Roman"/>
                        </a:rPr>
                        <a:t>tbl.splice</a:t>
                      </a:r>
                      <a:r>
                        <a:rPr lang="en-US" sz="2200" dirty="0">
                          <a:effectLst/>
                          <a:latin typeface="Calibri"/>
                          <a:ea typeface="ＭＳ 明朝"/>
                          <a:cs typeface="Times New Roman"/>
                        </a:rPr>
                        <a:t>, file = "</a:t>
                      </a:r>
                      <a:r>
                        <a:rPr lang="en-US" sz="2200" dirty="0" err="1" smtClean="0">
                          <a:effectLst/>
                          <a:latin typeface="Calibri"/>
                          <a:ea typeface="ＭＳ 明朝"/>
                          <a:cs typeface="Times New Roman"/>
                        </a:rPr>
                        <a:t>splice_tbl.csv</a:t>
                      </a:r>
                      <a:r>
                        <a:rPr lang="en-US" sz="2200" dirty="0" smtClean="0">
                          <a:effectLst/>
                          <a:latin typeface="Calibri"/>
                          <a:ea typeface="ＭＳ 明朝"/>
                          <a:cs typeface="Times New Roman"/>
                        </a:rPr>
                        <a:t>”)</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effectLst/>
                          <a:latin typeface="Calibri"/>
                          <a:ea typeface="ＭＳ 明朝"/>
                          <a:cs typeface="Times New Roman"/>
                        </a:rPr>
                        <a:t>Save the table into </a:t>
                      </a:r>
                      <a:r>
                        <a:rPr lang="en-US" sz="2200" dirty="0" err="1">
                          <a:effectLst/>
                          <a:latin typeface="Calibri"/>
                          <a:ea typeface="ＭＳ 明朝"/>
                          <a:cs typeface="Times New Roman"/>
                        </a:rPr>
                        <a:t>csv</a:t>
                      </a:r>
                      <a:r>
                        <a:rPr lang="en-US" sz="2200" dirty="0">
                          <a:effectLst/>
                          <a:latin typeface="Calibri"/>
                          <a:ea typeface="ＭＳ 明朝"/>
                          <a:cs typeface="Times New Roman"/>
                        </a:rPr>
                        <a:t> file</a:t>
                      </a:r>
                      <a:endParaRPr lang="en-US" sz="2200" dirty="0">
                        <a:effectLst/>
                        <a:latin typeface="Calibri"/>
                        <a:ea typeface="Calibri"/>
                        <a:cs typeface="Times New Roman"/>
                      </a:endParaRPr>
                    </a:p>
                  </a:txBody>
                  <a:tcPr marL="78377" marR="78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 name="Picture 1"/>
          <p:cNvPicPr>
            <a:picLocks noChangeAspect="1"/>
          </p:cNvPicPr>
          <p:nvPr/>
        </p:nvPicPr>
        <p:blipFill rotWithShape="1">
          <a:blip r:embed="rId8">
            <a:clrChange>
              <a:clrFrom>
                <a:srgbClr val="FCFCFC"/>
              </a:clrFrom>
              <a:clrTo>
                <a:srgbClr val="FCFCFC">
                  <a:alpha val="0"/>
                </a:srgbClr>
              </a:clrTo>
            </a:clrChange>
          </a:blip>
          <a:srcRect l="26218" t="23434" r="20175" b="10508"/>
          <a:stretch/>
        </p:blipFill>
        <p:spPr>
          <a:xfrm>
            <a:off x="1600200" y="1066800"/>
            <a:ext cx="4114800" cy="3802919"/>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4312</TotalTime>
  <Words>972</Words>
  <Application>Microsoft Macintosh PowerPoint</Application>
  <PresentationFormat>Custom</PresentationFormat>
  <Paragraphs>325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Analyzing Mutation Data for Human diseases</vt:lpstr>
    </vt:vector>
  </TitlesOfParts>
  <Company>College of Engineering and Information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qazi</dc:creator>
  <cp:lastModifiedBy>Cumar</cp:lastModifiedBy>
  <cp:revision>551</cp:revision>
  <dcterms:created xsi:type="dcterms:W3CDTF">2007-06-14T13:52:18Z</dcterms:created>
  <dcterms:modified xsi:type="dcterms:W3CDTF">2015-03-19T19:55:30Z</dcterms:modified>
</cp:coreProperties>
</file>