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0"/>
  </p:notesMasterIdLst>
  <p:handoutMasterIdLst>
    <p:handoutMasterId r:id="rId21"/>
  </p:handoutMasterIdLst>
  <p:sldIdLst>
    <p:sldId id="450" r:id="rId2"/>
    <p:sldId id="451" r:id="rId3"/>
    <p:sldId id="452" r:id="rId4"/>
    <p:sldId id="453" r:id="rId5"/>
    <p:sldId id="454" r:id="rId6"/>
    <p:sldId id="475" r:id="rId7"/>
    <p:sldId id="476" r:id="rId8"/>
    <p:sldId id="455" r:id="rId9"/>
    <p:sldId id="478" r:id="rId10"/>
    <p:sldId id="477" r:id="rId11"/>
    <p:sldId id="463" r:id="rId12"/>
    <p:sldId id="464" r:id="rId13"/>
    <p:sldId id="465" r:id="rId14"/>
    <p:sldId id="467" r:id="rId15"/>
    <p:sldId id="468" r:id="rId16"/>
    <p:sldId id="474" r:id="rId17"/>
    <p:sldId id="479" r:id="rId18"/>
    <p:sldId id="473" r:id="rId19"/>
  </p:sldIdLst>
  <p:sldSz cx="9144000" cy="6858000" type="screen4x3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66"/>
    <a:srgbClr val="FF9900"/>
    <a:srgbClr val="C1C1C1"/>
    <a:srgbClr val="CCCCFF"/>
    <a:srgbClr val="CAD0D4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6" autoAdjust="0"/>
    <p:restoredTop sz="96197" autoAdjust="0"/>
  </p:normalViewPr>
  <p:slideViewPr>
    <p:cSldViewPr>
      <p:cViewPr varScale="1">
        <p:scale>
          <a:sx n="119" d="100"/>
          <a:sy n="119" d="100"/>
        </p:scale>
        <p:origin x="12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8956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9588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0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99588"/>
            <a:ext cx="28956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 smtClean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6D8224F7-4A9D-4EEC-81AE-F775158B0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4562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 smtClean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7592EFF-CA0B-4C2A-878E-936C54713B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78042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5DFDC-58E3-4969-B662-DA8C0E26610D}" type="datetime1">
              <a:rPr lang="ko-KR" altLang="en-US"/>
              <a:pPr>
                <a:defRPr/>
              </a:pPr>
              <a:t>2023. 9. 4.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7F827-E8D6-40E8-980B-E0029E5935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575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4F6B7-50AA-4D8B-88FB-A7E74D4442B7}" type="datetime1">
              <a:rPr lang="ko-KR" altLang="en-US"/>
              <a:pPr>
                <a:defRPr/>
              </a:pPr>
              <a:t>2023. 9. 4.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C7E81-7BC5-4636-B03E-B608898F46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339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2E8D4-858D-4E60-8F3A-FCDA33E1C760}" type="datetime1">
              <a:rPr lang="ko-KR" altLang="en-US"/>
              <a:pPr>
                <a:defRPr/>
              </a:pPr>
              <a:t>2023. 9. 4.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06E32-AE15-4081-AFC6-578A27CB7E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590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CB930-500A-45DF-8B18-2C6EE29D66E7}" type="datetime1">
              <a:rPr lang="ko-KR" altLang="en-US"/>
              <a:pPr>
                <a:defRPr/>
              </a:pPr>
              <a:t>2023. 9. 4.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6A524-7FE0-40EE-81AC-40F49577BF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041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CDBD1-6539-443B-9C18-87740684A14F}" type="datetime1">
              <a:rPr lang="ko-KR" altLang="en-US"/>
              <a:pPr>
                <a:defRPr/>
              </a:pPr>
              <a:t>2023. 9. 4.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96AB1-0608-4C96-BD30-33032FFA36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519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019C2-B5B7-4332-BEBC-C239F36C49E2}" type="datetime1">
              <a:rPr lang="ko-KR" altLang="en-US"/>
              <a:pPr>
                <a:defRPr/>
              </a:pPr>
              <a:t>2023. 9. 4.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05861-6F1D-4233-9AB2-93B531B98E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786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C816E-1400-4BC1-99B0-FBCDC6C6C79C}" type="datetime1">
              <a:rPr lang="ko-KR" altLang="en-US"/>
              <a:pPr>
                <a:defRPr/>
              </a:pPr>
              <a:t>2023. 9. 4.</a:t>
            </a:fld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F679B-262A-4CF8-8613-CD1AE4BDFA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922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084C7-D2FE-4374-90D6-D9BF493882BD}" type="datetime1">
              <a:rPr lang="ko-KR" altLang="en-US"/>
              <a:pPr>
                <a:defRPr/>
              </a:pPr>
              <a:t>2023. 9. 4.</a:t>
            </a:fld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DA0BF-7AF1-4966-A5F9-399BCE1DB0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43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8D86F-B8B4-4A87-B264-478F8282A5A7}" type="datetime1">
              <a:rPr lang="ko-KR" altLang="en-US"/>
              <a:pPr>
                <a:defRPr/>
              </a:pPr>
              <a:t>2023. 9. 4.</a:t>
            </a:fld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DA318-9BFF-4DCA-A43A-88D4354C5C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302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26F2B-A3ED-432D-80E6-F53DA62DE859}" type="datetime1">
              <a:rPr lang="ko-KR" altLang="en-US"/>
              <a:pPr>
                <a:defRPr/>
              </a:pPr>
              <a:t>2023. 9. 4.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3C49E-88AB-4CFC-9451-524A1B5CED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962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D1979-42BC-4FDE-AE90-DF0AF7AFE25E}" type="datetime1">
              <a:rPr lang="ko-KR" altLang="en-US"/>
              <a:pPr>
                <a:defRPr/>
              </a:pPr>
              <a:t>2023. 9. 4.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0ECD8-AD6D-43F9-9689-FE706D0A61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211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20713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3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400">
                <a:latin typeface="+mn-ea"/>
                <a:ea typeface="굴림" charset="-127"/>
              </a:defRPr>
            </a:lvl1pPr>
          </a:lstStyle>
          <a:p>
            <a:pPr>
              <a:defRPr/>
            </a:pPr>
            <a:fld id="{9E9DB4DA-0CFC-4612-B32A-E5983324F21D}" type="datetime1">
              <a:rPr lang="ko-KR" altLang="en-US"/>
              <a:pPr>
                <a:defRPr/>
              </a:pPr>
              <a:t>2023. 9. 4.</a:t>
            </a:fld>
            <a:endParaRPr lang="en-US" altLang="ko-KR"/>
          </a:p>
        </p:txBody>
      </p:sp>
      <p:sp>
        <p:nvSpPr>
          <p:cNvPr id="413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ea"/>
                <a:ea typeface="굴림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3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 smtClean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EAC73926-9471-4E1F-8B95-865ADB4703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68313" y="549275"/>
            <a:ext cx="8207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68313" y="6308725"/>
            <a:ext cx="8207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68313" y="6308725"/>
            <a:ext cx="8207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034" name="Picture 10" descr="globalsymbol_koreng2_lar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88913"/>
            <a:ext cx="115252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5" descr="embedded_logo(1)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88913"/>
            <a:ext cx="1735137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굴림" charset="-127"/>
        </a:defRPr>
      </a:lvl9pPr>
    </p:titleStyle>
    <p:bodyStyle>
      <a:lvl1pPr marL="381000" indent="-3810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219200" indent="-304800" algn="l" rtl="0" eaLnBrk="0" fontAlgn="base" latinLnBrk="1" hangingPunct="0">
        <a:spcBef>
          <a:spcPct val="20000"/>
        </a:spcBef>
        <a:spcAft>
          <a:spcPct val="0"/>
        </a:spcAft>
        <a:buAutoNum type="arabicPeriod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C01586-8642-49E4-9B5F-75A0365C10F7}" type="datetime1">
              <a:rPr lang="ko-KR" altLang="en-US"/>
              <a:pPr>
                <a:defRPr/>
              </a:pPr>
              <a:t>2023. 9. 4.</a:t>
            </a:fld>
            <a:endParaRPr lang="en-US" altLang="ko-KR"/>
          </a:p>
        </p:txBody>
      </p:sp>
      <p:sp>
        <p:nvSpPr>
          <p:cNvPr id="409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AutoNum type="arabicPeriod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A7A5E8-49F1-466B-AEAD-4FDA46539DC7}" type="slidenum">
              <a:rPr lang="en-US" altLang="ko-KR" sz="1400">
                <a:latin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ko-KR" sz="1400">
              <a:latin typeface="굴림" panose="020B0600000101010101" pitchFamily="50" charset="-127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16113"/>
            <a:ext cx="8229600" cy="647700"/>
          </a:xfrm>
        </p:spPr>
        <p:txBody>
          <a:bodyPr/>
          <a:lstStyle/>
          <a:p>
            <a:pPr eaLnBrk="1" hangingPunct="1"/>
            <a:r>
              <a:rPr lang="en-US" altLang="ko-KR" sz="2800"/>
              <a:t>Lecture #1 : </a:t>
            </a:r>
            <a:r>
              <a:rPr lang="en-US" altLang="ko-KR" sz="2800">
                <a:solidFill>
                  <a:schemeClr val="tx1"/>
                </a:solidFill>
              </a:rPr>
              <a:t>Course Introduction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716338"/>
            <a:ext cx="8229600" cy="244792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ko-KR" sz="2400" b="1"/>
              <a:t>COSE 352: Software Engineering</a:t>
            </a:r>
          </a:p>
          <a:p>
            <a:pPr algn="ctr" eaLnBrk="1" hangingPunct="1"/>
            <a:endParaRPr lang="en-US" altLang="ko-KR" sz="2400" b="1"/>
          </a:p>
          <a:p>
            <a:pPr algn="ctr" eaLnBrk="1" hangingPunct="1">
              <a:buFontTx/>
              <a:buNone/>
            </a:pPr>
            <a:r>
              <a:rPr lang="en-US" altLang="ko-KR"/>
              <a:t>Hoh In</a:t>
            </a:r>
          </a:p>
          <a:p>
            <a:pPr algn="ctr" eaLnBrk="1" hangingPunct="1">
              <a:buFontTx/>
              <a:buNone/>
            </a:pPr>
            <a:r>
              <a:rPr lang="en-US" altLang="ko-KR"/>
              <a:t>Korea University</a:t>
            </a:r>
          </a:p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r>
              <a:rPr lang="en-US" altLang="ko-KR" baseline="30000" dirty="0"/>
              <a:t>*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9</a:t>
            </a:r>
            <a:r>
              <a:rPr lang="ko-KR" altLang="en-US" sz="2400" dirty="0"/>
              <a:t>주차</a:t>
            </a:r>
            <a:r>
              <a:rPr lang="en-US" altLang="ko-KR" sz="2400" dirty="0"/>
              <a:t>: System modeling and Software Architecture</a:t>
            </a:r>
          </a:p>
          <a:p>
            <a:r>
              <a:rPr lang="en-US" altLang="ko-KR" sz="2400" dirty="0"/>
              <a:t>10</a:t>
            </a:r>
            <a:r>
              <a:rPr lang="ko-KR" altLang="en-US" sz="2400" dirty="0"/>
              <a:t>주차</a:t>
            </a:r>
            <a:r>
              <a:rPr lang="en-US" altLang="ko-KR" sz="2400" dirty="0"/>
              <a:t>: Coding and Project Prototype Demo</a:t>
            </a:r>
          </a:p>
          <a:p>
            <a:r>
              <a:rPr lang="en-US" altLang="ko-KR" sz="2400" dirty="0"/>
              <a:t>11</a:t>
            </a:r>
            <a:r>
              <a:rPr lang="ko-KR" altLang="en-US" sz="2400" dirty="0"/>
              <a:t>주차</a:t>
            </a:r>
            <a:r>
              <a:rPr lang="en-US" altLang="ko-KR" sz="2400" dirty="0"/>
              <a:t>: Software testing &amp; evolution</a:t>
            </a:r>
          </a:p>
          <a:p>
            <a:r>
              <a:rPr lang="en-US" altLang="ko-KR" sz="2400" dirty="0"/>
              <a:t>12</a:t>
            </a:r>
            <a:r>
              <a:rPr lang="ko-KR" altLang="en-US" sz="2400" dirty="0"/>
              <a:t>주차</a:t>
            </a:r>
            <a:r>
              <a:rPr lang="en-US" altLang="ko-KR" sz="2400" dirty="0"/>
              <a:t>: Quality Management &amp; Configuration  </a:t>
            </a:r>
            <a:br>
              <a:rPr lang="en-US" altLang="ko-KR" sz="2400" dirty="0"/>
            </a:br>
            <a:r>
              <a:rPr lang="en-US" altLang="ko-KR" sz="2400" dirty="0"/>
              <a:t>             Management</a:t>
            </a:r>
          </a:p>
          <a:p>
            <a:r>
              <a:rPr lang="en-US" altLang="ko-KR" sz="2400" dirty="0"/>
              <a:t>13</a:t>
            </a:r>
            <a:r>
              <a:rPr lang="ko-KR" altLang="en-US" sz="2400" dirty="0"/>
              <a:t>주차</a:t>
            </a:r>
            <a:r>
              <a:rPr lang="en-US" altLang="ko-KR" sz="2400" dirty="0"/>
              <a:t>: Software reuse &amp; component-based design</a:t>
            </a:r>
          </a:p>
          <a:p>
            <a:r>
              <a:rPr lang="en-US" altLang="ko-KR" sz="2400" dirty="0"/>
              <a:t>14</a:t>
            </a:r>
            <a:r>
              <a:rPr lang="ko-KR" altLang="en-US" sz="2400" dirty="0"/>
              <a:t>주차</a:t>
            </a:r>
            <a:r>
              <a:rPr lang="en-US" altLang="ko-KR" sz="2400" dirty="0"/>
              <a:t>: Project Demo</a:t>
            </a:r>
          </a:p>
          <a:p>
            <a:r>
              <a:rPr lang="en-US" altLang="ko-KR" sz="2400" dirty="0"/>
              <a:t>15</a:t>
            </a:r>
            <a:r>
              <a:rPr lang="ko-KR" altLang="en-US" sz="2400" dirty="0"/>
              <a:t>주차</a:t>
            </a:r>
            <a:r>
              <a:rPr lang="en-US" altLang="ko-KR" sz="2400" dirty="0"/>
              <a:t>: Exam II</a:t>
            </a:r>
          </a:p>
          <a:p>
            <a:r>
              <a:rPr lang="en-US" altLang="ko-KR" sz="2400" dirty="0"/>
              <a:t>16</a:t>
            </a:r>
            <a:r>
              <a:rPr lang="ko-KR" altLang="en-US" sz="2400" dirty="0"/>
              <a:t>주차</a:t>
            </a:r>
            <a:r>
              <a:rPr lang="en-US" altLang="ko-KR" sz="2400" dirty="0"/>
              <a:t>: Project Discussion &amp; Report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* Subject to change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CB930-500A-45DF-8B18-2C6EE29D66E7}" type="datetime1">
              <a:rPr lang="ko-KR" altLang="en-US" smtClean="0"/>
              <a:pPr>
                <a:defRPr/>
              </a:pPr>
              <a:t>2023. 9. 4.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6A524-7FE0-40EE-81AC-40F49577BFB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1170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6834D7-4A69-4CE9-A6CF-65B00A511AD8}" type="datetime1">
              <a:rPr lang="ko-KR" altLang="en-US"/>
              <a:pPr>
                <a:defRPr/>
              </a:pPr>
              <a:t>2023. 9. 4.</a:t>
            </a:fld>
            <a:endParaRPr lang="en-US" altLang="ko-KR"/>
          </a:p>
        </p:txBody>
      </p:sp>
      <p:sp>
        <p:nvSpPr>
          <p:cNvPr id="1024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AutoNum type="arabicPeriod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F58416-5F43-432C-AA13-0BD2CC1BB483}" type="slidenum">
              <a:rPr lang="en-US" altLang="ko-KR" sz="1400">
                <a:latin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>
              <a:latin typeface="굴림" panose="020B0600000101010101" pitchFamily="50" charset="-127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Contents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/>
              <a:t>The Theme of this Course</a:t>
            </a:r>
          </a:p>
          <a:p>
            <a:pPr eaLnBrk="1" hangingPunct="1"/>
            <a:endParaRPr lang="en-US" altLang="ko-KR" sz="2400"/>
          </a:p>
          <a:p>
            <a:pPr eaLnBrk="1" hangingPunct="1"/>
            <a:r>
              <a:rPr lang="en-US" altLang="ko-KR" sz="2400"/>
              <a:t>Overview of the Course Structure</a:t>
            </a:r>
          </a:p>
          <a:p>
            <a:pPr lvl="1" eaLnBrk="1" hangingPunct="1"/>
            <a:r>
              <a:rPr lang="en-US" altLang="ko-KR" sz="1800"/>
              <a:t>Prerequisites and Textbooks</a:t>
            </a:r>
          </a:p>
          <a:p>
            <a:pPr lvl="1" eaLnBrk="1" hangingPunct="1"/>
            <a:r>
              <a:rPr lang="en-US" altLang="ko-KR" sz="1800"/>
              <a:t>Introduction to Software Engineering</a:t>
            </a:r>
          </a:p>
          <a:p>
            <a:pPr lvl="1" eaLnBrk="1" hangingPunct="1"/>
            <a:r>
              <a:rPr lang="en-US" altLang="ko-KR" sz="1800"/>
              <a:t>Group Projects</a:t>
            </a:r>
          </a:p>
          <a:p>
            <a:pPr lvl="1" eaLnBrk="1" hangingPunct="1"/>
            <a:r>
              <a:rPr lang="en-US" altLang="ko-KR" sz="1800"/>
              <a:t>Exams, Project, Homework Assignments</a:t>
            </a:r>
          </a:p>
          <a:p>
            <a:pPr lvl="1" eaLnBrk="1" hangingPunct="1"/>
            <a:endParaRPr lang="en-US" altLang="ko-KR" sz="1800"/>
          </a:p>
          <a:p>
            <a:pPr eaLnBrk="1" hangingPunct="1"/>
            <a:r>
              <a:rPr lang="en-US" altLang="ko-KR" sz="2400"/>
              <a:t>Epilogue and Feedback</a:t>
            </a:r>
          </a:p>
          <a:p>
            <a:pPr eaLnBrk="1" hangingPunct="1"/>
            <a:endParaRPr lang="en-US" altLang="ko-KR" sz="2400"/>
          </a:p>
        </p:txBody>
      </p:sp>
      <p:sp>
        <p:nvSpPr>
          <p:cNvPr id="455684" name="AutoShape 4"/>
          <p:cNvSpPr>
            <a:spLocks noChangeArrowheads="1"/>
          </p:cNvSpPr>
          <p:nvPr/>
        </p:nvSpPr>
        <p:spPr bwMode="auto">
          <a:xfrm>
            <a:off x="323850" y="2133600"/>
            <a:ext cx="533400" cy="4572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A9A674-4C91-45B0-BBFB-4D32BBB2D865}" type="datetime1">
              <a:rPr lang="ko-KR" altLang="en-US"/>
              <a:pPr>
                <a:defRPr/>
              </a:pPr>
              <a:t>2023. 9. 4.</a:t>
            </a:fld>
            <a:endParaRPr lang="en-US" altLang="ko-KR"/>
          </a:p>
        </p:txBody>
      </p:sp>
      <p:sp>
        <p:nvSpPr>
          <p:cNvPr id="1126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AutoNum type="arabicPeriod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E97951-D561-483F-A236-F08EA34073F0}" type="slidenum">
              <a:rPr lang="en-US" altLang="ko-KR" sz="1400">
                <a:latin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400">
              <a:latin typeface="굴림" panose="020B0600000101010101" pitchFamily="50" charset="-127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Prerequisites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628775"/>
            <a:ext cx="7499350" cy="4248150"/>
          </a:xfrm>
        </p:spPr>
        <p:txBody>
          <a:bodyPr/>
          <a:lstStyle/>
          <a:p>
            <a:pPr eaLnBrk="1" hangingPunct="1"/>
            <a:r>
              <a:rPr lang="en-US" altLang="ko-KR" sz="2000" dirty="0"/>
              <a:t>(Object-oriented) Programming skills</a:t>
            </a:r>
          </a:p>
          <a:p>
            <a:pPr lvl="1" eaLnBrk="1" hangingPunct="1"/>
            <a:r>
              <a:rPr lang="en-US" altLang="ko-KR" sz="1800" dirty="0"/>
              <a:t>C/C++, Assembling Language</a:t>
            </a:r>
          </a:p>
          <a:p>
            <a:pPr eaLnBrk="1" hangingPunct="1"/>
            <a:r>
              <a:rPr lang="en-US" altLang="ko-KR" sz="2000" dirty="0"/>
              <a:t>Basic knowledge of data structure and algorithms</a:t>
            </a:r>
          </a:p>
          <a:p>
            <a:pPr eaLnBrk="1" hangingPunct="1"/>
            <a:r>
              <a:rPr lang="en-US" altLang="ko-KR" sz="2000" dirty="0"/>
              <a:t>Object-oriented programming</a:t>
            </a:r>
          </a:p>
          <a:p>
            <a:pPr eaLnBrk="1" hangingPunct="1"/>
            <a:r>
              <a:rPr lang="en-US" altLang="ko-KR" sz="2000" dirty="0"/>
              <a:t>Data Structure</a:t>
            </a:r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sz="2000" dirty="0"/>
          </a:p>
          <a:p>
            <a:pPr eaLnBrk="1" hangingPunct="1">
              <a:buFontTx/>
              <a:buNone/>
            </a:pPr>
            <a:r>
              <a:rPr lang="en-US" altLang="ko-KR" sz="2000" dirty="0"/>
              <a:t>Recommendations</a:t>
            </a:r>
          </a:p>
          <a:p>
            <a:pPr eaLnBrk="1" hangingPunct="1"/>
            <a:r>
              <a:rPr lang="en-US" altLang="ko-KR" sz="2000" dirty="0"/>
              <a:t>Database</a:t>
            </a:r>
          </a:p>
          <a:p>
            <a:pPr eaLnBrk="1" hangingPunct="1"/>
            <a:r>
              <a:rPr lang="en-US" altLang="ko-KR" sz="2000" dirty="0"/>
              <a:t>Algorithm</a:t>
            </a:r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28DAF8F-70C4-435D-8339-3E3C84F73CB2}" type="datetime1">
              <a:rPr lang="ko-KR" altLang="en-US"/>
              <a:pPr>
                <a:defRPr/>
              </a:pPr>
              <a:t>2023. 9. 4.</a:t>
            </a:fld>
            <a:endParaRPr lang="en-US" altLang="ko-KR"/>
          </a:p>
        </p:txBody>
      </p:sp>
      <p:sp>
        <p:nvSpPr>
          <p:cNvPr id="1229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AutoNum type="arabicPeriod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AC3668-FF34-4BD0-ABFD-3EAA0FBE14FE}" type="slidenum">
              <a:rPr lang="en-US" altLang="ko-KR" sz="1400">
                <a:latin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400">
              <a:latin typeface="굴림" panose="020B0600000101010101" pitchFamily="50" charset="-127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Textbooks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7700"/>
            <a:ext cx="8075612" cy="3959225"/>
          </a:xfrm>
        </p:spPr>
        <p:txBody>
          <a:bodyPr/>
          <a:lstStyle/>
          <a:p>
            <a:pPr eaLnBrk="1" hangingPunct="1"/>
            <a:r>
              <a:rPr lang="en-US" altLang="ko-KR" dirty="0"/>
              <a:t>Software Engineering, </a:t>
            </a:r>
          </a:p>
          <a:p>
            <a:pPr lvl="1" eaLnBrk="1" hangingPunct="1"/>
            <a:r>
              <a:rPr lang="en-US" altLang="ko-KR" dirty="0"/>
              <a:t>by Ian </a:t>
            </a:r>
            <a:r>
              <a:rPr lang="en-US" altLang="ko-KR" dirty="0" err="1"/>
              <a:t>Sommerville</a:t>
            </a:r>
            <a:r>
              <a:rPr lang="en-US" altLang="ko-KR" dirty="0"/>
              <a:t> (10th edition), Pearson Education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Other books</a:t>
            </a:r>
          </a:p>
          <a:p>
            <a:pPr lvl="1" eaLnBrk="1" hangingPunct="1"/>
            <a:r>
              <a:rPr lang="en-US" altLang="ko-KR" dirty="0"/>
              <a:t>Other websites information</a:t>
            </a:r>
          </a:p>
          <a:p>
            <a:pPr eaLnBrk="1" hangingPunct="1">
              <a:buFontTx/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D7CC37C-394A-4D21-9987-FEFC3052D9E1}" type="datetime1">
              <a:rPr lang="ko-KR" altLang="en-US"/>
              <a:pPr>
                <a:defRPr/>
              </a:pPr>
              <a:t>2023. 9. 4.</a:t>
            </a:fld>
            <a:endParaRPr lang="en-US" altLang="ko-KR"/>
          </a:p>
        </p:txBody>
      </p:sp>
      <p:sp>
        <p:nvSpPr>
          <p:cNvPr id="1331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AutoNum type="arabicPeriod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215CBD-C42F-49D4-9373-094ECD9CEBE7}" type="slidenum">
              <a:rPr lang="en-US" altLang="ko-KR" sz="1400">
                <a:latin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400">
              <a:latin typeface="굴림" panose="020B0600000101010101" pitchFamily="50" charset="-127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Exams (50 pts)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1800225"/>
          </a:xfrm>
        </p:spPr>
        <p:txBody>
          <a:bodyPr/>
          <a:lstStyle/>
          <a:p>
            <a:pPr eaLnBrk="1" hangingPunct="1"/>
            <a:r>
              <a:rPr lang="en-US" altLang="ko-KR" sz="2000" dirty="0"/>
              <a:t>To test your understanding SE theories and practices. </a:t>
            </a:r>
          </a:p>
          <a:p>
            <a:pPr lvl="1" eaLnBrk="1" hangingPunct="1"/>
            <a:r>
              <a:rPr lang="en-US" altLang="ko-KR" dirty="0"/>
              <a:t>Midterm I (25 points)</a:t>
            </a:r>
          </a:p>
          <a:p>
            <a:pPr lvl="1" eaLnBrk="1" hangingPunct="1"/>
            <a:r>
              <a:rPr lang="en-US" altLang="ko-KR" dirty="0"/>
              <a:t>Midterm II (25 points)</a:t>
            </a:r>
          </a:p>
          <a:p>
            <a:pPr eaLnBrk="1" hangingPunct="1"/>
            <a:endParaRPr lang="en-US" altLang="ko-KR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F675A2-AD36-4091-8FC0-674A0213581E}" type="datetime1">
              <a:rPr lang="ko-KR" altLang="en-US"/>
              <a:pPr>
                <a:defRPr/>
              </a:pPr>
              <a:t>2023. 9. 4.</a:t>
            </a:fld>
            <a:endParaRPr lang="en-US" altLang="ko-KR"/>
          </a:p>
        </p:txBody>
      </p:sp>
      <p:sp>
        <p:nvSpPr>
          <p:cNvPr id="1433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AutoNum type="arabicPeriod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E4277B-DE94-40D2-902E-200D6DC2B96B}" type="slidenum">
              <a:rPr lang="en-US" altLang="ko-KR" sz="1400">
                <a:latin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400">
              <a:latin typeface="굴림" panose="020B0600000101010101" pitchFamily="50" charset="-127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Group Project (30 points)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b="1" dirty="0"/>
              <a:t>Theme</a:t>
            </a:r>
            <a:r>
              <a:rPr lang="en-US" altLang="ko-KR" sz="2400" dirty="0"/>
              <a:t>: Blockchain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/>
              <a:t>Deliverables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Web site (all documents, source codes, useful links,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Program components; Demo; Documentation (User, Reference, Installation Manuals)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Demonstration for all CS/EE/other students, faculty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Poster and 1-pager advertisement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/>
              <a:t>Grading Criteria (each - up to 10 points)</a:t>
            </a:r>
            <a:endParaRPr lang="en-US" altLang="ko-KR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Innovation (Something new, value proposition), Business Case, Completeness, Demo (Presentation) &amp;Documentation, </a:t>
            </a:r>
            <a:br>
              <a:rPr lang="en-US" altLang="ko-KR" dirty="0"/>
            </a:br>
            <a:r>
              <a:rPr lang="en-US" altLang="ko-KR" dirty="0"/>
              <a:t>Excellent (10 pts); Very Good (8 pts); Good (6); Fair (4); Poor (2)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Potential Project Topics</a:t>
            </a:r>
            <a:endParaRPr lang="ko-KR" altLang="en-US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IoT (Internet of Things) Digital Asset Trading</a:t>
            </a:r>
          </a:p>
          <a:p>
            <a:r>
              <a:rPr lang="en-US" altLang="ko-KR" sz="2400" dirty="0"/>
              <a:t>ChatGPT-based Service (Prompt Engineering)</a:t>
            </a:r>
          </a:p>
          <a:p>
            <a:r>
              <a:rPr lang="en-US" altLang="ko-KR" sz="2400" dirty="0"/>
              <a:t>NFT (Non-Fungible Token)</a:t>
            </a:r>
          </a:p>
          <a:p>
            <a:r>
              <a:rPr lang="en-US" altLang="ko-KR" sz="2400" dirty="0"/>
              <a:t>Blockchain-based Service</a:t>
            </a:r>
          </a:p>
          <a:p>
            <a:r>
              <a:rPr lang="en-US" altLang="ko-KR" sz="2400" dirty="0"/>
              <a:t>Healthcare Information System</a:t>
            </a:r>
          </a:p>
          <a:p>
            <a:pPr lvl="1"/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43CD28B-D19B-4E8C-9B83-0E9A9C9204BB}" type="datetime1">
              <a:rPr lang="ko-KR" altLang="en-US" smtClean="0"/>
              <a:pPr>
                <a:defRPr/>
              </a:pPr>
              <a:t>2023. 9. 4.</a:t>
            </a:fld>
            <a:endParaRPr lang="en-US" altLang="ko-KR"/>
          </a:p>
        </p:txBody>
      </p:sp>
      <p:sp>
        <p:nvSpPr>
          <p:cNvPr id="15365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AutoNum type="arabicPeriod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AA2398-02F1-4DE2-86EA-C956C958AAEB}" type="slidenum">
              <a:rPr lang="en-US" altLang="ko-KR" sz="1400">
                <a:latin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4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F675A2-AD36-4091-8FC0-674A0213581E}" type="datetime1">
              <a:rPr lang="ko-KR" altLang="en-US"/>
              <a:pPr>
                <a:defRPr/>
              </a:pPr>
              <a:t>2023. 9. 4.</a:t>
            </a:fld>
            <a:endParaRPr lang="en-US" altLang="ko-KR"/>
          </a:p>
        </p:txBody>
      </p:sp>
      <p:sp>
        <p:nvSpPr>
          <p:cNvPr id="1433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AutoNum type="arabicPeriod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E4277B-DE94-40D2-902E-200D6DC2B96B}" type="slidenum">
              <a:rPr lang="en-US" altLang="ko-KR" sz="1400">
                <a:latin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400">
              <a:latin typeface="굴림" panose="020B0600000101010101" pitchFamily="50" charset="-127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Homework &amp; Attendance</a:t>
            </a:r>
            <a:r>
              <a:rPr lang="ko-KR" altLang="en-US" dirty="0"/>
              <a:t> </a:t>
            </a:r>
            <a:r>
              <a:rPr lang="en-US" altLang="ko-KR" dirty="0"/>
              <a:t>(20 points)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/>
              <a:t>Homework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Business Plan and 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Requirement document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Architecture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Coding and Testing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/>
              <a:t>Attendance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Omitting more than 1/3 class attendance would be F (failure)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Active Question and Answer would be plus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52974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34AE4A-4E92-468F-9A8B-073BAF722DB7}" type="datetime1">
              <a:rPr lang="ko-KR" altLang="en-US"/>
              <a:pPr>
                <a:defRPr/>
              </a:pPr>
              <a:t>2023. 9. 4.</a:t>
            </a:fld>
            <a:endParaRPr lang="en-US" altLang="ko-KR"/>
          </a:p>
        </p:txBody>
      </p:sp>
      <p:sp>
        <p:nvSpPr>
          <p:cNvPr id="1945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AutoNum type="arabicPeriod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CF5756-8C30-4ACE-AD32-848B47A3258E}" type="slidenum">
              <a:rPr lang="en-US" altLang="ko-KR" sz="1400">
                <a:latin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400">
              <a:latin typeface="굴림" panose="020B0600000101010101" pitchFamily="50" charset="-127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Epilogue and Feedback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7067550" cy="3240088"/>
          </a:xfrm>
        </p:spPr>
        <p:txBody>
          <a:bodyPr/>
          <a:lstStyle/>
          <a:p>
            <a:pPr eaLnBrk="1" hangingPunct="1"/>
            <a:r>
              <a:rPr lang="en-US" altLang="ko-KR" sz="2000" b="1" dirty="0"/>
              <a:t>The class web site </a:t>
            </a:r>
          </a:p>
          <a:p>
            <a:pPr eaLnBrk="1" hangingPunct="1">
              <a:buFontTx/>
              <a:buNone/>
            </a:pPr>
            <a:r>
              <a:rPr lang="en-US" altLang="ko-KR" sz="2000" dirty="0"/>
              <a:t>      </a:t>
            </a:r>
            <a:r>
              <a:rPr lang="en-US" altLang="ko-KR" sz="1800" dirty="0"/>
              <a:t>- general course web site</a:t>
            </a:r>
          </a:p>
          <a:p>
            <a:pPr eaLnBrk="1" hangingPunct="1">
              <a:buFontTx/>
              <a:buNone/>
            </a:pPr>
            <a:r>
              <a:rPr lang="en-US" altLang="ko-KR" sz="1800" dirty="0"/>
              <a:t>	 - Project web sites will be given </a:t>
            </a:r>
          </a:p>
          <a:p>
            <a:pPr eaLnBrk="1" hangingPunct="1">
              <a:buFontTx/>
              <a:buNone/>
            </a:pPr>
            <a:endParaRPr lang="en-US" altLang="ko-KR" sz="1800" dirty="0"/>
          </a:p>
          <a:p>
            <a:pPr eaLnBrk="1" hangingPunct="1">
              <a:buFontTx/>
              <a:buNone/>
            </a:pPr>
            <a:endParaRPr lang="en-US" altLang="ko-KR" sz="1800" dirty="0"/>
          </a:p>
          <a:p>
            <a:pPr eaLnBrk="1" hangingPunct="1"/>
            <a:r>
              <a:rPr lang="en-US" altLang="ko-KR" sz="2000" b="1" dirty="0"/>
              <a:t>Please propose projects in your mind.</a:t>
            </a:r>
          </a:p>
          <a:p>
            <a:pPr eaLnBrk="1" hangingPunct="1"/>
            <a:endParaRPr lang="en-US" altLang="ko-KR" sz="2000" b="1" dirty="0"/>
          </a:p>
          <a:p>
            <a:pPr eaLnBrk="1" hangingPunct="1"/>
            <a:r>
              <a:rPr lang="en-US" altLang="ko-KR" sz="2000" b="1" dirty="0"/>
              <a:t>Any questions or suggestions ?</a:t>
            </a:r>
          </a:p>
          <a:p>
            <a:pPr eaLnBrk="1" hangingPunct="1"/>
            <a:endParaRPr lang="en-US" altLang="ko-KR" sz="2000" b="1" dirty="0"/>
          </a:p>
          <a:p>
            <a:pPr eaLnBrk="1" hangingPunct="1"/>
            <a:endParaRPr lang="en-US" altLang="ko-KR" sz="2000" b="1" dirty="0"/>
          </a:p>
          <a:p>
            <a:pPr eaLnBrk="1" hangingPunct="1"/>
            <a:endParaRPr lang="en-US" altLang="ko-KR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F075C3-BDDD-424C-969A-B5579D1F23FB}" type="datetime1">
              <a:rPr lang="ko-KR" altLang="en-US"/>
              <a:pPr>
                <a:defRPr/>
              </a:pPr>
              <a:t>2023. 9. 4.</a:t>
            </a:fld>
            <a:endParaRPr lang="en-US" altLang="ko-KR"/>
          </a:p>
        </p:txBody>
      </p:sp>
      <p:sp>
        <p:nvSpPr>
          <p:cNvPr id="512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AutoNum type="arabicPeriod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49545F-5CBB-4594-8799-091E2706BD6C}" type="slidenum">
              <a:rPr lang="en-US" altLang="ko-KR" sz="1400">
                <a:latin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>
              <a:latin typeface="굴림" panose="020B0600000101010101" pitchFamily="50" charset="-127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The Goals of Today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2275" y="1628775"/>
            <a:ext cx="6192838" cy="2447925"/>
          </a:xfrm>
        </p:spPr>
        <p:txBody>
          <a:bodyPr/>
          <a:lstStyle/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Understand why I need to take this Course</a:t>
            </a:r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Decide whether I have to continue or drop</a:t>
            </a:r>
          </a:p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BEC680-657C-417F-B7AD-59F147803E4E}" type="datetime1">
              <a:rPr lang="ko-KR" altLang="en-US"/>
              <a:pPr>
                <a:defRPr/>
              </a:pPr>
              <a:t>2023. 9. 4.</a:t>
            </a:fld>
            <a:endParaRPr lang="en-US" altLang="ko-KR"/>
          </a:p>
        </p:txBody>
      </p:sp>
      <p:sp>
        <p:nvSpPr>
          <p:cNvPr id="614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AutoNum type="arabicPeriod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6E04FF-8954-4C6F-900A-88682ACE1ECB}" type="slidenum">
              <a:rPr lang="en-US" altLang="ko-KR" sz="1400">
                <a:latin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>
              <a:latin typeface="굴림" panose="020B0600000101010101" pitchFamily="50" charset="-127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My Teaching Philosophy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800"/>
              <a:t>Ensure that the students acquired the abilities to understand fundamental theories and develop analytical modeling techniques in the subjects.</a:t>
            </a:r>
          </a:p>
          <a:p>
            <a:pPr eaLnBrk="1" hangingPunct="1">
              <a:lnSpc>
                <a:spcPct val="90000"/>
              </a:lnSpc>
            </a:pPr>
            <a:endParaRPr lang="en-US" altLang="ko-KR" sz="1800"/>
          </a:p>
          <a:p>
            <a:pPr eaLnBrk="1" hangingPunct="1">
              <a:lnSpc>
                <a:spcPct val="90000"/>
              </a:lnSpc>
            </a:pPr>
            <a:r>
              <a:rPr lang="en-US" altLang="ko-KR" sz="1800"/>
              <a:t>Encourage them to apply these basic theories and modeling techniques into emerging domains (e.g., pervasive computing) through exciting class projects that enhanced their creativity abilities.</a:t>
            </a:r>
          </a:p>
          <a:p>
            <a:pPr eaLnBrk="1" hangingPunct="1">
              <a:lnSpc>
                <a:spcPct val="90000"/>
              </a:lnSpc>
            </a:pPr>
            <a:endParaRPr lang="en-US" altLang="ko-KR" sz="1800"/>
          </a:p>
          <a:p>
            <a:pPr eaLnBrk="1" hangingPunct="1">
              <a:lnSpc>
                <a:spcPct val="90000"/>
              </a:lnSpc>
            </a:pPr>
            <a:r>
              <a:rPr lang="en-US" altLang="ko-KR" sz="1800"/>
              <a:t>For more comprehensive understanding, motivate them to pursue their specific interests in the project and to develop an in-depth case study.</a:t>
            </a:r>
          </a:p>
          <a:p>
            <a:pPr eaLnBrk="1" hangingPunct="1">
              <a:lnSpc>
                <a:spcPct val="90000"/>
              </a:lnSpc>
            </a:pPr>
            <a:endParaRPr lang="en-US" altLang="ko-KR" sz="1800"/>
          </a:p>
          <a:p>
            <a:pPr eaLnBrk="1" hangingPunct="1">
              <a:lnSpc>
                <a:spcPct val="90000"/>
              </a:lnSpc>
            </a:pPr>
            <a:r>
              <a:rPr lang="en-US" altLang="ko-KR" sz="1800"/>
              <a:t>Promote their verbal and written communication skills through team projects, showcase demos, case study presentations, and term paper writing.</a:t>
            </a:r>
          </a:p>
          <a:p>
            <a:pPr eaLnBrk="1" hangingPunct="1">
              <a:lnSpc>
                <a:spcPct val="90000"/>
              </a:lnSpc>
            </a:pPr>
            <a:endParaRPr lang="en-US" altLang="ko-KR" sz="1800"/>
          </a:p>
          <a:p>
            <a:pPr eaLnBrk="1" hangingPunct="1">
              <a:lnSpc>
                <a:spcPct val="90000"/>
              </a:lnSpc>
            </a:pPr>
            <a:r>
              <a:rPr lang="en-US" altLang="ko-KR" sz="1800"/>
              <a:t>Guide them to disseminate what they learned and produced to other and future students via effective project web sites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E711A82-7AE6-4A64-9BE4-C626E27EFC15}" type="datetime1">
              <a:rPr lang="ko-KR" altLang="en-US"/>
              <a:pPr>
                <a:defRPr/>
              </a:pPr>
              <a:t>2023. 9. 4.</a:t>
            </a:fld>
            <a:endParaRPr lang="en-US" altLang="ko-KR"/>
          </a:p>
        </p:txBody>
      </p:sp>
      <p:sp>
        <p:nvSpPr>
          <p:cNvPr id="71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AutoNum type="arabicPeriod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CE8795-EE2D-44F2-AF91-7966EF096FFB}" type="slidenum">
              <a:rPr lang="en-US" altLang="ko-KR" sz="1400">
                <a:latin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>
              <a:latin typeface="굴림" panose="020B0600000101010101" pitchFamily="50" charset="-127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In the classroom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01800"/>
            <a:ext cx="7200900" cy="4103688"/>
          </a:xfrm>
        </p:spPr>
        <p:txBody>
          <a:bodyPr/>
          <a:lstStyle/>
          <a:p>
            <a:pPr eaLnBrk="1" hangingPunct="1"/>
            <a:r>
              <a:rPr lang="en-US" altLang="ko-KR"/>
              <a:t>I want my class to be:</a:t>
            </a:r>
          </a:p>
          <a:p>
            <a:pPr eaLnBrk="1" hangingPunct="1"/>
            <a:endParaRPr lang="en-US" altLang="ko-KR"/>
          </a:p>
          <a:p>
            <a:pPr lvl="1" eaLnBrk="1" hangingPunct="1"/>
            <a:r>
              <a:rPr lang="en-US" altLang="ko-KR"/>
              <a:t>Proactive (participation, discussion)</a:t>
            </a:r>
          </a:p>
          <a:p>
            <a:pPr lvl="1" eaLnBrk="1" hangingPunct="1"/>
            <a:r>
              <a:rPr lang="en-US" altLang="ko-KR"/>
              <a:t>Dynamic/Feedback (reflect to your and job needs)</a:t>
            </a:r>
          </a:p>
          <a:p>
            <a:pPr lvl="1" eaLnBrk="1" hangingPunct="1"/>
            <a:r>
              <a:rPr lang="en-US" altLang="ko-KR"/>
              <a:t>Creative/Productive</a:t>
            </a:r>
          </a:p>
          <a:p>
            <a:pPr lvl="1" eaLnBrk="1" hangingPunct="1"/>
            <a:r>
              <a:rPr lang="en-US" altLang="ko-KR"/>
              <a:t>Useful (in your future career)</a:t>
            </a:r>
          </a:p>
          <a:p>
            <a:pPr lvl="1" eaLnBrk="1" hangingPunct="1"/>
            <a:r>
              <a:rPr lang="en-US" altLang="ko-KR"/>
              <a:t>Efficient and Effective (communication)</a:t>
            </a:r>
          </a:p>
          <a:p>
            <a:pPr lvl="1" eaLnBrk="1" hangingPunct="1"/>
            <a:endParaRPr lang="en-US" altLang="ko-KR"/>
          </a:p>
          <a:p>
            <a:pPr eaLnBrk="1" hangingPunct="1"/>
            <a:r>
              <a:rPr lang="en-US" altLang="ko-KR"/>
              <a:t>What do you earn through this class?</a:t>
            </a:r>
          </a:p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D2AE713-0FA2-4311-9E44-734516CDDA5C}" type="datetime1">
              <a:rPr lang="ko-KR" altLang="en-US"/>
              <a:pPr>
                <a:defRPr/>
              </a:pPr>
              <a:t>2023. 9. 4.</a:t>
            </a:fld>
            <a:endParaRPr lang="en-US" altLang="ko-KR"/>
          </a:p>
        </p:txBody>
      </p:sp>
      <p:sp>
        <p:nvSpPr>
          <p:cNvPr id="819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AutoNum type="arabicPeriod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7C739B-0A86-410A-809A-A08A511FE69B}" type="slidenum">
              <a:rPr lang="en-US" altLang="ko-KR" sz="1400">
                <a:latin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>
              <a:latin typeface="굴림" panose="020B0600000101010101" pitchFamily="50" charset="-127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Contents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0800" y="1701800"/>
            <a:ext cx="6851650" cy="3959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Goals of this Course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/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Overview of the Course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Prerequisites and Textbooks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Introduction to Software Engineering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Group Projects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Exams, Project, Homework Assignments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2400" dirty="0"/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Epilogue and Feedback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/>
          </a:p>
        </p:txBody>
      </p:sp>
      <p:sp>
        <p:nvSpPr>
          <p:cNvPr id="443396" name="AutoShape 4"/>
          <p:cNvSpPr>
            <a:spLocks noChangeArrowheads="1"/>
          </p:cNvSpPr>
          <p:nvPr/>
        </p:nvSpPr>
        <p:spPr bwMode="auto">
          <a:xfrm>
            <a:off x="725488" y="1628775"/>
            <a:ext cx="533400" cy="4572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71AF15B-C780-415A-ADF4-FF291793DB25}" type="datetime1">
              <a:rPr lang="ko-KR" altLang="en-US"/>
              <a:pPr>
                <a:defRPr/>
              </a:pPr>
              <a:t>2023. 9. 4.</a:t>
            </a:fld>
            <a:endParaRPr lang="en-US" altLang="ko-KR"/>
          </a:p>
        </p:txBody>
      </p:sp>
      <p:sp>
        <p:nvSpPr>
          <p:cNvPr id="921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AutoNum type="arabicPeriod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8E819D-C313-4407-B237-7DC89C33568C}" type="slidenum">
              <a:rPr lang="en-US" altLang="ko-KR" sz="1400">
                <a:latin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>
              <a:latin typeface="굴림" panose="020B0600000101010101" pitchFamily="50" charset="-127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Goals of this course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773238"/>
            <a:ext cx="7488238" cy="35274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sz="2400" dirty="0"/>
              <a:t>This is not traditional Software Engineering (SE) class, but </a:t>
            </a:r>
            <a:r>
              <a:rPr lang="en-US" altLang="ko-KR" sz="2400" dirty="0">
                <a:solidFill>
                  <a:srgbClr val="FF0000"/>
                </a:solidFill>
              </a:rPr>
              <a:t>Lean Software Engineering </a:t>
            </a:r>
            <a:r>
              <a:rPr lang="en-US" altLang="ko-KR" sz="2400" dirty="0"/>
              <a:t>for Startup</a:t>
            </a:r>
          </a:p>
          <a:p>
            <a:pPr marL="0" indent="0" eaLnBrk="1" hangingPunct="1">
              <a:buNone/>
            </a:pPr>
            <a:endParaRPr lang="en-US" altLang="ko-KR" sz="2400" dirty="0"/>
          </a:p>
          <a:p>
            <a:pPr marL="0" indent="0" eaLnBrk="1" hangingPunct="1">
              <a:buNone/>
            </a:pPr>
            <a:r>
              <a:rPr lang="en-US" altLang="ko-KR" sz="2400" dirty="0"/>
              <a:t>You will learn how to develop software better, faster, cheaper in startup company </a:t>
            </a:r>
          </a:p>
          <a:p>
            <a:pPr eaLnBrk="1" hangingPunct="1"/>
            <a:r>
              <a:rPr lang="en-US" altLang="ko-KR" sz="2400" dirty="0"/>
              <a:t>including lean startup, business model generation, agile process, open source approach, platform development, component-based software engineering</a:t>
            </a:r>
          </a:p>
          <a:p>
            <a:pPr marL="0" indent="0" eaLnBrk="1" hangingPunct="1">
              <a:buNone/>
            </a:pPr>
            <a:endParaRPr lang="en-US" altLang="ko-KR" sz="2400" dirty="0"/>
          </a:p>
          <a:p>
            <a:pPr marL="0" indent="0" eaLnBrk="1" hangingPunct="1">
              <a:buNone/>
            </a:pPr>
            <a:endParaRPr lang="en-US" altLang="ko-KR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58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71AF15B-C780-415A-ADF4-FF291793DB25}" type="datetime1">
              <a:rPr lang="ko-KR" altLang="en-US"/>
              <a:pPr>
                <a:defRPr/>
              </a:pPr>
              <a:t>2023. 9. 4.</a:t>
            </a:fld>
            <a:endParaRPr lang="en-US" altLang="ko-KR"/>
          </a:p>
        </p:txBody>
      </p:sp>
      <p:sp>
        <p:nvSpPr>
          <p:cNvPr id="921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AutoNum type="arabicPeriod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8E819D-C313-4407-B237-7DC89C33568C}" type="slidenum">
              <a:rPr lang="en-US" altLang="ko-KR" sz="1400">
                <a:latin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>
              <a:latin typeface="굴림" panose="020B0600000101010101" pitchFamily="50" charset="-127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Goals of this course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773238"/>
            <a:ext cx="7488238" cy="3527425"/>
          </a:xfrm>
        </p:spPr>
        <p:txBody>
          <a:bodyPr/>
          <a:lstStyle/>
          <a:p>
            <a:pPr marL="419100" indent="-419100" eaLnBrk="1" hangingPunct="1">
              <a:buFontTx/>
              <a:buAutoNum type="arabicPeriod"/>
            </a:pPr>
            <a:r>
              <a:rPr lang="en-US" altLang="ko-KR" sz="2400" dirty="0"/>
              <a:t>You will learn to develop, manage, test, and maintain from a small- to middle-size software in a agile and lean-startup way. </a:t>
            </a:r>
          </a:p>
          <a:p>
            <a:pPr marL="838200" lvl="1" indent="-381000" eaLnBrk="1" hangingPunct="1">
              <a:buFontTx/>
              <a:buNone/>
            </a:pPr>
            <a:endParaRPr lang="en-US" altLang="ko-KR" sz="2200" dirty="0"/>
          </a:p>
          <a:p>
            <a:pPr marL="419100" indent="-419100" eaLnBrk="1" hangingPunct="1">
              <a:buFontTx/>
              <a:buAutoNum type="arabicPeriod"/>
            </a:pPr>
            <a:r>
              <a:rPr lang="en-US" altLang="ko-KR" sz="2400" dirty="0"/>
              <a:t>Exercise creativity, hand-on experience, and teamwork through group projects.</a:t>
            </a:r>
          </a:p>
          <a:p>
            <a:pPr marL="419100" indent="-419100" eaLnBrk="1" hangingPunct="1">
              <a:buFontTx/>
              <a:buAutoNum type="arabicPeriod"/>
            </a:pPr>
            <a:endParaRPr lang="en-US" altLang="ko-KR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277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71AF15B-C780-415A-ADF4-FF291793DB25}" type="datetime1">
              <a:rPr lang="ko-KR" altLang="en-US"/>
              <a:pPr>
                <a:defRPr/>
              </a:pPr>
              <a:t>2023. 9. 4.</a:t>
            </a:fld>
            <a:endParaRPr lang="en-US" altLang="ko-KR"/>
          </a:p>
        </p:txBody>
      </p:sp>
      <p:sp>
        <p:nvSpPr>
          <p:cNvPr id="921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AutoNum type="arabicPeriod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8E819D-C313-4407-B237-7DC89C33568C}" type="slidenum">
              <a:rPr lang="en-US" altLang="ko-KR" sz="1400">
                <a:latin typeface="굴림" panose="020B0600000101010101" pitchFamily="50" charset="-127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>
              <a:latin typeface="굴림" panose="020B0600000101010101" pitchFamily="50" charset="-127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Students for this course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773238"/>
            <a:ext cx="7488238" cy="35274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sz="2400" dirty="0"/>
              <a:t>This class is designed for</a:t>
            </a:r>
          </a:p>
          <a:p>
            <a:pPr marL="457200" indent="-457200" eaLnBrk="1" hangingPunct="1">
              <a:buAutoNum type="arabicParenR"/>
            </a:pPr>
            <a:r>
              <a:rPr lang="en-US" altLang="ko-KR" sz="2400" dirty="0"/>
              <a:t>STEP students</a:t>
            </a:r>
            <a:br>
              <a:rPr lang="en-US" altLang="ko-KR" sz="2400" dirty="0"/>
            </a:br>
            <a:r>
              <a:rPr lang="en-US" altLang="ko-KR" sz="2000" dirty="0"/>
              <a:t>(Software Technology and Entrepreneurship Program, </a:t>
            </a:r>
            <a:br>
              <a:rPr lang="en-US" altLang="ko-KR" sz="2400" dirty="0"/>
            </a:br>
            <a:r>
              <a:rPr lang="ko-KR" altLang="en-US" sz="2400" dirty="0"/>
              <a:t>소프트웨어 벤처 융합 전공</a:t>
            </a:r>
            <a:r>
              <a:rPr lang="en-US" altLang="ko-KR" sz="2400" dirty="0"/>
              <a:t>)</a:t>
            </a:r>
          </a:p>
          <a:p>
            <a:pPr marL="457200" indent="-457200" eaLnBrk="1" hangingPunct="1">
              <a:buAutoNum type="arabicParenR"/>
            </a:pPr>
            <a:r>
              <a:rPr lang="en-US" altLang="ko-KR" sz="2400" dirty="0"/>
              <a:t>Students who want to make a startup company or plan to launch a new software business</a:t>
            </a:r>
          </a:p>
          <a:p>
            <a:pPr marL="457200" indent="-457200" eaLnBrk="1" hangingPunct="1">
              <a:buAutoNum type="arabicParenR"/>
            </a:pPr>
            <a:endParaRPr lang="en-US" altLang="ko-KR" sz="2400" dirty="0"/>
          </a:p>
          <a:p>
            <a:pPr marL="0" indent="0" eaLnBrk="1" hangingPunct="1">
              <a:buNone/>
            </a:pPr>
            <a:r>
              <a:rPr lang="en-US" altLang="ko-KR" sz="2400" dirty="0"/>
              <a:t>For those who want to learn traditional SE, please take other SE classes.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r>
              <a:rPr lang="en-US" altLang="ko-KR" baseline="30000" dirty="0"/>
              <a:t>*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주차</a:t>
            </a:r>
            <a:r>
              <a:rPr lang="en-US" altLang="ko-KR" sz="2400" dirty="0"/>
              <a:t>: Introduction &amp; Design Thinking &amp; Lean Startup</a:t>
            </a:r>
          </a:p>
          <a:p>
            <a:r>
              <a:rPr lang="en-US" altLang="ko-KR" sz="2400" dirty="0"/>
              <a:t>2</a:t>
            </a:r>
            <a:r>
              <a:rPr lang="ko-KR" altLang="en-US" sz="2400" dirty="0"/>
              <a:t>주차</a:t>
            </a:r>
            <a:r>
              <a:rPr lang="en-US" altLang="ko-KR" sz="2400" dirty="0"/>
              <a:t>: Why startup? What to do? Team building</a:t>
            </a:r>
          </a:p>
          <a:p>
            <a:r>
              <a:rPr lang="en-US" altLang="ko-KR" sz="2400" dirty="0"/>
              <a:t>3</a:t>
            </a:r>
            <a:r>
              <a:rPr lang="ko-KR" altLang="en-US" sz="2400" dirty="0"/>
              <a:t>주차</a:t>
            </a:r>
            <a:r>
              <a:rPr lang="en-US" altLang="ko-KR" sz="2400" dirty="0"/>
              <a:t>: Business Model and Requirements Engineering – </a:t>
            </a:r>
            <a:br>
              <a:rPr lang="en-US" altLang="ko-KR" sz="2400" dirty="0"/>
            </a:br>
            <a:r>
              <a:rPr lang="en-US" altLang="ko-KR" sz="2400" dirty="0"/>
              <a:t>           Understanding Needs </a:t>
            </a:r>
          </a:p>
          <a:p>
            <a:r>
              <a:rPr lang="en-US" altLang="ko-KR" sz="2400" dirty="0"/>
              <a:t>4</a:t>
            </a:r>
            <a:r>
              <a:rPr lang="ko-KR" altLang="en-US" sz="2400" dirty="0"/>
              <a:t>주차</a:t>
            </a:r>
            <a:r>
              <a:rPr lang="en-US" altLang="ko-KR" sz="2400" dirty="0"/>
              <a:t>: software process &amp; agile software process </a:t>
            </a:r>
          </a:p>
          <a:p>
            <a:r>
              <a:rPr lang="en-US" altLang="ko-KR" sz="2400" dirty="0"/>
              <a:t>5</a:t>
            </a:r>
            <a:r>
              <a:rPr lang="ko-KR" altLang="en-US" sz="2400" dirty="0"/>
              <a:t>주차</a:t>
            </a:r>
            <a:r>
              <a:rPr lang="en-US" altLang="ko-KR" sz="2400" dirty="0"/>
              <a:t>: Project Management &amp; project planning</a:t>
            </a:r>
          </a:p>
          <a:p>
            <a:r>
              <a:rPr lang="en-US" altLang="ko-KR" sz="2400" dirty="0"/>
              <a:t>6</a:t>
            </a:r>
            <a:r>
              <a:rPr lang="ko-KR" altLang="en-US" sz="2400" dirty="0"/>
              <a:t>주차</a:t>
            </a:r>
            <a:r>
              <a:rPr lang="en-US" altLang="ko-KR" sz="2400" dirty="0"/>
              <a:t>: Project Presentation I</a:t>
            </a:r>
          </a:p>
          <a:p>
            <a:r>
              <a:rPr lang="en-US" altLang="ko-KR" sz="2400" dirty="0"/>
              <a:t>7</a:t>
            </a:r>
            <a:r>
              <a:rPr lang="ko-KR" altLang="en-US" sz="2400" dirty="0"/>
              <a:t>주차</a:t>
            </a:r>
            <a:r>
              <a:rPr lang="en-US" altLang="ko-KR" sz="2400" dirty="0"/>
              <a:t>: Object-Oriented Design (OOD) &amp; UML</a:t>
            </a:r>
          </a:p>
          <a:p>
            <a:r>
              <a:rPr lang="en-US" altLang="ko-KR" sz="2400" dirty="0"/>
              <a:t>8</a:t>
            </a:r>
            <a:r>
              <a:rPr lang="ko-KR" altLang="en-US" sz="2400" dirty="0"/>
              <a:t>주차</a:t>
            </a:r>
            <a:r>
              <a:rPr lang="en-US" altLang="ko-KR" sz="2400" dirty="0"/>
              <a:t>: Exam I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* Subject to change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CB930-500A-45DF-8B18-2C6EE29D66E7}" type="datetime1">
              <a:rPr lang="ko-KR" altLang="en-US" smtClean="0"/>
              <a:pPr>
                <a:defRPr/>
              </a:pPr>
              <a:t>2023. 9. 4.</a:t>
            </a:fld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6A524-7FE0-40EE-81AC-40F49577BFB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6331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20.8|34.9|19.5|2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15.2|86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5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5.1|22.2|26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heme/theme1.xml><?xml version="1.0" encoding="utf-8"?>
<a:theme xmlns:a="http://schemas.openxmlformats.org/drawingml/2006/main" name="연구실 슬라이드 샘플1">
  <a:themeElements>
    <a:clrScheme name="연구실 슬라이드 샘플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연구실 슬라이드 샘플1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lnDef>
  </a:objectDefaults>
  <a:extraClrSchemeLst>
    <a:extraClrScheme>
      <a:clrScheme name="연구실 슬라이드 샘플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실 슬라이드 샘플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실 슬라이드 샘플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실 슬라이드 샘플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실 슬라이드 샘플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연구실 슬라이드 샘플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실 슬라이드 샘플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실 슬라이드 샘플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실 슬라이드 샘플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실 슬라이드 샘플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실 슬라이드 샘플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연구실 슬라이드 샘플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 슬라이드 샘플1</Template>
  <TotalTime>834</TotalTime>
  <Words>876</Words>
  <Application>Microsoft Macintosh PowerPoint</Application>
  <PresentationFormat>화면 슬라이드 쇼(4:3)</PresentationFormat>
  <Paragraphs>183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굴림</vt:lpstr>
      <vt:lpstr>Arial</vt:lpstr>
      <vt:lpstr>연구실 슬라이드 샘플1</vt:lpstr>
      <vt:lpstr>Lecture #1 : Course Introduction</vt:lpstr>
      <vt:lpstr>The Goals of Today</vt:lpstr>
      <vt:lpstr>My Teaching Philosophy</vt:lpstr>
      <vt:lpstr>In the classroom</vt:lpstr>
      <vt:lpstr>Contents</vt:lpstr>
      <vt:lpstr>Goals of this course</vt:lpstr>
      <vt:lpstr>Goals of this course</vt:lpstr>
      <vt:lpstr>Students for this course</vt:lpstr>
      <vt:lpstr>Contents*</vt:lpstr>
      <vt:lpstr>Contents*</vt:lpstr>
      <vt:lpstr>Contents</vt:lpstr>
      <vt:lpstr>Prerequisites</vt:lpstr>
      <vt:lpstr>Textbooks</vt:lpstr>
      <vt:lpstr>Exams (50 pts)</vt:lpstr>
      <vt:lpstr>Group Project (30 points)</vt:lpstr>
      <vt:lpstr>Potential Project Topics</vt:lpstr>
      <vt:lpstr>Homework &amp; Attendance (20 points)</vt:lpstr>
      <vt:lpstr>Epilogue and Feedback</vt:lpstr>
    </vt:vector>
  </TitlesOfParts>
  <Company>고려대학교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연구실 소개</dc:title>
  <dc:creator>희서</dc:creator>
  <cp:lastModifiedBy>엄혜영[ 학부재학 / 컴퓨터학과 ]</cp:lastModifiedBy>
  <cp:revision>41</cp:revision>
  <dcterms:created xsi:type="dcterms:W3CDTF">2005-03-02T12:11:16Z</dcterms:created>
  <dcterms:modified xsi:type="dcterms:W3CDTF">2023-09-04T01:45:04Z</dcterms:modified>
</cp:coreProperties>
</file>