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handoutMasterIdLst>
    <p:handoutMasterId r:id="rId17"/>
  </p:handoutMasterIdLst>
  <p:sldIdLst>
    <p:sldId id="3166" r:id="rId2"/>
    <p:sldId id="3167" r:id="rId3"/>
    <p:sldId id="3168" r:id="rId4"/>
    <p:sldId id="3177" r:id="rId5"/>
    <p:sldId id="3173" r:id="rId6"/>
    <p:sldId id="3179" r:id="rId7"/>
    <p:sldId id="3180" r:id="rId8"/>
    <p:sldId id="3181" r:id="rId9"/>
    <p:sldId id="3183" r:id="rId10"/>
    <p:sldId id="3174" r:id="rId11"/>
    <p:sldId id="3160" r:id="rId12"/>
    <p:sldId id="3175" r:id="rId13"/>
    <p:sldId id="3142" r:id="rId14"/>
    <p:sldId id="3176"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4E7DF"/>
    <a:srgbClr val="218F75"/>
    <a:srgbClr val="005E5E"/>
    <a:srgbClr val="F3C5BE"/>
    <a:srgbClr val="60AEA9"/>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8" autoAdjust="0"/>
    <p:restoredTop sz="92959" autoAdjust="0"/>
  </p:normalViewPr>
  <p:slideViewPr>
    <p:cSldViewPr>
      <p:cViewPr varScale="1">
        <p:scale>
          <a:sx n="103" d="100"/>
          <a:sy n="103" d="100"/>
        </p:scale>
        <p:origin x="656" y="192"/>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2018/8/22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2018/8/22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55941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86740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71271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100708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6910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51277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11</a:t>
            </a:fld>
            <a:endParaRPr lang="zh-CN" altLang="en-US"/>
          </a:p>
        </p:txBody>
      </p:sp>
    </p:spTree>
    <p:extLst>
      <p:ext uri="{BB962C8B-B14F-4D97-AF65-F5344CB8AC3E}">
        <p14:creationId xmlns:p14="http://schemas.microsoft.com/office/powerpoint/2010/main" val="252426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19321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10055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8" name="组合 3"/>
          <p:cNvGrpSpPr/>
          <p:nvPr userDrawn="1"/>
        </p:nvGrpSpPr>
        <p:grpSpPr bwMode="auto">
          <a:xfrm flipH="1">
            <a:off x="-1" y="180752"/>
            <a:ext cx="740744" cy="517479"/>
            <a:chOff x="3533690" y="533400"/>
            <a:chExt cx="978859" cy="675969"/>
          </a:xfrm>
          <a:solidFill>
            <a:srgbClr val="EE1C39"/>
          </a:solidFill>
        </p:grpSpPr>
        <p:sp>
          <p:nvSpPr>
            <p:cNvPr id="9" name="矩形 8"/>
            <p:cNvSpPr/>
            <p:nvPr/>
          </p:nvSpPr>
          <p:spPr>
            <a:xfrm>
              <a:off x="3806726" y="533400"/>
              <a:ext cx="705823" cy="6759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sp>
          <p:nvSpPr>
            <p:cNvPr id="10" name="椭圆 9"/>
            <p:cNvSpPr/>
            <p:nvPr/>
          </p:nvSpPr>
          <p:spPr>
            <a:xfrm>
              <a:off x="3533690" y="533400"/>
              <a:ext cx="623734" cy="675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grpSp>
    </p:spTree>
    <p:extLst>
      <p:ext uri="{BB962C8B-B14F-4D97-AF65-F5344CB8AC3E}">
        <p14:creationId xmlns:p14="http://schemas.microsoft.com/office/powerpoint/2010/main" val="40122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pPr/>
              <a:t>‹#›</a:t>
            </a:fld>
            <a:endParaRPr lang="zh-CN" altLang="en-US" dirty="0"/>
          </a:p>
        </p:txBody>
      </p:sp>
    </p:spTree>
    <p:extLst>
      <p:ext uri="{BB962C8B-B14F-4D97-AF65-F5344CB8AC3E}">
        <p14:creationId xmlns:p14="http://schemas.microsoft.com/office/powerpoint/2010/main" val="8688879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953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2018/8/22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jpe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a:spLocks noChangeArrowheads="1"/>
          </p:cNvSpPr>
          <p:nvPr/>
        </p:nvSpPr>
        <p:spPr bwMode="auto">
          <a:xfrm>
            <a:off x="1496827" y="4104825"/>
            <a:ext cx="9865096" cy="3138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智能</a:t>
            </a: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电能表售电系统运维验收</a:t>
            </a: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报告</a:t>
            </a:r>
            <a:endPar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a:p>
            <a:pPr algn="ctr">
              <a:buNone/>
            </a:pPr>
            <a:r>
              <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(2016.5-2018.4)</a:t>
            </a:r>
            <a:endPar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
        <p:nvSpPr>
          <p:cNvPr id="2" name="文本框 1"/>
          <p:cNvSpPr txBox="1"/>
          <p:nvPr/>
        </p:nvSpPr>
        <p:spPr>
          <a:xfrm>
            <a:off x="5972175" y="3164681"/>
            <a:ext cx="914400" cy="914400"/>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271052673"/>
      </p:ext>
    </p:extLst>
  </p:cSld>
  <p:clrMapOvr>
    <a:masterClrMapping/>
  </p:clrMapOvr>
  <mc:AlternateContent xmlns:mc="http://schemas.openxmlformats.org/markup-compatibility/2006" xmlns:p14="http://schemas.microsoft.com/office/powerpoint/2010/main">
    <mc:Choice Requires="p14">
      <p:transition spd="slow" p14:dur="1200" advTm="2442">
        <p14:prism/>
      </p:transition>
    </mc:Choice>
    <mc:Fallback xmlns="">
      <p:transition spd="slow" advTm="24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8097088"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第三部分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5061" dirty="0" smtClean="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a:t>
            </a:r>
            <a:r>
              <a:rPr lang="zh-CN" altLang="en-US" sz="3200" dirty="0" smtClean="0">
                <a:solidFill>
                  <a:schemeClr val="accent2"/>
                </a:solidFill>
                <a:latin typeface="微软雅黑" panose="020B0503020204020204" pitchFamily="34" charset="-122"/>
                <a:ea typeface="微软雅黑" panose="020B0503020204020204" pitchFamily="34" charset="-122"/>
              </a:rPr>
              <a:t>系统运维存在</a:t>
            </a:r>
            <a:r>
              <a:rPr lang="zh-CN" altLang="en-US" sz="3200" dirty="0">
                <a:solidFill>
                  <a:schemeClr val="accent2"/>
                </a:solidFill>
                <a:latin typeface="微软雅黑" panose="020B0503020204020204" pitchFamily="34" charset="-122"/>
                <a:ea typeface="微软雅黑" panose="020B0503020204020204" pitchFamily="34" charset="-122"/>
              </a:rPr>
              <a:t>的问题</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03</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03</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61420636"/>
      </p:ext>
    </p:extLst>
  </p:cSld>
  <p:clrMapOvr>
    <a:masterClrMapping/>
  </p:clrMapOvr>
  <p:transition spd="slow" advTm="317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8" y="1528093"/>
            <a:ext cx="8989140" cy="732508"/>
          </a:xfrm>
          <a:prstGeom prst="rect">
            <a:avLst/>
          </a:prstGeom>
          <a:noFill/>
        </p:spPr>
        <p:txBody>
          <a:bodyPr wrap="square" rtlCol="0">
            <a:spAutoFit/>
          </a:bodyPr>
          <a:lstStyle/>
          <a:p>
            <a:pPr algn="ctr">
              <a:lnSpc>
                <a:spcPct val="130000"/>
              </a:lnSpc>
            </a:pPr>
            <a:r>
              <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智能电能表售</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电</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系统运维存在</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的问题</a:t>
            </a:r>
            <a:endPar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32"/>
          <p:cNvSpPr txBox="1"/>
          <p:nvPr/>
        </p:nvSpPr>
        <p:spPr>
          <a:xfrm>
            <a:off x="6789415" y="2555210"/>
            <a:ext cx="5040560" cy="2800767"/>
          </a:xfrm>
          <a:prstGeom prst="rect">
            <a:avLst/>
          </a:prstGeom>
          <a:noFill/>
        </p:spPr>
        <p:txBody>
          <a:bodyPr wrap="square" rtlCol="0">
            <a:spAutoFit/>
          </a:bodyPr>
          <a:lstStyle/>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突发事件处理速度需要提高及完善流程</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机房网络维护时，中央主路由停机检修，导致售电系统不能正常运行，</a:t>
            </a:r>
            <a:r>
              <a:rPr lang="zh-CN" altLang="zh-CN" sz="1600" dirty="0" smtClean="0">
                <a:solidFill>
                  <a:schemeClr val="bg1"/>
                </a:solidFill>
                <a:latin typeface="Microsoft YaHei Light" charset="-122"/>
                <a:ea typeface="Microsoft YaHei Light" charset="-122"/>
                <a:cs typeface="Microsoft YaHei Light" charset="-122"/>
              </a:rPr>
              <a:t>时间</a:t>
            </a:r>
            <a:r>
              <a:rPr lang="zh-CN" altLang="zh-CN" sz="1600" dirty="0">
                <a:solidFill>
                  <a:schemeClr val="bg1"/>
                </a:solidFill>
                <a:latin typeface="Microsoft YaHei Light" charset="-122"/>
                <a:ea typeface="Microsoft YaHei Light" charset="-122"/>
                <a:cs typeface="Microsoft YaHei Light" charset="-122"/>
              </a:rPr>
              <a:t>超过四小时</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后期将对服务器进行双网卡绑定，杜绝此类事件再次发生</a:t>
            </a:r>
            <a:r>
              <a:rPr lang="zh-CN" altLang="zh-CN" sz="1600" dirty="0" smtClean="0">
                <a:solidFill>
                  <a:schemeClr val="bg1"/>
                </a:solidFill>
                <a:latin typeface="Microsoft YaHei Light" charset="-122"/>
                <a:ea typeface="Microsoft YaHei Light" charset="-122"/>
                <a:cs typeface="Microsoft YaHei Light" charset="-122"/>
              </a:rPr>
              <a:t>。</a:t>
            </a:r>
            <a:endParaRPr lang="zh-CN" altLang="zh-CN" sz="1600" dirty="0">
              <a:solidFill>
                <a:schemeClr val="bg1"/>
              </a:solidFill>
              <a:latin typeface="Microsoft YaHei Light" charset="-122"/>
              <a:ea typeface="Microsoft YaHei Light" charset="-122"/>
              <a:cs typeface="Microsoft YaHei Light" charset="-122"/>
            </a:endParaRP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运维人员作息时间需要跟地市操作人员同步，以免需要咨询处理问题时不能及时处理。地市反映运维人员周末需要加强值班。</a:t>
            </a: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经过近一年的运维，在计量中心领导及工作人员的指导与关心下，基本顺利完成了售电系统地运维，在以后的工作中，售电系统运维组将努力提高自身素质，为各地市提供更优质的运维服务。</a:t>
            </a:r>
          </a:p>
        </p:txBody>
      </p:sp>
      <p:sp>
        <p:nvSpPr>
          <p:cNvPr id="9"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39393298"/>
      </p:ext>
    </p:extLst>
  </p:cSld>
  <p:clrMapOvr>
    <a:masterClrMapping/>
  </p:clrMapOvr>
  <mc:AlternateContent xmlns:mc="http://schemas.openxmlformats.org/markup-compatibility/2006" xmlns:p14="http://schemas.microsoft.com/office/powerpoint/2010/main">
    <mc:Choice Requires="p14">
      <p:transition spd="slow" p14:dur="1200" advTm="5377">
        <p14:prism/>
      </p:transition>
    </mc:Choice>
    <mc:Fallback xmlns="">
      <p:transition spd="slow" advTm="53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706451"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第四部分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电系统改进措施</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04</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04</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36788644"/>
      </p:ext>
    </p:extLst>
  </p:cSld>
  <p:clrMapOvr>
    <a:masterClrMapping/>
  </p:clrMapOvr>
  <p:transition spd="slow" advTm="205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80703" y="1372752"/>
            <a:ext cx="4032448" cy="4217101"/>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userDrawn="1"/>
          </p:nvSpPr>
          <p:spPr>
            <a:xfrm rot="2904439">
              <a:off x="9688849" y="1863970"/>
              <a:ext cx="1466593" cy="648290"/>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a:t>
              </a: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系统巡检维护</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30"/>
          <p:cNvGrpSpPr/>
          <p:nvPr/>
        </p:nvGrpSpPr>
        <p:grpSpPr>
          <a:xfrm>
            <a:off x="5120090" y="750738"/>
            <a:ext cx="7060403" cy="1103387"/>
            <a:chOff x="8633669" y="2306010"/>
            <a:chExt cx="2990246" cy="1204796"/>
          </a:xfrm>
        </p:grpSpPr>
        <p:sp>
          <p:nvSpPr>
            <p:cNvPr id="30" name="Rectangle 28"/>
            <p:cNvSpPr/>
            <p:nvPr/>
          </p:nvSpPr>
          <p:spPr>
            <a:xfrm>
              <a:off x="8633669" y="2623599"/>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自售电系统运维初始，公司领导对系统</a:t>
              </a:r>
              <a:r>
                <a:rPr lang="zh-CN" altLang="zh-CN" sz="1200" dirty="0" smtClean="0">
                  <a:latin typeface="微软雅黑" panose="020B0503020204020204" pitchFamily="34" charset="-122"/>
                  <a:ea typeface="微软雅黑" panose="020B0503020204020204" pitchFamily="34" charset="-122"/>
                  <a:cs typeface="Arial" charset="0"/>
                </a:rPr>
                <a:t>建设工作</a:t>
              </a:r>
              <a:r>
                <a:rPr lang="zh-CN" altLang="zh-CN" sz="1200" dirty="0">
                  <a:latin typeface="微软雅黑" panose="020B0503020204020204" pitchFamily="34" charset="-122"/>
                  <a:ea typeface="微软雅黑" panose="020B0503020204020204" pitchFamily="34" charset="-122"/>
                  <a:cs typeface="Arial" charset="0"/>
                </a:rPr>
                <a:t>高度重视，对项目建设过程中的人员调配、办公场所安排、项目资金落实等方面具体工作给予了密切关注和大力支持。</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针对冀北电力的售电运维，公司不断修改和完善运维工作制度，为更好的服务用户提供了制度保障。</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0"/>
          <p:cNvGrpSpPr/>
          <p:nvPr/>
        </p:nvGrpSpPr>
        <p:grpSpPr>
          <a:xfrm>
            <a:off x="5120090" y="1960141"/>
            <a:ext cx="7069923" cy="1103389"/>
            <a:chOff x="8633669" y="2306010"/>
            <a:chExt cx="2990246" cy="1204798"/>
          </a:xfrm>
        </p:grpSpPr>
        <p:sp>
          <p:nvSpPr>
            <p:cNvPr id="34" name="Rectangle 28"/>
            <p:cNvSpPr/>
            <p:nvPr/>
          </p:nvSpPr>
          <p:spPr>
            <a:xfrm>
              <a:off x="8633669" y="2623601"/>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在运维中，公司开发人员等技术骨干多次到冀北现场根据现场实际情况完成开发、指导和优化等工作，为系统的稳定运行和提高项目组的运维能力奠定技术基础。</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经过不断的优化，日后售电系统出现因自身原因导致的服务中断情况会大大减少</a:t>
              </a:r>
              <a:r>
                <a:rPr lang="zh-CN" altLang="zh-CN" sz="1200" dirty="0">
                  <a:latin typeface="微软雅黑" panose="020B0503020204020204" pitchFamily="34" charset="-122"/>
                  <a:ea typeface="微软雅黑" panose="020B0503020204020204" pitchFamily="34" charset="-122"/>
                </a:rPr>
                <a:t>。</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0"/>
          <p:cNvGrpSpPr/>
          <p:nvPr/>
        </p:nvGrpSpPr>
        <p:grpSpPr>
          <a:xfrm>
            <a:off x="5129611" y="3212926"/>
            <a:ext cx="7060402" cy="1627536"/>
            <a:chOff x="8633669" y="2306010"/>
            <a:chExt cx="2990246" cy="1931628"/>
          </a:xfrm>
        </p:grpSpPr>
        <p:sp>
          <p:nvSpPr>
            <p:cNvPr id="37" name="Rectangle 28"/>
            <p:cNvSpPr/>
            <p:nvPr/>
          </p:nvSpPr>
          <p:spPr>
            <a:xfrm>
              <a:off x="8633669" y="2624531"/>
              <a:ext cx="2990246" cy="16131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en-US" sz="12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售电系统作为综合信息化系统，对网络环境要求较高，因系统部署环境错综复杂，网络环境也不稳定，导致系统应用稳定性较差。接下来的运维工作应注重网络环境监控，如果出现问题，将实际情况及时报告，并协调相关部门分析处理。另外协调系统程序开发商进行程序优化，尽量减少网络对系统程序的干扰性。</a:t>
              </a:r>
              <a:endParaRPr lang="en-US" altLang="zh-CN" sz="1200" dirty="0">
                <a:latin typeface="微软雅黑" panose="020B0503020204020204" pitchFamily="34" charset="-122"/>
                <a:ea typeface="微软雅黑" panose="020B0503020204020204" pitchFamily="34" charset="-122"/>
                <a:cs typeface="Arial" charset="0"/>
              </a:endParaRP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随着冀北公司信息系统的建设工作推进，售电系统的服务客户数量较建设之初已增长了许多，硬件服务器的稳定运行是系统运行稳定的根基，保证服务器运行稳定至关重要，因此应加强日常巡检及优化频度，保证服务器安全、稳定运行。 </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8633669" y="2306010"/>
              <a:ext cx="1439092"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加强系统巡检及维护</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0"/>
          <p:cNvGrpSpPr/>
          <p:nvPr/>
        </p:nvGrpSpPr>
        <p:grpSpPr>
          <a:xfrm>
            <a:off x="5120090" y="5077787"/>
            <a:ext cx="7060402" cy="1148843"/>
            <a:chOff x="8633669" y="2256384"/>
            <a:chExt cx="2990246" cy="1254435"/>
          </a:xfrm>
        </p:grpSpPr>
        <p:sp>
          <p:nvSpPr>
            <p:cNvPr id="40" name="Rectangle 28"/>
            <p:cNvSpPr/>
            <p:nvPr/>
          </p:nvSpPr>
          <p:spPr>
            <a:xfrm>
              <a:off x="8633669" y="2623608"/>
              <a:ext cx="2990246" cy="887211"/>
            </a:xfrm>
            <a:prstGeom prst="rect">
              <a:avLst/>
            </a:prstGeom>
          </p:spPr>
          <p:txBody>
            <a:bodyPr wrap="square" lIns="0" tIns="0" rIns="0" bIns="0">
              <a:spAutoFit/>
            </a:bodyPr>
            <a:lstStyle/>
            <a:p>
              <a:pPr>
                <a:lnSpc>
                  <a:spcPct val="120000"/>
                </a:lnSpc>
              </a:pPr>
              <a:r>
                <a:rPr lang="zh-CN" altLang="en-US" sz="1000" i="1" dirty="0">
                  <a:latin typeface="Arial" charset="0"/>
                  <a:ea typeface="Arial" charset="0"/>
                  <a:cs typeface="Arial" charset="0"/>
                </a:rPr>
                <a:t>        </a:t>
              </a:r>
              <a:r>
                <a:rPr lang="zh-CN" altLang="zh-CN" sz="1200" dirty="0">
                  <a:latin typeface="微软雅黑" panose="020B0503020204020204" pitchFamily="34" charset="-122"/>
                  <a:ea typeface="微软雅黑" panose="020B0503020204020204" pitchFamily="34" charset="-122"/>
                  <a:cs typeface="Arial" charset="0"/>
                </a:rPr>
                <a:t>数据库作为信息系统正常运行的核心服务器，占有举足轻重的作用，需加强数据库服务器硬件及集群软件的运维工作，加强巡检工作落实力度，出现问题及时反馈用户，协助相关运维单位及时处理问题，保证系统应用不受影响。</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8633669" y="2256384"/>
              <a:ext cx="1916370"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文本占位符 13"/>
          <p:cNvSpPr txBox="1">
            <a:spLocks/>
          </p:cNvSpPr>
          <p:nvPr/>
        </p:nvSpPr>
        <p:spPr>
          <a:xfrm>
            <a:off x="772453" y="261959"/>
            <a:ext cx="2848610"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160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1600" dirty="0">
                <a:solidFill>
                  <a:schemeClr val="accent1"/>
                </a:solidFill>
                <a:latin typeface="微软雅黑" panose="020B0503020204020204" pitchFamily="34" charset="-122"/>
                <a:ea typeface="微软雅黑" panose="020B0503020204020204" pitchFamily="34" charset="-122"/>
              </a:rPr>
              <a:t>电系统改进措施</a:t>
            </a:r>
          </a:p>
        </p:txBody>
      </p:sp>
    </p:spTree>
    <p:extLst>
      <p:ext uri="{BB962C8B-B14F-4D97-AF65-F5344CB8AC3E}">
        <p14:creationId xmlns:p14="http://schemas.microsoft.com/office/powerpoint/2010/main" val="36039703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61923" y="685668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
          <p:cNvSpPr txBox="1">
            <a:spLocks noChangeArrowheads="1"/>
          </p:cNvSpPr>
          <p:nvPr/>
        </p:nvSpPr>
        <p:spPr bwMode="auto">
          <a:xfrm>
            <a:off x="4197127" y="5483576"/>
            <a:ext cx="5034159" cy="514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智能电能表售电系统运维验收报告</a:t>
            </a:r>
          </a:p>
        </p:txBody>
      </p:sp>
      <p:sp>
        <p:nvSpPr>
          <p:cNvPr id="10" name="TextBox 6"/>
          <p:cNvSpPr txBox="1">
            <a:spLocks noChangeArrowheads="1"/>
          </p:cNvSpPr>
          <p:nvPr/>
        </p:nvSpPr>
        <p:spPr bwMode="auto">
          <a:xfrm>
            <a:off x="1496827" y="4286985"/>
            <a:ext cx="9865096" cy="110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Tree>
    <p:extLst>
      <p:ext uri="{BB962C8B-B14F-4D97-AF65-F5344CB8AC3E}">
        <p14:creationId xmlns:p14="http://schemas.microsoft.com/office/powerpoint/2010/main" val="8766183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01042" y="-3706"/>
            <a:ext cx="10057708" cy="723175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397366" y="1910348"/>
            <a:ext cx="5296706" cy="400110"/>
          </a:xfrm>
          <a:prstGeom prst="rect">
            <a:avLst/>
          </a:prstGeom>
          <a:noFill/>
        </p:spPr>
        <p:txBody>
          <a:bodyPr wrap="square" rtlCol="0">
            <a:spAutoFit/>
          </a:bodyPr>
          <a:lstStyle/>
          <a:p>
            <a:r>
              <a:rPr lang="zh-CN" altLang="en-US" sz="2000" dirty="0" smtClean="0">
                <a:solidFill>
                  <a:schemeClr val="bg1"/>
                </a:solidFill>
                <a:latin typeface="Microsoft YaHei" charset="-122"/>
                <a:ea typeface="Microsoft YaHei" charset="-122"/>
                <a:cs typeface="Microsoft YaHei" charset="-122"/>
              </a:rPr>
              <a:t>智能电能表售</a:t>
            </a:r>
            <a:r>
              <a:rPr lang="zh-CN" altLang="en-US" sz="2000" dirty="0">
                <a:solidFill>
                  <a:schemeClr val="bg1"/>
                </a:solidFill>
                <a:latin typeface="Microsoft YaHei" charset="-122"/>
                <a:ea typeface="Microsoft YaHei" charset="-122"/>
                <a:cs typeface="Microsoft YaHei" charset="-122"/>
              </a:rPr>
              <a:t>电系统现状</a:t>
            </a:r>
          </a:p>
        </p:txBody>
      </p:sp>
      <p:sp>
        <p:nvSpPr>
          <p:cNvPr id="42" name="椭圆 41"/>
          <p:cNvSpPr/>
          <p:nvPr/>
        </p:nvSpPr>
        <p:spPr>
          <a:xfrm>
            <a:off x="6567054" y="2916447"/>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397366" y="3068276"/>
            <a:ext cx="5296706"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a:t>
            </a:r>
            <a:r>
              <a:rPr lang="en-US" altLang="zh-CN" sz="2000" dirty="0" smtClean="0">
                <a:solidFill>
                  <a:schemeClr val="bg1"/>
                </a:solidFill>
                <a:latin typeface="Microsoft YaHei" charset="-122"/>
                <a:ea typeface="Microsoft YaHei" charset="-122"/>
                <a:cs typeface="Microsoft YaHei" charset="-122"/>
              </a:rPr>
              <a:t>2016.5-2018.4</a:t>
            </a:r>
            <a:r>
              <a:rPr lang="zh-CN" altLang="en-US" sz="2000" dirty="0" smtClean="0">
                <a:solidFill>
                  <a:schemeClr val="bg1"/>
                </a:solidFill>
                <a:latin typeface="Microsoft YaHei" charset="-122"/>
                <a:ea typeface="Microsoft YaHei" charset="-122"/>
                <a:cs typeface="Microsoft YaHei" charset="-122"/>
              </a:rPr>
              <a:t>工作</a:t>
            </a:r>
            <a:r>
              <a:rPr lang="zh-CN" altLang="en-US" sz="2000" dirty="0">
                <a:solidFill>
                  <a:schemeClr val="bg1"/>
                </a:solidFill>
                <a:latin typeface="Microsoft YaHei" charset="-122"/>
                <a:ea typeface="Microsoft YaHei" charset="-122"/>
                <a:cs typeface="Microsoft YaHei" charset="-122"/>
              </a:rPr>
              <a:t>内容</a:t>
            </a:r>
          </a:p>
        </p:txBody>
      </p:sp>
      <p:sp>
        <p:nvSpPr>
          <p:cNvPr id="45" name="椭圆 44"/>
          <p:cNvSpPr/>
          <p:nvPr/>
        </p:nvSpPr>
        <p:spPr>
          <a:xfrm>
            <a:off x="6567054" y="40990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397366" y="4250887"/>
            <a:ext cx="529670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智能电能表售电系统存在的问题</a:t>
            </a:r>
          </a:p>
        </p:txBody>
      </p:sp>
      <p:sp>
        <p:nvSpPr>
          <p:cNvPr id="48" name="椭圆 47"/>
          <p:cNvSpPr/>
          <p:nvPr/>
        </p:nvSpPr>
        <p:spPr>
          <a:xfrm>
            <a:off x="6567054" y="53313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397366" y="5483187"/>
            <a:ext cx="395244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智能电能表售电系统改进措施</a:t>
            </a:r>
          </a:p>
        </p:txBody>
      </p:sp>
      <p:sp>
        <p:nvSpPr>
          <p:cNvPr id="51" name="矩形 50"/>
          <p:cNvSpPr/>
          <p:nvPr/>
        </p:nvSpPr>
        <p:spPr>
          <a:xfrm>
            <a:off x="3445769"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p>
        </p:txBody>
      </p:sp>
      <p:sp>
        <p:nvSpPr>
          <p:cNvPr id="52" name="矩形 51"/>
          <p:cNvSpPr/>
          <p:nvPr/>
        </p:nvSpPr>
        <p:spPr>
          <a:xfrm>
            <a:off x="3037054"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64969382"/>
      </p:ext>
    </p:extLst>
  </p:cSld>
  <p:clrMapOvr>
    <a:masterClrMapping/>
  </p:clrMapOvr>
  <p:transition spd="slow" advTm="5487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2"/>
                                        </p:tgtEl>
                                        <p:attrNameLst>
                                          <p:attrName>ppt_y</p:attrName>
                                        </p:attrNameLst>
                                      </p:cBhvr>
                                      <p:tavLst>
                                        <p:tav tm="0">
                                          <p:val>
                                            <p:strVal val="#ppt_y"/>
                                          </p:val>
                                        </p:tav>
                                        <p:tav tm="100000">
                                          <p:val>
                                            <p:strVal val="#ppt_y"/>
                                          </p:val>
                                        </p:tav>
                                      </p:tavLst>
                                    </p:anim>
                                    <p:anim calcmode="lin" valueType="num">
                                      <p:cBhvr>
                                        <p:cTn id="20"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2"/>
                                        </p:tgtEl>
                                      </p:cBhvr>
                                    </p:animEffect>
                                  </p:childTnLst>
                                </p:cTn>
                              </p:par>
                            </p:childTnLst>
                          </p:cTn>
                        </p:par>
                        <p:par>
                          <p:cTn id="23" fill="hold">
                            <p:stCondLst>
                              <p:cond delay="1900"/>
                            </p:stCondLst>
                            <p:childTnLst>
                              <p:par>
                                <p:cTn id="24" presetID="23" presetClass="entr" presetSubtype="32"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strVal val="4*#ppt_w"/>
                                          </p:val>
                                        </p:tav>
                                        <p:tav tm="100000">
                                          <p:val>
                                            <p:strVal val="#ppt_w"/>
                                          </p:val>
                                        </p:tav>
                                      </p:tavLst>
                                    </p:anim>
                                    <p:anim calcmode="lin" valueType="num">
                                      <p:cBhvr>
                                        <p:cTn id="27" dur="500" fill="hold"/>
                                        <p:tgtEl>
                                          <p:spTgt spid="51"/>
                                        </p:tgtEl>
                                        <p:attrNameLst>
                                          <p:attrName>ppt_h</p:attrName>
                                        </p:attrNameLst>
                                      </p:cBhvr>
                                      <p:tavLst>
                                        <p:tav tm="0">
                                          <p:val>
                                            <p:strVal val="4*#ppt_h"/>
                                          </p:val>
                                        </p:tav>
                                        <p:tav tm="100000">
                                          <p:val>
                                            <p:strVal val="#ppt_h"/>
                                          </p:val>
                                        </p:tav>
                                      </p:tavLst>
                                    </p:anim>
                                  </p:childTnLst>
                                </p:cTn>
                              </p:par>
                            </p:childTnLst>
                          </p:cTn>
                        </p:par>
                        <p:par>
                          <p:cTn id="28" fill="hold">
                            <p:stCondLst>
                              <p:cond delay="2400"/>
                            </p:stCondLst>
                            <p:childTnLst>
                              <p:par>
                                <p:cTn id="29" presetID="2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childTnLst>
                                </p:cTn>
                              </p:par>
                            </p:childTnLst>
                          </p:cTn>
                        </p:par>
                        <p:par>
                          <p:cTn id="33" fill="hold">
                            <p:stCondLst>
                              <p:cond delay="2900"/>
                            </p:stCondLst>
                            <p:childTnLst>
                              <p:par>
                                <p:cTn id="34" presetID="12" presetClass="entr" presetSubtype="1"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par>
                          <p:cTn id="38" fill="hold">
                            <p:stCondLst>
                              <p:cond delay="3400"/>
                            </p:stCondLst>
                            <p:childTnLst>
                              <p:par>
                                <p:cTn id="39" presetID="23" presetClass="entr" presetSubtype="16"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down)">
                                      <p:cBhvr>
                                        <p:cTn id="47" dur="500"/>
                                        <p:tgtEl>
                                          <p:spTgt spid="44"/>
                                        </p:tgtEl>
                                      </p:cBhvr>
                                    </p:animEffect>
                                  </p:childTnLst>
                                </p:cTn>
                              </p:par>
                            </p:childTnLst>
                          </p:cTn>
                        </p:par>
                        <p:par>
                          <p:cTn id="48" fill="hold">
                            <p:stCondLst>
                              <p:cond delay="4400"/>
                            </p:stCondLst>
                            <p:childTnLst>
                              <p:par>
                                <p:cTn id="49" presetID="23" presetClass="entr" presetSubtype="16"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500" fill="hold"/>
                                        <p:tgtEl>
                                          <p:spTgt spid="45"/>
                                        </p:tgtEl>
                                        <p:attrNameLst>
                                          <p:attrName>ppt_w</p:attrName>
                                        </p:attrNameLst>
                                      </p:cBhvr>
                                      <p:tavLst>
                                        <p:tav tm="0">
                                          <p:val>
                                            <p:fltVal val="0"/>
                                          </p:val>
                                        </p:tav>
                                        <p:tav tm="100000">
                                          <p:val>
                                            <p:strVal val="#ppt_w"/>
                                          </p:val>
                                        </p:tav>
                                      </p:tavLst>
                                    </p:anim>
                                    <p:anim calcmode="lin" valueType="num">
                                      <p:cBhvr>
                                        <p:cTn id="52" dur="500" fill="hold"/>
                                        <p:tgtEl>
                                          <p:spTgt spid="45"/>
                                        </p:tgtEl>
                                        <p:attrNameLst>
                                          <p:attrName>ppt_h</p:attrName>
                                        </p:attrNameLst>
                                      </p:cBhvr>
                                      <p:tavLst>
                                        <p:tav tm="0">
                                          <p:val>
                                            <p:fltVal val="0"/>
                                          </p:val>
                                        </p:tav>
                                        <p:tav tm="100000">
                                          <p:val>
                                            <p:strVal val="#ppt_h"/>
                                          </p:val>
                                        </p:tav>
                                      </p:tavLst>
                                    </p:anim>
                                  </p:childTnLst>
                                </p:cTn>
                              </p:par>
                            </p:childTnLst>
                          </p:cTn>
                        </p:par>
                        <p:par>
                          <p:cTn id="53" fill="hold">
                            <p:stCondLst>
                              <p:cond delay="4900"/>
                            </p:stCondLst>
                            <p:childTnLst>
                              <p:par>
                                <p:cTn id="54" presetID="12" presetClass="entr" presetSubtype="1"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p:tgtEl>
                                          <p:spTgt spid="47"/>
                                        </p:tgtEl>
                                        <p:attrNameLst>
                                          <p:attrName>ppt_y</p:attrName>
                                        </p:attrNameLst>
                                      </p:cBhvr>
                                      <p:tavLst>
                                        <p:tav tm="0">
                                          <p:val>
                                            <p:strVal val="#ppt_y-#ppt_h*1.125000"/>
                                          </p:val>
                                        </p:tav>
                                        <p:tav tm="100000">
                                          <p:val>
                                            <p:strVal val="#ppt_y"/>
                                          </p:val>
                                        </p:tav>
                                      </p:tavLst>
                                    </p:anim>
                                    <p:animEffect transition="in" filter="wipe(down)">
                                      <p:cBhvr>
                                        <p:cTn id="57" dur="500"/>
                                        <p:tgtEl>
                                          <p:spTgt spid="47"/>
                                        </p:tgtEl>
                                      </p:cBhvr>
                                    </p:animEffect>
                                  </p:childTnLst>
                                </p:cTn>
                              </p:par>
                            </p:childTnLst>
                          </p:cTn>
                        </p:par>
                        <p:par>
                          <p:cTn id="58" fill="hold">
                            <p:stCondLst>
                              <p:cond delay="5400"/>
                            </p:stCondLst>
                            <p:childTnLst>
                              <p:par>
                                <p:cTn id="59" presetID="2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childTnLst>
                                </p:cTn>
                              </p:par>
                            </p:childTnLst>
                          </p:cTn>
                        </p:par>
                        <p:par>
                          <p:cTn id="63" fill="hold">
                            <p:stCondLst>
                              <p:cond delay="5900"/>
                            </p:stCondLst>
                            <p:childTnLst>
                              <p:par>
                                <p:cTn id="64" presetID="12" presetClass="entr" presetSubtype="1"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p:tgtEl>
                                          <p:spTgt spid="50"/>
                                        </p:tgtEl>
                                        <p:attrNameLst>
                                          <p:attrName>ppt_y</p:attrName>
                                        </p:attrNameLst>
                                      </p:cBhvr>
                                      <p:tavLst>
                                        <p:tav tm="0">
                                          <p:val>
                                            <p:strVal val="#ppt_y-#ppt_h*1.125000"/>
                                          </p:val>
                                        </p:tav>
                                        <p:tav tm="100000">
                                          <p:val>
                                            <p:strVal val="#ppt_y"/>
                                          </p:val>
                                        </p:tav>
                                      </p:tavLst>
                                    </p:anim>
                                    <p:animEffect transition="in" filter="wipe(down)">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614311"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第一部分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3200" dirty="0">
                <a:solidFill>
                  <a:schemeClr val="accent2"/>
                </a:solidFill>
                <a:latin typeface="微软雅黑" panose="020B0503020204020204" pitchFamily="34" charset="-122"/>
                <a:ea typeface="微软雅黑" panose="020B0503020204020204" pitchFamily="34" charset="-122"/>
              </a:rPr>
              <a:t>智能电能表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电系统现状</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01</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01</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83984066"/>
      </p:ext>
    </p:extLst>
  </p:cSld>
  <p:clrMapOvr>
    <a:masterClrMapping/>
  </p:clrMapOvr>
  <p:transition spd="slow" advTm="1636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8333"/>
            <a:ext cx="12858750" cy="3544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8" name="任意多边形 17"/>
          <p:cNvSpPr>
            <a:spLocks/>
          </p:cNvSpPr>
          <p:nvPr/>
        </p:nvSpPr>
        <p:spPr bwMode="auto">
          <a:xfrm>
            <a:off x="0" y="11683"/>
            <a:ext cx="12896850" cy="3604642"/>
          </a:xfrm>
          <a:custGeom>
            <a:avLst/>
            <a:gdLst>
              <a:gd name="connsiteX0" fmla="*/ 3252148 w 12896850"/>
              <a:gd name="connsiteY0" fmla="*/ 1 h 5186234"/>
              <a:gd name="connsiteX1" fmla="*/ 5369626 w 12896850"/>
              <a:gd name="connsiteY1" fmla="*/ 1 h 5186234"/>
              <a:gd name="connsiteX2" fmla="*/ 5532949 w 12896850"/>
              <a:gd name="connsiteY2" fmla="*/ 14288 h 5186234"/>
              <a:gd name="connsiteX3" fmla="*/ 5690542 w 12896850"/>
              <a:gd name="connsiteY3" fmla="*/ 48577 h 5186234"/>
              <a:gd name="connsiteX4" fmla="*/ 5839540 w 12896850"/>
              <a:gd name="connsiteY4" fmla="*/ 114298 h 5186234"/>
              <a:gd name="connsiteX5" fmla="*/ 5977075 w 12896850"/>
              <a:gd name="connsiteY5" fmla="*/ 194306 h 5186234"/>
              <a:gd name="connsiteX6" fmla="*/ 6097419 w 12896850"/>
              <a:gd name="connsiteY6" fmla="*/ 300031 h 5186234"/>
              <a:gd name="connsiteX7" fmla="*/ 6197706 w 12896850"/>
              <a:gd name="connsiteY7" fmla="*/ 420043 h 5186234"/>
              <a:gd name="connsiteX8" fmla="*/ 6283666 w 12896850"/>
              <a:gd name="connsiteY8" fmla="*/ 557200 h 5186234"/>
              <a:gd name="connsiteX9" fmla="*/ 6343838 w 12896850"/>
              <a:gd name="connsiteY9" fmla="*/ 700071 h 5186234"/>
              <a:gd name="connsiteX10" fmla="*/ 6383952 w 12896850"/>
              <a:gd name="connsiteY10" fmla="*/ 857230 h 5186234"/>
              <a:gd name="connsiteX11" fmla="*/ 6392548 w 12896850"/>
              <a:gd name="connsiteY11" fmla="*/ 1025818 h 5186234"/>
              <a:gd name="connsiteX12" fmla="*/ 6392548 w 12896850"/>
              <a:gd name="connsiteY12" fmla="*/ 5186234 h 5186234"/>
              <a:gd name="connsiteX13" fmla="*/ 4283666 w 12896850"/>
              <a:gd name="connsiteY13" fmla="*/ 5186234 h 5186234"/>
              <a:gd name="connsiteX14" fmla="*/ 4111746 w 12896850"/>
              <a:gd name="connsiteY14" fmla="*/ 5171947 h 5186234"/>
              <a:gd name="connsiteX15" fmla="*/ 3957019 w 12896850"/>
              <a:gd name="connsiteY15" fmla="*/ 5131943 h 5186234"/>
              <a:gd name="connsiteX16" fmla="*/ 3810887 w 12896850"/>
              <a:gd name="connsiteY16" fmla="*/ 5071937 h 5186234"/>
              <a:gd name="connsiteX17" fmla="*/ 3676216 w 12896850"/>
              <a:gd name="connsiteY17" fmla="*/ 4986214 h 5186234"/>
              <a:gd name="connsiteX18" fmla="*/ 3553007 w 12896850"/>
              <a:gd name="connsiteY18" fmla="*/ 4886204 h 5186234"/>
              <a:gd name="connsiteX19" fmla="*/ 3452720 w 12896850"/>
              <a:gd name="connsiteY19" fmla="*/ 4766192 h 5186234"/>
              <a:gd name="connsiteX20" fmla="*/ 3369626 w 12896850"/>
              <a:gd name="connsiteY20" fmla="*/ 4629036 h 5186234"/>
              <a:gd name="connsiteX21" fmla="*/ 3303724 w 12896850"/>
              <a:gd name="connsiteY21" fmla="*/ 4486164 h 5186234"/>
              <a:gd name="connsiteX22" fmla="*/ 3266474 w 12896850"/>
              <a:gd name="connsiteY22" fmla="*/ 4329006 h 5186234"/>
              <a:gd name="connsiteX23" fmla="*/ 3252148 w 12896850"/>
              <a:gd name="connsiteY23" fmla="*/ 4160417 h 5186234"/>
              <a:gd name="connsiteX24" fmla="*/ 7530086 w 12896850"/>
              <a:gd name="connsiteY24" fmla="*/ 1 h 5186234"/>
              <a:gd name="connsiteX25" fmla="*/ 9644699 w 12896850"/>
              <a:gd name="connsiteY25" fmla="*/ 1 h 5186234"/>
              <a:gd name="connsiteX26" fmla="*/ 9644699 w 12896850"/>
              <a:gd name="connsiteY26" fmla="*/ 4160417 h 5186234"/>
              <a:gd name="connsiteX27" fmla="*/ 9630372 w 12896850"/>
              <a:gd name="connsiteY27" fmla="*/ 4329006 h 5186234"/>
              <a:gd name="connsiteX28" fmla="*/ 9595988 w 12896850"/>
              <a:gd name="connsiteY28" fmla="*/ 4486164 h 5186234"/>
              <a:gd name="connsiteX29" fmla="*/ 9530086 w 12896850"/>
              <a:gd name="connsiteY29" fmla="*/ 4629036 h 5186234"/>
              <a:gd name="connsiteX30" fmla="*/ 9449856 w 12896850"/>
              <a:gd name="connsiteY30" fmla="*/ 4766192 h 5186234"/>
              <a:gd name="connsiteX31" fmla="*/ 9343840 w 12896850"/>
              <a:gd name="connsiteY31" fmla="*/ 4886204 h 5186234"/>
              <a:gd name="connsiteX32" fmla="*/ 9223496 w 12896850"/>
              <a:gd name="connsiteY32" fmla="*/ 4986214 h 5186234"/>
              <a:gd name="connsiteX33" fmla="*/ 9091690 w 12896850"/>
              <a:gd name="connsiteY33" fmla="*/ 5071937 h 5186234"/>
              <a:gd name="connsiteX34" fmla="*/ 8942693 w 12896850"/>
              <a:gd name="connsiteY34" fmla="*/ 5131943 h 5186234"/>
              <a:gd name="connsiteX35" fmla="*/ 8785100 w 12896850"/>
              <a:gd name="connsiteY35" fmla="*/ 5171947 h 5186234"/>
              <a:gd name="connsiteX36" fmla="*/ 8618911 w 12896850"/>
              <a:gd name="connsiteY36" fmla="*/ 5186234 h 5186234"/>
              <a:gd name="connsiteX37" fmla="*/ 6504298 w 12896850"/>
              <a:gd name="connsiteY37" fmla="*/ 5186234 h 5186234"/>
              <a:gd name="connsiteX38" fmla="*/ 6504298 w 12896850"/>
              <a:gd name="connsiteY38" fmla="*/ 1025818 h 5186234"/>
              <a:gd name="connsiteX39" fmla="*/ 6512894 w 12896850"/>
              <a:gd name="connsiteY39" fmla="*/ 857230 h 5186234"/>
              <a:gd name="connsiteX40" fmla="*/ 6553009 w 12896850"/>
              <a:gd name="connsiteY40" fmla="*/ 700071 h 5186234"/>
              <a:gd name="connsiteX41" fmla="*/ 6618911 w 12896850"/>
              <a:gd name="connsiteY41" fmla="*/ 557200 h 5186234"/>
              <a:gd name="connsiteX42" fmla="*/ 6699141 w 12896850"/>
              <a:gd name="connsiteY42" fmla="*/ 420043 h 5186234"/>
              <a:gd name="connsiteX43" fmla="*/ 6805158 w 12896850"/>
              <a:gd name="connsiteY43" fmla="*/ 300031 h 5186234"/>
              <a:gd name="connsiteX44" fmla="*/ 6925502 w 12896850"/>
              <a:gd name="connsiteY44" fmla="*/ 194306 h 5186234"/>
              <a:gd name="connsiteX45" fmla="*/ 7057307 w 12896850"/>
              <a:gd name="connsiteY45" fmla="*/ 114298 h 5186234"/>
              <a:gd name="connsiteX46" fmla="*/ 7206304 w 12896850"/>
              <a:gd name="connsiteY46" fmla="*/ 48577 h 5186234"/>
              <a:gd name="connsiteX47" fmla="*/ 7363897 w 12896850"/>
              <a:gd name="connsiteY47" fmla="*/ 14288 h 5186234"/>
              <a:gd name="connsiteX48" fmla="*/ 9750718 w 12896850"/>
              <a:gd name="connsiteY48" fmla="*/ 1 h 5186234"/>
              <a:gd name="connsiteX49" fmla="*/ 11865331 w 12896850"/>
              <a:gd name="connsiteY49" fmla="*/ 1 h 5186234"/>
              <a:gd name="connsiteX50" fmla="*/ 12031520 w 12896850"/>
              <a:gd name="connsiteY50" fmla="*/ 14288 h 5186234"/>
              <a:gd name="connsiteX51" fmla="*/ 12191979 w 12896850"/>
              <a:gd name="connsiteY51" fmla="*/ 48577 h 5186234"/>
              <a:gd name="connsiteX52" fmla="*/ 12338111 w 12896850"/>
              <a:gd name="connsiteY52" fmla="*/ 114298 h 5186234"/>
              <a:gd name="connsiteX53" fmla="*/ 12475646 w 12896850"/>
              <a:gd name="connsiteY53" fmla="*/ 194306 h 5186234"/>
              <a:gd name="connsiteX54" fmla="*/ 12595990 w 12896850"/>
              <a:gd name="connsiteY54" fmla="*/ 300031 h 5186234"/>
              <a:gd name="connsiteX55" fmla="*/ 12696277 w 12896850"/>
              <a:gd name="connsiteY55" fmla="*/ 420043 h 5186234"/>
              <a:gd name="connsiteX56" fmla="*/ 12782237 w 12896850"/>
              <a:gd name="connsiteY56" fmla="*/ 551485 h 5186234"/>
              <a:gd name="connsiteX57" fmla="*/ 12842409 w 12896850"/>
              <a:gd name="connsiteY57" fmla="*/ 700071 h 5186234"/>
              <a:gd name="connsiteX58" fmla="*/ 12882523 w 12896850"/>
              <a:gd name="connsiteY58" fmla="*/ 857230 h 5186234"/>
              <a:gd name="connsiteX59" fmla="*/ 12896850 w 12896850"/>
              <a:gd name="connsiteY59" fmla="*/ 1022961 h 5186234"/>
              <a:gd name="connsiteX60" fmla="*/ 12896850 w 12896850"/>
              <a:gd name="connsiteY60" fmla="*/ 5186234 h 5186234"/>
              <a:gd name="connsiteX61" fmla="*/ 10779371 w 12896850"/>
              <a:gd name="connsiteY61" fmla="*/ 5186234 h 5186234"/>
              <a:gd name="connsiteX62" fmla="*/ 10616048 w 12896850"/>
              <a:gd name="connsiteY62" fmla="*/ 5171947 h 5186234"/>
              <a:gd name="connsiteX63" fmla="*/ 10452724 w 12896850"/>
              <a:gd name="connsiteY63" fmla="*/ 5131943 h 5186234"/>
              <a:gd name="connsiteX64" fmla="*/ 10309457 w 12896850"/>
              <a:gd name="connsiteY64" fmla="*/ 5071937 h 5186234"/>
              <a:gd name="connsiteX65" fmla="*/ 10171921 w 12896850"/>
              <a:gd name="connsiteY65" fmla="*/ 4986214 h 5186234"/>
              <a:gd name="connsiteX66" fmla="*/ 10051578 w 12896850"/>
              <a:gd name="connsiteY66" fmla="*/ 4886204 h 5186234"/>
              <a:gd name="connsiteX67" fmla="*/ 9951291 w 12896850"/>
              <a:gd name="connsiteY67" fmla="*/ 4766192 h 5186234"/>
              <a:gd name="connsiteX68" fmla="*/ 9865331 w 12896850"/>
              <a:gd name="connsiteY68" fmla="*/ 4629036 h 5186234"/>
              <a:gd name="connsiteX69" fmla="*/ 9805159 w 12896850"/>
              <a:gd name="connsiteY69" fmla="*/ 4486164 h 5186234"/>
              <a:gd name="connsiteX70" fmla="*/ 9765045 w 12896850"/>
              <a:gd name="connsiteY70" fmla="*/ 4329006 h 5186234"/>
              <a:gd name="connsiteX71" fmla="*/ 9750718 w 12896850"/>
              <a:gd name="connsiteY71" fmla="*/ 4160417 h 5186234"/>
              <a:gd name="connsiteX72" fmla="*/ 1031519 w 12896850"/>
              <a:gd name="connsiteY72" fmla="*/ 0 h 5186234"/>
              <a:gd name="connsiteX73" fmla="*/ 3146133 w 12896850"/>
              <a:gd name="connsiteY73" fmla="*/ 0 h 5186234"/>
              <a:gd name="connsiteX74" fmla="*/ 3146133 w 12896850"/>
              <a:gd name="connsiteY74" fmla="*/ 4160417 h 5186234"/>
              <a:gd name="connsiteX75" fmla="*/ 3131806 w 12896850"/>
              <a:gd name="connsiteY75" fmla="*/ 4329005 h 5186234"/>
              <a:gd name="connsiteX76" fmla="*/ 3097422 w 12896850"/>
              <a:gd name="connsiteY76" fmla="*/ 4486164 h 5186234"/>
              <a:gd name="connsiteX77" fmla="*/ 3031519 w 12896850"/>
              <a:gd name="connsiteY77" fmla="*/ 4629036 h 5186234"/>
              <a:gd name="connsiteX78" fmla="*/ 2945560 w 12896850"/>
              <a:gd name="connsiteY78" fmla="*/ 4766192 h 5186234"/>
              <a:gd name="connsiteX79" fmla="*/ 2845273 w 12896850"/>
              <a:gd name="connsiteY79" fmla="*/ 4886204 h 5186234"/>
              <a:gd name="connsiteX80" fmla="*/ 2724929 w 12896850"/>
              <a:gd name="connsiteY80" fmla="*/ 4986214 h 5186234"/>
              <a:gd name="connsiteX81" fmla="*/ 2590259 w 12896850"/>
              <a:gd name="connsiteY81" fmla="*/ 5071937 h 5186234"/>
              <a:gd name="connsiteX82" fmla="*/ 2444127 w 12896850"/>
              <a:gd name="connsiteY82" fmla="*/ 5131943 h 5186234"/>
              <a:gd name="connsiteX83" fmla="*/ 2286533 w 12896850"/>
              <a:gd name="connsiteY83" fmla="*/ 5171947 h 5186234"/>
              <a:gd name="connsiteX84" fmla="*/ 2117479 w 12896850"/>
              <a:gd name="connsiteY84" fmla="*/ 5186234 h 5186234"/>
              <a:gd name="connsiteX85" fmla="*/ 0 w 12896850"/>
              <a:gd name="connsiteY85" fmla="*/ 5186234 h 5186234"/>
              <a:gd name="connsiteX86" fmla="*/ 0 w 12896850"/>
              <a:gd name="connsiteY86" fmla="*/ 1025817 h 5186234"/>
              <a:gd name="connsiteX87" fmla="*/ 17192 w 12896850"/>
              <a:gd name="connsiteY87" fmla="*/ 857229 h 5186234"/>
              <a:gd name="connsiteX88" fmla="*/ 57307 w 12896850"/>
              <a:gd name="connsiteY88" fmla="*/ 700070 h 5186234"/>
              <a:gd name="connsiteX89" fmla="*/ 117479 w 12896850"/>
              <a:gd name="connsiteY89" fmla="*/ 557199 h 5186234"/>
              <a:gd name="connsiteX90" fmla="*/ 203439 w 12896850"/>
              <a:gd name="connsiteY90" fmla="*/ 420042 h 5186234"/>
              <a:gd name="connsiteX91" fmla="*/ 303725 w 12896850"/>
              <a:gd name="connsiteY91" fmla="*/ 300030 h 5186234"/>
              <a:gd name="connsiteX92" fmla="*/ 424069 w 12896850"/>
              <a:gd name="connsiteY92" fmla="*/ 194305 h 5186234"/>
              <a:gd name="connsiteX93" fmla="*/ 558740 w 12896850"/>
              <a:gd name="connsiteY93" fmla="*/ 114297 h 5186234"/>
              <a:gd name="connsiteX94" fmla="*/ 710602 w 12896850"/>
              <a:gd name="connsiteY94" fmla="*/ 48577 h 5186234"/>
              <a:gd name="connsiteX95" fmla="*/ 865330 w 12896850"/>
              <a:gd name="connsiteY95" fmla="*/ 14287 h 51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896850" h="5186234">
                <a:moveTo>
                  <a:pt x="3252148" y="1"/>
                </a:moveTo>
                <a:lnTo>
                  <a:pt x="5369626" y="1"/>
                </a:lnTo>
                <a:lnTo>
                  <a:pt x="5532949" y="14288"/>
                </a:lnTo>
                <a:lnTo>
                  <a:pt x="5690542" y="48577"/>
                </a:lnTo>
                <a:lnTo>
                  <a:pt x="5839540" y="114298"/>
                </a:lnTo>
                <a:lnTo>
                  <a:pt x="5977075" y="194306"/>
                </a:lnTo>
                <a:lnTo>
                  <a:pt x="6097419" y="300031"/>
                </a:lnTo>
                <a:lnTo>
                  <a:pt x="6197706" y="420043"/>
                </a:lnTo>
                <a:lnTo>
                  <a:pt x="6283666" y="557200"/>
                </a:lnTo>
                <a:lnTo>
                  <a:pt x="6343838" y="700071"/>
                </a:lnTo>
                <a:lnTo>
                  <a:pt x="6383952" y="857230"/>
                </a:lnTo>
                <a:lnTo>
                  <a:pt x="6392548" y="1025818"/>
                </a:lnTo>
                <a:lnTo>
                  <a:pt x="6392548" y="5186234"/>
                </a:lnTo>
                <a:lnTo>
                  <a:pt x="4283666" y="5186234"/>
                </a:lnTo>
                <a:lnTo>
                  <a:pt x="4111746" y="5171947"/>
                </a:lnTo>
                <a:lnTo>
                  <a:pt x="3957019" y="5131943"/>
                </a:lnTo>
                <a:lnTo>
                  <a:pt x="3810887" y="5071937"/>
                </a:lnTo>
                <a:lnTo>
                  <a:pt x="3676216" y="4986214"/>
                </a:lnTo>
                <a:lnTo>
                  <a:pt x="3553007" y="4886204"/>
                </a:lnTo>
                <a:lnTo>
                  <a:pt x="3452720" y="4766192"/>
                </a:lnTo>
                <a:lnTo>
                  <a:pt x="3369626" y="4629036"/>
                </a:lnTo>
                <a:lnTo>
                  <a:pt x="3303724" y="4486164"/>
                </a:lnTo>
                <a:lnTo>
                  <a:pt x="3266474" y="4329006"/>
                </a:lnTo>
                <a:lnTo>
                  <a:pt x="3252148" y="4160417"/>
                </a:lnTo>
                <a:close/>
                <a:moveTo>
                  <a:pt x="7530086" y="1"/>
                </a:moveTo>
                <a:lnTo>
                  <a:pt x="9644699" y="1"/>
                </a:lnTo>
                <a:lnTo>
                  <a:pt x="9644699" y="4160417"/>
                </a:lnTo>
                <a:lnTo>
                  <a:pt x="9630372" y="4329006"/>
                </a:lnTo>
                <a:lnTo>
                  <a:pt x="9595988" y="4486164"/>
                </a:lnTo>
                <a:lnTo>
                  <a:pt x="9530086" y="4629036"/>
                </a:lnTo>
                <a:lnTo>
                  <a:pt x="9449856" y="4766192"/>
                </a:lnTo>
                <a:lnTo>
                  <a:pt x="9343840" y="4886204"/>
                </a:lnTo>
                <a:lnTo>
                  <a:pt x="9223496" y="4986214"/>
                </a:lnTo>
                <a:lnTo>
                  <a:pt x="9091690" y="5071937"/>
                </a:lnTo>
                <a:lnTo>
                  <a:pt x="8942693" y="5131943"/>
                </a:lnTo>
                <a:lnTo>
                  <a:pt x="8785100" y="5171947"/>
                </a:lnTo>
                <a:lnTo>
                  <a:pt x="8618911" y="5186234"/>
                </a:lnTo>
                <a:lnTo>
                  <a:pt x="6504298" y="5186234"/>
                </a:lnTo>
                <a:lnTo>
                  <a:pt x="6504298" y="1025818"/>
                </a:lnTo>
                <a:lnTo>
                  <a:pt x="6512894" y="857230"/>
                </a:lnTo>
                <a:lnTo>
                  <a:pt x="6553009" y="700071"/>
                </a:lnTo>
                <a:lnTo>
                  <a:pt x="6618911" y="557200"/>
                </a:lnTo>
                <a:lnTo>
                  <a:pt x="6699141" y="420043"/>
                </a:lnTo>
                <a:lnTo>
                  <a:pt x="6805158" y="300031"/>
                </a:lnTo>
                <a:lnTo>
                  <a:pt x="6925502" y="194306"/>
                </a:lnTo>
                <a:lnTo>
                  <a:pt x="7057307" y="114298"/>
                </a:lnTo>
                <a:lnTo>
                  <a:pt x="7206304" y="48577"/>
                </a:lnTo>
                <a:lnTo>
                  <a:pt x="7363897" y="14288"/>
                </a:lnTo>
                <a:close/>
                <a:moveTo>
                  <a:pt x="9750718" y="1"/>
                </a:moveTo>
                <a:lnTo>
                  <a:pt x="11865331" y="1"/>
                </a:lnTo>
                <a:lnTo>
                  <a:pt x="12031520" y="14288"/>
                </a:lnTo>
                <a:lnTo>
                  <a:pt x="12191979" y="48577"/>
                </a:lnTo>
                <a:lnTo>
                  <a:pt x="12338111" y="114298"/>
                </a:lnTo>
                <a:lnTo>
                  <a:pt x="12475646" y="194306"/>
                </a:lnTo>
                <a:lnTo>
                  <a:pt x="12595990" y="300031"/>
                </a:lnTo>
                <a:lnTo>
                  <a:pt x="12696277" y="420043"/>
                </a:lnTo>
                <a:lnTo>
                  <a:pt x="12782237" y="551485"/>
                </a:lnTo>
                <a:lnTo>
                  <a:pt x="12842409" y="700071"/>
                </a:lnTo>
                <a:lnTo>
                  <a:pt x="12882523" y="857230"/>
                </a:lnTo>
                <a:lnTo>
                  <a:pt x="12896850" y="1022961"/>
                </a:lnTo>
                <a:lnTo>
                  <a:pt x="12896850" y="5186234"/>
                </a:lnTo>
                <a:lnTo>
                  <a:pt x="10779371" y="5186234"/>
                </a:lnTo>
                <a:lnTo>
                  <a:pt x="10616048" y="5171947"/>
                </a:lnTo>
                <a:lnTo>
                  <a:pt x="10452724" y="5131943"/>
                </a:lnTo>
                <a:lnTo>
                  <a:pt x="10309457" y="5071937"/>
                </a:lnTo>
                <a:lnTo>
                  <a:pt x="10171921" y="4986214"/>
                </a:lnTo>
                <a:lnTo>
                  <a:pt x="10051578" y="4886204"/>
                </a:lnTo>
                <a:lnTo>
                  <a:pt x="9951291" y="4766192"/>
                </a:lnTo>
                <a:lnTo>
                  <a:pt x="9865331" y="4629036"/>
                </a:lnTo>
                <a:lnTo>
                  <a:pt x="9805159" y="4486164"/>
                </a:lnTo>
                <a:lnTo>
                  <a:pt x="9765045" y="4329006"/>
                </a:lnTo>
                <a:lnTo>
                  <a:pt x="9750718" y="4160417"/>
                </a:lnTo>
                <a:close/>
                <a:moveTo>
                  <a:pt x="1031519" y="0"/>
                </a:moveTo>
                <a:lnTo>
                  <a:pt x="3146133" y="0"/>
                </a:lnTo>
                <a:lnTo>
                  <a:pt x="3146133" y="4160417"/>
                </a:lnTo>
                <a:lnTo>
                  <a:pt x="3131806" y="4329005"/>
                </a:lnTo>
                <a:lnTo>
                  <a:pt x="3097422" y="4486164"/>
                </a:lnTo>
                <a:lnTo>
                  <a:pt x="3031519" y="4629036"/>
                </a:lnTo>
                <a:lnTo>
                  <a:pt x="2945560" y="4766192"/>
                </a:lnTo>
                <a:lnTo>
                  <a:pt x="2845273" y="4886204"/>
                </a:lnTo>
                <a:lnTo>
                  <a:pt x="2724929" y="4986214"/>
                </a:lnTo>
                <a:lnTo>
                  <a:pt x="2590259" y="5071937"/>
                </a:lnTo>
                <a:lnTo>
                  <a:pt x="2444127" y="5131943"/>
                </a:lnTo>
                <a:lnTo>
                  <a:pt x="2286533" y="5171947"/>
                </a:lnTo>
                <a:lnTo>
                  <a:pt x="2117479" y="5186234"/>
                </a:lnTo>
                <a:lnTo>
                  <a:pt x="0" y="5186234"/>
                </a:lnTo>
                <a:lnTo>
                  <a:pt x="0" y="1025817"/>
                </a:lnTo>
                <a:lnTo>
                  <a:pt x="17192" y="857229"/>
                </a:lnTo>
                <a:lnTo>
                  <a:pt x="57307" y="700070"/>
                </a:lnTo>
                <a:lnTo>
                  <a:pt x="117479" y="557199"/>
                </a:lnTo>
                <a:lnTo>
                  <a:pt x="203439" y="420042"/>
                </a:lnTo>
                <a:lnTo>
                  <a:pt x="303725" y="300030"/>
                </a:lnTo>
                <a:lnTo>
                  <a:pt x="424069" y="194305"/>
                </a:lnTo>
                <a:lnTo>
                  <a:pt x="558740" y="114297"/>
                </a:lnTo>
                <a:lnTo>
                  <a:pt x="710602" y="48577"/>
                </a:lnTo>
                <a:lnTo>
                  <a:pt x="865330" y="14287"/>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ea typeface="微软雅黑" panose="020B0503020204020204" pitchFamily="34" charset="-122"/>
            </a:endParaRPr>
          </a:p>
        </p:txBody>
      </p:sp>
      <p:sp>
        <p:nvSpPr>
          <p:cNvPr id="5" name="文本框 4"/>
          <p:cNvSpPr txBox="1">
            <a:spLocks noChangeArrowheads="1"/>
          </p:cNvSpPr>
          <p:nvPr/>
        </p:nvSpPr>
        <p:spPr bwMode="auto">
          <a:xfrm>
            <a:off x="92672" y="4217375"/>
            <a:ext cx="1276607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a:solidFill>
                  <a:schemeClr val="bg1"/>
                </a:solidFill>
                <a:latin typeface="Microsoft YaHei" charset="-122"/>
                <a:ea typeface="Microsoft YaHei" charset="-122"/>
                <a:cs typeface="Microsoft YaHei" charset="-122"/>
              </a:rPr>
              <a:t>2012</a:t>
            </a:r>
            <a:r>
              <a:rPr lang="zh-CN" altLang="zh-CN" dirty="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10</a:t>
            </a:r>
            <a:r>
              <a:rPr lang="zh-CN" altLang="zh-CN" dirty="0">
                <a:solidFill>
                  <a:schemeClr val="bg1"/>
                </a:solidFill>
                <a:latin typeface="Microsoft YaHei" charset="-122"/>
                <a:ea typeface="Microsoft YaHei" charset="-122"/>
                <a:cs typeface="Microsoft YaHei" charset="-122"/>
              </a:rPr>
              <a:t>月份转入正式运维阶段，融通高科运维组在冀北计量中心和五地市地大力支持下，使得运维工作顺利进行。 </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目前，</a:t>
            </a:r>
            <a:r>
              <a:rPr lang="zh-CN" altLang="en-US" dirty="0" smtClean="0">
                <a:solidFill>
                  <a:schemeClr val="bg1"/>
                </a:solidFill>
                <a:latin typeface="Microsoft YaHei" charset="-122"/>
                <a:ea typeface="Microsoft YaHei" charset="-122"/>
                <a:cs typeface="Microsoft YaHei" charset="-122"/>
              </a:rPr>
              <a:t>智能</a:t>
            </a:r>
            <a:r>
              <a:rPr lang="zh-CN" altLang="zh-CN" dirty="0" smtClean="0">
                <a:solidFill>
                  <a:schemeClr val="bg1"/>
                </a:solidFill>
                <a:latin typeface="Microsoft YaHei" charset="-122"/>
                <a:ea typeface="Microsoft YaHei" charset="-122"/>
                <a:cs typeface="Microsoft YaHei" charset="-122"/>
              </a:rPr>
              <a:t>电能表</a:t>
            </a:r>
            <a:r>
              <a:rPr lang="zh-CN" altLang="zh-CN" dirty="0">
                <a:solidFill>
                  <a:schemeClr val="bg1"/>
                </a:solidFill>
                <a:latin typeface="Microsoft YaHei" charset="-122"/>
                <a:ea typeface="Microsoft YaHei" charset="-122"/>
                <a:cs typeface="Microsoft YaHei" charset="-122"/>
              </a:rPr>
              <a:t>售电系统软件部分有售电系统，银电联网，自助服务</a:t>
            </a:r>
            <a:r>
              <a:rPr lang="zh-CN" altLang="zh-CN" dirty="0" smtClean="0">
                <a:solidFill>
                  <a:schemeClr val="bg1"/>
                </a:solidFill>
                <a:latin typeface="Microsoft YaHei" charset="-122"/>
                <a:ea typeface="Microsoft YaHei" charset="-122"/>
                <a:cs typeface="Microsoft YaHei" charset="-122"/>
              </a:rPr>
              <a:t>接口，</a:t>
            </a:r>
            <a:r>
              <a:rPr lang="zh-CN" altLang="zh-CN" dirty="0">
                <a:solidFill>
                  <a:schemeClr val="bg1"/>
                </a:solidFill>
                <a:latin typeface="Microsoft YaHei" charset="-122"/>
                <a:ea typeface="Microsoft YaHei" charset="-122"/>
                <a:cs typeface="Microsoft YaHei" charset="-122"/>
              </a:rPr>
              <a:t>远程费控系统等；硬件部分有网络设备、安全设备</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售电加密机两台</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、主机设备、存储设备等。截止至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2</a:t>
            </a:r>
            <a:r>
              <a:rPr lang="zh-CN" altLang="zh-CN" dirty="0">
                <a:solidFill>
                  <a:schemeClr val="bg1"/>
                </a:solidFill>
                <a:latin typeface="Microsoft YaHei" charset="-122"/>
                <a:ea typeface="Microsoft YaHei" charset="-122"/>
                <a:cs typeface="Microsoft YaHei" charset="-122"/>
              </a:rPr>
              <a:t>月，售电系统共计</a:t>
            </a:r>
            <a:r>
              <a:rPr lang="zh-CN" altLang="zh-CN" dirty="0" smtClean="0">
                <a:solidFill>
                  <a:schemeClr val="bg1"/>
                </a:solidFill>
                <a:latin typeface="Microsoft YaHei" charset="-122"/>
                <a:ea typeface="Microsoft YaHei" charset="-122"/>
                <a:cs typeface="Microsoft YaHei" charset="-122"/>
              </a:rPr>
              <a:t>为</a:t>
            </a:r>
            <a:r>
              <a:rPr lang="en-US" altLang="zh-CN" dirty="0" smtClean="0">
                <a:solidFill>
                  <a:schemeClr val="bg1"/>
                </a:solidFill>
                <a:latin typeface="Microsoft YaHei" charset="-122"/>
                <a:ea typeface="Microsoft YaHei" charset="-122"/>
                <a:cs typeface="Microsoft YaHei" charset="-122"/>
              </a:rPr>
              <a:t>85.88</a:t>
            </a:r>
            <a:r>
              <a:rPr lang="zh-CN" altLang="zh-CN" dirty="0" smtClean="0">
                <a:solidFill>
                  <a:schemeClr val="bg1"/>
                </a:solidFill>
                <a:latin typeface="Microsoft YaHei" charset="-122"/>
                <a:ea typeface="Microsoft YaHei" charset="-122"/>
                <a:cs typeface="Microsoft YaHei" charset="-122"/>
              </a:rPr>
              <a:t>万</a:t>
            </a:r>
            <a:r>
              <a:rPr lang="zh-CN" altLang="zh-CN" dirty="0">
                <a:solidFill>
                  <a:schemeClr val="bg1"/>
                </a:solidFill>
                <a:latin typeface="Microsoft YaHei" charset="-122"/>
                <a:ea typeface="Microsoft YaHei" charset="-122"/>
                <a:cs typeface="Microsoft YaHei" charset="-122"/>
              </a:rPr>
              <a:t>户用户提供了智能表售电服务</a:t>
            </a:r>
            <a:r>
              <a:rPr lang="zh-CN" altLang="zh-CN" dirty="0" smtClean="0">
                <a:solidFill>
                  <a:schemeClr val="bg1"/>
                </a:solidFill>
                <a:latin typeface="Microsoft YaHei" charset="-122"/>
                <a:ea typeface="Microsoft YaHei" charset="-122"/>
                <a:cs typeface="Microsoft YaHei" charset="-122"/>
              </a:rPr>
              <a:t>。</a:t>
            </a:r>
            <a:endParaRPr lang="en-US" altLang="zh-CN" dirty="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售电系统至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4</a:t>
            </a:r>
            <a:r>
              <a:rPr lang="zh-CN" altLang="zh-CN" dirty="0" smtClean="0">
                <a:solidFill>
                  <a:schemeClr val="bg1"/>
                </a:solidFill>
                <a:latin typeface="Microsoft YaHei" charset="-122"/>
                <a:ea typeface="Microsoft YaHei" charset="-122"/>
                <a:cs typeface="Microsoft YaHei" charset="-122"/>
              </a:rPr>
              <a:t>月底</a:t>
            </a:r>
            <a:r>
              <a:rPr lang="zh-CN" altLang="zh-CN" dirty="0" smtClean="0">
                <a:solidFill>
                  <a:schemeClr val="bg1"/>
                </a:solidFill>
                <a:latin typeface="Microsoft YaHei" charset="-122"/>
                <a:ea typeface="Microsoft YaHei" charset="-122"/>
                <a:cs typeface="Microsoft YaHei" charset="-122"/>
              </a:rPr>
              <a:t>，总共管理卡表用户</a:t>
            </a:r>
            <a:r>
              <a:rPr lang="en-US" altLang="zh-CN" dirty="0" smtClean="0">
                <a:solidFill>
                  <a:schemeClr val="bg1"/>
                </a:solidFill>
                <a:latin typeface="Microsoft YaHei" charset="-122"/>
                <a:ea typeface="Microsoft YaHei" charset="-122"/>
                <a:cs typeface="Microsoft YaHei" charset="-122"/>
              </a:rPr>
              <a:t>858617</a:t>
            </a:r>
            <a:r>
              <a:rPr lang="zh-CN" altLang="zh-CN" dirty="0" smtClean="0">
                <a:solidFill>
                  <a:schemeClr val="bg1"/>
                </a:solidFill>
                <a:latin typeface="Microsoft YaHei" charset="-122"/>
                <a:ea typeface="Microsoft YaHei" charset="-122"/>
                <a:cs typeface="Microsoft YaHei" charset="-122"/>
              </a:rPr>
              <a:t>户，唐山</a:t>
            </a:r>
            <a:r>
              <a:rPr lang="en-US" altLang="zh-CN" dirty="0" smtClean="0">
                <a:solidFill>
                  <a:schemeClr val="bg1"/>
                </a:solidFill>
                <a:latin typeface="Microsoft YaHei" charset="-122"/>
                <a:ea typeface="Microsoft YaHei" charset="-122"/>
                <a:cs typeface="Microsoft YaHei" charset="-122"/>
              </a:rPr>
              <a:t>144732</a:t>
            </a:r>
            <a:r>
              <a:rPr lang="zh-CN" altLang="zh-CN" dirty="0" smtClean="0">
                <a:solidFill>
                  <a:schemeClr val="bg1"/>
                </a:solidFill>
                <a:latin typeface="Microsoft YaHei" charset="-122"/>
                <a:ea typeface="Microsoft YaHei" charset="-122"/>
                <a:cs typeface="Microsoft YaHei" charset="-122"/>
              </a:rPr>
              <a:t>户、张家口</a:t>
            </a:r>
            <a:r>
              <a:rPr lang="en-US" altLang="zh-CN" dirty="0" smtClean="0">
                <a:solidFill>
                  <a:schemeClr val="bg1"/>
                </a:solidFill>
                <a:latin typeface="Microsoft YaHei" charset="-122"/>
                <a:ea typeface="Microsoft YaHei" charset="-122"/>
                <a:cs typeface="Microsoft YaHei" charset="-122"/>
              </a:rPr>
              <a:t>177381</a:t>
            </a:r>
            <a:r>
              <a:rPr lang="zh-CN" altLang="zh-CN" dirty="0" smtClean="0">
                <a:solidFill>
                  <a:schemeClr val="bg1"/>
                </a:solidFill>
                <a:latin typeface="Microsoft YaHei" charset="-122"/>
                <a:ea typeface="Microsoft YaHei" charset="-122"/>
                <a:cs typeface="Microsoft YaHei" charset="-122"/>
              </a:rPr>
              <a:t>户、秦皇岛</a:t>
            </a:r>
            <a:r>
              <a:rPr lang="en-US" altLang="zh-CN" dirty="0" smtClean="0">
                <a:solidFill>
                  <a:schemeClr val="bg1"/>
                </a:solidFill>
                <a:latin typeface="Microsoft YaHei" charset="-122"/>
                <a:ea typeface="Microsoft YaHei" charset="-122"/>
                <a:cs typeface="Microsoft YaHei" charset="-122"/>
              </a:rPr>
              <a:t>286361</a:t>
            </a:r>
            <a:r>
              <a:rPr lang="zh-CN" altLang="zh-CN" dirty="0" smtClean="0">
                <a:solidFill>
                  <a:schemeClr val="bg1"/>
                </a:solidFill>
                <a:latin typeface="Microsoft YaHei" charset="-122"/>
                <a:ea typeface="Microsoft YaHei" charset="-122"/>
                <a:cs typeface="Microsoft YaHei" charset="-122"/>
              </a:rPr>
              <a:t>户、廊坊</a:t>
            </a:r>
            <a:r>
              <a:rPr lang="en-US" altLang="zh-CN" dirty="0" smtClean="0">
                <a:solidFill>
                  <a:schemeClr val="bg1"/>
                </a:solidFill>
                <a:latin typeface="Microsoft YaHei" charset="-122"/>
                <a:ea typeface="Microsoft YaHei" charset="-122"/>
                <a:cs typeface="Microsoft YaHei" charset="-122"/>
              </a:rPr>
              <a:t>92009</a:t>
            </a:r>
            <a:r>
              <a:rPr lang="zh-CN" altLang="zh-CN" dirty="0" smtClean="0">
                <a:solidFill>
                  <a:schemeClr val="bg1"/>
                </a:solidFill>
                <a:latin typeface="Microsoft YaHei" charset="-122"/>
                <a:ea typeface="Microsoft YaHei" charset="-122"/>
                <a:cs typeface="Microsoft YaHei" charset="-122"/>
              </a:rPr>
              <a:t>户、承德</a:t>
            </a:r>
            <a:r>
              <a:rPr lang="en-US" altLang="zh-CN" dirty="0" smtClean="0">
                <a:solidFill>
                  <a:schemeClr val="bg1"/>
                </a:solidFill>
                <a:latin typeface="Microsoft YaHei" charset="-122"/>
                <a:ea typeface="Microsoft YaHei" charset="-122"/>
                <a:cs typeface="Microsoft YaHei" charset="-122"/>
              </a:rPr>
              <a:t>158134</a:t>
            </a:r>
            <a:r>
              <a:rPr lang="zh-CN" altLang="zh-CN" dirty="0" smtClean="0">
                <a:solidFill>
                  <a:schemeClr val="bg1"/>
                </a:solidFill>
                <a:latin typeface="Microsoft YaHei" charset="-122"/>
                <a:ea typeface="Microsoft YaHei" charset="-122"/>
                <a:cs typeface="Microsoft YaHei" charset="-122"/>
              </a:rPr>
              <a:t>户 </a:t>
            </a:r>
            <a:r>
              <a:rPr lang="zh-CN" altLang="en-US" dirty="0" smtClean="0">
                <a:solidFill>
                  <a:schemeClr val="bg1"/>
                </a:solidFill>
                <a:latin typeface="Microsoft YaHei" charset="-122"/>
                <a:ea typeface="Microsoft YaHei" charset="-122"/>
                <a:cs typeface="Microsoft YaHei" charset="-122"/>
                <a:sym typeface="+mn-lt"/>
              </a:rPr>
              <a:t>。</a:t>
            </a:r>
            <a:endParaRPr lang="en-US" altLang="zh-CN" dirty="0">
              <a:solidFill>
                <a:schemeClr val="bg1"/>
              </a:solidFill>
              <a:latin typeface="Microsoft YaHei" charset="-122"/>
              <a:ea typeface="Microsoft YaHei" charset="-122"/>
              <a:cs typeface="Microsoft YaHei" charset="-122"/>
              <a:sym typeface="+mn-lt"/>
            </a:endParaRPr>
          </a:p>
        </p:txBody>
      </p:sp>
      <p:sp>
        <p:nvSpPr>
          <p:cNvPr id="6" name="TextBox 32"/>
          <p:cNvSpPr txBox="1"/>
          <p:nvPr/>
        </p:nvSpPr>
        <p:spPr>
          <a:xfrm>
            <a:off x="92671" y="3688333"/>
            <a:ext cx="4032448" cy="553998"/>
          </a:xfrm>
          <a:prstGeom prst="rect">
            <a:avLst/>
          </a:prstGeom>
          <a:noFill/>
        </p:spPr>
        <p:txBody>
          <a:bodyPr wrap="square" rtlCol="0">
            <a:spAutoFit/>
          </a:bodyPr>
          <a:lstStyle/>
          <a:p>
            <a:pPr>
              <a:lnSpc>
                <a:spcPct val="150000"/>
              </a:lnSpc>
            </a:pPr>
            <a:r>
              <a:rPr lang="zh-CN" altLang="en-US" sz="2000" smtClean="0">
                <a:solidFill>
                  <a:schemeClr val="bg1"/>
                </a:solidFill>
                <a:latin typeface="Arial" panose="020B0604020202020204" pitchFamily="34" charset="0"/>
                <a:ea typeface="微软雅黑" panose="020B0503020204020204" pitchFamily="34" charset="-122"/>
                <a:sym typeface="Arial" panose="020B0604020202020204" pitchFamily="34" charset="0"/>
              </a:rPr>
              <a:t>智能电能表售</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电</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系统运维基本</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情况</a:t>
            </a: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136076"/>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250" fill="hold"/>
                                        <p:tgtEl>
                                          <p:spTgt spid="6"/>
                                        </p:tgtEl>
                                        <p:attrNameLst>
                                          <p:attrName>ppt_x</p:attrName>
                                        </p:attrNameLst>
                                      </p:cBhvr>
                                      <p:tavLst>
                                        <p:tav tm="0">
                                          <p:val>
                                            <p:strVal val="0-#ppt_w/2"/>
                                          </p:val>
                                        </p:tav>
                                        <p:tav tm="100000">
                                          <p:val>
                                            <p:strVal val="#ppt_x"/>
                                          </p:val>
                                        </p:tav>
                                      </p:tavLst>
                                    </p:anim>
                                    <p:anim calcmode="lin" valueType="num">
                                      <p:cBhvr additive="base">
                                        <p:cTn id="19" dur="2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92" y="-720"/>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02</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02</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
        <p:nvSpPr>
          <p:cNvPr id="24" name="TextBox 11"/>
          <p:cNvSpPr txBox="1"/>
          <p:nvPr/>
        </p:nvSpPr>
        <p:spPr>
          <a:xfrm>
            <a:off x="2727812" y="4736165"/>
            <a:ext cx="9275296"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第二部分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a:t>
            </a:r>
            <a:r>
              <a:rPr lang="en-US" altLang="zh-CN" sz="3200" dirty="0" smtClean="0">
                <a:solidFill>
                  <a:schemeClr val="accent2"/>
                </a:solidFill>
                <a:latin typeface="微软雅黑" panose="020B0503020204020204" pitchFamily="34" charset="-122"/>
                <a:ea typeface="微软雅黑" panose="020B0503020204020204" pitchFamily="34" charset="-122"/>
              </a:rPr>
              <a:t>2016</a:t>
            </a:r>
            <a:r>
              <a:rPr lang="en-US" altLang="zh-CN" sz="3200" dirty="0" smtClean="0">
                <a:solidFill>
                  <a:schemeClr val="accent2"/>
                </a:solidFill>
                <a:latin typeface="微软雅黑" panose="020B0503020204020204" pitchFamily="34" charset="-122"/>
                <a:ea typeface="微软雅黑" panose="020B0503020204020204" pitchFamily="34" charset="-122"/>
              </a:rPr>
              <a:t>.5-2018.4</a:t>
            </a:r>
            <a:r>
              <a:rPr lang="zh-CN" altLang="en-US" sz="3200" dirty="0" smtClean="0">
                <a:solidFill>
                  <a:schemeClr val="accent2"/>
                </a:solidFill>
                <a:latin typeface="微软雅黑" panose="020B0503020204020204" pitchFamily="34" charset="-122"/>
                <a:ea typeface="微软雅黑" panose="020B0503020204020204" pitchFamily="34" charset="-122"/>
              </a:rPr>
              <a:t>工作</a:t>
            </a:r>
            <a:r>
              <a:rPr lang="zh-CN" altLang="en-US" sz="3200" dirty="0">
                <a:solidFill>
                  <a:schemeClr val="accent2"/>
                </a:solidFill>
                <a:latin typeface="微软雅黑" panose="020B0503020204020204" pitchFamily="34" charset="-122"/>
                <a:ea typeface="微软雅黑" panose="020B0503020204020204" pitchFamily="34" charset="-122"/>
              </a:rPr>
              <a:t>内容</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999360"/>
      </p:ext>
    </p:extLst>
  </p:cSld>
  <p:clrMapOvr>
    <a:masterClrMapping/>
  </p:clrMapOvr>
  <p:transition spd="slow" advTm="69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ppt_x</p:attrName>
                                        </p:attrNameLst>
                                      </p:cBhvr>
                                      <p:tavLst>
                                        <p:tav tm="0">
                                          <p:val>
                                            <p:strVal val="#ppt_x-#ppt_w*1.125000"/>
                                          </p:val>
                                        </p:tav>
                                        <p:tav tm="100000">
                                          <p:val>
                                            <p:strVal val="#ppt_x"/>
                                          </p:val>
                                        </p:tav>
                                      </p:tavLst>
                                    </p:anim>
                                    <p:animEffect transition="in" filter="wipe(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83"/>
          <p:cNvGrpSpPr/>
          <p:nvPr/>
        </p:nvGrpSpPr>
        <p:grpSpPr>
          <a:xfrm>
            <a:off x="867615" y="1362244"/>
            <a:ext cx="425985" cy="399088"/>
            <a:chOff x="5368132" y="3540125"/>
            <a:chExt cx="465138" cy="435769"/>
          </a:xfrm>
          <a:solidFill>
            <a:schemeClr val="accent1"/>
          </a:solidFill>
        </p:grpSpPr>
        <p:sp>
          <p:nvSpPr>
            <p:cNvPr id="8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文本占位符 13"/>
          <p:cNvSpPr txBox="1">
            <a:spLocks/>
          </p:cNvSpPr>
          <p:nvPr/>
        </p:nvSpPr>
        <p:spPr>
          <a:xfrm>
            <a:off x="772453" y="261959"/>
            <a:ext cx="5008850"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2017</a:t>
            </a:r>
            <a:r>
              <a:rPr lang="zh-CN" altLang="en-US" sz="2000" dirty="0">
                <a:latin typeface="Microsoft YaHei" charset="-122"/>
                <a:ea typeface="Microsoft YaHei" charset="-122"/>
                <a:cs typeface="Microsoft YaHei" charset="-122"/>
              </a:rPr>
              <a:t>年工作内容</a:t>
            </a:r>
          </a:p>
        </p:txBody>
      </p:sp>
      <p:sp>
        <p:nvSpPr>
          <p:cNvPr id="2" name="文本框 1"/>
          <p:cNvSpPr txBox="1"/>
          <p:nvPr/>
        </p:nvSpPr>
        <p:spPr>
          <a:xfrm>
            <a:off x="1347393" y="2249831"/>
            <a:ext cx="4655872" cy="3416320"/>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售电</a:t>
            </a:r>
            <a:r>
              <a:rPr lang="zh-CN" altLang="zh-CN" dirty="0" smtClean="0">
                <a:latin typeface="Microsoft YaHei Light" charset="-122"/>
                <a:ea typeface="Microsoft YaHei Light" charset="-122"/>
                <a:cs typeface="Microsoft YaHei Light" charset="-122"/>
              </a:rPr>
              <a:t>项目组</a:t>
            </a:r>
            <a:r>
              <a:rPr lang="zh-CN" altLang="zh-CN" dirty="0">
                <a:latin typeface="Microsoft YaHei Light" charset="-122"/>
                <a:ea typeface="Microsoft YaHei Light" charset="-122"/>
                <a:cs typeface="Microsoft YaHei Light" charset="-122"/>
              </a:rPr>
              <a:t>运维人员</a:t>
            </a:r>
            <a:r>
              <a:rPr lang="zh-CN" altLang="zh-CN" dirty="0" smtClean="0">
                <a:latin typeface="Microsoft YaHei Light" charset="-122"/>
                <a:ea typeface="Microsoft YaHei Light" charset="-122"/>
                <a:cs typeface="Microsoft YaHei Light" charset="-122"/>
              </a:rPr>
              <a:t>熟悉</a:t>
            </a:r>
            <a:r>
              <a:rPr lang="zh-CN" altLang="en-US" dirty="0" smtClean="0">
                <a:latin typeface="Microsoft YaHei Light" charset="-122"/>
                <a:ea typeface="Microsoft YaHei Light" charset="-122"/>
                <a:cs typeface="Microsoft YaHei Light" charset="-122"/>
              </a:rPr>
              <a:t>智能电能表售电</a:t>
            </a:r>
            <a:r>
              <a:rPr lang="zh-CN" altLang="zh-CN" dirty="0" smtClean="0">
                <a:latin typeface="Microsoft YaHei Light" charset="-122"/>
                <a:ea typeface="Microsoft YaHei Light" charset="-122"/>
                <a:cs typeface="Microsoft YaHei Light" charset="-122"/>
              </a:rPr>
              <a:t>系统</a:t>
            </a:r>
            <a:r>
              <a:rPr lang="zh-CN" altLang="zh-CN" dirty="0">
                <a:latin typeface="Microsoft YaHei Light" charset="-122"/>
                <a:ea typeface="Microsoft YaHei Light" charset="-122"/>
                <a:cs typeface="Microsoft YaHei Light" charset="-122"/>
              </a:rPr>
              <a:t>所有应用功能，负责应用系统的运行维护，实时监控应用系统，记录缺陷情况，定期进行运行分析，监督系统升级、技术改造。</a:t>
            </a:r>
          </a:p>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监控</a:t>
            </a:r>
            <a:r>
              <a:rPr lang="zh-CN" altLang="en-US" dirty="0" smtClean="0">
                <a:latin typeface="Microsoft YaHei Light" charset="-122"/>
                <a:ea typeface="Microsoft YaHei Light" charset="-122"/>
                <a:cs typeface="Microsoft YaHei Light" charset="-122"/>
              </a:rPr>
              <a:t>售电</a:t>
            </a:r>
            <a:r>
              <a:rPr lang="zh-CN" altLang="zh-CN" dirty="0" smtClean="0">
                <a:latin typeface="Microsoft YaHei Light" charset="-122"/>
                <a:ea typeface="Microsoft YaHei Light" charset="-122"/>
                <a:cs typeface="Microsoft YaHei Light" charset="-122"/>
              </a:rPr>
              <a:t>通信程序情况</a:t>
            </a:r>
            <a:r>
              <a:rPr lang="zh-CN" altLang="zh-CN" dirty="0">
                <a:latin typeface="Microsoft YaHei Light" charset="-122"/>
                <a:ea typeface="Microsoft YaHei Light" charset="-122"/>
                <a:cs typeface="Microsoft YaHei Light" charset="-122"/>
              </a:rPr>
              <a:t>，如果由于程序出现问题，及时报告用户，并根据实际情况及时解决所出现的</a:t>
            </a:r>
            <a:r>
              <a:rPr lang="zh-CN" altLang="zh-CN" dirty="0" smtClean="0">
                <a:latin typeface="Microsoft YaHei Light" charset="-122"/>
                <a:ea typeface="Microsoft YaHei Light" charset="-122"/>
                <a:cs typeface="Microsoft YaHei Light" charset="-122"/>
              </a:rPr>
              <a:t>问题</a:t>
            </a:r>
            <a:r>
              <a:rPr lang="zh-CN" altLang="en-US" dirty="0" smtClean="0">
                <a:latin typeface="Microsoft YaHei Light" charset="-122"/>
                <a:ea typeface="Microsoft YaHei Light" charset="-122"/>
                <a:cs typeface="Microsoft YaHei Light" charset="-122"/>
              </a:rPr>
              <a:t>。</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监控接口服务程序运行情况，如果由于程序出现问题，及时报告用户，</a:t>
            </a:r>
            <a:r>
              <a:rPr lang="zh-CN" altLang="zh-CN" dirty="0">
                <a:latin typeface="Microsoft YaHei Light" charset="-122"/>
                <a:ea typeface="Microsoft YaHei Light" charset="-122"/>
                <a:cs typeface="Microsoft YaHei Light" charset="-122"/>
              </a:rPr>
              <a:t>并根据实际情况及时解决所出现的问题</a:t>
            </a:r>
            <a:r>
              <a:rPr lang="zh-CN" altLang="en-US"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a:t> </a:t>
            </a:r>
            <a:r>
              <a:rPr lang="zh-CN" altLang="en-US" dirty="0" smtClean="0"/>
              <a:t>        </a:t>
            </a:r>
            <a:endParaRPr lang="en-US" altLang="zh-CN" dirty="0" smtClean="0"/>
          </a:p>
        </p:txBody>
      </p:sp>
      <p:sp>
        <p:nvSpPr>
          <p:cNvPr id="32" name="TextBox 114"/>
          <p:cNvSpPr txBox="1"/>
          <p:nvPr/>
        </p:nvSpPr>
        <p:spPr>
          <a:xfrm>
            <a:off x="1391006" y="1334636"/>
            <a:ext cx="2154436"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应用系统及维护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6854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917112" y="1397622"/>
            <a:ext cx="425985" cy="358380"/>
            <a:chOff x="5368132" y="2625725"/>
            <a:chExt cx="465138" cy="391319"/>
          </a:xfrm>
          <a:solidFill>
            <a:schemeClr val="accent2"/>
          </a:solidFill>
        </p:grpSpPr>
        <p:sp>
          <p:nvSpPr>
            <p:cNvPr id="8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5" name="TextBox 114"/>
          <p:cNvSpPr txBox="1"/>
          <p:nvPr/>
        </p:nvSpPr>
        <p:spPr>
          <a:xfrm>
            <a:off x="1396164" y="1371048"/>
            <a:ext cx="1846659" cy="404983"/>
          </a:xfrm>
          <a:prstGeom prst="rect">
            <a:avLst/>
          </a:prstGeom>
          <a:noFill/>
        </p:spPr>
        <p:txBody>
          <a:bodyPr wrap="none" lIns="0" tIns="0" rIns="0" bIns="0" rtlCol="0">
            <a:spAutoFit/>
          </a:bodyPr>
          <a:lstStyle/>
          <a:p>
            <a:pPr>
              <a:lnSpc>
                <a:spcPct val="120000"/>
              </a:lnSpc>
            </a:pPr>
            <a:r>
              <a:rPr lang="zh-CN" altLang="en-US"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硬件设备维护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2016.5-2017.4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401452" y="2249831"/>
            <a:ext cx="4655872" cy="3970318"/>
          </a:xfrm>
          <a:prstGeom prst="rect">
            <a:avLst/>
          </a:prstGeom>
          <a:noFill/>
        </p:spPr>
        <p:txBody>
          <a:bodyPr wrap="square" rtlCol="0">
            <a:spAutoFit/>
          </a:bodyPr>
          <a:lstStyle/>
          <a:p>
            <a:r>
              <a:rPr lang="zh-CN" altLang="en-US" dirty="0">
                <a:latin typeface="Microsoft YaHei Light" charset="-122"/>
                <a:ea typeface="Microsoft YaHei Light" charset="-122"/>
                <a:cs typeface="Microsoft YaHei Light" charset="-122"/>
              </a:rPr>
              <a:t>       售电项目组运维人员熟悉</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操作系统的运行情况</a:t>
            </a:r>
            <a:r>
              <a:rPr lang="zh-CN" altLang="zh-CN" dirty="0">
                <a:latin typeface="Microsoft YaHei Light" charset="-122"/>
                <a:ea typeface="Microsoft YaHei Light" charset="-122"/>
                <a:cs typeface="Microsoft YaHei Light" charset="-122"/>
              </a:rPr>
              <a:t>，监督建设方进行系统升级、技术改造等</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日常运行维护，监控主机系统运行情况，</a:t>
            </a:r>
            <a:r>
              <a:rPr lang="zh-CN" altLang="zh-CN" dirty="0" smtClean="0">
                <a:latin typeface="Microsoft YaHei Light" charset="-122"/>
                <a:ea typeface="Microsoft YaHei Light" charset="-122"/>
                <a:cs typeface="Microsoft YaHei Light" charset="-122"/>
              </a:rPr>
              <a:t>及时</a:t>
            </a:r>
            <a:r>
              <a:rPr lang="zh-CN" altLang="zh-CN" dirty="0">
                <a:latin typeface="Microsoft YaHei Light" charset="-122"/>
                <a:ea typeface="Microsoft YaHei Light" charset="-122"/>
                <a:cs typeface="Microsoft YaHei Light" charset="-122"/>
              </a:rPr>
              <a:t>发现问题并解决问题；监视系统设备的运行情况，查阅其日志信息，如有问题按照规定要求处理；系统维护人员的日常维护应做好</a:t>
            </a:r>
            <a:r>
              <a:rPr lang="zh-CN" altLang="zh-CN" dirty="0" smtClean="0">
                <a:latin typeface="Microsoft YaHei Light" charset="-122"/>
                <a:ea typeface="Microsoft YaHei Light" charset="-122"/>
                <a:cs typeface="Microsoft YaHei Light" charset="-122"/>
              </a:rPr>
              <a:t>记录</a:t>
            </a:r>
            <a:r>
              <a:rPr lang="zh-CN" altLang="en-US" dirty="0" smtClean="0"/>
              <a:t>。</a:t>
            </a:r>
            <a:endParaRPr lang="en-US" altLang="zh-CN" dirty="0" smtClean="0"/>
          </a:p>
          <a:p>
            <a:r>
              <a:rPr lang="zh-CN" altLang="en-US" dirty="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检查</a:t>
            </a:r>
            <a:r>
              <a:rPr lang="en-US" altLang="zh-CN" dirty="0">
                <a:latin typeface="Microsoft YaHei Light" charset="-122"/>
                <a:ea typeface="Microsoft YaHei Light" charset="-122"/>
                <a:cs typeface="Microsoft YaHei Light" charset="-122"/>
              </a:rPr>
              <a:t>CPU</a:t>
            </a:r>
            <a:r>
              <a:rPr lang="zh-CN" altLang="zh-CN" dirty="0">
                <a:latin typeface="Microsoft YaHei Light" charset="-122"/>
                <a:ea typeface="Microsoft YaHei Light" charset="-122"/>
                <a:cs typeface="Microsoft YaHei Light" charset="-122"/>
              </a:rPr>
              <a:t>负荷情况；检查磁盘空间使用情况；检查系统日志；检查主机进程；检查应用软件运行状况</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en-US" altLang="zh-CN"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根据</a:t>
            </a:r>
            <a:r>
              <a:rPr lang="zh-CN" altLang="zh-CN" dirty="0">
                <a:latin typeface="Microsoft YaHei Light" charset="-122"/>
                <a:ea typeface="Microsoft YaHei Light" charset="-122"/>
                <a:cs typeface="Microsoft YaHei Light" charset="-122"/>
              </a:rPr>
              <a:t>实际情况，配合各地市公司解决</a:t>
            </a:r>
            <a:r>
              <a:rPr lang="zh-CN" altLang="zh-CN" dirty="0" smtClean="0">
                <a:latin typeface="Microsoft YaHei Light" charset="-122"/>
                <a:ea typeface="Microsoft YaHei Light" charset="-122"/>
                <a:cs typeface="Microsoft YaHei Light" charset="-122"/>
              </a:rPr>
              <a:t>与</a:t>
            </a:r>
            <a:r>
              <a:rPr lang="zh-CN" altLang="en-US" dirty="0" smtClean="0">
                <a:latin typeface="Microsoft YaHei Light" charset="-122"/>
                <a:ea typeface="Microsoft YaHei Light" charset="-122"/>
                <a:cs typeface="Microsoft YaHei Light" charset="-122"/>
              </a:rPr>
              <a:t>售电系统</a:t>
            </a:r>
            <a:r>
              <a:rPr lang="zh-CN" altLang="zh-CN" dirty="0" smtClean="0">
                <a:latin typeface="Microsoft YaHei Light" charset="-122"/>
                <a:ea typeface="Microsoft YaHei Light" charset="-122"/>
                <a:cs typeface="Microsoft YaHei Light" charset="-122"/>
              </a:rPr>
              <a:t>相关</a:t>
            </a:r>
            <a:r>
              <a:rPr lang="zh-CN" altLang="zh-CN" dirty="0">
                <a:latin typeface="Microsoft YaHei Light" charset="-122"/>
                <a:ea typeface="Microsoft YaHei Light" charset="-122"/>
                <a:cs typeface="Microsoft YaHei Light" charset="-122"/>
              </a:rPr>
              <a:t>内容的工作</a:t>
            </a:r>
            <a:r>
              <a:rPr lang="zh-CN" altLang="zh-CN" dirty="0"/>
              <a:t>。 </a:t>
            </a:r>
            <a:endParaRPr lang="zh-CN" altLang="zh-CN" dirty="0">
              <a:latin typeface="Microsoft YaHei Light" charset="-122"/>
              <a:ea typeface="Microsoft YaHei Light" charset="-122"/>
              <a:cs typeface="Microsoft YaHei Light" charset="-122"/>
            </a:endParaRPr>
          </a:p>
          <a:p>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76593229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0" name="Group 69"/>
          <p:cNvGrpSpPr/>
          <p:nvPr/>
        </p:nvGrpSpPr>
        <p:grpSpPr>
          <a:xfrm>
            <a:off x="926894" y="1335347"/>
            <a:ext cx="425258" cy="425985"/>
            <a:chOff x="9145588" y="4435475"/>
            <a:chExt cx="464344" cy="465138"/>
          </a:xfrm>
          <a:solidFill>
            <a:schemeClr val="tx2"/>
          </a:solidFill>
        </p:grpSpPr>
        <p:sp>
          <p:nvSpPr>
            <p:cNvPr id="7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1" name="TextBox 120"/>
          <p:cNvSpPr txBox="1"/>
          <p:nvPr/>
        </p:nvSpPr>
        <p:spPr>
          <a:xfrm>
            <a:off x="1359679" y="1335344"/>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数据库维护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智能电能表售电系统运维</a:t>
            </a:r>
            <a:r>
              <a:rPr lang="en-US" altLang="zh-CN" sz="2000" dirty="0">
                <a:latin typeface="Microsoft YaHei" charset="-122"/>
                <a:ea typeface="Microsoft YaHei" charset="-122"/>
                <a:cs typeface="Microsoft YaHei" charset="-122"/>
              </a:rPr>
              <a:t>2016.5-2017.4</a:t>
            </a:r>
            <a:r>
              <a:rPr lang="zh-CN" altLang="en-US" sz="2000" dirty="0">
                <a:latin typeface="Microsoft YaHei" charset="-122"/>
                <a:ea typeface="Microsoft YaHei" charset="-122"/>
                <a:cs typeface="Microsoft YaHei" charset="-122"/>
              </a:rPr>
              <a:t>工作内容</a:t>
            </a:r>
            <a:endParaRPr lang="zh-CN" altLang="en-US" sz="2000" dirty="0">
              <a:latin typeface="Microsoft YaHei" charset="-122"/>
              <a:ea typeface="Microsoft YaHei" charset="-122"/>
              <a:cs typeface="Microsoft YaHei" charset="-122"/>
            </a:endParaRPr>
          </a:p>
        </p:txBody>
      </p:sp>
      <p:sp>
        <p:nvSpPr>
          <p:cNvPr id="102" name="文本框 101"/>
          <p:cNvSpPr txBox="1"/>
          <p:nvPr/>
        </p:nvSpPr>
        <p:spPr>
          <a:xfrm>
            <a:off x="1301929" y="2203307"/>
            <a:ext cx="4655872" cy="4524315"/>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监视</a:t>
            </a:r>
            <a:r>
              <a:rPr lang="zh-CN" altLang="zh-CN" dirty="0">
                <a:latin typeface="Microsoft YaHei Light" charset="-122"/>
                <a:ea typeface="Microsoft YaHei Light" charset="-122"/>
                <a:cs typeface="Microsoft YaHei Light" charset="-122"/>
              </a:rPr>
              <a:t>数据库系统运行情况，例如，是否出现锁表长时间不释放、表空间满、回滚段溢出、登录速度慢、数据库登录不上、监听进程退出、数据库</a:t>
            </a:r>
            <a:r>
              <a:rPr lang="en-US" altLang="zh-CN" dirty="0">
                <a:latin typeface="Microsoft YaHei Light" charset="-122"/>
                <a:ea typeface="Microsoft YaHei Light" charset="-122"/>
                <a:cs typeface="Microsoft YaHei Light" charset="-122"/>
              </a:rPr>
              <a:t>SHUTDOWN</a:t>
            </a:r>
            <a:r>
              <a:rPr lang="zh-CN" altLang="zh-CN" dirty="0">
                <a:latin typeface="Microsoft YaHei Light" charset="-122"/>
                <a:ea typeface="Microsoft YaHei Light" charset="-122"/>
                <a:cs typeface="Microsoft YaHei Light" charset="-122"/>
              </a:rPr>
              <a:t>等现象；监控业务系统的报警，对运行中出现的各种异常情况进行分析，根据分析数据和故障问题提出解决方案，协助业务部门处理和解决问题；监视系统设备的运行情况，查阅日志信息；监控数据库归档日志占用空间</a:t>
            </a:r>
            <a:r>
              <a:rPr lang="zh-CN" altLang="zh-CN" dirty="0" smtClean="0">
                <a:latin typeface="Microsoft YaHei Light" charset="-122"/>
                <a:ea typeface="Microsoft YaHei Light" charset="-122"/>
                <a:cs typeface="Microsoft YaHei Light" charset="-122"/>
              </a:rPr>
              <a:t>情况</a:t>
            </a:r>
            <a:r>
              <a:rPr lang="zh-CN" altLang="en-US" dirty="0" smtClean="0">
                <a:latin typeface="Microsoft YaHei Light" charset="-122"/>
                <a:ea typeface="Microsoft YaHei Light" charset="-122"/>
                <a:cs typeface="Microsoft YaHei Light" charset="-122"/>
              </a:rPr>
              <a:t>。</a:t>
            </a:r>
            <a:r>
              <a:rPr lang="zh-CN" altLang="zh-CN" dirty="0" smtClean="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a:t>
            </a:r>
            <a:r>
              <a:rPr lang="zh-CN" altLang="zh-CN" dirty="0" smtClean="0">
                <a:latin typeface="Microsoft YaHei Light" charset="-122"/>
                <a:ea typeface="Microsoft YaHei Light" charset="-122"/>
                <a:cs typeface="Microsoft YaHei Light" charset="-122"/>
              </a:rPr>
              <a:t>数据库</a:t>
            </a:r>
            <a:r>
              <a:rPr lang="zh-CN" altLang="zh-CN" dirty="0">
                <a:latin typeface="Microsoft YaHei Light" charset="-122"/>
                <a:ea typeface="Microsoft YaHei Light" charset="-122"/>
                <a:cs typeface="Microsoft YaHei Light" charset="-122"/>
              </a:rPr>
              <a:t>运行状态、数据库进程状态、进程所占内存空间、数据库的文件空间利用率、数据库</a:t>
            </a:r>
            <a:r>
              <a:rPr lang="en-US" altLang="zh-CN" dirty="0">
                <a:latin typeface="Microsoft YaHei Light" charset="-122"/>
                <a:ea typeface="Microsoft YaHei Light" charset="-122"/>
                <a:cs typeface="Microsoft YaHei Light" charset="-122"/>
              </a:rPr>
              <a:t>I/O</a:t>
            </a:r>
            <a:r>
              <a:rPr lang="zh-CN" altLang="zh-CN" dirty="0">
                <a:latin typeface="Microsoft YaHei Light" charset="-122"/>
                <a:ea typeface="Microsoft YaHei Light" charset="-122"/>
                <a:cs typeface="Microsoft YaHei Light" charset="-122"/>
              </a:rPr>
              <a:t>情况、数据库用户登录情况、数据库的死锁情况、数据库日志空间、数据库表空间扩展、数据库配置管理和</a:t>
            </a:r>
            <a:r>
              <a:rPr lang="zh-CN" altLang="zh-CN" dirty="0" smtClean="0">
                <a:latin typeface="Microsoft YaHei Light" charset="-122"/>
                <a:ea typeface="Microsoft YaHei Light" charset="-122"/>
                <a:cs typeface="Microsoft YaHei Light" charset="-122"/>
              </a:rPr>
              <a:t>参数</a:t>
            </a:r>
            <a:r>
              <a:rPr lang="zh-CN" altLang="zh-CN" dirty="0">
                <a:latin typeface="Microsoft YaHei Light" charset="-122"/>
                <a:ea typeface="Microsoft YaHei Light" charset="-122"/>
                <a:cs typeface="Microsoft YaHei Light" charset="-122"/>
              </a:rPr>
              <a:t>备份、软件版本管理、数据库运行情况检查、数据库磁盘空间使用情况检查。 </a:t>
            </a:r>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61325973"/>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Group 90"/>
          <p:cNvGrpSpPr/>
          <p:nvPr/>
        </p:nvGrpSpPr>
        <p:grpSpPr>
          <a:xfrm>
            <a:off x="883594" y="1429121"/>
            <a:ext cx="425258" cy="332211"/>
            <a:chOff x="2581275" y="1710532"/>
            <a:chExt cx="464344" cy="362744"/>
          </a:xfrm>
          <a:solidFill>
            <a:schemeClr val="accent4"/>
          </a:solidFill>
        </p:grpSpPr>
        <p:sp>
          <p:nvSpPr>
            <p:cNvPr id="9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TextBox 123"/>
          <p:cNvSpPr txBox="1"/>
          <p:nvPr/>
        </p:nvSpPr>
        <p:spPr>
          <a:xfrm>
            <a:off x="1361919" y="1364443"/>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培训及其它</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3" y="261959"/>
            <a:ext cx="5860604"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a:latin typeface="Microsoft YaHei" charset="-122"/>
                <a:ea typeface="Microsoft YaHei" charset="-122"/>
                <a:cs typeface="Microsoft YaHei" charset="-122"/>
              </a:rPr>
              <a:t>智能电能表售电系统运维</a:t>
            </a:r>
            <a:r>
              <a:rPr lang="en-US" altLang="zh-CN" sz="2000" dirty="0">
                <a:latin typeface="Microsoft YaHei" charset="-122"/>
                <a:ea typeface="Microsoft YaHei" charset="-122"/>
                <a:cs typeface="Microsoft YaHei" charset="-122"/>
              </a:rPr>
              <a:t>2016.5-2017.4</a:t>
            </a:r>
            <a:r>
              <a:rPr lang="zh-CN" altLang="en-US" sz="2000" dirty="0">
                <a:latin typeface="Microsoft YaHei" charset="-122"/>
                <a:ea typeface="Microsoft YaHei" charset="-122"/>
                <a:cs typeface="Microsoft YaHei" charset="-122"/>
              </a:rPr>
              <a:t>工作内容</a:t>
            </a:r>
            <a:endParaRPr lang="zh-CN" altLang="en-US" sz="2000" dirty="0">
              <a:latin typeface="Microsoft YaHei" charset="-122"/>
              <a:ea typeface="Microsoft YaHei" charset="-122"/>
              <a:cs typeface="Microsoft YaHei" charset="-122"/>
            </a:endParaRPr>
          </a:p>
        </p:txBody>
      </p:sp>
      <p:sp>
        <p:nvSpPr>
          <p:cNvPr id="49" name="文本框 48"/>
          <p:cNvSpPr txBox="1"/>
          <p:nvPr/>
        </p:nvSpPr>
        <p:spPr>
          <a:xfrm>
            <a:off x="1386443" y="2230758"/>
            <a:ext cx="4655872" cy="1200329"/>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对</a:t>
            </a:r>
            <a:r>
              <a:rPr lang="zh-CN" altLang="zh-CN" dirty="0">
                <a:latin typeface="Microsoft YaHei Light" charset="-122"/>
                <a:ea typeface="Microsoft YaHei Light" charset="-122"/>
                <a:cs typeface="Microsoft YaHei Light" charset="-122"/>
              </a:rPr>
              <a:t>所辖区域内市供电公司、各供电所使用人员进行定期或不定期培训。及时以邮件、文档或现场工作等方式回复并解决用户问题</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a:t>
            </a:r>
            <a:r>
              <a:rPr lang="en-US" altLang="zh-CN" dirty="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zh-CN"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25828499"/>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第一PPT，www.1ppt.com">
  <a:themeElements>
    <a:clrScheme name="自定义 461">
      <a:dk1>
        <a:sysClr val="windowText" lastClr="000000"/>
      </a:dk1>
      <a:lt1>
        <a:sysClr val="window" lastClr="FFFFFF"/>
      </a:lt1>
      <a:dk2>
        <a:srgbClr val="4F271C"/>
      </a:dk2>
      <a:lt2>
        <a:srgbClr val="E7DEC9"/>
      </a:lt2>
      <a:accent1>
        <a:srgbClr val="005D5D"/>
      </a:accent1>
      <a:accent2>
        <a:srgbClr val="209075"/>
      </a:accent2>
      <a:accent3>
        <a:srgbClr val="005D5D"/>
      </a:accent3>
      <a:accent4>
        <a:srgbClr val="209075"/>
      </a:accent4>
      <a:accent5>
        <a:srgbClr val="005D5D"/>
      </a:accent5>
      <a:accent6>
        <a:srgbClr val="209075"/>
      </a:accent6>
      <a:hlink>
        <a:srgbClr val="005D5D"/>
      </a:hlink>
      <a:folHlink>
        <a:srgbClr val="20907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1414</Words>
  <Application>Microsoft Macintosh PowerPoint</Application>
  <PresentationFormat>自定义</PresentationFormat>
  <Paragraphs>96</Paragraphs>
  <Slides>14</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Agency FB</vt:lpstr>
      <vt:lpstr>Calibri</vt:lpstr>
      <vt:lpstr>Calibri Light</vt:lpstr>
      <vt:lpstr>Impact</vt:lpstr>
      <vt:lpstr>Microsoft YaHei</vt:lpstr>
      <vt:lpstr>Microsoft YaHei Light</vt:lpstr>
      <vt:lpstr>方正兰亭纤黑_GBK</vt:lpstr>
      <vt:lpstr>方正正准黑简体</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国家电网</dc:title>
  <dc:creator/>
  <cp:keywords>第一PPT模板网-WWW.1PPT.COM</cp:keywords>
  <cp:lastModifiedBy/>
  <cp:revision>1</cp:revision>
  <dcterms:created xsi:type="dcterms:W3CDTF">2016-10-17T14:00:15Z</dcterms:created>
  <dcterms:modified xsi:type="dcterms:W3CDTF">2018-08-22T06:35:41Z</dcterms:modified>
</cp:coreProperties>
</file>