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2D16D4-B5F8-4D25-9296-59D0652FBF84}" type="datetimeFigureOut">
              <a:rPr lang="en-US" smtClean="0"/>
              <a:t>3/29/2024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5BE57B-0E02-4D47-95C5-F10FBAF56D66}" type="slidenum">
              <a:rPr lang="en-US" smtClean="0"/>
              <a:t>‹#›</a:t>
            </a:fld>
            <a:endParaRPr lang="en-US"/>
          </a:p>
        </p:txBody>
      </p:sp>
    </p:spTree>
    <p:extLst>
      <p:ext uri="{BB962C8B-B14F-4D97-AF65-F5344CB8AC3E}">
        <p14:creationId xmlns:p14="http://schemas.microsoft.com/office/powerpoint/2010/main" val="723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1</a:t>
            </a:fld>
            <a:endParaRPr lang="en-US"/>
          </a:p>
        </p:txBody>
      </p:sp>
    </p:spTree>
    <p:extLst>
      <p:ext uri="{BB962C8B-B14F-4D97-AF65-F5344CB8AC3E}">
        <p14:creationId xmlns:p14="http://schemas.microsoft.com/office/powerpoint/2010/main" val="3837196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10</a:t>
            </a:fld>
            <a:endParaRPr lang="en-US"/>
          </a:p>
        </p:txBody>
      </p:sp>
    </p:spTree>
    <p:extLst>
      <p:ext uri="{BB962C8B-B14F-4D97-AF65-F5344CB8AC3E}">
        <p14:creationId xmlns:p14="http://schemas.microsoft.com/office/powerpoint/2010/main" val="113519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11</a:t>
            </a:fld>
            <a:endParaRPr lang="en-US"/>
          </a:p>
        </p:txBody>
      </p:sp>
    </p:spTree>
    <p:extLst>
      <p:ext uri="{BB962C8B-B14F-4D97-AF65-F5344CB8AC3E}">
        <p14:creationId xmlns:p14="http://schemas.microsoft.com/office/powerpoint/2010/main" val="3385520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12</a:t>
            </a:fld>
            <a:endParaRPr lang="en-US"/>
          </a:p>
        </p:txBody>
      </p:sp>
    </p:spTree>
    <p:extLst>
      <p:ext uri="{BB962C8B-B14F-4D97-AF65-F5344CB8AC3E}">
        <p14:creationId xmlns:p14="http://schemas.microsoft.com/office/powerpoint/2010/main" val="3763267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13</a:t>
            </a:fld>
            <a:endParaRPr lang="en-US"/>
          </a:p>
        </p:txBody>
      </p:sp>
    </p:spTree>
    <p:extLst>
      <p:ext uri="{BB962C8B-B14F-4D97-AF65-F5344CB8AC3E}">
        <p14:creationId xmlns:p14="http://schemas.microsoft.com/office/powerpoint/2010/main" val="1391835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14</a:t>
            </a:fld>
            <a:endParaRPr lang="en-US"/>
          </a:p>
        </p:txBody>
      </p:sp>
    </p:spTree>
    <p:extLst>
      <p:ext uri="{BB962C8B-B14F-4D97-AF65-F5344CB8AC3E}">
        <p14:creationId xmlns:p14="http://schemas.microsoft.com/office/powerpoint/2010/main" val="4074249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15</a:t>
            </a:fld>
            <a:endParaRPr lang="en-US"/>
          </a:p>
        </p:txBody>
      </p:sp>
    </p:spTree>
    <p:extLst>
      <p:ext uri="{BB962C8B-B14F-4D97-AF65-F5344CB8AC3E}">
        <p14:creationId xmlns:p14="http://schemas.microsoft.com/office/powerpoint/2010/main" val="1203448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16</a:t>
            </a:fld>
            <a:endParaRPr lang="en-US"/>
          </a:p>
        </p:txBody>
      </p:sp>
    </p:spTree>
    <p:extLst>
      <p:ext uri="{BB962C8B-B14F-4D97-AF65-F5344CB8AC3E}">
        <p14:creationId xmlns:p14="http://schemas.microsoft.com/office/powerpoint/2010/main" val="4045121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17</a:t>
            </a:fld>
            <a:endParaRPr lang="en-US"/>
          </a:p>
        </p:txBody>
      </p:sp>
    </p:spTree>
    <p:extLst>
      <p:ext uri="{BB962C8B-B14F-4D97-AF65-F5344CB8AC3E}">
        <p14:creationId xmlns:p14="http://schemas.microsoft.com/office/powerpoint/2010/main" val="3877360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18</a:t>
            </a:fld>
            <a:endParaRPr lang="en-US"/>
          </a:p>
        </p:txBody>
      </p:sp>
    </p:spTree>
    <p:extLst>
      <p:ext uri="{BB962C8B-B14F-4D97-AF65-F5344CB8AC3E}">
        <p14:creationId xmlns:p14="http://schemas.microsoft.com/office/powerpoint/2010/main" val="22515254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19</a:t>
            </a:fld>
            <a:endParaRPr lang="en-US"/>
          </a:p>
        </p:txBody>
      </p:sp>
    </p:spTree>
    <p:extLst>
      <p:ext uri="{BB962C8B-B14F-4D97-AF65-F5344CB8AC3E}">
        <p14:creationId xmlns:p14="http://schemas.microsoft.com/office/powerpoint/2010/main" val="500653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2</a:t>
            </a:fld>
            <a:endParaRPr lang="en-US"/>
          </a:p>
        </p:txBody>
      </p:sp>
    </p:spTree>
    <p:extLst>
      <p:ext uri="{BB962C8B-B14F-4D97-AF65-F5344CB8AC3E}">
        <p14:creationId xmlns:p14="http://schemas.microsoft.com/office/powerpoint/2010/main" val="2270180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20</a:t>
            </a:fld>
            <a:endParaRPr lang="en-US"/>
          </a:p>
        </p:txBody>
      </p:sp>
    </p:spTree>
    <p:extLst>
      <p:ext uri="{BB962C8B-B14F-4D97-AF65-F5344CB8AC3E}">
        <p14:creationId xmlns:p14="http://schemas.microsoft.com/office/powerpoint/2010/main" val="268984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21</a:t>
            </a:fld>
            <a:endParaRPr lang="en-US"/>
          </a:p>
        </p:txBody>
      </p:sp>
    </p:spTree>
    <p:extLst>
      <p:ext uri="{BB962C8B-B14F-4D97-AF65-F5344CB8AC3E}">
        <p14:creationId xmlns:p14="http://schemas.microsoft.com/office/powerpoint/2010/main" val="851471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22</a:t>
            </a:fld>
            <a:endParaRPr lang="en-US"/>
          </a:p>
        </p:txBody>
      </p:sp>
    </p:spTree>
    <p:extLst>
      <p:ext uri="{BB962C8B-B14F-4D97-AF65-F5344CB8AC3E}">
        <p14:creationId xmlns:p14="http://schemas.microsoft.com/office/powerpoint/2010/main" val="1201752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23</a:t>
            </a:fld>
            <a:endParaRPr lang="en-US"/>
          </a:p>
        </p:txBody>
      </p:sp>
    </p:spTree>
    <p:extLst>
      <p:ext uri="{BB962C8B-B14F-4D97-AF65-F5344CB8AC3E}">
        <p14:creationId xmlns:p14="http://schemas.microsoft.com/office/powerpoint/2010/main" val="38910997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24</a:t>
            </a:fld>
            <a:endParaRPr lang="en-US"/>
          </a:p>
        </p:txBody>
      </p:sp>
    </p:spTree>
    <p:extLst>
      <p:ext uri="{BB962C8B-B14F-4D97-AF65-F5344CB8AC3E}">
        <p14:creationId xmlns:p14="http://schemas.microsoft.com/office/powerpoint/2010/main" val="1910042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3</a:t>
            </a:fld>
            <a:endParaRPr lang="en-US"/>
          </a:p>
        </p:txBody>
      </p:sp>
    </p:spTree>
    <p:extLst>
      <p:ext uri="{BB962C8B-B14F-4D97-AF65-F5344CB8AC3E}">
        <p14:creationId xmlns:p14="http://schemas.microsoft.com/office/powerpoint/2010/main" val="2500242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4</a:t>
            </a:fld>
            <a:endParaRPr lang="en-US"/>
          </a:p>
        </p:txBody>
      </p:sp>
    </p:spTree>
    <p:extLst>
      <p:ext uri="{BB962C8B-B14F-4D97-AF65-F5344CB8AC3E}">
        <p14:creationId xmlns:p14="http://schemas.microsoft.com/office/powerpoint/2010/main" val="343037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5</a:t>
            </a:fld>
            <a:endParaRPr lang="en-US"/>
          </a:p>
        </p:txBody>
      </p:sp>
    </p:spTree>
    <p:extLst>
      <p:ext uri="{BB962C8B-B14F-4D97-AF65-F5344CB8AC3E}">
        <p14:creationId xmlns:p14="http://schemas.microsoft.com/office/powerpoint/2010/main" val="3866096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6</a:t>
            </a:fld>
            <a:endParaRPr lang="en-US"/>
          </a:p>
        </p:txBody>
      </p:sp>
    </p:spTree>
    <p:extLst>
      <p:ext uri="{BB962C8B-B14F-4D97-AF65-F5344CB8AC3E}">
        <p14:creationId xmlns:p14="http://schemas.microsoft.com/office/powerpoint/2010/main" val="3399450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7</a:t>
            </a:fld>
            <a:endParaRPr lang="en-US"/>
          </a:p>
        </p:txBody>
      </p:sp>
    </p:spTree>
    <p:extLst>
      <p:ext uri="{BB962C8B-B14F-4D97-AF65-F5344CB8AC3E}">
        <p14:creationId xmlns:p14="http://schemas.microsoft.com/office/powerpoint/2010/main" val="717682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8</a:t>
            </a:fld>
            <a:endParaRPr lang="en-US"/>
          </a:p>
        </p:txBody>
      </p:sp>
    </p:spTree>
    <p:extLst>
      <p:ext uri="{BB962C8B-B14F-4D97-AF65-F5344CB8AC3E}">
        <p14:creationId xmlns:p14="http://schemas.microsoft.com/office/powerpoint/2010/main" val="19390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05BE57B-0E02-4D47-95C5-F10FBAF56D66}" type="slidenum">
              <a:rPr lang="en-US" smtClean="0"/>
              <a:t>9</a:t>
            </a:fld>
            <a:endParaRPr lang="en-US"/>
          </a:p>
        </p:txBody>
      </p:sp>
    </p:spTree>
    <p:extLst>
      <p:ext uri="{BB962C8B-B14F-4D97-AF65-F5344CB8AC3E}">
        <p14:creationId xmlns:p14="http://schemas.microsoft.com/office/powerpoint/2010/main" val="1795281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BF48EE-9425-4C76-9212-56CA8A761E8C}" type="datetime1">
              <a:rPr lang="en-US" smtClean="0"/>
              <a:t>3/29/2024</a:t>
            </a:fld>
            <a:endParaRPr lang="en-US"/>
          </a:p>
        </p:txBody>
      </p:sp>
      <p:sp>
        <p:nvSpPr>
          <p:cNvPr id="5" name="Footer Placeholder 4"/>
          <p:cNvSpPr>
            <a:spLocks noGrp="1"/>
          </p:cNvSpPr>
          <p:nvPr>
            <p:ph type="ftr" sz="quarter" idx="11"/>
          </p:nvPr>
        </p:nvSpPr>
        <p:spPr/>
        <p:txBody>
          <a:bodyPr/>
          <a:lstStyle/>
          <a:p>
            <a:r>
              <a:rPr lang="en-US" smtClean="0"/>
              <a:t>Prepared by Eng Dayah</a:t>
            </a:r>
            <a:endParaRPr lang="en-US"/>
          </a:p>
        </p:txBody>
      </p:sp>
      <p:sp>
        <p:nvSpPr>
          <p:cNvPr id="6" name="Slide Number Placeholder 5"/>
          <p:cNvSpPr>
            <a:spLocks noGrp="1"/>
          </p:cNvSpPr>
          <p:nvPr>
            <p:ph type="sldNum" sz="quarter" idx="12"/>
          </p:nvPr>
        </p:nvSpPr>
        <p:spPr/>
        <p:txBody>
          <a:bodyPr/>
          <a:lstStyle/>
          <a:p>
            <a:fld id="{A2F578AE-2EE4-4A9F-B371-5D10ADF132B4}" type="slidenum">
              <a:rPr lang="en-US" smtClean="0"/>
              <a:t>‹#›</a:t>
            </a:fld>
            <a:endParaRPr lang="en-US"/>
          </a:p>
        </p:txBody>
      </p:sp>
    </p:spTree>
    <p:extLst>
      <p:ext uri="{BB962C8B-B14F-4D97-AF65-F5344CB8AC3E}">
        <p14:creationId xmlns:p14="http://schemas.microsoft.com/office/powerpoint/2010/main" val="986427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402BE-C528-4405-81B3-C19147028E59}" type="datetime1">
              <a:rPr lang="en-US" smtClean="0"/>
              <a:t>3/29/2024</a:t>
            </a:fld>
            <a:endParaRPr lang="en-US"/>
          </a:p>
        </p:txBody>
      </p:sp>
      <p:sp>
        <p:nvSpPr>
          <p:cNvPr id="5" name="Footer Placeholder 4"/>
          <p:cNvSpPr>
            <a:spLocks noGrp="1"/>
          </p:cNvSpPr>
          <p:nvPr>
            <p:ph type="ftr" sz="quarter" idx="11"/>
          </p:nvPr>
        </p:nvSpPr>
        <p:spPr/>
        <p:txBody>
          <a:bodyPr/>
          <a:lstStyle/>
          <a:p>
            <a:r>
              <a:rPr lang="en-US" smtClean="0"/>
              <a:t>Prepared by Eng Dayah</a:t>
            </a:r>
            <a:endParaRPr lang="en-US"/>
          </a:p>
        </p:txBody>
      </p:sp>
      <p:sp>
        <p:nvSpPr>
          <p:cNvPr id="6" name="Slide Number Placeholder 5"/>
          <p:cNvSpPr>
            <a:spLocks noGrp="1"/>
          </p:cNvSpPr>
          <p:nvPr>
            <p:ph type="sldNum" sz="quarter" idx="12"/>
          </p:nvPr>
        </p:nvSpPr>
        <p:spPr/>
        <p:txBody>
          <a:bodyPr/>
          <a:lstStyle/>
          <a:p>
            <a:fld id="{A2F578AE-2EE4-4A9F-B371-5D10ADF132B4}" type="slidenum">
              <a:rPr lang="en-US" smtClean="0"/>
              <a:t>‹#›</a:t>
            </a:fld>
            <a:endParaRPr lang="en-US"/>
          </a:p>
        </p:txBody>
      </p:sp>
    </p:spTree>
    <p:extLst>
      <p:ext uri="{BB962C8B-B14F-4D97-AF65-F5344CB8AC3E}">
        <p14:creationId xmlns:p14="http://schemas.microsoft.com/office/powerpoint/2010/main" val="320411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6E27C-D17D-414C-8E5F-8900600D8348}" type="datetime1">
              <a:rPr lang="en-US" smtClean="0"/>
              <a:t>3/29/2024</a:t>
            </a:fld>
            <a:endParaRPr lang="en-US"/>
          </a:p>
        </p:txBody>
      </p:sp>
      <p:sp>
        <p:nvSpPr>
          <p:cNvPr id="5" name="Footer Placeholder 4"/>
          <p:cNvSpPr>
            <a:spLocks noGrp="1"/>
          </p:cNvSpPr>
          <p:nvPr>
            <p:ph type="ftr" sz="quarter" idx="11"/>
          </p:nvPr>
        </p:nvSpPr>
        <p:spPr/>
        <p:txBody>
          <a:bodyPr/>
          <a:lstStyle/>
          <a:p>
            <a:r>
              <a:rPr lang="en-US" smtClean="0"/>
              <a:t>Prepared by Eng Dayah</a:t>
            </a:r>
            <a:endParaRPr lang="en-US"/>
          </a:p>
        </p:txBody>
      </p:sp>
      <p:sp>
        <p:nvSpPr>
          <p:cNvPr id="6" name="Slide Number Placeholder 5"/>
          <p:cNvSpPr>
            <a:spLocks noGrp="1"/>
          </p:cNvSpPr>
          <p:nvPr>
            <p:ph type="sldNum" sz="quarter" idx="12"/>
          </p:nvPr>
        </p:nvSpPr>
        <p:spPr/>
        <p:txBody>
          <a:bodyPr/>
          <a:lstStyle/>
          <a:p>
            <a:fld id="{A2F578AE-2EE4-4A9F-B371-5D10ADF132B4}" type="slidenum">
              <a:rPr lang="en-US" smtClean="0"/>
              <a:t>‹#›</a:t>
            </a:fld>
            <a:endParaRPr lang="en-US"/>
          </a:p>
        </p:txBody>
      </p:sp>
    </p:spTree>
    <p:extLst>
      <p:ext uri="{BB962C8B-B14F-4D97-AF65-F5344CB8AC3E}">
        <p14:creationId xmlns:p14="http://schemas.microsoft.com/office/powerpoint/2010/main" val="87864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8A4F6A-BB36-407F-A0B7-9FBFAAD674A1}" type="datetime1">
              <a:rPr lang="en-US" smtClean="0"/>
              <a:t>3/29/2024</a:t>
            </a:fld>
            <a:endParaRPr lang="en-US"/>
          </a:p>
        </p:txBody>
      </p:sp>
      <p:sp>
        <p:nvSpPr>
          <p:cNvPr id="5" name="Footer Placeholder 4"/>
          <p:cNvSpPr>
            <a:spLocks noGrp="1"/>
          </p:cNvSpPr>
          <p:nvPr>
            <p:ph type="ftr" sz="quarter" idx="11"/>
          </p:nvPr>
        </p:nvSpPr>
        <p:spPr/>
        <p:txBody>
          <a:bodyPr/>
          <a:lstStyle/>
          <a:p>
            <a:r>
              <a:rPr lang="en-US" smtClean="0"/>
              <a:t>Prepared by Eng Dayah</a:t>
            </a:r>
            <a:endParaRPr lang="en-US"/>
          </a:p>
        </p:txBody>
      </p:sp>
      <p:sp>
        <p:nvSpPr>
          <p:cNvPr id="6" name="Slide Number Placeholder 5"/>
          <p:cNvSpPr>
            <a:spLocks noGrp="1"/>
          </p:cNvSpPr>
          <p:nvPr>
            <p:ph type="sldNum" sz="quarter" idx="12"/>
          </p:nvPr>
        </p:nvSpPr>
        <p:spPr/>
        <p:txBody>
          <a:bodyPr/>
          <a:lstStyle/>
          <a:p>
            <a:fld id="{A2F578AE-2EE4-4A9F-B371-5D10ADF132B4}" type="slidenum">
              <a:rPr lang="en-US" smtClean="0"/>
              <a:t>‹#›</a:t>
            </a:fld>
            <a:endParaRPr lang="en-US"/>
          </a:p>
        </p:txBody>
      </p:sp>
    </p:spTree>
    <p:extLst>
      <p:ext uri="{BB962C8B-B14F-4D97-AF65-F5344CB8AC3E}">
        <p14:creationId xmlns:p14="http://schemas.microsoft.com/office/powerpoint/2010/main" val="3250788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0ABE39-409D-49E6-8664-DF9884BE8606}" type="datetime1">
              <a:rPr lang="en-US" smtClean="0"/>
              <a:t>3/29/2024</a:t>
            </a:fld>
            <a:endParaRPr lang="en-US"/>
          </a:p>
        </p:txBody>
      </p:sp>
      <p:sp>
        <p:nvSpPr>
          <p:cNvPr id="5" name="Footer Placeholder 4"/>
          <p:cNvSpPr>
            <a:spLocks noGrp="1"/>
          </p:cNvSpPr>
          <p:nvPr>
            <p:ph type="ftr" sz="quarter" idx="11"/>
          </p:nvPr>
        </p:nvSpPr>
        <p:spPr/>
        <p:txBody>
          <a:bodyPr/>
          <a:lstStyle/>
          <a:p>
            <a:r>
              <a:rPr lang="en-US" smtClean="0"/>
              <a:t>Prepared by Eng Dayah</a:t>
            </a:r>
            <a:endParaRPr lang="en-US"/>
          </a:p>
        </p:txBody>
      </p:sp>
      <p:sp>
        <p:nvSpPr>
          <p:cNvPr id="6" name="Slide Number Placeholder 5"/>
          <p:cNvSpPr>
            <a:spLocks noGrp="1"/>
          </p:cNvSpPr>
          <p:nvPr>
            <p:ph type="sldNum" sz="quarter" idx="12"/>
          </p:nvPr>
        </p:nvSpPr>
        <p:spPr/>
        <p:txBody>
          <a:bodyPr/>
          <a:lstStyle/>
          <a:p>
            <a:fld id="{A2F578AE-2EE4-4A9F-B371-5D10ADF132B4}" type="slidenum">
              <a:rPr lang="en-US" smtClean="0"/>
              <a:t>‹#›</a:t>
            </a:fld>
            <a:endParaRPr lang="en-US"/>
          </a:p>
        </p:txBody>
      </p:sp>
    </p:spTree>
    <p:extLst>
      <p:ext uri="{BB962C8B-B14F-4D97-AF65-F5344CB8AC3E}">
        <p14:creationId xmlns:p14="http://schemas.microsoft.com/office/powerpoint/2010/main" val="1676205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D27241-7711-412A-A657-02E9B1CEC9E1}" type="datetime1">
              <a:rPr lang="en-US" smtClean="0"/>
              <a:t>3/29/2024</a:t>
            </a:fld>
            <a:endParaRPr lang="en-US"/>
          </a:p>
        </p:txBody>
      </p:sp>
      <p:sp>
        <p:nvSpPr>
          <p:cNvPr id="6" name="Footer Placeholder 5"/>
          <p:cNvSpPr>
            <a:spLocks noGrp="1"/>
          </p:cNvSpPr>
          <p:nvPr>
            <p:ph type="ftr" sz="quarter" idx="11"/>
          </p:nvPr>
        </p:nvSpPr>
        <p:spPr/>
        <p:txBody>
          <a:bodyPr/>
          <a:lstStyle/>
          <a:p>
            <a:r>
              <a:rPr lang="en-US" smtClean="0"/>
              <a:t>Prepared by Eng Dayah</a:t>
            </a:r>
            <a:endParaRPr lang="en-US"/>
          </a:p>
        </p:txBody>
      </p:sp>
      <p:sp>
        <p:nvSpPr>
          <p:cNvPr id="7" name="Slide Number Placeholder 6"/>
          <p:cNvSpPr>
            <a:spLocks noGrp="1"/>
          </p:cNvSpPr>
          <p:nvPr>
            <p:ph type="sldNum" sz="quarter" idx="12"/>
          </p:nvPr>
        </p:nvSpPr>
        <p:spPr/>
        <p:txBody>
          <a:bodyPr/>
          <a:lstStyle/>
          <a:p>
            <a:fld id="{A2F578AE-2EE4-4A9F-B371-5D10ADF132B4}" type="slidenum">
              <a:rPr lang="en-US" smtClean="0"/>
              <a:t>‹#›</a:t>
            </a:fld>
            <a:endParaRPr lang="en-US"/>
          </a:p>
        </p:txBody>
      </p:sp>
    </p:spTree>
    <p:extLst>
      <p:ext uri="{BB962C8B-B14F-4D97-AF65-F5344CB8AC3E}">
        <p14:creationId xmlns:p14="http://schemas.microsoft.com/office/powerpoint/2010/main" val="420634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685665-02DF-44EC-81CE-385B68BF4E95}" type="datetime1">
              <a:rPr lang="en-US" smtClean="0"/>
              <a:t>3/29/2024</a:t>
            </a:fld>
            <a:endParaRPr lang="en-US"/>
          </a:p>
        </p:txBody>
      </p:sp>
      <p:sp>
        <p:nvSpPr>
          <p:cNvPr id="8" name="Footer Placeholder 7"/>
          <p:cNvSpPr>
            <a:spLocks noGrp="1"/>
          </p:cNvSpPr>
          <p:nvPr>
            <p:ph type="ftr" sz="quarter" idx="11"/>
          </p:nvPr>
        </p:nvSpPr>
        <p:spPr/>
        <p:txBody>
          <a:bodyPr/>
          <a:lstStyle/>
          <a:p>
            <a:r>
              <a:rPr lang="en-US" smtClean="0"/>
              <a:t>Prepared by Eng Dayah</a:t>
            </a:r>
            <a:endParaRPr lang="en-US"/>
          </a:p>
        </p:txBody>
      </p:sp>
      <p:sp>
        <p:nvSpPr>
          <p:cNvPr id="9" name="Slide Number Placeholder 8"/>
          <p:cNvSpPr>
            <a:spLocks noGrp="1"/>
          </p:cNvSpPr>
          <p:nvPr>
            <p:ph type="sldNum" sz="quarter" idx="12"/>
          </p:nvPr>
        </p:nvSpPr>
        <p:spPr/>
        <p:txBody>
          <a:bodyPr/>
          <a:lstStyle/>
          <a:p>
            <a:fld id="{A2F578AE-2EE4-4A9F-B371-5D10ADF132B4}" type="slidenum">
              <a:rPr lang="en-US" smtClean="0"/>
              <a:t>‹#›</a:t>
            </a:fld>
            <a:endParaRPr lang="en-US"/>
          </a:p>
        </p:txBody>
      </p:sp>
    </p:spTree>
    <p:extLst>
      <p:ext uri="{BB962C8B-B14F-4D97-AF65-F5344CB8AC3E}">
        <p14:creationId xmlns:p14="http://schemas.microsoft.com/office/powerpoint/2010/main" val="4030726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6E8FF7-B53F-45AB-A3B1-75E122679CB3}" type="datetime1">
              <a:rPr lang="en-US" smtClean="0"/>
              <a:t>3/29/2024</a:t>
            </a:fld>
            <a:endParaRPr lang="en-US"/>
          </a:p>
        </p:txBody>
      </p:sp>
      <p:sp>
        <p:nvSpPr>
          <p:cNvPr id="4" name="Footer Placeholder 3"/>
          <p:cNvSpPr>
            <a:spLocks noGrp="1"/>
          </p:cNvSpPr>
          <p:nvPr>
            <p:ph type="ftr" sz="quarter" idx="11"/>
          </p:nvPr>
        </p:nvSpPr>
        <p:spPr/>
        <p:txBody>
          <a:bodyPr/>
          <a:lstStyle/>
          <a:p>
            <a:r>
              <a:rPr lang="en-US" smtClean="0"/>
              <a:t>Prepared by Eng Dayah</a:t>
            </a:r>
            <a:endParaRPr lang="en-US"/>
          </a:p>
        </p:txBody>
      </p:sp>
      <p:sp>
        <p:nvSpPr>
          <p:cNvPr id="5" name="Slide Number Placeholder 4"/>
          <p:cNvSpPr>
            <a:spLocks noGrp="1"/>
          </p:cNvSpPr>
          <p:nvPr>
            <p:ph type="sldNum" sz="quarter" idx="12"/>
          </p:nvPr>
        </p:nvSpPr>
        <p:spPr/>
        <p:txBody>
          <a:bodyPr/>
          <a:lstStyle/>
          <a:p>
            <a:fld id="{A2F578AE-2EE4-4A9F-B371-5D10ADF132B4}" type="slidenum">
              <a:rPr lang="en-US" smtClean="0"/>
              <a:t>‹#›</a:t>
            </a:fld>
            <a:endParaRPr lang="en-US"/>
          </a:p>
        </p:txBody>
      </p:sp>
    </p:spTree>
    <p:extLst>
      <p:ext uri="{BB962C8B-B14F-4D97-AF65-F5344CB8AC3E}">
        <p14:creationId xmlns:p14="http://schemas.microsoft.com/office/powerpoint/2010/main" val="361614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C9AFDE-C54D-4F91-9276-07FBFE9591E7}" type="datetime1">
              <a:rPr lang="en-US" smtClean="0"/>
              <a:t>3/29/2024</a:t>
            </a:fld>
            <a:endParaRPr lang="en-US"/>
          </a:p>
        </p:txBody>
      </p:sp>
      <p:sp>
        <p:nvSpPr>
          <p:cNvPr id="3" name="Footer Placeholder 2"/>
          <p:cNvSpPr>
            <a:spLocks noGrp="1"/>
          </p:cNvSpPr>
          <p:nvPr>
            <p:ph type="ftr" sz="quarter" idx="11"/>
          </p:nvPr>
        </p:nvSpPr>
        <p:spPr/>
        <p:txBody>
          <a:bodyPr/>
          <a:lstStyle/>
          <a:p>
            <a:r>
              <a:rPr lang="en-US" smtClean="0"/>
              <a:t>Prepared by Eng Dayah</a:t>
            </a:r>
            <a:endParaRPr lang="en-US"/>
          </a:p>
        </p:txBody>
      </p:sp>
      <p:sp>
        <p:nvSpPr>
          <p:cNvPr id="4" name="Slide Number Placeholder 3"/>
          <p:cNvSpPr>
            <a:spLocks noGrp="1"/>
          </p:cNvSpPr>
          <p:nvPr>
            <p:ph type="sldNum" sz="quarter" idx="12"/>
          </p:nvPr>
        </p:nvSpPr>
        <p:spPr/>
        <p:txBody>
          <a:bodyPr/>
          <a:lstStyle/>
          <a:p>
            <a:fld id="{A2F578AE-2EE4-4A9F-B371-5D10ADF132B4}" type="slidenum">
              <a:rPr lang="en-US" smtClean="0"/>
              <a:t>‹#›</a:t>
            </a:fld>
            <a:endParaRPr lang="en-US"/>
          </a:p>
        </p:txBody>
      </p:sp>
    </p:spTree>
    <p:extLst>
      <p:ext uri="{BB962C8B-B14F-4D97-AF65-F5344CB8AC3E}">
        <p14:creationId xmlns:p14="http://schemas.microsoft.com/office/powerpoint/2010/main" val="265505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FFC9DE-0421-42E6-A0DA-7272BD087A56}" type="datetime1">
              <a:rPr lang="en-US" smtClean="0"/>
              <a:t>3/29/2024</a:t>
            </a:fld>
            <a:endParaRPr lang="en-US"/>
          </a:p>
        </p:txBody>
      </p:sp>
      <p:sp>
        <p:nvSpPr>
          <p:cNvPr id="6" name="Footer Placeholder 5"/>
          <p:cNvSpPr>
            <a:spLocks noGrp="1"/>
          </p:cNvSpPr>
          <p:nvPr>
            <p:ph type="ftr" sz="quarter" idx="11"/>
          </p:nvPr>
        </p:nvSpPr>
        <p:spPr/>
        <p:txBody>
          <a:bodyPr/>
          <a:lstStyle/>
          <a:p>
            <a:r>
              <a:rPr lang="en-US" smtClean="0"/>
              <a:t>Prepared by Eng Dayah</a:t>
            </a:r>
            <a:endParaRPr lang="en-US"/>
          </a:p>
        </p:txBody>
      </p:sp>
      <p:sp>
        <p:nvSpPr>
          <p:cNvPr id="7" name="Slide Number Placeholder 6"/>
          <p:cNvSpPr>
            <a:spLocks noGrp="1"/>
          </p:cNvSpPr>
          <p:nvPr>
            <p:ph type="sldNum" sz="quarter" idx="12"/>
          </p:nvPr>
        </p:nvSpPr>
        <p:spPr/>
        <p:txBody>
          <a:bodyPr/>
          <a:lstStyle/>
          <a:p>
            <a:fld id="{A2F578AE-2EE4-4A9F-B371-5D10ADF132B4}" type="slidenum">
              <a:rPr lang="en-US" smtClean="0"/>
              <a:t>‹#›</a:t>
            </a:fld>
            <a:endParaRPr lang="en-US"/>
          </a:p>
        </p:txBody>
      </p:sp>
    </p:spTree>
    <p:extLst>
      <p:ext uri="{BB962C8B-B14F-4D97-AF65-F5344CB8AC3E}">
        <p14:creationId xmlns:p14="http://schemas.microsoft.com/office/powerpoint/2010/main" val="130715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F5A403-D7C7-4965-B049-5A5D7E005394}" type="datetime1">
              <a:rPr lang="en-US" smtClean="0"/>
              <a:t>3/29/2024</a:t>
            </a:fld>
            <a:endParaRPr lang="en-US"/>
          </a:p>
        </p:txBody>
      </p:sp>
      <p:sp>
        <p:nvSpPr>
          <p:cNvPr id="6" name="Footer Placeholder 5"/>
          <p:cNvSpPr>
            <a:spLocks noGrp="1"/>
          </p:cNvSpPr>
          <p:nvPr>
            <p:ph type="ftr" sz="quarter" idx="11"/>
          </p:nvPr>
        </p:nvSpPr>
        <p:spPr/>
        <p:txBody>
          <a:bodyPr/>
          <a:lstStyle/>
          <a:p>
            <a:r>
              <a:rPr lang="en-US" smtClean="0"/>
              <a:t>Prepared by Eng Dayah</a:t>
            </a:r>
            <a:endParaRPr lang="en-US"/>
          </a:p>
        </p:txBody>
      </p:sp>
      <p:sp>
        <p:nvSpPr>
          <p:cNvPr id="7" name="Slide Number Placeholder 6"/>
          <p:cNvSpPr>
            <a:spLocks noGrp="1"/>
          </p:cNvSpPr>
          <p:nvPr>
            <p:ph type="sldNum" sz="quarter" idx="12"/>
          </p:nvPr>
        </p:nvSpPr>
        <p:spPr/>
        <p:txBody>
          <a:bodyPr/>
          <a:lstStyle/>
          <a:p>
            <a:fld id="{A2F578AE-2EE4-4A9F-B371-5D10ADF132B4}" type="slidenum">
              <a:rPr lang="en-US" smtClean="0"/>
              <a:t>‹#›</a:t>
            </a:fld>
            <a:endParaRPr lang="en-US"/>
          </a:p>
        </p:txBody>
      </p:sp>
    </p:spTree>
    <p:extLst>
      <p:ext uri="{BB962C8B-B14F-4D97-AF65-F5344CB8AC3E}">
        <p14:creationId xmlns:p14="http://schemas.microsoft.com/office/powerpoint/2010/main" val="3709272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DB2457-F4E6-406B-9F34-4C7407E16754}" type="datetime1">
              <a:rPr lang="en-US" smtClean="0"/>
              <a:t>3/29/2024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Prepared by Eng Dayah</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578AE-2EE4-4A9F-B371-5D10ADF132B4}" type="slidenum">
              <a:rPr lang="en-US" smtClean="0"/>
              <a:t>‹#›</a:t>
            </a:fld>
            <a:endParaRPr lang="en-US"/>
          </a:p>
        </p:txBody>
      </p:sp>
    </p:spTree>
    <p:extLst>
      <p:ext uri="{BB962C8B-B14F-4D97-AF65-F5344CB8AC3E}">
        <p14:creationId xmlns:p14="http://schemas.microsoft.com/office/powerpoint/2010/main" val="4124155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6335" y="776374"/>
            <a:ext cx="9144000" cy="887669"/>
          </a:xfrm>
        </p:spPr>
        <p:txBody>
          <a:bodyPr>
            <a:normAutofit fontScale="90000"/>
          </a:bodyPr>
          <a:lstStyle/>
          <a:p>
            <a:r>
              <a:rPr lang="en-US" dirty="0" smtClean="0">
                <a:latin typeface="Times New Roman" panose="02020603050405020304" pitchFamily="18" charset="0"/>
                <a:cs typeface="Times New Roman" panose="02020603050405020304" pitchFamily="18" charset="0"/>
              </a:rPr>
              <a:t>Bootstrap 5</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67481" y="1664043"/>
            <a:ext cx="9300519" cy="4341341"/>
          </a:xfrm>
        </p:spPr>
        <p:txBody>
          <a:bodyPr>
            <a:normAutofit/>
          </a:bodyPr>
          <a:lstStyle/>
          <a:p>
            <a:pPr algn="l"/>
            <a:r>
              <a:rPr lang="en-US" sz="2800" dirty="0" smtClean="0">
                <a:latin typeface="Times New Roman" panose="02020603050405020304" pitchFamily="18" charset="0"/>
                <a:cs typeface="Times New Roman" panose="02020603050405020304" pitchFamily="18" charset="0"/>
              </a:rPr>
              <a:t>Bootstrap is the popular HTML, CSS and JavaScript framework for developing a responsive and mobile friendly website.</a:t>
            </a:r>
          </a:p>
          <a:p>
            <a:pPr algn="l"/>
            <a:r>
              <a:rPr lang="en-US" sz="2800" dirty="0" smtClean="0">
                <a:latin typeface="Times New Roman" panose="02020603050405020304" pitchFamily="18" charset="0"/>
                <a:cs typeface="Times New Roman" panose="02020603050405020304" pitchFamily="18" charset="0"/>
              </a:rPr>
              <a:t>Our Bootstrap lessons includes the importance lessons of </a:t>
            </a:r>
            <a:r>
              <a:rPr lang="en-US" sz="2800" dirty="0" err="1" smtClean="0">
                <a:latin typeface="Times New Roman" panose="02020603050405020304" pitchFamily="18" charset="0"/>
                <a:cs typeface="Times New Roman" panose="02020603050405020304" pitchFamily="18" charset="0"/>
              </a:rPr>
              <a:t>bootsrap</a:t>
            </a:r>
            <a:r>
              <a:rPr lang="en-US" sz="2800" dirty="0" smtClean="0">
                <a:latin typeface="Times New Roman" panose="02020603050405020304" pitchFamily="18" charset="0"/>
                <a:cs typeface="Times New Roman" panose="02020603050405020304" pitchFamily="18" charset="0"/>
              </a:rPr>
              <a:t> such as </a:t>
            </a:r>
            <a:r>
              <a:rPr lang="en-US" sz="2800" dirty="0" err="1" smtClean="0">
                <a:latin typeface="Times New Roman" panose="02020603050405020304" pitchFamily="18" charset="0"/>
                <a:cs typeface="Times New Roman" panose="02020603050405020304" pitchFamily="18" charset="0"/>
              </a:rPr>
              <a:t>jumbotron</a:t>
            </a:r>
            <a:r>
              <a:rPr lang="en-US" sz="2800" dirty="0" smtClean="0">
                <a:latin typeface="Times New Roman" panose="02020603050405020304" pitchFamily="18" charset="0"/>
                <a:cs typeface="Times New Roman" panose="02020603050405020304" pitchFamily="18" charset="0"/>
              </a:rPr>
              <a:t>, table, button, grid, form, image, alert, wells, container, carousel, panels, </a:t>
            </a:r>
            <a:r>
              <a:rPr lang="en-US" sz="2800" dirty="0" err="1" smtClean="0">
                <a:latin typeface="Times New Roman" panose="02020603050405020304" pitchFamily="18" charset="0"/>
                <a:cs typeface="Times New Roman" panose="02020603050405020304" pitchFamily="18" charset="0"/>
              </a:rPr>
              <a:t>glyphicon</a:t>
            </a:r>
            <a:r>
              <a:rPr lang="en-US" sz="2800" dirty="0" smtClean="0">
                <a:latin typeface="Times New Roman" panose="02020603050405020304" pitchFamily="18" charset="0"/>
                <a:cs typeface="Times New Roman" panose="02020603050405020304" pitchFamily="18" charset="0"/>
              </a:rPr>
              <a:t>, badges, labels, progress bar, pagination, pager, list group, dropdown, </a:t>
            </a:r>
            <a:r>
              <a:rPr lang="en-US" sz="2800" dirty="0" err="1" smtClean="0">
                <a:latin typeface="Times New Roman" panose="02020603050405020304" pitchFamily="18" charset="0"/>
                <a:cs typeface="Times New Roman" panose="02020603050405020304" pitchFamily="18" charset="0"/>
              </a:rPr>
              <a:t>collapse,tabs</a:t>
            </a:r>
            <a:r>
              <a:rPr lang="en-US" sz="2800" dirty="0" smtClean="0">
                <a:latin typeface="Times New Roman" panose="02020603050405020304" pitchFamily="18" charset="0"/>
                <a:cs typeface="Times New Roman" panose="02020603050405020304" pitchFamily="18" charset="0"/>
              </a:rPr>
              <a:t>, pills, </a:t>
            </a:r>
            <a:r>
              <a:rPr lang="en-US" sz="2800" dirty="0" err="1" smtClean="0">
                <a:latin typeface="Times New Roman" panose="02020603050405020304" pitchFamily="18" charset="0"/>
                <a:cs typeface="Times New Roman" panose="02020603050405020304" pitchFamily="18" charset="0"/>
              </a:rPr>
              <a:t>navbar</a:t>
            </a:r>
            <a:r>
              <a:rPr lang="en-US" sz="2800" dirty="0" smtClean="0">
                <a:latin typeface="Times New Roman" panose="02020603050405020304" pitchFamily="18" charset="0"/>
                <a:cs typeface="Times New Roman" panose="02020603050405020304" pitchFamily="18" charset="0"/>
              </a:rPr>
              <a:t>, inputs, modals, tooltip, popover and </a:t>
            </a:r>
            <a:r>
              <a:rPr lang="en-US" sz="2800" dirty="0" err="1" smtClean="0">
                <a:latin typeface="Times New Roman" panose="02020603050405020304" pitchFamily="18" charset="0"/>
                <a:cs typeface="Times New Roman" panose="02020603050405020304" pitchFamily="18" charset="0"/>
              </a:rPr>
              <a:t>scrollspy</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1</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24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740" y="521001"/>
            <a:ext cx="9144000" cy="887669"/>
          </a:xfrm>
        </p:spPr>
        <p:txBody>
          <a:bodyPr>
            <a:noAutofit/>
          </a:bodyPr>
          <a:lstStyle/>
          <a:p>
            <a:r>
              <a:rPr lang="en-US" sz="4400" b="1" dirty="0" smtClean="0">
                <a:latin typeface="Times New Roman" panose="02020603050405020304" pitchFamily="18" charset="0"/>
                <a:cs typeface="Times New Roman" panose="02020603050405020304" pitchFamily="18" charset="0"/>
              </a:rPr>
              <a:t>Bootstrap Grid</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a:bodyPr>
          <a:lstStyle/>
          <a:p>
            <a:pPr algn="l"/>
            <a:r>
              <a:rPr lang="en-US" dirty="0" smtClean="0">
                <a:latin typeface="Times New Roman" panose="02020603050405020304" pitchFamily="18" charset="0"/>
                <a:cs typeface="Times New Roman" panose="02020603050405020304" pitchFamily="18" charset="0"/>
              </a:rPr>
              <a:t>A grid is a structure (usually two-dimensional) made up of vertical and horizontal lines used to design the content. It is widely used to design layout and content structure in print design. </a:t>
            </a:r>
          </a:p>
          <a:p>
            <a:pPr algn="l"/>
            <a:r>
              <a:rPr lang="en-US" dirty="0" smtClean="0">
                <a:latin typeface="Times New Roman" panose="02020603050405020304" pitchFamily="18" charset="0"/>
                <a:cs typeface="Times New Roman" panose="02020603050405020304" pitchFamily="18" charset="0"/>
              </a:rPr>
              <a:t>The Bootstrap Grid System allows up to 12 columns across the page. You can use all 12 columns individually or you can groups the columns together to create wider columns.</a:t>
            </a:r>
          </a:p>
          <a:p>
            <a:pPr algn="l"/>
            <a:r>
              <a:rPr lang="en-US" b="1" dirty="0" smtClean="0">
                <a:latin typeface="Times New Roman" panose="02020603050405020304" pitchFamily="18" charset="0"/>
                <a:cs typeface="Times New Roman" panose="02020603050405020304" pitchFamily="18" charset="0"/>
              </a:rPr>
              <a:t>Grid Classes:</a:t>
            </a:r>
          </a:p>
          <a:p>
            <a:pPr algn="l"/>
            <a:r>
              <a:rPr lang="en-US" dirty="0" smtClean="0">
                <a:latin typeface="Times New Roman" panose="02020603050405020304" pitchFamily="18" charset="0"/>
                <a:cs typeface="Times New Roman" panose="02020603050405020304" pitchFamily="18" charset="0"/>
              </a:rPr>
              <a:t>There are four classes in Bootstrap Grid System:</a:t>
            </a:r>
          </a:p>
          <a:p>
            <a:pPr marL="342900" indent="-342900" algn="l">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xs</a:t>
            </a:r>
            <a:r>
              <a:rPr lang="en-US" dirty="0" smtClean="0">
                <a:latin typeface="Times New Roman" panose="02020603050405020304" pitchFamily="18" charset="0"/>
                <a:cs typeface="Times New Roman" panose="02020603050405020304" pitchFamily="18" charset="0"/>
              </a:rPr>
              <a:t> (for phones)</a:t>
            </a:r>
          </a:p>
          <a:p>
            <a:pPr marL="342900" indent="-342900" algn="l">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sm</a:t>
            </a:r>
            <a:r>
              <a:rPr lang="en-US" dirty="0" smtClean="0">
                <a:latin typeface="Times New Roman" panose="02020603050405020304" pitchFamily="18" charset="0"/>
                <a:cs typeface="Times New Roman" panose="02020603050405020304" pitchFamily="18" charset="0"/>
              </a:rPr>
              <a:t> (for tablets)</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md (for desktops)</a:t>
            </a:r>
          </a:p>
          <a:p>
            <a:pPr marL="342900" indent="-342900" algn="l">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lg</a:t>
            </a:r>
            <a:r>
              <a:rPr lang="en-US" dirty="0" smtClean="0">
                <a:latin typeface="Times New Roman" panose="02020603050405020304" pitchFamily="18" charset="0"/>
                <a:cs typeface="Times New Roman" panose="02020603050405020304" pitchFamily="18" charset="0"/>
              </a:rPr>
              <a:t> (for larger desktops)</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10</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430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740" y="521001"/>
            <a:ext cx="9144000" cy="887669"/>
          </a:xfrm>
        </p:spPr>
        <p:txBody>
          <a:bodyPr>
            <a:noAutofit/>
          </a:bodyPr>
          <a:lstStyle/>
          <a:p>
            <a:r>
              <a:rPr lang="en-US" sz="4400" b="1" dirty="0" smtClean="0">
                <a:latin typeface="Times New Roman" panose="02020603050405020304" pitchFamily="18" charset="0"/>
                <a:cs typeface="Times New Roman" panose="02020603050405020304" pitchFamily="18" charset="0"/>
              </a:rPr>
              <a:t>Basic Structure of a Bootstrap 5 Grid</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fontScale="70000" lnSpcReduction="20000"/>
          </a:bodyPr>
          <a:lstStyle/>
          <a:p>
            <a:pPr algn="l"/>
            <a:r>
              <a:rPr lang="en-US" b="1" dirty="0" smtClean="0">
                <a:solidFill>
                  <a:srgbClr val="FF0000"/>
                </a:solidFill>
                <a:latin typeface="Times New Roman" panose="02020603050405020304" pitchFamily="18" charset="0"/>
                <a:cs typeface="Times New Roman" panose="02020603050405020304" pitchFamily="18" charset="0"/>
              </a:rPr>
              <a:t>&lt;!-- Control the column width, and how they should appear on different devices --&gt;</a:t>
            </a:r>
          </a:p>
          <a:p>
            <a:pPr algn="l"/>
            <a:r>
              <a:rPr lang="en-US" dirty="0" smtClean="0">
                <a:latin typeface="Times New Roman" panose="02020603050405020304" pitchFamily="18" charset="0"/>
                <a:cs typeface="Times New Roman" panose="02020603050405020304" pitchFamily="18" charset="0"/>
              </a:rPr>
              <a:t>&lt;div class="row"&gt;</a:t>
            </a:r>
          </a:p>
          <a:p>
            <a:pPr algn="l"/>
            <a:r>
              <a:rPr lang="en-US" dirty="0" smtClean="0">
                <a:latin typeface="Times New Roman" panose="02020603050405020304" pitchFamily="18" charset="0"/>
                <a:cs typeface="Times New Roman" panose="02020603050405020304" pitchFamily="18" charset="0"/>
              </a:rPr>
              <a:t>  &lt;div class="col-*-*"&gt;&lt;/div&gt;</a:t>
            </a:r>
          </a:p>
          <a:p>
            <a:pPr algn="l"/>
            <a:r>
              <a:rPr lang="en-US" dirty="0" smtClean="0">
                <a:latin typeface="Times New Roman" panose="02020603050405020304" pitchFamily="18" charset="0"/>
                <a:cs typeface="Times New Roman" panose="02020603050405020304" pitchFamily="18" charset="0"/>
              </a:rPr>
              <a:t>  &lt;div class="col-*-*"&gt;&lt;/div&gt;</a:t>
            </a:r>
          </a:p>
          <a:p>
            <a:pPr algn="l"/>
            <a:r>
              <a:rPr lang="en-US" dirty="0" smtClean="0">
                <a:latin typeface="Times New Roman" panose="02020603050405020304" pitchFamily="18" charset="0"/>
                <a:cs typeface="Times New Roman" panose="02020603050405020304" pitchFamily="18" charset="0"/>
              </a:rPr>
              <a:t>&lt;/div&gt;</a:t>
            </a:r>
          </a:p>
          <a:p>
            <a:pPr algn="l"/>
            <a:r>
              <a:rPr lang="en-US" dirty="0" smtClean="0">
                <a:latin typeface="Times New Roman" panose="02020603050405020304" pitchFamily="18" charset="0"/>
                <a:cs typeface="Times New Roman" panose="02020603050405020304" pitchFamily="18" charset="0"/>
              </a:rPr>
              <a:t>&lt;div class="row"&gt;</a:t>
            </a:r>
          </a:p>
          <a:p>
            <a:pPr algn="l"/>
            <a:r>
              <a:rPr lang="en-US" dirty="0" smtClean="0">
                <a:latin typeface="Times New Roman" panose="02020603050405020304" pitchFamily="18" charset="0"/>
                <a:cs typeface="Times New Roman" panose="02020603050405020304" pitchFamily="18" charset="0"/>
              </a:rPr>
              <a:t>  &lt;div class="col-*-*"&gt;&lt;/div&gt;</a:t>
            </a:r>
          </a:p>
          <a:p>
            <a:pPr algn="l"/>
            <a:r>
              <a:rPr lang="en-US" dirty="0" smtClean="0">
                <a:latin typeface="Times New Roman" panose="02020603050405020304" pitchFamily="18" charset="0"/>
                <a:cs typeface="Times New Roman" panose="02020603050405020304" pitchFamily="18" charset="0"/>
              </a:rPr>
              <a:t>  &lt;div class="col-*-*"&gt;&lt;/div&gt;</a:t>
            </a:r>
          </a:p>
          <a:p>
            <a:pPr algn="l"/>
            <a:r>
              <a:rPr lang="en-US" dirty="0" smtClean="0">
                <a:latin typeface="Times New Roman" panose="02020603050405020304" pitchFamily="18" charset="0"/>
                <a:cs typeface="Times New Roman" panose="02020603050405020304" pitchFamily="18" charset="0"/>
              </a:rPr>
              <a:t>  &lt;div class="col-*-*"&gt;&lt;/div&gt;</a:t>
            </a:r>
          </a:p>
          <a:p>
            <a:pPr algn="l"/>
            <a:r>
              <a:rPr lang="en-US" dirty="0" smtClean="0">
                <a:latin typeface="Times New Roman" panose="02020603050405020304" pitchFamily="18" charset="0"/>
                <a:cs typeface="Times New Roman" panose="02020603050405020304" pitchFamily="18" charset="0"/>
              </a:rPr>
              <a:t>&lt;/div&gt;</a:t>
            </a:r>
          </a:p>
          <a:p>
            <a:pPr algn="l"/>
            <a:r>
              <a:rPr lang="en-US" b="1" dirty="0" smtClean="0">
                <a:solidFill>
                  <a:srgbClr val="FF0000"/>
                </a:solidFill>
                <a:latin typeface="Times New Roman" panose="02020603050405020304" pitchFamily="18" charset="0"/>
                <a:cs typeface="Times New Roman" panose="02020603050405020304" pitchFamily="18" charset="0"/>
              </a:rPr>
              <a:t>&lt;!-- Or let Bootstrap automatically handle the layout --&gt;</a:t>
            </a:r>
          </a:p>
          <a:p>
            <a:pPr algn="l"/>
            <a:r>
              <a:rPr lang="en-US" dirty="0" smtClean="0">
                <a:latin typeface="Times New Roman" panose="02020603050405020304" pitchFamily="18" charset="0"/>
                <a:cs typeface="Times New Roman" panose="02020603050405020304" pitchFamily="18" charset="0"/>
              </a:rPr>
              <a:t>&lt;div class="row"&gt;</a:t>
            </a:r>
          </a:p>
          <a:p>
            <a:pPr algn="l"/>
            <a:r>
              <a:rPr lang="en-US" dirty="0" smtClean="0">
                <a:latin typeface="Times New Roman" panose="02020603050405020304" pitchFamily="18" charset="0"/>
                <a:cs typeface="Times New Roman" panose="02020603050405020304" pitchFamily="18" charset="0"/>
              </a:rPr>
              <a:t>  &lt;div class="col"&gt;&lt;/div&gt;</a:t>
            </a:r>
          </a:p>
          <a:p>
            <a:pPr algn="l"/>
            <a:r>
              <a:rPr lang="en-US" dirty="0" smtClean="0">
                <a:latin typeface="Times New Roman" panose="02020603050405020304" pitchFamily="18" charset="0"/>
                <a:cs typeface="Times New Roman" panose="02020603050405020304" pitchFamily="18" charset="0"/>
              </a:rPr>
              <a:t>  &lt;div class="col"&gt;&lt;/div&gt;</a:t>
            </a:r>
          </a:p>
          <a:p>
            <a:pPr algn="l"/>
            <a:r>
              <a:rPr lang="en-US" dirty="0" smtClean="0">
                <a:latin typeface="Times New Roman" panose="02020603050405020304" pitchFamily="18" charset="0"/>
                <a:cs typeface="Times New Roman" panose="02020603050405020304" pitchFamily="18" charset="0"/>
              </a:rPr>
              <a:t>  &lt;div class="col"&gt;&lt;/div&gt;</a:t>
            </a:r>
          </a:p>
          <a:p>
            <a:pPr algn="l"/>
            <a:r>
              <a:rPr lang="en-US" dirty="0" smtClean="0">
                <a:latin typeface="Times New Roman" panose="02020603050405020304" pitchFamily="18" charset="0"/>
                <a:cs typeface="Times New Roman" panose="02020603050405020304" pitchFamily="18" charset="0"/>
              </a:rPr>
              <a:t>&lt;/div&gt;</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11</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680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740" y="521001"/>
            <a:ext cx="9144000" cy="887669"/>
          </a:xfrm>
        </p:spPr>
        <p:txBody>
          <a:bodyPr>
            <a:noAutofit/>
          </a:bodyPr>
          <a:lstStyle/>
          <a:p>
            <a:r>
              <a:rPr lang="en-US" sz="4400" b="1" dirty="0" smtClean="0">
                <a:latin typeface="Times New Roman" panose="02020603050405020304" pitchFamily="18" charset="0"/>
                <a:cs typeface="Times New Roman" panose="02020603050405020304" pitchFamily="18" charset="0"/>
              </a:rPr>
              <a:t>Basic Structure of a Bootstrap 5 Grid</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a:bodyPr>
          <a:lstStyle/>
          <a:p>
            <a:pPr algn="l"/>
            <a:r>
              <a:rPr lang="en-US" b="1" dirty="0" smtClean="0">
                <a:latin typeface="Times New Roman" panose="02020603050405020304" pitchFamily="18" charset="0"/>
                <a:cs typeface="Times New Roman" panose="02020603050405020304" pitchFamily="18" charset="0"/>
              </a:rPr>
              <a:t>Importance instructions:</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Create a row (&lt;div class="row"&gt;).</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Add the number of columns, you want in the grid (tags with appropriate .col-*-* classes).</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Note that numbers in .col-*-* should always add up to 12 for each row. </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12</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170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3978" y="405672"/>
            <a:ext cx="9144000" cy="887669"/>
          </a:xfrm>
        </p:spPr>
        <p:txBody>
          <a:bodyPr>
            <a:noAutofit/>
          </a:bodyPr>
          <a:lstStyle/>
          <a:p>
            <a:r>
              <a:rPr lang="en-US" sz="4000" b="1" dirty="0" smtClean="0">
                <a:latin typeface="Times New Roman" panose="02020603050405020304" pitchFamily="18" charset="0"/>
                <a:cs typeface="Times New Roman" panose="02020603050405020304" pitchFamily="18" charset="0"/>
              </a:rPr>
              <a:t>Bootstrap Grid equal Colum example</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fontScale="62500" lnSpcReduction="20000"/>
          </a:bodyPr>
          <a:lstStyle/>
          <a:p>
            <a:pPr algn="l"/>
            <a:r>
              <a:rPr lang="en-US" b="1" dirty="0" smtClean="0">
                <a:latin typeface="Times New Roman" panose="02020603050405020304" pitchFamily="18" charset="0"/>
                <a:cs typeface="Times New Roman" panose="02020603050405020304" pitchFamily="18" charset="0"/>
              </a:rPr>
              <a:t>&lt;!DOCTYPE html&gt;</a:t>
            </a:r>
          </a:p>
          <a:p>
            <a:pPr algn="l"/>
            <a:r>
              <a:rPr lang="en-US" b="1" dirty="0" smtClean="0">
                <a:latin typeface="Times New Roman" panose="02020603050405020304" pitchFamily="18" charset="0"/>
                <a:cs typeface="Times New Roman" panose="02020603050405020304" pitchFamily="18" charset="0"/>
              </a:rPr>
              <a:t>&lt;html&gt;</a:t>
            </a:r>
          </a:p>
          <a:p>
            <a:pPr algn="l"/>
            <a:r>
              <a:rPr lang="en-US" b="1" dirty="0" smtClean="0">
                <a:latin typeface="Times New Roman" panose="02020603050405020304" pitchFamily="18" charset="0"/>
                <a:cs typeface="Times New Roman" panose="02020603050405020304" pitchFamily="18" charset="0"/>
              </a:rPr>
              <a:t>&lt;head&gt;	&lt;title&gt;&lt;/title&gt;</a:t>
            </a:r>
          </a:p>
          <a:p>
            <a:pPr algn="l"/>
            <a:r>
              <a:rPr lang="en-US" b="1" dirty="0" smtClean="0">
                <a:latin typeface="Times New Roman" panose="02020603050405020304" pitchFamily="18" charset="0"/>
                <a:cs typeface="Times New Roman" panose="02020603050405020304" pitchFamily="18" charset="0"/>
              </a:rPr>
              <a:t>	 &lt;meta charset="utf-8"&gt;</a:t>
            </a:r>
          </a:p>
          <a:p>
            <a:pPr algn="l"/>
            <a:r>
              <a:rPr lang="en-US" b="1" dirty="0" smtClean="0">
                <a:latin typeface="Times New Roman" panose="02020603050405020304" pitchFamily="18" charset="0"/>
                <a:cs typeface="Times New Roman" panose="02020603050405020304" pitchFamily="18" charset="0"/>
              </a:rPr>
              <a:t>	 &lt;meta name="viewport" content="width=device-width, initial-scale=1"&gt;  </a:t>
            </a:r>
          </a:p>
          <a:p>
            <a:pPr algn="l"/>
            <a:r>
              <a:rPr lang="en-US" b="1" dirty="0" smtClean="0">
                <a:latin typeface="Times New Roman" panose="02020603050405020304" pitchFamily="18" charset="0"/>
                <a:cs typeface="Times New Roman" panose="02020603050405020304" pitchFamily="18" charset="0"/>
              </a:rPr>
              <a:t>	&lt;link </a:t>
            </a:r>
            <a:r>
              <a:rPr lang="en-US" b="1" dirty="0" err="1" smtClean="0">
                <a:latin typeface="Times New Roman" panose="02020603050405020304" pitchFamily="18" charset="0"/>
                <a:cs typeface="Times New Roman" panose="02020603050405020304" pitchFamily="18" charset="0"/>
              </a:rPr>
              <a:t>href</a:t>
            </a:r>
            <a:r>
              <a:rPr lang="en-US" b="1" dirty="0" smtClean="0">
                <a:latin typeface="Times New Roman" panose="02020603050405020304" pitchFamily="18" charset="0"/>
                <a:cs typeface="Times New Roman" panose="02020603050405020304" pitchFamily="18" charset="0"/>
              </a:rPr>
              <a:t>="https://cdn.jsdelivr.net/</a:t>
            </a:r>
            <a:r>
              <a:rPr lang="en-US" b="1" dirty="0" err="1" smtClean="0">
                <a:latin typeface="Times New Roman" panose="02020603050405020304" pitchFamily="18" charset="0"/>
                <a:cs typeface="Times New Roman" panose="02020603050405020304" pitchFamily="18" charset="0"/>
              </a:rPr>
              <a:t>npm</a:t>
            </a:r>
            <a:r>
              <a:rPr lang="en-US" b="1" dirty="0" smtClean="0">
                <a:latin typeface="Times New Roman" panose="02020603050405020304" pitchFamily="18" charset="0"/>
                <a:cs typeface="Times New Roman" panose="02020603050405020304" pitchFamily="18" charset="0"/>
              </a:rPr>
              <a:t>/bootstrap@5.1.3/</a:t>
            </a:r>
            <a:r>
              <a:rPr lang="en-US" b="1" dirty="0" err="1" smtClean="0">
                <a:latin typeface="Times New Roman" panose="02020603050405020304" pitchFamily="18" charset="0"/>
                <a:cs typeface="Times New Roman" panose="02020603050405020304" pitchFamily="18" charset="0"/>
              </a:rPr>
              <a:t>dist</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css</a:t>
            </a:r>
            <a:r>
              <a:rPr lang="en-US" b="1" dirty="0" smtClean="0">
                <a:latin typeface="Times New Roman" panose="02020603050405020304" pitchFamily="18" charset="0"/>
                <a:cs typeface="Times New Roman" panose="02020603050405020304" pitchFamily="18" charset="0"/>
              </a:rPr>
              <a:t>/bootstrap.min.css" </a:t>
            </a:r>
            <a:r>
              <a:rPr lang="en-US" b="1" dirty="0" err="1" smtClean="0">
                <a:latin typeface="Times New Roman" panose="02020603050405020304" pitchFamily="18" charset="0"/>
                <a:cs typeface="Times New Roman" panose="02020603050405020304" pitchFamily="18" charset="0"/>
              </a:rPr>
              <a:t>rel</a:t>
            </a:r>
            <a:r>
              <a:rPr lang="en-US" b="1" dirty="0" smtClean="0">
                <a:latin typeface="Times New Roman" panose="02020603050405020304" pitchFamily="18" charset="0"/>
                <a:cs typeface="Times New Roman" panose="02020603050405020304" pitchFamily="18" charset="0"/>
              </a:rPr>
              <a:t>="stylesheet"&gt;</a:t>
            </a:r>
          </a:p>
          <a:p>
            <a:pPr algn="l"/>
            <a:r>
              <a:rPr lang="en-US" b="1" dirty="0" smtClean="0">
                <a:latin typeface="Times New Roman" panose="02020603050405020304" pitchFamily="18" charset="0"/>
                <a:cs typeface="Times New Roman" panose="02020603050405020304" pitchFamily="18" charset="0"/>
              </a:rPr>
              <a:t>	&lt;script </a:t>
            </a:r>
            <a:r>
              <a:rPr lang="en-US" b="1" dirty="0" err="1" smtClean="0">
                <a:latin typeface="Times New Roman" panose="02020603050405020304" pitchFamily="18" charset="0"/>
                <a:cs typeface="Times New Roman" panose="02020603050405020304" pitchFamily="18" charset="0"/>
              </a:rPr>
              <a:t>src</a:t>
            </a:r>
            <a:r>
              <a:rPr lang="en-US" b="1" dirty="0" smtClean="0">
                <a:latin typeface="Times New Roman" panose="02020603050405020304" pitchFamily="18" charset="0"/>
                <a:cs typeface="Times New Roman" panose="02020603050405020304" pitchFamily="18" charset="0"/>
              </a:rPr>
              <a:t>="https://cdn.jsdelivr.net/</a:t>
            </a:r>
            <a:r>
              <a:rPr lang="en-US" b="1" dirty="0" err="1" smtClean="0">
                <a:latin typeface="Times New Roman" panose="02020603050405020304" pitchFamily="18" charset="0"/>
                <a:cs typeface="Times New Roman" panose="02020603050405020304" pitchFamily="18" charset="0"/>
              </a:rPr>
              <a:t>npm</a:t>
            </a:r>
            <a:r>
              <a:rPr lang="en-US" b="1" dirty="0" smtClean="0">
                <a:latin typeface="Times New Roman" panose="02020603050405020304" pitchFamily="18" charset="0"/>
                <a:cs typeface="Times New Roman" panose="02020603050405020304" pitchFamily="18" charset="0"/>
              </a:rPr>
              <a:t>/bootstrap@5.1.3/</a:t>
            </a:r>
            <a:r>
              <a:rPr lang="en-US" b="1" dirty="0" err="1" smtClean="0">
                <a:latin typeface="Times New Roman" panose="02020603050405020304" pitchFamily="18" charset="0"/>
                <a:cs typeface="Times New Roman" panose="02020603050405020304" pitchFamily="18" charset="0"/>
              </a:rPr>
              <a:t>dist</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js</a:t>
            </a:r>
            <a:r>
              <a:rPr lang="en-US" b="1" dirty="0" smtClean="0">
                <a:latin typeface="Times New Roman" panose="02020603050405020304" pitchFamily="18" charset="0"/>
                <a:cs typeface="Times New Roman" panose="02020603050405020304" pitchFamily="18" charset="0"/>
              </a:rPr>
              <a:t>/bootstrap.bundle.min.js"&gt; &lt;/script&gt;</a:t>
            </a:r>
          </a:p>
          <a:p>
            <a:pPr algn="l"/>
            <a:r>
              <a:rPr lang="en-US" b="1" dirty="0" smtClean="0">
                <a:latin typeface="Times New Roman" panose="02020603050405020304" pitchFamily="18" charset="0"/>
                <a:cs typeface="Times New Roman" panose="02020603050405020304" pitchFamily="18" charset="0"/>
              </a:rPr>
              <a:t>&lt;/head&gt;</a:t>
            </a:r>
          </a:p>
          <a:p>
            <a:pPr algn="l"/>
            <a:r>
              <a:rPr lang="en-US" b="1" dirty="0" smtClean="0">
                <a:latin typeface="Times New Roman" panose="02020603050405020304" pitchFamily="18" charset="0"/>
                <a:cs typeface="Times New Roman" panose="02020603050405020304" pitchFamily="18" charset="0"/>
              </a:rPr>
              <a:t>&lt;body&gt;</a:t>
            </a:r>
          </a:p>
          <a:p>
            <a:pPr algn="l"/>
            <a:r>
              <a:rPr lang="en-US" b="1" dirty="0" smtClean="0">
                <a:latin typeface="Times New Roman" panose="02020603050405020304" pitchFamily="18" charset="0"/>
                <a:cs typeface="Times New Roman" panose="02020603050405020304" pitchFamily="18" charset="0"/>
              </a:rPr>
              <a:t>&lt;div class="container"&gt;</a:t>
            </a:r>
          </a:p>
          <a:p>
            <a:pPr algn="l"/>
            <a:r>
              <a:rPr lang="en-US" b="1" dirty="0" smtClean="0">
                <a:latin typeface="Times New Roman" panose="02020603050405020304" pitchFamily="18" charset="0"/>
                <a:cs typeface="Times New Roman" panose="02020603050405020304" pitchFamily="18" charset="0"/>
              </a:rPr>
              <a:t>	&lt;div class="row"&gt;</a:t>
            </a:r>
          </a:p>
          <a:p>
            <a:pPr algn="l"/>
            <a:r>
              <a:rPr lang="en-US" b="1" dirty="0" smtClean="0">
                <a:latin typeface="Times New Roman" panose="02020603050405020304" pitchFamily="18" charset="0"/>
                <a:cs typeface="Times New Roman" panose="02020603050405020304" pitchFamily="18" charset="0"/>
              </a:rPr>
              <a:t>	&lt;div class="col"&gt;&lt;h1&gt;SYD ICT Solutions:&lt;/h1&gt;&lt;/div&gt;</a:t>
            </a:r>
          </a:p>
          <a:p>
            <a:pPr algn="l"/>
            <a:r>
              <a:rPr lang="en-US" b="1" dirty="0" smtClean="0">
                <a:latin typeface="Times New Roman" panose="02020603050405020304" pitchFamily="18" charset="0"/>
                <a:cs typeface="Times New Roman" panose="02020603050405020304" pitchFamily="18" charset="0"/>
              </a:rPr>
              <a:t>	&lt;div class="col"&gt;&lt;h1&gt;</a:t>
            </a:r>
            <a:r>
              <a:rPr lang="en-US" b="1" dirty="0" err="1" smtClean="0">
                <a:latin typeface="Times New Roman" panose="02020603050405020304" pitchFamily="18" charset="0"/>
                <a:cs typeface="Times New Roman" panose="02020603050405020304" pitchFamily="18" charset="0"/>
              </a:rPr>
              <a:t>Muqidsho</a:t>
            </a:r>
            <a:r>
              <a:rPr lang="en-US" b="1" dirty="0" smtClean="0">
                <a:latin typeface="Times New Roman" panose="02020603050405020304" pitchFamily="18" charset="0"/>
                <a:cs typeface="Times New Roman" panose="02020603050405020304" pitchFamily="18" charset="0"/>
              </a:rPr>
              <a:t>&lt;/h1&gt;&lt;/div&gt;</a:t>
            </a:r>
          </a:p>
          <a:p>
            <a:pPr algn="l"/>
            <a:r>
              <a:rPr lang="en-US" b="1" dirty="0" smtClean="0">
                <a:latin typeface="Times New Roman" panose="02020603050405020304" pitchFamily="18" charset="0"/>
                <a:cs typeface="Times New Roman" panose="02020603050405020304" pitchFamily="18" charset="0"/>
              </a:rPr>
              <a:t>	&lt;div class="col"&gt;&lt;h1&gt;</a:t>
            </a:r>
            <a:r>
              <a:rPr lang="en-US" b="1" dirty="0" err="1" smtClean="0">
                <a:latin typeface="Times New Roman" panose="02020603050405020304" pitchFamily="18" charset="0"/>
                <a:cs typeface="Times New Roman" panose="02020603050405020304" pitchFamily="18" charset="0"/>
              </a:rPr>
              <a:t>Soomaaliya</a:t>
            </a:r>
            <a:r>
              <a:rPr lang="en-US" b="1" dirty="0" smtClean="0">
                <a:latin typeface="Times New Roman" panose="02020603050405020304" pitchFamily="18" charset="0"/>
                <a:cs typeface="Times New Roman" panose="02020603050405020304" pitchFamily="18" charset="0"/>
              </a:rPr>
              <a:t>&lt;/h1&gt;&lt;/div&gt;</a:t>
            </a:r>
          </a:p>
          <a:p>
            <a:pPr algn="l"/>
            <a:r>
              <a:rPr lang="en-US" b="1" dirty="0" smtClean="0">
                <a:latin typeface="Times New Roman" panose="02020603050405020304" pitchFamily="18" charset="0"/>
                <a:cs typeface="Times New Roman" panose="02020603050405020304" pitchFamily="18" charset="0"/>
              </a:rPr>
              <a:t>	&lt;/div&gt;</a:t>
            </a:r>
          </a:p>
          <a:p>
            <a:pPr algn="l"/>
            <a:r>
              <a:rPr lang="en-US" b="1" dirty="0" smtClean="0">
                <a:latin typeface="Times New Roman" panose="02020603050405020304" pitchFamily="18" charset="0"/>
                <a:cs typeface="Times New Roman" panose="02020603050405020304" pitchFamily="18" charset="0"/>
              </a:rPr>
              <a:t>&lt;/div&gt;</a:t>
            </a:r>
          </a:p>
          <a:p>
            <a:pPr algn="l"/>
            <a:r>
              <a:rPr lang="en-US" b="1" dirty="0" smtClean="0">
                <a:latin typeface="Times New Roman" panose="02020603050405020304" pitchFamily="18" charset="0"/>
                <a:cs typeface="Times New Roman" panose="02020603050405020304" pitchFamily="18" charset="0"/>
              </a:rPr>
              <a:t>&lt;/body&gt;&lt;/html&gt;</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13</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440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3978" y="405672"/>
            <a:ext cx="9144000" cy="887669"/>
          </a:xfrm>
        </p:spPr>
        <p:txBody>
          <a:bodyPr>
            <a:noAutofit/>
          </a:bodyPr>
          <a:lstStyle/>
          <a:p>
            <a:r>
              <a:rPr lang="en-US" sz="4000" b="1" dirty="0" smtClean="0">
                <a:latin typeface="Times New Roman" panose="02020603050405020304" pitchFamily="18" charset="0"/>
                <a:cs typeface="Times New Roman" panose="02020603050405020304" pitchFamily="18" charset="0"/>
              </a:rPr>
              <a:t>Two Unequal Responsive Columns</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a:bodyPr>
          <a:lstStyle/>
          <a:p>
            <a:pPr algn="l"/>
            <a:r>
              <a:rPr lang="en-US" dirty="0" smtClean="0">
                <a:latin typeface="Times New Roman" panose="02020603050405020304" pitchFamily="18" charset="0"/>
                <a:cs typeface="Times New Roman" panose="02020603050405020304" pitchFamily="18" charset="0"/>
              </a:rPr>
              <a:t>&lt;div class="row"&gt;</a:t>
            </a:r>
          </a:p>
          <a:p>
            <a:pPr algn="l"/>
            <a:r>
              <a:rPr lang="en-US" dirty="0" smtClean="0">
                <a:latin typeface="Times New Roman" panose="02020603050405020304" pitchFamily="18" charset="0"/>
                <a:cs typeface="Times New Roman" panose="02020603050405020304" pitchFamily="18" charset="0"/>
              </a:rPr>
              <a:t>  &lt;div class="col-sm-4"&gt;.col-sm-4&lt;/div&gt;</a:t>
            </a:r>
          </a:p>
          <a:p>
            <a:pPr algn="l"/>
            <a:r>
              <a:rPr lang="en-US" dirty="0" smtClean="0">
                <a:latin typeface="Times New Roman" panose="02020603050405020304" pitchFamily="18" charset="0"/>
                <a:cs typeface="Times New Roman" panose="02020603050405020304" pitchFamily="18" charset="0"/>
              </a:rPr>
              <a:t>  &lt;div class="col-sm-8"&gt;.col-sm-8&lt;/div&gt;</a:t>
            </a:r>
          </a:p>
          <a:p>
            <a:pPr algn="l"/>
            <a:r>
              <a:rPr lang="en-US" dirty="0" smtClean="0">
                <a:latin typeface="Times New Roman" panose="02020603050405020304" pitchFamily="18" charset="0"/>
                <a:cs typeface="Times New Roman" panose="02020603050405020304" pitchFamily="18" charset="0"/>
              </a:rPr>
              <a:t>&lt;/div&gt;</a:t>
            </a:r>
          </a:p>
          <a:p>
            <a:pPr algn="l"/>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14</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751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3978" y="405672"/>
            <a:ext cx="9144000" cy="887669"/>
          </a:xfrm>
        </p:spPr>
        <p:txBody>
          <a:bodyPr>
            <a:noAutofit/>
          </a:bodyPr>
          <a:lstStyle/>
          <a:p>
            <a:r>
              <a:rPr lang="en-US" sz="4400" b="1" dirty="0" smtClean="0">
                <a:latin typeface="Times New Roman" panose="02020603050405020304" pitchFamily="18" charset="0"/>
                <a:cs typeface="Times New Roman" panose="02020603050405020304" pitchFamily="18" charset="0"/>
              </a:rPr>
              <a:t>Typography</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a:bodyPr>
          <a:lstStyle/>
          <a:p>
            <a:pPr algn="l"/>
            <a:r>
              <a:rPr lang="en-US" dirty="0" smtClean="0">
                <a:latin typeface="Times New Roman" panose="02020603050405020304" pitchFamily="18" charset="0"/>
                <a:cs typeface="Times New Roman" panose="02020603050405020304" pitchFamily="18" charset="0"/>
              </a:rPr>
              <a:t>Typography provides some utilities to add additional styles to texts.</a:t>
            </a:r>
          </a:p>
          <a:p>
            <a:pPr algn="l"/>
            <a:r>
              <a:rPr lang="en-US" dirty="0" smtClean="0">
                <a:latin typeface="Times New Roman" panose="02020603050405020304" pitchFamily="18" charset="0"/>
                <a:cs typeface="Times New Roman" panose="02020603050405020304" pitchFamily="18" charset="0"/>
              </a:rPr>
              <a:t>These utilities are:</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Text alignment</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Text transform</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Font weight and italics</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15</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665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3978" y="405672"/>
            <a:ext cx="9144000" cy="887669"/>
          </a:xfrm>
        </p:spPr>
        <p:txBody>
          <a:bodyPr>
            <a:noAutofit/>
          </a:bodyPr>
          <a:lstStyle/>
          <a:p>
            <a:r>
              <a:rPr lang="en-US" sz="4400" b="1" dirty="0" smtClean="0">
                <a:latin typeface="Times New Roman" panose="02020603050405020304" pitchFamily="18" charset="0"/>
                <a:cs typeface="Times New Roman" panose="02020603050405020304" pitchFamily="18" charset="0"/>
              </a:rPr>
              <a:t>Typography</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fontScale="85000" lnSpcReduction="20000"/>
          </a:bodyPr>
          <a:lstStyle/>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.text-start: Indicates left-aligned text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.text-break: Prevents long text from breaking layout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.text-center: Indicates center-aligned text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.text-decoration-none: Removes the underline from a link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.text-end: Indicates right-aligned text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.text-</a:t>
            </a:r>
            <a:r>
              <a:rPr lang="en-US" dirty="0" err="1" smtClean="0">
                <a:latin typeface="Times New Roman" panose="02020603050405020304" pitchFamily="18" charset="0"/>
                <a:cs typeface="Times New Roman" panose="02020603050405020304" pitchFamily="18" charset="0"/>
              </a:rPr>
              <a:t>nowrap</a:t>
            </a:r>
            <a:r>
              <a:rPr lang="en-US" dirty="0" smtClean="0">
                <a:latin typeface="Times New Roman" panose="02020603050405020304" pitchFamily="18" charset="0"/>
                <a:cs typeface="Times New Roman" panose="02020603050405020304" pitchFamily="18" charset="0"/>
              </a:rPr>
              <a:t>: Indicates no wrap text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.text-lowercase: Indicates lowercased text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.text-uppercase: Indicates uppercased text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.text-capitalize: Indicates capitalized text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.initialism: Displays the text inside an &lt;</a:t>
            </a:r>
            <a:r>
              <a:rPr lang="en-US" dirty="0" err="1" smtClean="0">
                <a:latin typeface="Times New Roman" panose="02020603050405020304" pitchFamily="18" charset="0"/>
                <a:cs typeface="Times New Roman" panose="02020603050405020304" pitchFamily="18" charset="0"/>
              </a:rPr>
              <a:t>abbr</a:t>
            </a:r>
            <a:r>
              <a:rPr lang="en-US" dirty="0" smtClean="0">
                <a:latin typeface="Times New Roman" panose="02020603050405020304" pitchFamily="18" charset="0"/>
                <a:cs typeface="Times New Roman" panose="02020603050405020304" pitchFamily="18" charset="0"/>
              </a:rPr>
              <a:t>&gt; element in a slightly smaller font size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.list-</a:t>
            </a:r>
            <a:r>
              <a:rPr lang="en-US" dirty="0" err="1" smtClean="0">
                <a:latin typeface="Times New Roman" panose="02020603050405020304" pitchFamily="18" charset="0"/>
                <a:cs typeface="Times New Roman" panose="02020603050405020304" pitchFamily="18" charset="0"/>
              </a:rPr>
              <a:t>unstyled</a:t>
            </a:r>
            <a:r>
              <a:rPr lang="en-US" dirty="0" smtClean="0">
                <a:latin typeface="Times New Roman" panose="02020603050405020304" pitchFamily="18" charset="0"/>
                <a:cs typeface="Times New Roman" panose="02020603050405020304" pitchFamily="18" charset="0"/>
              </a:rPr>
              <a:t>: Removes the default list-style and left margin on list items (works on both &lt;</a:t>
            </a:r>
            <a:r>
              <a:rPr lang="en-US" dirty="0" err="1" smtClean="0">
                <a:latin typeface="Times New Roman" panose="02020603050405020304" pitchFamily="18" charset="0"/>
                <a:cs typeface="Times New Roman" panose="02020603050405020304" pitchFamily="18" charset="0"/>
              </a:rPr>
              <a:t>ul</a:t>
            </a:r>
            <a:r>
              <a:rPr lang="en-US" dirty="0" smtClean="0">
                <a:latin typeface="Times New Roman" panose="02020603050405020304" pitchFamily="18" charset="0"/>
                <a:cs typeface="Times New Roman" panose="02020603050405020304" pitchFamily="18" charset="0"/>
              </a:rPr>
              <a:t>&gt; and &lt;</a:t>
            </a:r>
            <a:r>
              <a:rPr lang="en-US" dirty="0" err="1" smtClean="0">
                <a:latin typeface="Times New Roman" panose="02020603050405020304" pitchFamily="18" charset="0"/>
                <a:cs typeface="Times New Roman" panose="02020603050405020304" pitchFamily="18" charset="0"/>
              </a:rPr>
              <a:t>ol</a:t>
            </a:r>
            <a:r>
              <a:rPr lang="en-US" dirty="0" smtClean="0">
                <a:latin typeface="Times New Roman" panose="02020603050405020304" pitchFamily="18" charset="0"/>
                <a:cs typeface="Times New Roman" panose="02020603050405020304" pitchFamily="18" charset="0"/>
              </a:rPr>
              <a:t>&gt;). This class only applies to immediate children list items (to remove the default list-style from any nested lists, apply this class to any nested lists as well)	</a:t>
            </a:r>
          </a:p>
          <a:p>
            <a:pPr marL="342900" indent="-342900" algn="l">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.list-inline: Places all list items on a single line (used together with .list-inline-item on each &lt;li&gt; elements)</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16</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521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3978" y="405672"/>
            <a:ext cx="9144000" cy="887669"/>
          </a:xfrm>
        </p:spPr>
        <p:txBody>
          <a:bodyPr>
            <a:noAutofit/>
          </a:bodyPr>
          <a:lstStyle/>
          <a:p>
            <a:r>
              <a:rPr lang="en-US" sz="4400" b="1" dirty="0" smtClean="0">
                <a:latin typeface="Times New Roman" panose="02020603050405020304" pitchFamily="18" charset="0"/>
                <a:cs typeface="Times New Roman" panose="02020603050405020304" pitchFamily="18" charset="0"/>
              </a:rPr>
              <a:t>Bootstrap 5 Colors</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a:bodyPr>
          <a:lstStyle/>
          <a:p>
            <a:pPr algn="l"/>
            <a:r>
              <a:rPr lang="en-US" b="1" dirty="0" smtClean="0">
                <a:latin typeface="Times New Roman" panose="02020603050405020304" pitchFamily="18" charset="0"/>
                <a:cs typeface="Times New Roman" panose="02020603050405020304" pitchFamily="18" charset="0"/>
              </a:rPr>
              <a:t>Text Colors</a:t>
            </a:r>
          </a:p>
          <a:p>
            <a:pPr algn="l"/>
            <a:r>
              <a:rPr lang="en-US" dirty="0" smtClean="0">
                <a:latin typeface="Times New Roman" panose="02020603050405020304" pitchFamily="18" charset="0"/>
                <a:cs typeface="Times New Roman" panose="02020603050405020304" pitchFamily="18" charset="0"/>
              </a:rPr>
              <a:t>Bootstrap 5 has some contextual classes that can be used to provide "meaning through colors".</a:t>
            </a:r>
          </a:p>
          <a:p>
            <a:pPr algn="l"/>
            <a:r>
              <a:rPr lang="en-US" dirty="0" smtClean="0">
                <a:latin typeface="Times New Roman" panose="02020603050405020304" pitchFamily="18" charset="0"/>
                <a:cs typeface="Times New Roman" panose="02020603050405020304" pitchFamily="18" charset="0"/>
              </a:rPr>
              <a:t>The classes for text colors are: .</a:t>
            </a:r>
            <a:r>
              <a:rPr lang="en-US" dirty="0" smtClean="0">
                <a:solidFill>
                  <a:srgbClr val="FF0000"/>
                </a:solidFill>
                <a:latin typeface="Times New Roman" panose="02020603050405020304" pitchFamily="18" charset="0"/>
                <a:cs typeface="Times New Roman" panose="02020603050405020304" pitchFamily="18" charset="0"/>
              </a:rPr>
              <a:t>text-muted, .text-primary, .text-success, .text-info, .text-warning, .text-danger, .text-secondary, .text-white, .text-dark, .text-body </a:t>
            </a:r>
            <a:r>
              <a:rPr lang="en-US" dirty="0" smtClean="0">
                <a:latin typeface="Times New Roman" panose="02020603050405020304" pitchFamily="18" charset="0"/>
                <a:cs typeface="Times New Roman" panose="02020603050405020304" pitchFamily="18" charset="0"/>
              </a:rPr>
              <a:t>(default body color/often black) and .</a:t>
            </a:r>
            <a:r>
              <a:rPr lang="en-US" dirty="0" smtClean="0">
                <a:solidFill>
                  <a:srgbClr val="FF0000"/>
                </a:solidFill>
                <a:latin typeface="Times New Roman" panose="02020603050405020304" pitchFamily="18" charset="0"/>
                <a:cs typeface="Times New Roman" panose="02020603050405020304" pitchFamily="18" charset="0"/>
              </a:rPr>
              <a:t>text-light</a:t>
            </a:r>
            <a:endParaRPr lang="en-US" dirty="0" smtClean="0">
              <a:latin typeface="Times New Roman" panose="02020603050405020304" pitchFamily="18" charset="0"/>
              <a:cs typeface="Times New Roman" panose="02020603050405020304" pitchFamily="18" charset="0"/>
            </a:endParaRPr>
          </a:p>
          <a:p>
            <a:pPr algn="l"/>
            <a:r>
              <a:rPr lang="en-US" b="1" dirty="0" smtClean="0">
                <a:latin typeface="Times New Roman" panose="02020603050405020304" pitchFamily="18" charset="0"/>
                <a:cs typeface="Times New Roman" panose="02020603050405020304" pitchFamily="18" charset="0"/>
              </a:rPr>
              <a:t>Background Colors</a:t>
            </a:r>
          </a:p>
          <a:p>
            <a:pPr algn="l"/>
            <a:r>
              <a:rPr lang="en-US" dirty="0" smtClean="0">
                <a:latin typeface="Times New Roman" panose="02020603050405020304" pitchFamily="18" charset="0"/>
                <a:cs typeface="Times New Roman" panose="02020603050405020304" pitchFamily="18" charset="0"/>
              </a:rPr>
              <a:t>The classes for background colors are: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bg</a:t>
            </a:r>
            <a:r>
              <a:rPr lang="en-US" dirty="0" smtClean="0">
                <a:solidFill>
                  <a:srgbClr val="FF0000"/>
                </a:solidFill>
                <a:latin typeface="Times New Roman" panose="02020603050405020304" pitchFamily="18" charset="0"/>
                <a:cs typeface="Times New Roman" panose="02020603050405020304" pitchFamily="18" charset="0"/>
              </a:rPr>
              <a:t>-primary, .</a:t>
            </a:r>
            <a:r>
              <a:rPr lang="en-US" dirty="0" err="1" smtClean="0">
                <a:solidFill>
                  <a:srgbClr val="FF0000"/>
                </a:solidFill>
                <a:latin typeface="Times New Roman" panose="02020603050405020304" pitchFamily="18" charset="0"/>
                <a:cs typeface="Times New Roman" panose="02020603050405020304" pitchFamily="18" charset="0"/>
              </a:rPr>
              <a:t>bg</a:t>
            </a:r>
            <a:r>
              <a:rPr lang="en-US" dirty="0" smtClean="0">
                <a:solidFill>
                  <a:srgbClr val="FF0000"/>
                </a:solidFill>
                <a:latin typeface="Times New Roman" panose="02020603050405020304" pitchFamily="18" charset="0"/>
                <a:cs typeface="Times New Roman" panose="02020603050405020304" pitchFamily="18" charset="0"/>
              </a:rPr>
              <a:t>-success, .</a:t>
            </a:r>
            <a:r>
              <a:rPr lang="en-US" dirty="0" err="1" smtClean="0">
                <a:solidFill>
                  <a:srgbClr val="FF0000"/>
                </a:solidFill>
                <a:latin typeface="Times New Roman" panose="02020603050405020304" pitchFamily="18" charset="0"/>
                <a:cs typeface="Times New Roman" panose="02020603050405020304" pitchFamily="18" charset="0"/>
              </a:rPr>
              <a:t>bg</a:t>
            </a:r>
            <a:r>
              <a:rPr lang="en-US" dirty="0" smtClean="0">
                <a:solidFill>
                  <a:srgbClr val="FF0000"/>
                </a:solidFill>
                <a:latin typeface="Times New Roman" panose="02020603050405020304" pitchFamily="18" charset="0"/>
                <a:cs typeface="Times New Roman" panose="02020603050405020304" pitchFamily="18" charset="0"/>
              </a:rPr>
              <a:t>-info, .</a:t>
            </a:r>
            <a:r>
              <a:rPr lang="en-US" dirty="0" err="1" smtClean="0">
                <a:solidFill>
                  <a:srgbClr val="FF0000"/>
                </a:solidFill>
                <a:latin typeface="Times New Roman" panose="02020603050405020304" pitchFamily="18" charset="0"/>
                <a:cs typeface="Times New Roman" panose="02020603050405020304" pitchFamily="18" charset="0"/>
              </a:rPr>
              <a:t>bg</a:t>
            </a:r>
            <a:r>
              <a:rPr lang="en-US" dirty="0" smtClean="0">
                <a:solidFill>
                  <a:srgbClr val="FF0000"/>
                </a:solidFill>
                <a:latin typeface="Times New Roman" panose="02020603050405020304" pitchFamily="18" charset="0"/>
                <a:cs typeface="Times New Roman" panose="02020603050405020304" pitchFamily="18" charset="0"/>
              </a:rPr>
              <a:t>-warning, .</a:t>
            </a:r>
            <a:r>
              <a:rPr lang="en-US" dirty="0" err="1" smtClean="0">
                <a:solidFill>
                  <a:srgbClr val="FF0000"/>
                </a:solidFill>
                <a:latin typeface="Times New Roman" panose="02020603050405020304" pitchFamily="18" charset="0"/>
                <a:cs typeface="Times New Roman" panose="02020603050405020304" pitchFamily="18" charset="0"/>
              </a:rPr>
              <a:t>bg</a:t>
            </a:r>
            <a:r>
              <a:rPr lang="en-US" dirty="0" smtClean="0">
                <a:solidFill>
                  <a:srgbClr val="FF0000"/>
                </a:solidFill>
                <a:latin typeface="Times New Roman" panose="02020603050405020304" pitchFamily="18" charset="0"/>
                <a:cs typeface="Times New Roman" panose="02020603050405020304" pitchFamily="18" charset="0"/>
              </a:rPr>
              <a:t>-danger, .</a:t>
            </a:r>
            <a:r>
              <a:rPr lang="en-US" dirty="0" err="1" smtClean="0">
                <a:solidFill>
                  <a:srgbClr val="FF0000"/>
                </a:solidFill>
                <a:latin typeface="Times New Roman" panose="02020603050405020304" pitchFamily="18" charset="0"/>
                <a:cs typeface="Times New Roman" panose="02020603050405020304" pitchFamily="18" charset="0"/>
              </a:rPr>
              <a:t>bg</a:t>
            </a:r>
            <a:r>
              <a:rPr lang="en-US" dirty="0" smtClean="0">
                <a:solidFill>
                  <a:srgbClr val="FF0000"/>
                </a:solidFill>
                <a:latin typeface="Times New Roman" panose="02020603050405020304" pitchFamily="18" charset="0"/>
                <a:cs typeface="Times New Roman" panose="02020603050405020304" pitchFamily="18" charset="0"/>
              </a:rPr>
              <a:t>-secondary, .</a:t>
            </a:r>
            <a:r>
              <a:rPr lang="en-US" dirty="0" err="1" smtClean="0">
                <a:solidFill>
                  <a:srgbClr val="FF0000"/>
                </a:solidFill>
                <a:latin typeface="Times New Roman" panose="02020603050405020304" pitchFamily="18" charset="0"/>
                <a:cs typeface="Times New Roman" panose="02020603050405020304" pitchFamily="18" charset="0"/>
              </a:rPr>
              <a:t>bg</a:t>
            </a:r>
            <a:r>
              <a:rPr lang="en-US" dirty="0" smtClean="0">
                <a:solidFill>
                  <a:srgbClr val="FF0000"/>
                </a:solidFill>
                <a:latin typeface="Times New Roman" panose="02020603050405020304" pitchFamily="18" charset="0"/>
                <a:cs typeface="Times New Roman" panose="02020603050405020304" pitchFamily="18" charset="0"/>
              </a:rPr>
              <a:t>-dark and .</a:t>
            </a:r>
            <a:r>
              <a:rPr lang="en-US" dirty="0" err="1" smtClean="0">
                <a:solidFill>
                  <a:srgbClr val="FF0000"/>
                </a:solidFill>
                <a:latin typeface="Times New Roman" panose="02020603050405020304" pitchFamily="18" charset="0"/>
                <a:cs typeface="Times New Roman" panose="02020603050405020304" pitchFamily="18" charset="0"/>
              </a:rPr>
              <a:t>bg</a:t>
            </a:r>
            <a:r>
              <a:rPr lang="en-US" dirty="0" smtClean="0">
                <a:solidFill>
                  <a:srgbClr val="FF0000"/>
                </a:solidFill>
                <a:latin typeface="Times New Roman" panose="02020603050405020304" pitchFamily="18" charset="0"/>
                <a:cs typeface="Times New Roman" panose="02020603050405020304" pitchFamily="18" charset="0"/>
              </a:rPr>
              <a:t>-light</a:t>
            </a:r>
            <a:r>
              <a:rPr lang="en-US" dirty="0" smtClean="0">
                <a:latin typeface="Times New Roman" panose="02020603050405020304" pitchFamily="18" charset="0"/>
                <a:cs typeface="Times New Roman" panose="02020603050405020304" pitchFamily="18" charset="0"/>
              </a:rPr>
              <a:t>.</a:t>
            </a:r>
          </a:p>
          <a:p>
            <a:pPr algn="l"/>
            <a:r>
              <a:rPr lang="en-US" dirty="0" smtClean="0">
                <a:latin typeface="Times New Roman" panose="02020603050405020304" pitchFamily="18" charset="0"/>
                <a:cs typeface="Times New Roman" panose="02020603050405020304" pitchFamily="18" charset="0"/>
              </a:rPr>
              <a:t>Note that background colors do not set the text color, so in some cases you'll want to use them together with a .text-* color class.</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17</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4530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3978" y="405672"/>
            <a:ext cx="9144000" cy="887669"/>
          </a:xfrm>
        </p:spPr>
        <p:txBody>
          <a:bodyPr>
            <a:noAutofit/>
          </a:bodyPr>
          <a:lstStyle/>
          <a:p>
            <a:r>
              <a:rPr lang="en-US" sz="4400" b="1" dirty="0" smtClean="0">
                <a:latin typeface="Times New Roman" panose="02020603050405020304" pitchFamily="18" charset="0"/>
                <a:cs typeface="Times New Roman" panose="02020603050405020304" pitchFamily="18" charset="0"/>
              </a:rPr>
              <a:t>Bootstrap Tables</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fontScale="92500" lnSpcReduction="20000"/>
          </a:bodyPr>
          <a:lstStyle/>
          <a:p>
            <a:pPr algn="l"/>
            <a:r>
              <a:rPr lang="en-US" dirty="0" smtClean="0">
                <a:latin typeface="Times New Roman" panose="02020603050405020304" pitchFamily="18" charset="0"/>
                <a:cs typeface="Times New Roman" panose="02020603050405020304" pitchFamily="18" charset="0"/>
              </a:rPr>
              <a:t>We can create different types of Bootstrap tables by using different classes to style them. The basic Bootstrap table has a light padding and only horizontal dividers. </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a:t>
            </a:r>
            <a:r>
              <a:rPr lang="en-US" b="1" dirty="0" smtClean="0">
                <a:solidFill>
                  <a:srgbClr val="FF0000"/>
                </a:solidFill>
                <a:latin typeface="Times New Roman" panose="02020603050405020304" pitchFamily="18" charset="0"/>
                <a:cs typeface="Times New Roman" panose="02020603050405020304" pitchFamily="18" charset="0"/>
              </a:rPr>
              <a:t> .table </a:t>
            </a:r>
            <a:r>
              <a:rPr lang="en-US" dirty="0" smtClean="0">
                <a:latin typeface="Times New Roman" panose="02020603050405020304" pitchFamily="18" charset="0"/>
                <a:cs typeface="Times New Roman" panose="02020603050405020304" pitchFamily="18" charset="0"/>
              </a:rPr>
              <a:t>class is used to add basic styling to a table. </a:t>
            </a:r>
          </a:p>
          <a:p>
            <a:pPr marL="457200" indent="-457200" algn="l">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dirty="0" smtClean="0">
                <a:solidFill>
                  <a:srgbClr val="FF0000"/>
                </a:solidFill>
                <a:latin typeface="Times New Roman" panose="02020603050405020304" pitchFamily="18" charset="0"/>
                <a:cs typeface="Times New Roman" panose="02020603050405020304" pitchFamily="18" charset="0"/>
              </a:rPr>
              <a:t>.table-striped </a:t>
            </a:r>
            <a:r>
              <a:rPr lang="en-US" sz="2600" dirty="0" smtClean="0">
                <a:latin typeface="Times New Roman" panose="02020603050405020304" pitchFamily="18" charset="0"/>
                <a:cs typeface="Times New Roman" panose="02020603050405020304" pitchFamily="18" charset="0"/>
              </a:rPr>
              <a:t>class adds zebra-stripes to a table.</a:t>
            </a:r>
          </a:p>
          <a:p>
            <a:pPr marL="457200" indent="-457200" algn="l">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dirty="0" smtClean="0">
                <a:solidFill>
                  <a:srgbClr val="FF0000"/>
                </a:solidFill>
                <a:latin typeface="Times New Roman" panose="02020603050405020304" pitchFamily="18" charset="0"/>
                <a:cs typeface="Times New Roman" panose="02020603050405020304" pitchFamily="18" charset="0"/>
              </a:rPr>
              <a:t>.table-bordered </a:t>
            </a:r>
            <a:r>
              <a:rPr lang="en-US" sz="2600" dirty="0" smtClean="0">
                <a:latin typeface="Times New Roman" panose="02020603050405020304" pitchFamily="18" charset="0"/>
                <a:cs typeface="Times New Roman" panose="02020603050405020304" pitchFamily="18" charset="0"/>
              </a:rPr>
              <a:t>class adds borders on all sides of the table and cells.</a:t>
            </a:r>
          </a:p>
          <a:p>
            <a:pPr marL="457200" indent="-457200" algn="l">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dirty="0" smtClean="0">
                <a:solidFill>
                  <a:srgbClr val="FF0000"/>
                </a:solidFill>
                <a:latin typeface="Times New Roman" panose="02020603050405020304" pitchFamily="18" charset="0"/>
                <a:cs typeface="Times New Roman" panose="02020603050405020304" pitchFamily="18" charset="0"/>
              </a:rPr>
              <a:t>.table-hover </a:t>
            </a:r>
            <a:r>
              <a:rPr lang="en-US" sz="2600" dirty="0" smtClean="0">
                <a:latin typeface="Times New Roman" panose="02020603050405020304" pitchFamily="18" charset="0"/>
                <a:cs typeface="Times New Roman" panose="02020603050405020304" pitchFamily="18" charset="0"/>
              </a:rPr>
              <a:t>class adds a hover effect (grey background color) on table rows.</a:t>
            </a:r>
          </a:p>
          <a:p>
            <a:pPr marL="457200" indent="-457200" algn="l">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dirty="0" smtClean="0">
                <a:solidFill>
                  <a:srgbClr val="FF0000"/>
                </a:solidFill>
                <a:latin typeface="Times New Roman" panose="02020603050405020304" pitchFamily="18" charset="0"/>
                <a:cs typeface="Times New Roman" panose="02020603050405020304" pitchFamily="18" charset="0"/>
              </a:rPr>
              <a:t>.table-dark </a:t>
            </a:r>
            <a:r>
              <a:rPr lang="en-US" sz="2600" dirty="0" smtClean="0">
                <a:latin typeface="Times New Roman" panose="02020603050405020304" pitchFamily="18" charset="0"/>
                <a:cs typeface="Times New Roman" panose="02020603050405020304" pitchFamily="18" charset="0"/>
              </a:rPr>
              <a:t>class adds a black background to the table.</a:t>
            </a:r>
          </a:p>
          <a:p>
            <a:pPr marL="457200" indent="-457200" algn="l">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Combine </a:t>
            </a:r>
            <a:r>
              <a:rPr lang="en-US" sz="2600" b="1" dirty="0" smtClean="0">
                <a:solidFill>
                  <a:srgbClr val="FF0000"/>
                </a:solidFill>
                <a:latin typeface="Times New Roman" panose="02020603050405020304" pitchFamily="18" charset="0"/>
                <a:cs typeface="Times New Roman" panose="02020603050405020304" pitchFamily="18" charset="0"/>
              </a:rPr>
              <a:t>.table-dark </a:t>
            </a:r>
            <a:r>
              <a:rPr lang="en-US" sz="2600" dirty="0" smtClean="0">
                <a:latin typeface="Times New Roman" panose="02020603050405020304" pitchFamily="18" charset="0"/>
                <a:cs typeface="Times New Roman" panose="02020603050405020304" pitchFamily="18" charset="0"/>
              </a:rPr>
              <a:t>and </a:t>
            </a:r>
            <a:r>
              <a:rPr lang="en-US" sz="2600" b="1" dirty="0" smtClean="0">
                <a:solidFill>
                  <a:srgbClr val="FF0000"/>
                </a:solidFill>
                <a:latin typeface="Times New Roman" panose="02020603050405020304" pitchFamily="18" charset="0"/>
                <a:cs typeface="Times New Roman" panose="02020603050405020304" pitchFamily="18" charset="0"/>
              </a:rPr>
              <a:t>.table-striped </a:t>
            </a:r>
            <a:r>
              <a:rPr lang="en-US" sz="2600" dirty="0" smtClean="0">
                <a:latin typeface="Times New Roman" panose="02020603050405020304" pitchFamily="18" charset="0"/>
                <a:cs typeface="Times New Roman" panose="02020603050405020304" pitchFamily="18" charset="0"/>
              </a:rPr>
              <a:t>to create a dark, striped table.</a:t>
            </a:r>
          </a:p>
          <a:p>
            <a:pPr marL="457200" indent="-457200" algn="l">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b="1" dirty="0" smtClean="0">
                <a:solidFill>
                  <a:srgbClr val="FF0000"/>
                </a:solidFill>
                <a:latin typeface="Times New Roman" panose="02020603050405020304" pitchFamily="18" charset="0"/>
                <a:cs typeface="Times New Roman" panose="02020603050405020304" pitchFamily="18" charset="0"/>
              </a:rPr>
              <a:t>.table-hover </a:t>
            </a:r>
            <a:r>
              <a:rPr lang="en-US" sz="2600" dirty="0" smtClean="0">
                <a:latin typeface="Times New Roman" panose="02020603050405020304" pitchFamily="18" charset="0"/>
                <a:cs typeface="Times New Roman" panose="02020603050405020304" pitchFamily="18" charset="0"/>
              </a:rPr>
              <a:t>class adds a hover effect (grey background color) on table rows.</a:t>
            </a:r>
          </a:p>
          <a:p>
            <a:pPr marL="457200" indent="-457200" algn="l">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b="1" dirty="0" smtClean="0">
                <a:solidFill>
                  <a:srgbClr val="FF0000"/>
                </a:solidFill>
                <a:latin typeface="Times New Roman" panose="02020603050405020304" pitchFamily="18" charset="0"/>
                <a:cs typeface="Times New Roman" panose="02020603050405020304" pitchFamily="18" charset="0"/>
              </a:rPr>
              <a:t>.table-borderless </a:t>
            </a:r>
            <a:r>
              <a:rPr lang="en-US" sz="2600" dirty="0" smtClean="0">
                <a:latin typeface="Times New Roman" panose="02020603050405020304" pitchFamily="18" charset="0"/>
                <a:cs typeface="Times New Roman" panose="02020603050405020304" pitchFamily="18" charset="0"/>
              </a:rPr>
              <a:t>class removes borders from the table.</a:t>
            </a:r>
          </a:p>
          <a:p>
            <a:pPr marL="457200" indent="-457200" algn="l">
              <a:buFont typeface="Arial" panose="020B0604020202020204" pitchFamily="34" charset="0"/>
              <a:buChar char="•"/>
            </a:pPr>
            <a:r>
              <a:rPr lang="en-US" sz="2600" dirty="0" smtClean="0">
                <a:latin typeface="Times New Roman" panose="02020603050405020304" pitchFamily="18" charset="0"/>
                <a:cs typeface="Times New Roman" panose="02020603050405020304" pitchFamily="18" charset="0"/>
              </a:rPr>
              <a:t>The </a:t>
            </a:r>
            <a:r>
              <a:rPr lang="en-US" sz="2600" b="1" dirty="0" smtClean="0">
                <a:solidFill>
                  <a:srgbClr val="FF0000"/>
                </a:solidFill>
                <a:latin typeface="Times New Roman" panose="02020603050405020304" pitchFamily="18" charset="0"/>
                <a:cs typeface="Times New Roman" panose="02020603050405020304" pitchFamily="18" charset="0"/>
              </a:rPr>
              <a:t>.table-</a:t>
            </a:r>
            <a:r>
              <a:rPr lang="en-US" sz="2600" b="1" dirty="0" err="1" smtClean="0">
                <a:solidFill>
                  <a:srgbClr val="FF0000"/>
                </a:solidFill>
                <a:latin typeface="Times New Roman" panose="02020603050405020304" pitchFamily="18" charset="0"/>
                <a:cs typeface="Times New Roman" panose="02020603050405020304" pitchFamily="18" charset="0"/>
              </a:rPr>
              <a:t>sm</a:t>
            </a:r>
            <a:r>
              <a:rPr lang="en-US" sz="2600" b="1" dirty="0" smtClean="0">
                <a:solidFill>
                  <a:srgbClr val="FF0000"/>
                </a:solidFill>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class makes the table smaller by cutting cell padding in half</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18</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111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3978" y="405672"/>
            <a:ext cx="9144000" cy="887669"/>
          </a:xfrm>
        </p:spPr>
        <p:txBody>
          <a:bodyPr>
            <a:noAutofit/>
          </a:bodyPr>
          <a:lstStyle/>
          <a:p>
            <a:r>
              <a:rPr lang="en-US" sz="4400" b="1" dirty="0" smtClean="0">
                <a:latin typeface="Times New Roman" panose="02020603050405020304" pitchFamily="18" charset="0"/>
                <a:cs typeface="Times New Roman" panose="02020603050405020304" pitchFamily="18" charset="0"/>
              </a:rPr>
              <a:t>Cont.’s</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a:bodyPr>
          <a:lstStyle/>
          <a:p>
            <a:pPr algn="l"/>
            <a:r>
              <a:rPr lang="en-US" dirty="0" smtClean="0">
                <a:latin typeface="Times New Roman" panose="02020603050405020304" pitchFamily="18" charset="0"/>
                <a:cs typeface="Times New Roman" panose="02020603050405020304" pitchFamily="18" charset="0"/>
              </a:rPr>
              <a:t>Responsive Tables</a:t>
            </a:r>
          </a:p>
          <a:p>
            <a:pPr algn="l"/>
            <a:r>
              <a:rPr lang="en-US" dirty="0" smtClean="0">
                <a:latin typeface="Times New Roman" panose="02020603050405020304" pitchFamily="18" charset="0"/>
                <a:cs typeface="Times New Roman" panose="02020603050405020304" pitchFamily="18" charset="0"/>
              </a:rPr>
              <a:t>The .table-responsive class adds a scrollbar to the table when needed (when it is too big horizontally):</a:t>
            </a:r>
          </a:p>
          <a:p>
            <a:pPr algn="l"/>
            <a:r>
              <a:rPr lang="en-US" dirty="0" smtClean="0">
                <a:latin typeface="Times New Roman" panose="02020603050405020304" pitchFamily="18" charset="0"/>
                <a:cs typeface="Times New Roman" panose="02020603050405020304" pitchFamily="18" charset="0"/>
              </a:rPr>
              <a:t>Example</a:t>
            </a:r>
          </a:p>
          <a:p>
            <a:pPr algn="l"/>
            <a:r>
              <a:rPr lang="en-US" dirty="0" smtClean="0">
                <a:latin typeface="Times New Roman" panose="02020603050405020304" pitchFamily="18" charset="0"/>
                <a:cs typeface="Times New Roman" panose="02020603050405020304" pitchFamily="18" charset="0"/>
              </a:rPr>
              <a:t>&lt;div class="table-responsive"&gt;</a:t>
            </a:r>
          </a:p>
          <a:p>
            <a:pPr algn="l"/>
            <a:r>
              <a:rPr lang="en-US" dirty="0" smtClean="0">
                <a:latin typeface="Times New Roman" panose="02020603050405020304" pitchFamily="18" charset="0"/>
                <a:cs typeface="Times New Roman" panose="02020603050405020304" pitchFamily="18" charset="0"/>
              </a:rPr>
              <a:t>  &lt;table class="table"&gt;</a:t>
            </a:r>
          </a:p>
          <a:p>
            <a:pPr algn="l"/>
            <a:r>
              <a:rPr lang="en-US" dirty="0" smtClean="0">
                <a:latin typeface="Times New Roman" panose="02020603050405020304" pitchFamily="18" charset="0"/>
                <a:cs typeface="Times New Roman" panose="02020603050405020304" pitchFamily="18" charset="0"/>
              </a:rPr>
              <a:t>    ...</a:t>
            </a:r>
          </a:p>
          <a:p>
            <a:pPr algn="l"/>
            <a:r>
              <a:rPr lang="en-US" dirty="0" smtClean="0">
                <a:latin typeface="Times New Roman" panose="02020603050405020304" pitchFamily="18" charset="0"/>
                <a:cs typeface="Times New Roman" panose="02020603050405020304" pitchFamily="18" charset="0"/>
              </a:rPr>
              <a:t>  &lt;/table&gt;</a:t>
            </a:r>
          </a:p>
          <a:p>
            <a:pPr algn="l"/>
            <a:r>
              <a:rPr lang="en-US" dirty="0" smtClean="0">
                <a:latin typeface="Times New Roman" panose="02020603050405020304" pitchFamily="18" charset="0"/>
                <a:cs typeface="Times New Roman" panose="02020603050405020304" pitchFamily="18" charset="0"/>
              </a:rPr>
              <a:t>&lt;/div&gt;</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19</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7590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6335" y="776374"/>
            <a:ext cx="9144000" cy="887669"/>
          </a:xfrm>
        </p:spPr>
        <p:txBody>
          <a:bodyPr>
            <a:normAutofit fontScale="90000"/>
          </a:bodyPr>
          <a:lstStyle/>
          <a:p>
            <a:r>
              <a:rPr lang="en-US" dirty="0" smtClean="0">
                <a:latin typeface="Times New Roman" panose="02020603050405020304" pitchFamily="18" charset="0"/>
                <a:cs typeface="Times New Roman" panose="02020603050405020304" pitchFamily="18" charset="0"/>
              </a:rPr>
              <a:t>Cont.’s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67481" y="1664043"/>
            <a:ext cx="9300519" cy="4341341"/>
          </a:xfrm>
        </p:spPr>
        <p:txBody>
          <a:bodyPr>
            <a:normAutofit lnSpcReduction="10000"/>
          </a:bodyPr>
          <a:lstStyle/>
          <a:p>
            <a:pPr algn="l"/>
            <a:r>
              <a:rPr lang="en-US" sz="2800" dirty="0" smtClean="0">
                <a:latin typeface="Times New Roman" panose="02020603050405020304" pitchFamily="18" charset="0"/>
                <a:cs typeface="Times New Roman" panose="02020603050405020304" pitchFamily="18" charset="0"/>
              </a:rPr>
              <a:t>Bootstrap was developed by Mark Otto and Jacob Thornton at Twitter</a:t>
            </a:r>
            <a:r>
              <a:rPr lang="en-US" sz="2800" dirty="0" smtClean="0">
                <a:latin typeface="Times New Roman" panose="02020603050405020304" pitchFamily="18" charset="0"/>
                <a:cs typeface="Times New Roman" panose="02020603050405020304" pitchFamily="18" charset="0"/>
              </a:rPr>
              <a:t>. It </a:t>
            </a:r>
            <a:r>
              <a:rPr lang="en-US" sz="2800" dirty="0" smtClean="0">
                <a:latin typeface="Times New Roman" panose="02020603050405020304" pitchFamily="18" charset="0"/>
                <a:cs typeface="Times New Roman" panose="02020603050405020304" pitchFamily="18" charset="0"/>
              </a:rPr>
              <a:t>was released as an open source product in August 2011 on GitHub.</a:t>
            </a:r>
          </a:p>
          <a:p>
            <a:pPr algn="l"/>
            <a:r>
              <a:rPr lang="en-US" sz="2800" dirty="0" smtClean="0">
                <a:latin typeface="Times New Roman" panose="02020603050405020304" pitchFamily="18" charset="0"/>
                <a:cs typeface="Times New Roman" panose="02020603050405020304" pitchFamily="18" charset="0"/>
              </a:rPr>
              <a:t>In June 2014 Bootstrap was the No.1 project on GitHub.</a:t>
            </a:r>
          </a:p>
          <a:p>
            <a:pPr algn="l"/>
            <a:r>
              <a:rPr lang="en-US" sz="2800" b="1" dirty="0" smtClean="0">
                <a:latin typeface="Times New Roman" panose="02020603050405020304" pitchFamily="18" charset="0"/>
                <a:cs typeface="Times New Roman" panose="02020603050405020304" pitchFamily="18" charset="0"/>
              </a:rPr>
              <a:t>Advantages of </a:t>
            </a:r>
            <a:r>
              <a:rPr lang="en-US" sz="2800" b="1" dirty="0" err="1" smtClean="0">
                <a:latin typeface="Times New Roman" panose="02020603050405020304" pitchFamily="18" charset="0"/>
                <a:cs typeface="Times New Roman" panose="02020603050405020304" pitchFamily="18" charset="0"/>
              </a:rPr>
              <a:t>Boostrap</a:t>
            </a:r>
            <a:r>
              <a:rPr lang="en-US" sz="2800" b="1" dirty="0" smtClean="0">
                <a:latin typeface="Times New Roman" panose="02020603050405020304" pitchFamily="18" charset="0"/>
                <a:cs typeface="Times New Roman" panose="02020603050405020304" pitchFamily="18" charset="0"/>
              </a:rPr>
              <a:t>:</a:t>
            </a:r>
          </a:p>
          <a:p>
            <a:pPr marL="457200" indent="-4572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It is very easy to use. Anybody having basic knowledge of HTML and CSS can use Bootstrap.</a:t>
            </a:r>
          </a:p>
          <a:p>
            <a:pPr marL="457200" indent="-4572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It facilitates users to develop a responsive website.</a:t>
            </a:r>
          </a:p>
          <a:p>
            <a:pPr marL="457200" indent="-4572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It is compatible on most of browsers like Chrome, Firefox, Internet Explorer, Safari and Opera etc.</a:t>
            </a:r>
            <a:endParaRPr lang="en-US"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2</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872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3978" y="405672"/>
            <a:ext cx="9144000" cy="887669"/>
          </a:xfrm>
        </p:spPr>
        <p:txBody>
          <a:bodyPr>
            <a:noAutofit/>
          </a:bodyPr>
          <a:lstStyle/>
          <a:p>
            <a:r>
              <a:rPr lang="en-US" sz="4400" b="1" dirty="0">
                <a:latin typeface="Times New Roman" panose="02020603050405020304" pitchFamily="18" charset="0"/>
                <a:cs typeface="Times New Roman" panose="02020603050405020304" pitchFamily="18" charset="0"/>
              </a:rPr>
              <a:t>Bootstrap Images</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a:bodyPr>
          <a:lstStyle/>
          <a:p>
            <a:pPr algn="l"/>
            <a:r>
              <a:rPr lang="en-US" dirty="0">
                <a:latin typeface="Times New Roman" panose="02020603050405020304" pitchFamily="18" charset="0"/>
                <a:cs typeface="Times New Roman" panose="02020603050405020304" pitchFamily="18" charset="0"/>
              </a:rPr>
              <a:t>Bootstrap supports for images. There are three classes in Bootstrap that can be used to apply some simple style to the images</a:t>
            </a:r>
            <a:r>
              <a:rPr lang="en-US" dirty="0" smtClean="0">
                <a:latin typeface="Times New Roman" panose="02020603050405020304" pitchFamily="18" charset="0"/>
                <a:cs typeface="Times New Roman" panose="02020603050405020304" pitchFamily="18" charset="0"/>
              </a:rPr>
              <a:t>. </a:t>
            </a:r>
          </a:p>
          <a:p>
            <a:pPr algn="l"/>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20</a:t>
            </a:fld>
            <a:endParaRPr lang="en-US" b="1" dirty="0">
              <a:solidFill>
                <a:srgbClr val="FF0000"/>
              </a:solidFill>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53121002"/>
              </p:ext>
            </p:extLst>
          </p:nvPr>
        </p:nvGraphicFramePr>
        <p:xfrm>
          <a:off x="960250" y="2094028"/>
          <a:ext cx="10131456" cy="2880360"/>
        </p:xfrm>
        <a:graphic>
          <a:graphicData uri="http://schemas.openxmlformats.org/drawingml/2006/table">
            <a:tbl>
              <a:tblPr/>
              <a:tblGrid>
                <a:gridCol w="3652939"/>
                <a:gridCol w="6478517"/>
              </a:tblGrid>
              <a:tr h="0">
                <a:tc>
                  <a:txBody>
                    <a:bodyPr/>
                    <a:lstStyle/>
                    <a:p>
                      <a:pPr algn="l" fontAlgn="t"/>
                      <a:r>
                        <a:rPr lang="en-US" sz="2400" dirty="0">
                          <a:solidFill>
                            <a:srgbClr val="000000"/>
                          </a:solidFill>
                          <a:effectLst/>
                          <a:latin typeface="Times New Roman" panose="02020603050405020304" pitchFamily="18" charset="0"/>
                          <a:cs typeface="Times New Roman" panose="02020603050405020304" pitchFamily="18" charset="0"/>
                        </a:rPr>
                        <a:t>Classes</a:t>
                      </a:r>
                    </a:p>
                  </a:txBody>
                  <a:tcPr marL="114300" marR="114300" marT="114300" marB="114300">
                    <a:lnL w="9525" cap="flat" cmpd="sng" algn="ctr">
                      <a:solidFill>
                        <a:srgbClr val="98DF22"/>
                      </a:solidFill>
                      <a:prstDash val="solid"/>
                      <a:round/>
                      <a:headEnd type="none" w="med" len="med"/>
                      <a:tailEnd type="none" w="med" len="med"/>
                    </a:lnL>
                    <a:lnR w="9525" cap="flat" cmpd="sng" algn="ctr">
                      <a:solidFill>
                        <a:srgbClr val="98DF22"/>
                      </a:solidFill>
                      <a:prstDash val="solid"/>
                      <a:round/>
                      <a:headEnd type="none" w="med" len="med"/>
                      <a:tailEnd type="none" w="med" len="med"/>
                    </a:lnR>
                    <a:lnT w="9525" cap="flat" cmpd="sng" algn="ctr">
                      <a:solidFill>
                        <a:srgbClr val="98DF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a:solidFill>
                            <a:srgbClr val="000000"/>
                          </a:solidFill>
                          <a:effectLst/>
                          <a:latin typeface="Times New Roman" panose="02020603050405020304" pitchFamily="18" charset="0"/>
                          <a:cs typeface="Times New Roman" panose="02020603050405020304" pitchFamily="18" charset="0"/>
                        </a:rPr>
                        <a:t>Uses</a:t>
                      </a:r>
                    </a:p>
                  </a:txBody>
                  <a:tcPr marL="114300" marR="114300" marT="114300" marB="114300">
                    <a:lnL w="9525" cap="flat" cmpd="sng" algn="ctr">
                      <a:solidFill>
                        <a:srgbClr val="98DF22"/>
                      </a:solidFill>
                      <a:prstDash val="solid"/>
                      <a:round/>
                      <a:headEnd type="none" w="med" len="med"/>
                      <a:tailEnd type="none" w="med" len="med"/>
                    </a:lnL>
                    <a:lnR w="9525" cap="flat" cmpd="sng" algn="ctr">
                      <a:solidFill>
                        <a:srgbClr val="98DF22"/>
                      </a:solidFill>
                      <a:prstDash val="solid"/>
                      <a:round/>
                      <a:headEnd type="none" w="med" len="med"/>
                      <a:tailEnd type="none" w="med" len="med"/>
                    </a:lnR>
                    <a:lnT w="9525" cap="flat" cmpd="sng" algn="ctr">
                      <a:solidFill>
                        <a:srgbClr val="98DF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0">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a:t>
                      </a:r>
                      <a:r>
                        <a:rPr lang="en-US" sz="2400" dirty="0" err="1">
                          <a:solidFill>
                            <a:srgbClr val="333333"/>
                          </a:solidFill>
                          <a:effectLst/>
                          <a:latin typeface="Times New Roman" panose="02020603050405020304" pitchFamily="18" charset="0"/>
                          <a:cs typeface="Times New Roman" panose="02020603050405020304" pitchFamily="18" charset="0"/>
                        </a:rPr>
                        <a:t>img</a:t>
                      </a:r>
                      <a:r>
                        <a:rPr lang="en-US" sz="2400" dirty="0">
                          <a:solidFill>
                            <a:srgbClr val="333333"/>
                          </a:solidFill>
                          <a:effectLst/>
                          <a:latin typeface="Times New Roman" panose="02020603050405020304" pitchFamily="18" charset="0"/>
                          <a:cs typeface="Times New Roman" panose="02020603050405020304" pitchFamily="18" charset="0"/>
                        </a:rPr>
                        <a:t>-rounded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It adds border-radius:6px to give the image rounded corners.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0">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a:t>
                      </a:r>
                      <a:r>
                        <a:rPr lang="en-US" sz="2400" dirty="0" err="1">
                          <a:solidFill>
                            <a:srgbClr val="333333"/>
                          </a:solidFill>
                          <a:effectLst/>
                          <a:latin typeface="Times New Roman" panose="02020603050405020304" pitchFamily="18" charset="0"/>
                          <a:cs typeface="Times New Roman" panose="02020603050405020304" pitchFamily="18" charset="0"/>
                        </a:rPr>
                        <a:t>img</a:t>
                      </a:r>
                      <a:r>
                        <a:rPr lang="en-US" sz="2400" dirty="0">
                          <a:solidFill>
                            <a:srgbClr val="333333"/>
                          </a:solidFill>
                          <a:effectLst/>
                          <a:latin typeface="Times New Roman" panose="02020603050405020304" pitchFamily="18" charset="0"/>
                          <a:cs typeface="Times New Roman" panose="02020603050405020304" pitchFamily="18" charset="0"/>
                        </a:rPr>
                        <a:t>-circle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It makes the entire image round by adding border-radius:500px.</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0">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a:t>
                      </a:r>
                      <a:r>
                        <a:rPr lang="en-US" sz="2400" dirty="0" err="1">
                          <a:solidFill>
                            <a:srgbClr val="333333"/>
                          </a:solidFill>
                          <a:effectLst/>
                          <a:latin typeface="Times New Roman" panose="02020603050405020304" pitchFamily="18" charset="0"/>
                          <a:cs typeface="Times New Roman" panose="02020603050405020304" pitchFamily="18" charset="0"/>
                        </a:rPr>
                        <a:t>img</a:t>
                      </a:r>
                      <a:r>
                        <a:rPr lang="en-US" sz="2400" dirty="0">
                          <a:solidFill>
                            <a:srgbClr val="333333"/>
                          </a:solidFill>
                          <a:effectLst/>
                          <a:latin typeface="Times New Roman" panose="02020603050405020304" pitchFamily="18" charset="0"/>
                          <a:cs typeface="Times New Roman" panose="02020603050405020304" pitchFamily="18" charset="0"/>
                        </a:rPr>
                        <a:t>-thumbnail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It adds a bit of padding and a gray border.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03806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3978" y="405672"/>
            <a:ext cx="9144000" cy="887669"/>
          </a:xfrm>
        </p:spPr>
        <p:txBody>
          <a:bodyPr>
            <a:noAutofit/>
          </a:bodyPr>
          <a:lstStyle/>
          <a:p>
            <a:r>
              <a:rPr lang="en-US" sz="4400" b="1" dirty="0" smtClean="0">
                <a:latin typeface="Times New Roman" panose="02020603050405020304" pitchFamily="18" charset="0"/>
                <a:cs typeface="Times New Roman" panose="02020603050405020304" pitchFamily="18" charset="0"/>
              </a:rPr>
              <a:t>Cont.’s</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a:bodyPr>
          <a:lstStyle/>
          <a:p>
            <a:pPr algn="l"/>
            <a:r>
              <a:rPr lang="en-US" b="1" dirty="0">
                <a:latin typeface="Times New Roman" panose="02020603050405020304" pitchFamily="18" charset="0"/>
                <a:cs typeface="Times New Roman" panose="02020603050405020304" pitchFamily="18" charset="0"/>
              </a:rPr>
              <a:t>The </a:t>
            </a:r>
            <a:r>
              <a:rPr lang="en-US" b="1" dirty="0">
                <a:solidFill>
                  <a:srgbClr val="FF0000"/>
                </a:solidFill>
                <a:latin typeface="Times New Roman" panose="02020603050405020304" pitchFamily="18" charset="0"/>
                <a:cs typeface="Times New Roman" panose="02020603050405020304" pitchFamily="18" charset="0"/>
              </a:rPr>
              <a:t>.rounded </a:t>
            </a:r>
            <a:r>
              <a:rPr lang="en-US" b="1" dirty="0">
                <a:latin typeface="Times New Roman" panose="02020603050405020304" pitchFamily="18" charset="0"/>
                <a:cs typeface="Times New Roman" panose="02020603050405020304" pitchFamily="18" charset="0"/>
              </a:rPr>
              <a:t>class adds rounded corners to an image:</a:t>
            </a:r>
          </a:p>
          <a:p>
            <a:pPr algn="l"/>
            <a:r>
              <a:rPr lang="en-US" dirty="0">
                <a:solidFill>
                  <a:srgbClr val="FF0000"/>
                </a:solidFill>
                <a:latin typeface="Times New Roman" panose="02020603050405020304" pitchFamily="18" charset="0"/>
                <a:cs typeface="Times New Roman" panose="02020603050405020304" pitchFamily="18" charset="0"/>
              </a:rPr>
              <a:t>&lt;</a:t>
            </a:r>
            <a:r>
              <a:rPr lang="en-US" dirty="0" err="1">
                <a:solidFill>
                  <a:srgbClr val="FF0000"/>
                </a:solidFill>
                <a:latin typeface="Times New Roman" panose="02020603050405020304" pitchFamily="18" charset="0"/>
                <a:cs typeface="Times New Roman" panose="02020603050405020304" pitchFamily="18" charset="0"/>
              </a:rPr>
              <a:t>img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src</a:t>
            </a:r>
            <a:r>
              <a:rPr lang="en-US" dirty="0">
                <a:solidFill>
                  <a:srgbClr val="FF0000"/>
                </a:solidFill>
                <a:latin typeface="Times New Roman" panose="02020603050405020304" pitchFamily="18" charset="0"/>
                <a:cs typeface="Times New Roman" panose="02020603050405020304" pitchFamily="18" charset="0"/>
              </a:rPr>
              <a:t>="C:\Users\pc\Downloads\dayah2021.JPG" class="rounded-circle" alt="</a:t>
            </a:r>
            <a:r>
              <a:rPr lang="en-US" dirty="0" err="1">
                <a:solidFill>
                  <a:srgbClr val="FF0000"/>
                </a:solidFill>
                <a:latin typeface="Times New Roman" panose="02020603050405020304" pitchFamily="18" charset="0"/>
                <a:cs typeface="Times New Roman" panose="02020603050405020304" pitchFamily="18" charset="0"/>
              </a:rPr>
              <a:t>abc</a:t>
            </a:r>
            <a:r>
              <a:rPr lang="en-US" dirty="0">
                <a:solidFill>
                  <a:srgbClr val="FF0000"/>
                </a:solidFill>
                <a:latin typeface="Times New Roman" panose="02020603050405020304" pitchFamily="18" charset="0"/>
                <a:cs typeface="Times New Roman" panose="02020603050405020304" pitchFamily="18" charset="0"/>
              </a:rPr>
              <a:t>" width="300" height="250"&gt;   </a:t>
            </a:r>
          </a:p>
          <a:p>
            <a:pPr algn="l"/>
            <a:r>
              <a:rPr lang="en-US" b="1" dirty="0">
                <a:latin typeface="Times New Roman" panose="02020603050405020304" pitchFamily="18" charset="0"/>
                <a:cs typeface="Times New Roman" panose="02020603050405020304" pitchFamily="18" charset="0"/>
              </a:rPr>
              <a:t>The</a:t>
            </a:r>
            <a:r>
              <a:rPr lang="en-US" b="1" dirty="0">
                <a:solidFill>
                  <a:srgbClr val="FF0000"/>
                </a:solidFill>
                <a:latin typeface="Times New Roman" panose="02020603050405020304" pitchFamily="18" charset="0"/>
                <a:cs typeface="Times New Roman" panose="02020603050405020304" pitchFamily="18" charset="0"/>
              </a:rPr>
              <a:t> .rounded-circle </a:t>
            </a:r>
            <a:r>
              <a:rPr lang="en-US" b="1" dirty="0">
                <a:latin typeface="Times New Roman" panose="02020603050405020304" pitchFamily="18" charset="0"/>
                <a:cs typeface="Times New Roman" panose="02020603050405020304" pitchFamily="18" charset="0"/>
              </a:rPr>
              <a:t>class shapes the image to a </a:t>
            </a:r>
            <a:r>
              <a:rPr lang="en-US" b="1" dirty="0" smtClean="0">
                <a:latin typeface="Times New Roman" panose="02020603050405020304" pitchFamily="18" charset="0"/>
                <a:cs typeface="Times New Roman" panose="02020603050405020304" pitchFamily="18" charset="0"/>
              </a:rPr>
              <a:t>circle:</a:t>
            </a:r>
            <a:endParaRPr lang="en-US" b="1" dirty="0">
              <a:latin typeface="Times New Roman" panose="02020603050405020304" pitchFamily="18" charset="0"/>
              <a:cs typeface="Times New Roman" panose="02020603050405020304" pitchFamily="18" charset="0"/>
            </a:endParaRPr>
          </a:p>
          <a:p>
            <a:pPr algn="l"/>
            <a:r>
              <a:rPr lang="en-US" dirty="0">
                <a:solidFill>
                  <a:srgbClr val="FF0000"/>
                </a:solidFill>
                <a:latin typeface="Times New Roman" panose="02020603050405020304" pitchFamily="18" charset="0"/>
                <a:cs typeface="Times New Roman" panose="02020603050405020304" pitchFamily="18" charset="0"/>
              </a:rPr>
              <a:t>&lt;</a:t>
            </a:r>
            <a:r>
              <a:rPr lang="en-US" dirty="0" err="1">
                <a:solidFill>
                  <a:srgbClr val="FF0000"/>
                </a:solidFill>
                <a:latin typeface="Times New Roman" panose="02020603050405020304" pitchFamily="18" charset="0"/>
                <a:cs typeface="Times New Roman" panose="02020603050405020304" pitchFamily="18" charset="0"/>
              </a:rPr>
              <a:t>img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src</a:t>
            </a:r>
            <a:r>
              <a:rPr lang="en-US" dirty="0">
                <a:solidFill>
                  <a:srgbClr val="FF0000"/>
                </a:solidFill>
                <a:latin typeface="Times New Roman" panose="02020603050405020304" pitchFamily="18" charset="0"/>
                <a:cs typeface="Times New Roman" panose="02020603050405020304" pitchFamily="18" charset="0"/>
              </a:rPr>
              <a:t>="C:\Users\pc\Downloads\dayah2021.JPG" class="rounded" alt="</a:t>
            </a:r>
            <a:r>
              <a:rPr lang="en-US" dirty="0" err="1">
                <a:solidFill>
                  <a:srgbClr val="FF0000"/>
                </a:solidFill>
                <a:latin typeface="Times New Roman" panose="02020603050405020304" pitchFamily="18" charset="0"/>
                <a:cs typeface="Times New Roman" panose="02020603050405020304" pitchFamily="18" charset="0"/>
              </a:rPr>
              <a:t>abc</a:t>
            </a:r>
            <a:r>
              <a:rPr lang="en-US" dirty="0">
                <a:solidFill>
                  <a:srgbClr val="FF0000"/>
                </a:solidFill>
                <a:latin typeface="Times New Roman" panose="02020603050405020304" pitchFamily="18" charset="0"/>
                <a:cs typeface="Times New Roman" panose="02020603050405020304" pitchFamily="18" charset="0"/>
              </a:rPr>
              <a:t>" width="300" height="250"&gt;   </a:t>
            </a:r>
          </a:p>
          <a:p>
            <a:pPr algn="l"/>
            <a:r>
              <a:rPr lang="en-US" b="1" dirty="0">
                <a:latin typeface="Times New Roman" panose="02020603050405020304" pitchFamily="18" charset="0"/>
                <a:cs typeface="Times New Roman" panose="02020603050405020304" pitchFamily="18" charset="0"/>
              </a:rPr>
              <a:t>The</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img</a:t>
            </a:r>
            <a:r>
              <a:rPr lang="en-US" b="1" dirty="0">
                <a:solidFill>
                  <a:srgbClr val="FF0000"/>
                </a:solidFill>
                <a:latin typeface="Times New Roman" panose="02020603050405020304" pitchFamily="18" charset="0"/>
                <a:cs typeface="Times New Roman" panose="02020603050405020304" pitchFamily="18" charset="0"/>
              </a:rPr>
              <a:t>-thumbnail </a:t>
            </a:r>
            <a:r>
              <a:rPr lang="en-US" b="1" dirty="0">
                <a:latin typeface="Times New Roman" panose="02020603050405020304" pitchFamily="18" charset="0"/>
                <a:cs typeface="Times New Roman" panose="02020603050405020304" pitchFamily="18" charset="0"/>
              </a:rPr>
              <a:t>class shapes the image to a thumbnail (bordered):</a:t>
            </a:r>
          </a:p>
          <a:p>
            <a:pPr algn="l"/>
            <a:r>
              <a:rPr lang="en-US" dirty="0">
                <a:solidFill>
                  <a:srgbClr val="FF0000"/>
                </a:solidFill>
                <a:latin typeface="Times New Roman" panose="02020603050405020304" pitchFamily="18" charset="0"/>
                <a:cs typeface="Times New Roman" panose="02020603050405020304" pitchFamily="18" charset="0"/>
              </a:rPr>
              <a:t>&lt;</a:t>
            </a:r>
            <a:r>
              <a:rPr lang="en-US" dirty="0" err="1">
                <a:solidFill>
                  <a:srgbClr val="FF0000"/>
                </a:solidFill>
                <a:latin typeface="Times New Roman" panose="02020603050405020304" pitchFamily="18" charset="0"/>
                <a:cs typeface="Times New Roman" panose="02020603050405020304" pitchFamily="18" charset="0"/>
              </a:rPr>
              <a:t>img</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src</a:t>
            </a:r>
            <a:r>
              <a:rPr lang="en-US" dirty="0">
                <a:solidFill>
                  <a:srgbClr val="FF0000"/>
                </a:solidFill>
                <a:latin typeface="Times New Roman" panose="02020603050405020304" pitchFamily="18" charset="0"/>
                <a:cs typeface="Times New Roman" panose="02020603050405020304" pitchFamily="18" charset="0"/>
              </a:rPr>
              <a:t>="C:\Users\pc\Downloads\dayah2021.JPG" class="</a:t>
            </a:r>
            <a:r>
              <a:rPr lang="en-US" dirty="0" err="1">
                <a:solidFill>
                  <a:srgbClr val="FF0000"/>
                </a:solidFill>
                <a:latin typeface="Times New Roman" panose="02020603050405020304" pitchFamily="18" charset="0"/>
                <a:cs typeface="Times New Roman" panose="02020603050405020304" pitchFamily="18" charset="0"/>
              </a:rPr>
              <a:t>img</a:t>
            </a:r>
            <a:r>
              <a:rPr lang="en-US" dirty="0">
                <a:solidFill>
                  <a:srgbClr val="FF0000"/>
                </a:solidFill>
                <a:latin typeface="Times New Roman" panose="02020603050405020304" pitchFamily="18" charset="0"/>
                <a:cs typeface="Times New Roman" panose="02020603050405020304" pitchFamily="18" charset="0"/>
              </a:rPr>
              <a:t>-thumbnail" alt="</a:t>
            </a:r>
            <a:r>
              <a:rPr lang="en-US" dirty="0" err="1">
                <a:solidFill>
                  <a:srgbClr val="FF0000"/>
                </a:solidFill>
                <a:latin typeface="Times New Roman" panose="02020603050405020304" pitchFamily="18" charset="0"/>
                <a:cs typeface="Times New Roman" panose="02020603050405020304" pitchFamily="18" charset="0"/>
              </a:rPr>
              <a:t>abc</a:t>
            </a:r>
            <a:r>
              <a:rPr lang="en-US" dirty="0">
                <a:solidFill>
                  <a:srgbClr val="FF0000"/>
                </a:solidFill>
                <a:latin typeface="Times New Roman" panose="02020603050405020304" pitchFamily="18" charset="0"/>
                <a:cs typeface="Times New Roman" panose="02020603050405020304" pitchFamily="18" charset="0"/>
              </a:rPr>
              <a:t>" width="300" height="250"&gt; </a:t>
            </a: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21</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996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3978" y="405672"/>
            <a:ext cx="9144000" cy="887669"/>
          </a:xfrm>
        </p:spPr>
        <p:txBody>
          <a:bodyPr>
            <a:noAutofit/>
          </a:bodyPr>
          <a:lstStyle/>
          <a:p>
            <a:r>
              <a:rPr lang="en-US" sz="4400" b="1" dirty="0">
                <a:latin typeface="Times New Roman" panose="02020603050405020304" pitchFamily="18" charset="0"/>
                <a:cs typeface="Times New Roman" panose="02020603050405020304" pitchFamily="18" charset="0"/>
              </a:rPr>
              <a:t>Bootstrap Alerts</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fontScale="92500" lnSpcReduction="20000"/>
          </a:bodyPr>
          <a:lstStyle/>
          <a:p>
            <a:pPr algn="l"/>
            <a:r>
              <a:rPr lang="en-US" dirty="0">
                <a:latin typeface="Times New Roman" panose="02020603050405020304" pitchFamily="18" charset="0"/>
                <a:cs typeface="Times New Roman" panose="02020603050405020304" pitchFamily="18" charset="0"/>
              </a:rPr>
              <a:t>Bootstrap Alerts are used to provide an easy way to create predefined alert messages. Alert adds a style to your messages to make it more appealing to the users.</a:t>
            </a:r>
          </a:p>
          <a:p>
            <a:pPr algn="l"/>
            <a:r>
              <a:rPr lang="en-US" dirty="0" smtClean="0">
                <a:latin typeface="Times New Roman" panose="02020603050405020304" pitchFamily="18" charset="0"/>
                <a:cs typeface="Times New Roman" panose="02020603050405020304" pitchFamily="18" charset="0"/>
              </a:rPr>
              <a:t>The classes </a:t>
            </a:r>
            <a:r>
              <a:rPr lang="en-US" dirty="0">
                <a:latin typeface="Times New Roman" panose="02020603050405020304" pitchFamily="18" charset="0"/>
                <a:cs typeface="Times New Roman" panose="02020603050405020304" pitchFamily="18" charset="0"/>
              </a:rPr>
              <a:t>that are used within </a:t>
            </a:r>
            <a:r>
              <a:rPr lang="en-US" dirty="0">
                <a:solidFill>
                  <a:srgbClr val="FF0000"/>
                </a:solidFill>
                <a:latin typeface="Times New Roman" panose="02020603050405020304" pitchFamily="18" charset="0"/>
                <a:cs typeface="Times New Roman" panose="02020603050405020304" pitchFamily="18" charset="0"/>
              </a:rPr>
              <a:t>&lt;div&gt; </a:t>
            </a:r>
            <a:r>
              <a:rPr lang="en-US" dirty="0">
                <a:latin typeface="Times New Roman" panose="02020603050405020304" pitchFamily="18" charset="0"/>
                <a:cs typeface="Times New Roman" panose="02020603050405020304" pitchFamily="18" charset="0"/>
              </a:rPr>
              <a:t>element for alerts.</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.alert-success</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.alert-info</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.alert-warning</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.alert-danger</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.alert-primary</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.alert-secondary</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.alert-light</a:t>
            </a:r>
          </a:p>
          <a:p>
            <a:pPr marL="342900" indent="-3429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alert-dark</a:t>
            </a:r>
          </a:p>
          <a:p>
            <a:pPr algn="l"/>
            <a:r>
              <a:rPr lang="en-US" dirty="0" smtClean="0">
                <a:latin typeface="Times New Roman" panose="02020603050405020304" pitchFamily="18" charset="0"/>
                <a:cs typeface="Times New Roman" panose="02020603050405020304" pitchFamily="18" charset="0"/>
              </a:rPr>
              <a:t>&lt;</a:t>
            </a:r>
            <a:r>
              <a:rPr lang="en-US" dirty="0">
                <a:latin typeface="Times New Roman" panose="02020603050405020304" pitchFamily="18" charset="0"/>
                <a:cs typeface="Times New Roman" panose="02020603050405020304" pitchFamily="18" charset="0"/>
              </a:rPr>
              <a:t>div class="alert alert-success"&gt;  </a:t>
            </a:r>
            <a:endParaRPr lang="en-US" dirty="0" smtClean="0">
              <a:latin typeface="Times New Roman" panose="02020603050405020304" pitchFamily="18" charset="0"/>
              <a:cs typeface="Times New Roman" panose="02020603050405020304" pitchFamily="18" charset="0"/>
            </a:endParaRPr>
          </a:p>
          <a:p>
            <a:pPr algn="l"/>
            <a:r>
              <a:rPr lang="en-US" dirty="0" smtClean="0">
                <a:latin typeface="Times New Roman" panose="02020603050405020304" pitchFamily="18" charset="0"/>
                <a:cs typeface="Times New Roman" panose="02020603050405020304" pitchFamily="18" charset="0"/>
              </a:rPr>
              <a:t>&lt;</a:t>
            </a:r>
            <a:r>
              <a:rPr lang="en-US" dirty="0">
                <a:latin typeface="Times New Roman" panose="02020603050405020304" pitchFamily="18" charset="0"/>
                <a:cs typeface="Times New Roman" panose="02020603050405020304" pitchFamily="18" charset="0"/>
              </a:rPr>
              <a:t>strong&gt;Success!&lt;/strong&gt; This alert box indicates a successful or positive action.  </a:t>
            </a:r>
          </a:p>
          <a:p>
            <a:pPr algn="l"/>
            <a:r>
              <a:rPr lang="en-US" dirty="0" smtClean="0">
                <a:latin typeface="Times New Roman" panose="02020603050405020304" pitchFamily="18" charset="0"/>
                <a:cs typeface="Times New Roman" panose="02020603050405020304" pitchFamily="18" charset="0"/>
              </a:rPr>
              <a:t>&lt;/</a:t>
            </a:r>
            <a:r>
              <a:rPr lang="en-US" dirty="0">
                <a:latin typeface="Times New Roman" panose="02020603050405020304" pitchFamily="18" charset="0"/>
                <a:cs typeface="Times New Roman" panose="02020603050405020304" pitchFamily="18" charset="0"/>
              </a:rPr>
              <a:t>div&gt; </a:t>
            </a: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22</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01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3978" y="405672"/>
            <a:ext cx="9144000" cy="887669"/>
          </a:xfrm>
        </p:spPr>
        <p:txBody>
          <a:bodyPr>
            <a:noAutofit/>
          </a:bodyPr>
          <a:lstStyle/>
          <a:p>
            <a:r>
              <a:rPr lang="en-US" sz="4400" b="1" dirty="0">
                <a:latin typeface="Times New Roman" panose="02020603050405020304" pitchFamily="18" charset="0"/>
                <a:cs typeface="Times New Roman" panose="02020603050405020304" pitchFamily="18" charset="0"/>
              </a:rPr>
              <a:t>Alert Links</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a:bodyPr>
          <a:lstStyle/>
          <a:p>
            <a:pPr algn="l"/>
            <a:r>
              <a:rPr lang="en-US" dirty="0">
                <a:latin typeface="Times New Roman" panose="02020603050405020304" pitchFamily="18" charset="0"/>
                <a:cs typeface="Times New Roman" panose="02020603050405020304" pitchFamily="18" charset="0"/>
              </a:rPr>
              <a:t>You have to add the </a:t>
            </a:r>
            <a:r>
              <a:rPr lang="en-US" b="1" dirty="0">
                <a:solidFill>
                  <a:srgbClr val="FF0000"/>
                </a:solidFill>
                <a:latin typeface="Times New Roman" panose="02020603050405020304" pitchFamily="18" charset="0"/>
                <a:cs typeface="Times New Roman" panose="02020603050405020304" pitchFamily="18" charset="0"/>
              </a:rPr>
              <a:t>alert-link</a:t>
            </a:r>
            <a:r>
              <a:rPr lang="en-US" dirty="0">
                <a:latin typeface="Times New Roman" panose="02020603050405020304" pitchFamily="18" charset="0"/>
                <a:cs typeface="Times New Roman" panose="02020603050405020304" pitchFamily="18" charset="0"/>
              </a:rPr>
              <a:t> class to any links inside the alert box to create "matching colored links</a:t>
            </a:r>
            <a:r>
              <a:rPr lang="en-US" dirty="0" smtClean="0">
                <a:latin typeface="Times New Roman" panose="02020603050405020304" pitchFamily="18" charset="0"/>
                <a:cs typeface="Times New Roman" panose="02020603050405020304" pitchFamily="18" charset="0"/>
              </a:rPr>
              <a:t>":</a:t>
            </a:r>
          </a:p>
          <a:p>
            <a:pPr algn="l"/>
            <a:r>
              <a:rPr lang="en-US" dirty="0">
                <a:latin typeface="Times New Roman" panose="02020603050405020304" pitchFamily="18" charset="0"/>
                <a:cs typeface="Times New Roman" panose="02020603050405020304" pitchFamily="18" charset="0"/>
              </a:rPr>
              <a:t> &lt;div class="alert alert-success"&gt;  </a:t>
            </a:r>
          </a:p>
          <a:p>
            <a:pPr algn="l"/>
            <a:r>
              <a:rPr lang="en-US" dirty="0">
                <a:latin typeface="Times New Roman" panose="02020603050405020304" pitchFamily="18" charset="0"/>
                <a:cs typeface="Times New Roman" panose="02020603050405020304" pitchFamily="18" charset="0"/>
              </a:rPr>
              <a:t>    &lt;strong&gt;Success!&lt;/strong&gt; You should &lt;a </a:t>
            </a:r>
            <a:r>
              <a:rPr lang="en-US" dirty="0" err="1">
                <a:latin typeface="Times New Roman" panose="02020603050405020304" pitchFamily="18" charset="0"/>
                <a:cs typeface="Times New Roman" panose="02020603050405020304" pitchFamily="18" charset="0"/>
              </a:rPr>
              <a:t>href</a:t>
            </a:r>
            <a:r>
              <a:rPr lang="en-US" dirty="0">
                <a:latin typeface="Times New Roman" panose="02020603050405020304" pitchFamily="18" charset="0"/>
                <a:cs typeface="Times New Roman" panose="02020603050405020304" pitchFamily="18" charset="0"/>
              </a:rPr>
              <a:t>="#" class="alert-link"&gt;read this message&lt;/a&gt;.  </a:t>
            </a:r>
          </a:p>
          <a:p>
            <a:pPr algn="l"/>
            <a:r>
              <a:rPr lang="en-US" dirty="0">
                <a:latin typeface="Times New Roman" panose="02020603050405020304" pitchFamily="18" charset="0"/>
                <a:cs typeface="Times New Roman" panose="02020603050405020304" pitchFamily="18" charset="0"/>
              </a:rPr>
              <a:t>  &lt;/div&gt;  </a:t>
            </a:r>
          </a:p>
          <a:p>
            <a:pPr algn="l"/>
            <a:r>
              <a:rPr lang="en-US" dirty="0" smtClean="0">
                <a:latin typeface="Times New Roman" panose="02020603050405020304" pitchFamily="18" charset="0"/>
                <a:cs typeface="Times New Roman" panose="02020603050405020304" pitchFamily="18" charset="0"/>
              </a:rPr>
              <a:t>  &lt;div class="alert alert-info"&gt;  </a:t>
            </a:r>
          </a:p>
          <a:p>
            <a:pPr algn="l"/>
            <a:r>
              <a:rPr lang="en-US" dirty="0" smtClean="0">
                <a:latin typeface="Times New Roman" panose="02020603050405020304" pitchFamily="18" charset="0"/>
                <a:cs typeface="Times New Roman" panose="02020603050405020304" pitchFamily="18" charset="0"/>
              </a:rPr>
              <a:t>    &lt;strong&gt;Info!&lt;/strong&gt; You should &lt;a </a:t>
            </a:r>
            <a:r>
              <a:rPr lang="en-US" dirty="0" err="1" smtClean="0">
                <a:latin typeface="Times New Roman" panose="02020603050405020304" pitchFamily="18" charset="0"/>
                <a:cs typeface="Times New Roman" panose="02020603050405020304" pitchFamily="18" charset="0"/>
              </a:rPr>
              <a:t>href</a:t>
            </a:r>
            <a:r>
              <a:rPr lang="en-US" dirty="0" smtClean="0">
                <a:latin typeface="Times New Roman" panose="02020603050405020304" pitchFamily="18" charset="0"/>
                <a:cs typeface="Times New Roman" panose="02020603050405020304" pitchFamily="18" charset="0"/>
              </a:rPr>
              <a:t>="#" class="alert-link"&gt;read this message&lt;/a&gt;.  </a:t>
            </a:r>
          </a:p>
          <a:p>
            <a:pPr algn="l"/>
            <a:r>
              <a:rPr lang="en-US" dirty="0" smtClean="0">
                <a:latin typeface="Times New Roman" panose="02020603050405020304" pitchFamily="18" charset="0"/>
                <a:cs typeface="Times New Roman" panose="02020603050405020304" pitchFamily="18" charset="0"/>
              </a:rPr>
              <a:t>  &lt;/div&gt; </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23</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6757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3978" y="405672"/>
            <a:ext cx="9144000" cy="887669"/>
          </a:xfrm>
        </p:spPr>
        <p:txBody>
          <a:bodyPr>
            <a:noAutofit/>
          </a:bodyPr>
          <a:lstStyle/>
          <a:p>
            <a:r>
              <a:rPr lang="en-US" sz="4400" b="1" dirty="0">
                <a:latin typeface="Times New Roman" panose="02020603050405020304" pitchFamily="18" charset="0"/>
                <a:cs typeface="Times New Roman" panose="02020603050405020304" pitchFamily="18" charset="0"/>
              </a:rPr>
              <a:t>Animated Alerts</a:t>
            </a:r>
            <a:endParaRPr lang="en-US"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a:bodyPr>
          <a:lstStyle/>
          <a:p>
            <a:pPr algn="l"/>
            <a:r>
              <a:rPr lang="en-US" dirty="0">
                <a:latin typeface="Times New Roman" panose="02020603050405020304" pitchFamily="18" charset="0"/>
                <a:cs typeface="Times New Roman" panose="02020603050405020304" pitchFamily="18" charset="0"/>
              </a:rPr>
              <a:t>The </a:t>
            </a:r>
            <a:r>
              <a:rPr lang="en-US" dirty="0">
                <a:solidFill>
                  <a:srgbClr val="FF0000"/>
                </a:solidFill>
                <a:latin typeface="Times New Roman" panose="02020603050405020304" pitchFamily="18" charset="0"/>
                <a:cs typeface="Times New Roman" panose="02020603050405020304" pitchFamily="18" charset="0"/>
              </a:rPr>
              <a:t>.fade </a:t>
            </a:r>
            <a:r>
              <a:rPr lang="en-US" dirty="0">
                <a:latin typeface="Times New Roman" panose="02020603050405020304" pitchFamily="18" charset="0"/>
                <a:cs typeface="Times New Roman" panose="02020603050405020304" pitchFamily="18" charset="0"/>
              </a:rPr>
              <a:t>and </a:t>
            </a:r>
            <a:r>
              <a:rPr lang="en-US" dirty="0">
                <a:solidFill>
                  <a:srgbClr val="FF0000"/>
                </a:solidFill>
                <a:latin typeface="Times New Roman" panose="02020603050405020304" pitchFamily="18" charset="0"/>
                <a:cs typeface="Times New Roman" panose="02020603050405020304" pitchFamily="18" charset="0"/>
              </a:rPr>
              <a:t>.show </a:t>
            </a:r>
            <a:r>
              <a:rPr lang="en-US" dirty="0">
                <a:latin typeface="Times New Roman" panose="02020603050405020304" pitchFamily="18" charset="0"/>
                <a:cs typeface="Times New Roman" panose="02020603050405020304" pitchFamily="18" charset="0"/>
              </a:rPr>
              <a:t>classes adds a fading effect when closing the alert </a:t>
            </a:r>
            <a:r>
              <a:rPr lang="en-US" dirty="0" smtClean="0">
                <a:latin typeface="Times New Roman" panose="02020603050405020304" pitchFamily="18" charset="0"/>
                <a:cs typeface="Times New Roman" panose="02020603050405020304" pitchFamily="18" charset="0"/>
              </a:rPr>
              <a:t>message:</a:t>
            </a:r>
          </a:p>
          <a:p>
            <a:pPr algn="l"/>
            <a:r>
              <a:rPr lang="en-US" dirty="0">
                <a:solidFill>
                  <a:srgbClr val="FF0000"/>
                </a:solidFill>
                <a:latin typeface="Times New Roman" panose="02020603050405020304" pitchFamily="18" charset="0"/>
                <a:cs typeface="Times New Roman" panose="02020603050405020304" pitchFamily="18" charset="0"/>
              </a:rPr>
              <a:t> &lt;div class="alert alert-info alert-dismissible fade show"&gt;</a:t>
            </a:r>
          </a:p>
          <a:p>
            <a:pPr algn="l"/>
            <a:r>
              <a:rPr lang="en-US" dirty="0">
                <a:solidFill>
                  <a:srgbClr val="FF0000"/>
                </a:solidFill>
                <a:latin typeface="Times New Roman" panose="02020603050405020304" pitchFamily="18" charset="0"/>
                <a:cs typeface="Times New Roman" panose="02020603050405020304" pitchFamily="18" charset="0"/>
              </a:rPr>
              <a:t>    &lt;button type="button" class="</a:t>
            </a:r>
            <a:r>
              <a:rPr lang="en-US" dirty="0" err="1">
                <a:solidFill>
                  <a:srgbClr val="FF0000"/>
                </a:solidFill>
                <a:latin typeface="Times New Roman" panose="02020603050405020304" pitchFamily="18" charset="0"/>
                <a:cs typeface="Times New Roman" panose="02020603050405020304" pitchFamily="18" charset="0"/>
              </a:rPr>
              <a:t>btn</a:t>
            </a:r>
            <a:r>
              <a:rPr lang="en-US" dirty="0">
                <a:solidFill>
                  <a:srgbClr val="FF0000"/>
                </a:solidFill>
                <a:latin typeface="Times New Roman" panose="02020603050405020304" pitchFamily="18" charset="0"/>
                <a:cs typeface="Times New Roman" panose="02020603050405020304" pitchFamily="18" charset="0"/>
              </a:rPr>
              <a:t>-close" data-</a:t>
            </a:r>
            <a:r>
              <a:rPr lang="en-US" dirty="0" err="1">
                <a:solidFill>
                  <a:srgbClr val="FF0000"/>
                </a:solidFill>
                <a:latin typeface="Times New Roman" panose="02020603050405020304" pitchFamily="18" charset="0"/>
                <a:cs typeface="Times New Roman" panose="02020603050405020304" pitchFamily="18" charset="0"/>
              </a:rPr>
              <a:t>bs</a:t>
            </a:r>
            <a:r>
              <a:rPr lang="en-US" dirty="0">
                <a:solidFill>
                  <a:srgbClr val="FF0000"/>
                </a:solidFill>
                <a:latin typeface="Times New Roman" panose="02020603050405020304" pitchFamily="18" charset="0"/>
                <a:cs typeface="Times New Roman" panose="02020603050405020304" pitchFamily="18" charset="0"/>
              </a:rPr>
              <a:t>-dismiss="alert"&gt;&lt;/button&gt;</a:t>
            </a:r>
          </a:p>
          <a:p>
            <a:pPr algn="l"/>
            <a:r>
              <a:rPr lang="en-US" dirty="0">
                <a:solidFill>
                  <a:srgbClr val="FF0000"/>
                </a:solidFill>
                <a:latin typeface="Times New Roman" panose="02020603050405020304" pitchFamily="18" charset="0"/>
                <a:cs typeface="Times New Roman" panose="02020603050405020304" pitchFamily="18" charset="0"/>
              </a:rPr>
              <a:t>    &lt;strong&gt;Info!&lt;/strong&gt; This alert box could indicate a neutral informative change or action.</a:t>
            </a:r>
          </a:p>
          <a:p>
            <a:pPr algn="l"/>
            <a:r>
              <a:rPr lang="en-US">
                <a:solidFill>
                  <a:srgbClr val="FF0000"/>
                </a:solidFill>
                <a:latin typeface="Times New Roman" panose="02020603050405020304" pitchFamily="18" charset="0"/>
                <a:cs typeface="Times New Roman" panose="02020603050405020304" pitchFamily="18" charset="0"/>
              </a:rPr>
              <a:t>  &lt;/div&gt;</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24</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1844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740" y="521001"/>
            <a:ext cx="9144000" cy="887669"/>
          </a:xfrm>
        </p:spPr>
        <p:txBody>
          <a:bodyPr>
            <a:normAutofit fontScale="90000"/>
          </a:bodyPr>
          <a:lstStyle/>
          <a:p>
            <a:r>
              <a:rPr lang="en-US" dirty="0" smtClean="0">
                <a:latin typeface="Times New Roman" panose="02020603050405020304" pitchFamily="18" charset="0"/>
                <a:cs typeface="Times New Roman" panose="02020603050405020304" pitchFamily="18" charset="0"/>
              </a:rPr>
              <a:t>What is a responsive website?</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67481" y="1293341"/>
            <a:ext cx="9300519" cy="5063009"/>
          </a:xfrm>
        </p:spPr>
        <p:txBody>
          <a:bodyPr>
            <a:normAutofit fontScale="85000" lnSpcReduction="20000"/>
          </a:bodyPr>
          <a:lstStyle/>
          <a:p>
            <a:pPr algn="l"/>
            <a:r>
              <a:rPr lang="en-US" sz="2800" dirty="0" smtClean="0">
                <a:latin typeface="Times New Roman" panose="02020603050405020304" pitchFamily="18" charset="0"/>
                <a:cs typeface="Times New Roman" panose="02020603050405020304" pitchFamily="18" charset="0"/>
              </a:rPr>
              <a:t>A website is called responsive website which can automatically adjust itself to look good on all devices, from smart phones to desktops etc.</a:t>
            </a:r>
          </a:p>
          <a:p>
            <a:pPr algn="l"/>
            <a:r>
              <a:rPr lang="en-US" sz="2800" b="1" dirty="0" smtClean="0">
                <a:latin typeface="Times New Roman" panose="02020603050405020304" pitchFamily="18" charset="0"/>
                <a:cs typeface="Times New Roman" panose="02020603050405020304" pitchFamily="18" charset="0"/>
              </a:rPr>
              <a:t>What Bootstrap package contains</a:t>
            </a:r>
          </a:p>
          <a:p>
            <a:pPr marL="457200" indent="-457200" algn="l">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Scaffolding: </a:t>
            </a:r>
            <a:r>
              <a:rPr lang="en-US" sz="2800" dirty="0" smtClean="0">
                <a:latin typeface="Times New Roman" panose="02020603050405020304" pitchFamily="18" charset="0"/>
                <a:cs typeface="Times New Roman" panose="02020603050405020304" pitchFamily="18" charset="0"/>
              </a:rPr>
              <a:t>Bootstrap provides a basic structure with Grid System, link styles, and background.</a:t>
            </a:r>
          </a:p>
          <a:p>
            <a:pPr marL="457200" indent="-457200" algn="l">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CSS</a:t>
            </a:r>
            <a:r>
              <a:rPr lang="en-US" sz="2800" dirty="0" smtClean="0">
                <a:latin typeface="Times New Roman" panose="02020603050405020304" pitchFamily="18" charset="0"/>
                <a:cs typeface="Times New Roman" panose="02020603050405020304" pitchFamily="18" charset="0"/>
              </a:rPr>
              <a:t>: Bootstrap comes with the feature of global CSS settings, fundamental HTML elements style and an advanced grid system.</a:t>
            </a:r>
          </a:p>
          <a:p>
            <a:pPr marL="457200" indent="-457200" algn="l">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Components</a:t>
            </a:r>
            <a:r>
              <a:rPr lang="en-US" sz="2800" dirty="0" smtClean="0">
                <a:latin typeface="Times New Roman" panose="02020603050405020304" pitchFamily="18" charset="0"/>
                <a:cs typeface="Times New Roman" panose="02020603050405020304" pitchFamily="18" charset="0"/>
              </a:rPr>
              <a:t>: Bootstrap contains a lot of reusable components built to provide iconography, dropdowns, navigation, alerts, pop-overs, and much more.</a:t>
            </a:r>
          </a:p>
          <a:p>
            <a:pPr marL="457200" indent="-457200" algn="l">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JavaScript Plugins</a:t>
            </a:r>
            <a:r>
              <a:rPr lang="en-US" sz="2800" dirty="0" smtClean="0">
                <a:latin typeface="Times New Roman" panose="02020603050405020304" pitchFamily="18" charset="0"/>
                <a:cs typeface="Times New Roman" panose="02020603050405020304" pitchFamily="18" charset="0"/>
              </a:rPr>
              <a:t>: Bootstrap also contains a lot of custom jQuery plugins. You can easily include them all, or one by one.</a:t>
            </a:r>
          </a:p>
          <a:p>
            <a:pPr marL="457200" indent="-457200" algn="l">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Customize: </a:t>
            </a:r>
            <a:r>
              <a:rPr lang="en-US" sz="2800" dirty="0" smtClean="0">
                <a:latin typeface="Times New Roman" panose="02020603050405020304" pitchFamily="18" charset="0"/>
                <a:cs typeface="Times New Roman" panose="02020603050405020304" pitchFamily="18" charset="0"/>
              </a:rPr>
              <a:t>Bootstrap components are customizable and you can customize Bootstrap's components, LESS variables, and jQuery plugins to get your own style.</a:t>
            </a:r>
            <a:endParaRPr lang="en-US"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3</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94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740" y="521001"/>
            <a:ext cx="9144000" cy="887669"/>
          </a:xfrm>
        </p:spPr>
        <p:txBody>
          <a:bodyPr>
            <a:normAutofit fontScale="90000"/>
          </a:bodyPr>
          <a:lstStyle/>
          <a:p>
            <a:r>
              <a:rPr lang="en-US" dirty="0" smtClean="0">
                <a:latin typeface="Times New Roman" panose="02020603050405020304" pitchFamily="18" charset="0"/>
                <a:cs typeface="Times New Roman" panose="02020603050405020304" pitchFamily="18" charset="0"/>
              </a:rPr>
              <a:t>How to find Bootstrap 5</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67481" y="1293341"/>
            <a:ext cx="9300519" cy="5063009"/>
          </a:xfrm>
        </p:spPr>
        <p:txBody>
          <a:bodyPr>
            <a:normAutofit/>
          </a:bodyPr>
          <a:lstStyle/>
          <a:p>
            <a:pPr algn="l"/>
            <a:r>
              <a:rPr lang="en-US" sz="2800" dirty="0" smtClean="0">
                <a:latin typeface="Times New Roman" panose="02020603050405020304" pitchFamily="18" charset="0"/>
                <a:cs typeface="Times New Roman" panose="02020603050405020304" pitchFamily="18" charset="0"/>
              </a:rPr>
              <a:t>There are two ways to find using Bootstrap 5 on your own web site.</a:t>
            </a:r>
          </a:p>
          <a:p>
            <a:pPr marL="457200" indent="-4572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Include Bootstrap 5 from a CDN</a:t>
            </a:r>
          </a:p>
          <a:p>
            <a:pPr marL="457200" indent="-4572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Download Bootstrap 5 from getbootstrap.com</a:t>
            </a:r>
          </a:p>
          <a:p>
            <a:pPr algn="l"/>
            <a:r>
              <a:rPr lang="en-US" sz="2800" b="1" dirty="0" smtClean="0">
                <a:latin typeface="Times New Roman" panose="02020603050405020304" pitchFamily="18" charset="0"/>
                <a:cs typeface="Times New Roman" panose="02020603050405020304" pitchFamily="18" charset="0"/>
              </a:rPr>
              <a:t>Note: </a:t>
            </a:r>
          </a:p>
          <a:p>
            <a:pPr algn="l"/>
            <a:r>
              <a:rPr lang="en-US" sz="2800" dirty="0" smtClean="0">
                <a:latin typeface="Times New Roman" panose="02020603050405020304" pitchFamily="18" charset="0"/>
                <a:cs typeface="Times New Roman" panose="02020603050405020304" pitchFamily="18" charset="0"/>
              </a:rPr>
              <a:t>Content Delivery Network (CDN) is link path and it will be served from the server closest to them, which also leads to faster loading time; so it is good to use instead of to download </a:t>
            </a:r>
            <a:r>
              <a:rPr lang="en-US" sz="2800" dirty="0" err="1" smtClean="0">
                <a:latin typeface="Times New Roman" panose="02020603050405020304" pitchFamily="18" charset="0"/>
                <a:cs typeface="Times New Roman" panose="02020603050405020304" pitchFamily="18" charset="0"/>
              </a:rPr>
              <a:t>boostrap</a:t>
            </a:r>
            <a:r>
              <a:rPr lang="en-US" sz="2800" dirty="0" smtClean="0">
                <a:latin typeface="Times New Roman" panose="02020603050405020304" pitchFamily="18" charset="0"/>
                <a:cs typeface="Times New Roman" panose="02020603050405020304" pitchFamily="18" charset="0"/>
              </a:rPr>
              <a:t> 5 files.</a:t>
            </a:r>
            <a:endParaRPr lang="en-US"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4</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465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740" y="521001"/>
            <a:ext cx="9144000" cy="887669"/>
          </a:xfrm>
        </p:spPr>
        <p:txBody>
          <a:bodyPr>
            <a:normAutofit fontScale="90000"/>
          </a:bodyPr>
          <a:lstStyle/>
          <a:p>
            <a:r>
              <a:rPr lang="en-US" dirty="0" smtClean="0">
                <a:latin typeface="Times New Roman" panose="02020603050405020304" pitchFamily="18" charset="0"/>
                <a:cs typeface="Times New Roman" panose="02020603050405020304" pitchFamily="18" charset="0"/>
              </a:rPr>
              <a:t>Cont.’s</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a:bodyPr>
          <a:lstStyle/>
          <a:p>
            <a:pPr algn="l"/>
            <a:r>
              <a:rPr lang="en-US" sz="2800" dirty="0" err="1" smtClean="0">
                <a:latin typeface="Times New Roman" panose="02020603050405020304" pitchFamily="18" charset="0"/>
                <a:cs typeface="Times New Roman" panose="02020603050405020304" pitchFamily="18" charset="0"/>
              </a:rPr>
              <a:t>MaxCDN</a:t>
            </a:r>
            <a:r>
              <a:rPr lang="en-US" sz="2800" dirty="0" smtClean="0">
                <a:latin typeface="Times New Roman" panose="02020603050405020304" pitchFamily="18" charset="0"/>
                <a:cs typeface="Times New Roman" panose="02020603050405020304" pitchFamily="18" charset="0"/>
              </a:rPr>
              <a:t>:</a:t>
            </a:r>
          </a:p>
          <a:p>
            <a:pPr algn="l"/>
            <a:r>
              <a:rPr lang="en-US" dirty="0" smtClean="0">
                <a:latin typeface="Times New Roman" panose="02020603050405020304" pitchFamily="18" charset="0"/>
                <a:cs typeface="Times New Roman" panose="02020603050405020304" pitchFamily="18" charset="0"/>
              </a:rPr>
              <a:t>&lt;!-- Latest compiled and minified CSS --&gt;</a:t>
            </a:r>
          </a:p>
          <a:p>
            <a:pPr algn="l"/>
            <a:r>
              <a:rPr lang="en-US" dirty="0" smtClean="0">
                <a:latin typeface="Times New Roman" panose="02020603050405020304" pitchFamily="18" charset="0"/>
                <a:cs typeface="Times New Roman" panose="02020603050405020304" pitchFamily="18" charset="0"/>
              </a:rPr>
              <a:t>&lt;link </a:t>
            </a:r>
            <a:r>
              <a:rPr lang="en-US" dirty="0" err="1" smtClean="0">
                <a:latin typeface="Times New Roman" panose="02020603050405020304" pitchFamily="18" charset="0"/>
                <a:cs typeface="Times New Roman" panose="02020603050405020304" pitchFamily="18" charset="0"/>
              </a:rPr>
              <a:t>href</a:t>
            </a:r>
            <a:r>
              <a:rPr lang="en-US" dirty="0" smtClean="0">
                <a:latin typeface="Times New Roman" panose="02020603050405020304" pitchFamily="18" charset="0"/>
                <a:cs typeface="Times New Roman" panose="02020603050405020304" pitchFamily="18" charset="0"/>
              </a:rPr>
              <a:t>="https://cdn.jsdelivr.net/</a:t>
            </a:r>
            <a:r>
              <a:rPr lang="en-US" dirty="0" err="1" smtClean="0">
                <a:latin typeface="Times New Roman" panose="02020603050405020304" pitchFamily="18" charset="0"/>
                <a:cs typeface="Times New Roman" panose="02020603050405020304" pitchFamily="18" charset="0"/>
              </a:rPr>
              <a:t>npm</a:t>
            </a:r>
            <a:r>
              <a:rPr lang="en-US" dirty="0" smtClean="0">
                <a:latin typeface="Times New Roman" panose="02020603050405020304" pitchFamily="18" charset="0"/>
                <a:cs typeface="Times New Roman" panose="02020603050405020304" pitchFamily="18" charset="0"/>
              </a:rPr>
              <a:t>/bootstrap@5.1.3/</a:t>
            </a:r>
            <a:r>
              <a:rPr lang="en-US" dirty="0" err="1" smtClean="0">
                <a:latin typeface="Times New Roman" panose="02020603050405020304" pitchFamily="18" charset="0"/>
                <a:cs typeface="Times New Roman" panose="02020603050405020304" pitchFamily="18" charset="0"/>
              </a:rPr>
              <a:t>dist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css</a:t>
            </a:r>
            <a:r>
              <a:rPr lang="en-US" dirty="0" smtClean="0">
                <a:latin typeface="Times New Roman" panose="02020603050405020304" pitchFamily="18" charset="0"/>
                <a:cs typeface="Times New Roman" panose="02020603050405020304" pitchFamily="18" charset="0"/>
              </a:rPr>
              <a:t>/bootstrap.min.css" </a:t>
            </a:r>
            <a:r>
              <a:rPr lang="en-US" dirty="0" err="1" smtClean="0">
                <a:latin typeface="Times New Roman" panose="02020603050405020304" pitchFamily="18" charset="0"/>
                <a:cs typeface="Times New Roman" panose="02020603050405020304" pitchFamily="18" charset="0"/>
              </a:rPr>
              <a:t>rel</a:t>
            </a:r>
            <a:r>
              <a:rPr lang="en-US" dirty="0" smtClean="0">
                <a:latin typeface="Times New Roman" panose="02020603050405020304" pitchFamily="18" charset="0"/>
                <a:cs typeface="Times New Roman" panose="02020603050405020304" pitchFamily="18" charset="0"/>
              </a:rPr>
              <a:t>="stylesheet"&gt;</a:t>
            </a:r>
          </a:p>
          <a:p>
            <a:pPr algn="l"/>
            <a:r>
              <a:rPr lang="en-US" dirty="0" smtClean="0">
                <a:latin typeface="Times New Roman" panose="02020603050405020304" pitchFamily="18" charset="0"/>
                <a:cs typeface="Times New Roman" panose="02020603050405020304" pitchFamily="18" charset="0"/>
              </a:rPr>
              <a:t>&lt;!-- Latest compiled JavaScript --&gt;</a:t>
            </a:r>
          </a:p>
          <a:p>
            <a:pPr algn="l"/>
            <a:r>
              <a:rPr lang="en-US" dirty="0" smtClean="0">
                <a:latin typeface="Times New Roman" panose="02020603050405020304" pitchFamily="18" charset="0"/>
                <a:cs typeface="Times New Roman" panose="02020603050405020304" pitchFamily="18" charset="0"/>
              </a:rPr>
              <a:t>&lt;script </a:t>
            </a:r>
            <a:r>
              <a:rPr lang="en-US" dirty="0" err="1" smtClean="0">
                <a:latin typeface="Times New Roman" panose="02020603050405020304" pitchFamily="18" charset="0"/>
                <a:cs typeface="Times New Roman" panose="02020603050405020304" pitchFamily="18" charset="0"/>
              </a:rPr>
              <a:t>src</a:t>
            </a:r>
            <a:r>
              <a:rPr lang="en-US" dirty="0" smtClean="0">
                <a:latin typeface="Times New Roman" panose="02020603050405020304" pitchFamily="18" charset="0"/>
                <a:cs typeface="Times New Roman" panose="02020603050405020304" pitchFamily="18" charset="0"/>
              </a:rPr>
              <a:t>="https://cdn.jsdelivr.net/</a:t>
            </a:r>
            <a:r>
              <a:rPr lang="en-US" dirty="0" err="1" smtClean="0">
                <a:latin typeface="Times New Roman" panose="02020603050405020304" pitchFamily="18" charset="0"/>
                <a:cs typeface="Times New Roman" panose="02020603050405020304" pitchFamily="18" charset="0"/>
              </a:rPr>
              <a:t>npm</a:t>
            </a:r>
            <a:r>
              <a:rPr lang="en-US" dirty="0" smtClean="0">
                <a:latin typeface="Times New Roman" panose="02020603050405020304" pitchFamily="18" charset="0"/>
                <a:cs typeface="Times New Roman" panose="02020603050405020304" pitchFamily="18" charset="0"/>
              </a:rPr>
              <a:t>/bootstrap@5.1.3/</a:t>
            </a:r>
            <a:r>
              <a:rPr lang="en-US" dirty="0" err="1" smtClean="0">
                <a:latin typeface="Times New Roman" panose="02020603050405020304" pitchFamily="18" charset="0"/>
                <a:cs typeface="Times New Roman" panose="02020603050405020304" pitchFamily="18" charset="0"/>
              </a:rPr>
              <a:t>dist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js</a:t>
            </a:r>
            <a:r>
              <a:rPr lang="en-US" dirty="0" smtClean="0">
                <a:latin typeface="Times New Roman" panose="02020603050405020304" pitchFamily="18" charset="0"/>
                <a:cs typeface="Times New Roman" panose="02020603050405020304" pitchFamily="18" charset="0"/>
              </a:rPr>
              <a:t>/bootstrap.bundle.min.js"&gt; &lt;/script&gt;</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5</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902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740" y="521001"/>
            <a:ext cx="9144000" cy="887669"/>
          </a:xfrm>
        </p:spPr>
        <p:txBody>
          <a:bodyPr>
            <a:noAutofit/>
          </a:bodyPr>
          <a:lstStyle/>
          <a:p>
            <a:r>
              <a:rPr lang="en-US" sz="3600" b="1" dirty="0" smtClean="0">
                <a:latin typeface="Times New Roman" panose="02020603050405020304" pitchFamily="18" charset="0"/>
                <a:cs typeface="Times New Roman" panose="02020603050405020304" pitchFamily="18" charset="0"/>
              </a:rPr>
              <a:t>Steps to add your Web Page With Bootstrap 5</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a:bodyPr>
          <a:lstStyle/>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Add the HTML5 </a:t>
            </a:r>
            <a:r>
              <a:rPr lang="en-US" dirty="0" err="1" smtClean="0">
                <a:latin typeface="Times New Roman" panose="02020603050405020304" pitchFamily="18" charset="0"/>
                <a:cs typeface="Times New Roman" panose="02020603050405020304" pitchFamily="18" charset="0"/>
              </a:rPr>
              <a:t>doctype</a:t>
            </a:r>
            <a:r>
              <a:rPr lang="en-US" dirty="0" smtClean="0">
                <a:latin typeface="Times New Roman" panose="02020603050405020304" pitchFamily="18" charset="0"/>
                <a:cs typeface="Times New Roman" panose="02020603050405020304" pitchFamily="18" charset="0"/>
              </a:rPr>
              <a:t>: Bootstrap 5 uses HTML elements and CSS properties that require the HTML5 </a:t>
            </a:r>
            <a:r>
              <a:rPr lang="en-US" dirty="0" err="1" smtClean="0">
                <a:latin typeface="Times New Roman" panose="02020603050405020304" pitchFamily="18" charset="0"/>
                <a:cs typeface="Times New Roman" panose="02020603050405020304" pitchFamily="18" charset="0"/>
              </a:rPr>
              <a:t>doctype</a:t>
            </a:r>
            <a:r>
              <a:rPr lang="en-US" dirty="0" smtClean="0">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&lt;!DOCTYPE html&gt;.</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Add &lt;meta&gt; tag inside the &lt;head&gt; tag, this helps to be responsive to mobile devices: </a:t>
            </a:r>
          </a:p>
          <a:p>
            <a:pPr algn="l"/>
            <a:r>
              <a:rPr lang="en-US" dirty="0" smtClean="0">
                <a:solidFill>
                  <a:srgbClr val="FF0000"/>
                </a:solidFill>
                <a:latin typeface="Times New Roman" panose="02020603050405020304" pitchFamily="18" charset="0"/>
                <a:cs typeface="Times New Roman" panose="02020603050405020304" pitchFamily="18" charset="0"/>
              </a:rPr>
              <a:t> &lt;meta name="viewport" content="width=device-width, initial-scale=1"&gt;  </a:t>
            </a:r>
          </a:p>
          <a:p>
            <a:pPr algn="l"/>
            <a:r>
              <a:rPr lang="en-US" b="1" dirty="0" smtClean="0">
                <a:latin typeface="Times New Roman" panose="02020603050405020304" pitchFamily="18" charset="0"/>
                <a:cs typeface="Times New Roman" panose="02020603050405020304" pitchFamily="18" charset="0"/>
              </a:rPr>
              <a:t>Note</a:t>
            </a:r>
            <a:r>
              <a:rPr lang="en-US" dirty="0" smtClean="0">
                <a:latin typeface="Times New Roman" panose="02020603050405020304" pitchFamily="18" charset="0"/>
                <a:cs typeface="Times New Roman" panose="02020603050405020304" pitchFamily="18" charset="0"/>
              </a:rPr>
              <a:t>: The </a:t>
            </a:r>
            <a:r>
              <a:rPr lang="en-US" dirty="0" smtClean="0">
                <a:solidFill>
                  <a:srgbClr val="FF0000"/>
                </a:solidFill>
                <a:latin typeface="Times New Roman" panose="02020603050405020304" pitchFamily="18" charset="0"/>
                <a:cs typeface="Times New Roman" panose="02020603050405020304" pitchFamily="18" charset="0"/>
              </a:rPr>
              <a:t>"width=device-width" </a:t>
            </a:r>
            <a:r>
              <a:rPr lang="en-US" dirty="0" smtClean="0">
                <a:latin typeface="Times New Roman" panose="02020603050405020304" pitchFamily="18" charset="0"/>
                <a:cs typeface="Times New Roman" panose="02020603050405020304" pitchFamily="18" charset="0"/>
              </a:rPr>
              <a:t>part is used to set the width of the page to follow the screen-width of the device (vary according to the devices). The </a:t>
            </a:r>
            <a:r>
              <a:rPr lang="en-US" b="1" dirty="0" smtClean="0">
                <a:solidFill>
                  <a:srgbClr val="FF0000"/>
                </a:solidFill>
                <a:latin typeface="Times New Roman" panose="02020603050405020304" pitchFamily="18" charset="0"/>
                <a:cs typeface="Times New Roman" panose="02020603050405020304" pitchFamily="18" charset="0"/>
              </a:rPr>
              <a:t>initial-scale=</a:t>
            </a:r>
            <a:r>
              <a:rPr lang="en-US" dirty="0" smtClean="0">
                <a:latin typeface="Times New Roman" panose="02020603050405020304" pitchFamily="18" charset="0"/>
                <a:cs typeface="Times New Roman" panose="02020603050405020304" pitchFamily="18" charset="0"/>
              </a:rPr>
              <a:t>1 part is used to set the initial zoom level when the page is first loaded by the browser.</a:t>
            </a:r>
          </a:p>
          <a:p>
            <a:pPr marL="342900" indent="-342900" algn="l">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Add Containers: container is used to set the content's margins dealing with the responsive behaviors of your layout. It contains the row elements and the row elements are the container of columns (known as grid system).</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6</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944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740" y="521001"/>
            <a:ext cx="9144000" cy="887669"/>
          </a:xfrm>
        </p:spPr>
        <p:txBody>
          <a:bodyPr>
            <a:noAutofit/>
          </a:bodyPr>
          <a:lstStyle/>
          <a:p>
            <a:r>
              <a:rPr lang="en-US" sz="4400" b="1" dirty="0" smtClean="0">
                <a:latin typeface="Times New Roman" panose="02020603050405020304" pitchFamily="18" charset="0"/>
                <a:cs typeface="Times New Roman" panose="02020603050405020304" pitchFamily="18" charset="0"/>
              </a:rPr>
              <a:t>Container </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a:bodyPr>
          <a:lstStyle/>
          <a:p>
            <a:pPr algn="l"/>
            <a:r>
              <a:rPr lang="en-US" sz="2800" dirty="0" smtClean="0">
                <a:latin typeface="Times New Roman" panose="02020603050405020304" pitchFamily="18" charset="0"/>
                <a:cs typeface="Times New Roman" panose="02020603050405020304" pitchFamily="18" charset="0"/>
              </a:rPr>
              <a:t>There are two container classes to choose from:</a:t>
            </a:r>
          </a:p>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b="1" dirty="0" smtClean="0">
                <a:solidFill>
                  <a:srgbClr val="FF0000"/>
                </a:solidFill>
                <a:latin typeface="Times New Roman" panose="02020603050405020304" pitchFamily="18" charset="0"/>
                <a:cs typeface="Times New Roman" panose="02020603050405020304" pitchFamily="18" charset="0"/>
              </a:rPr>
              <a:t>.container class </a:t>
            </a:r>
            <a:r>
              <a:rPr lang="en-US" sz="2800" dirty="0" smtClean="0">
                <a:latin typeface="Times New Roman" panose="02020603050405020304" pitchFamily="18" charset="0"/>
                <a:cs typeface="Times New Roman" panose="02020603050405020304" pitchFamily="18" charset="0"/>
              </a:rPr>
              <a:t>provides a responsive fixed width container</a:t>
            </a:r>
          </a:p>
          <a:p>
            <a:pPr marL="342900" indent="-342900" algn="l">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b="1" dirty="0" smtClean="0">
                <a:solidFill>
                  <a:srgbClr val="FF0000"/>
                </a:solidFill>
                <a:latin typeface="Times New Roman" panose="02020603050405020304" pitchFamily="18" charset="0"/>
                <a:cs typeface="Times New Roman" panose="02020603050405020304" pitchFamily="18" charset="0"/>
              </a:rPr>
              <a:t>.container-fluid </a:t>
            </a:r>
            <a:r>
              <a:rPr lang="en-US" sz="2800" dirty="0" smtClean="0">
                <a:latin typeface="Times New Roman" panose="02020603050405020304" pitchFamily="18" charset="0"/>
                <a:cs typeface="Times New Roman" panose="02020603050405020304" pitchFamily="18" charset="0"/>
              </a:rPr>
              <a:t>class provides a full width container, spanning the entire width of the viewport </a:t>
            </a:r>
          </a:p>
          <a:p>
            <a:pPr algn="l"/>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7</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3143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740" y="521001"/>
            <a:ext cx="9144000" cy="887669"/>
          </a:xfrm>
        </p:spPr>
        <p:txBody>
          <a:bodyPr>
            <a:noAutofit/>
          </a:bodyPr>
          <a:lstStyle/>
          <a:p>
            <a:r>
              <a:rPr lang="en-US" sz="4400" b="1" dirty="0" smtClean="0">
                <a:latin typeface="Times New Roman" panose="02020603050405020304" pitchFamily="18" charset="0"/>
                <a:cs typeface="Times New Roman" panose="02020603050405020304" pitchFamily="18" charset="0"/>
              </a:rPr>
              <a:t>Example</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fontScale="62500" lnSpcReduction="20000"/>
          </a:bodyPr>
          <a:lstStyle/>
          <a:p>
            <a:pPr algn="l"/>
            <a:r>
              <a:rPr lang="en-US" dirty="0" smtClean="0">
                <a:latin typeface="Times New Roman" panose="02020603050405020304" pitchFamily="18" charset="0"/>
                <a:cs typeface="Times New Roman" panose="02020603050405020304" pitchFamily="18" charset="0"/>
              </a:rPr>
              <a:t>&lt;!DOCTYPE html&gt;</a:t>
            </a:r>
          </a:p>
          <a:p>
            <a:pPr algn="l"/>
            <a:r>
              <a:rPr lang="en-US" dirty="0" smtClean="0">
                <a:latin typeface="Times New Roman" panose="02020603050405020304" pitchFamily="18" charset="0"/>
                <a:cs typeface="Times New Roman" panose="02020603050405020304" pitchFamily="18" charset="0"/>
              </a:rPr>
              <a:t>&lt;html&gt;</a:t>
            </a:r>
          </a:p>
          <a:p>
            <a:pPr algn="l"/>
            <a:r>
              <a:rPr lang="en-US" dirty="0" smtClean="0">
                <a:latin typeface="Times New Roman" panose="02020603050405020304" pitchFamily="18" charset="0"/>
                <a:cs typeface="Times New Roman" panose="02020603050405020304" pitchFamily="18" charset="0"/>
              </a:rPr>
              <a:t>&lt;head&gt;</a:t>
            </a:r>
          </a:p>
          <a:p>
            <a:pPr algn="l"/>
            <a:r>
              <a:rPr lang="en-US" dirty="0" smtClean="0">
                <a:latin typeface="Times New Roman" panose="02020603050405020304" pitchFamily="18" charset="0"/>
                <a:cs typeface="Times New Roman" panose="02020603050405020304" pitchFamily="18" charset="0"/>
              </a:rPr>
              <a:t>	&lt;title&gt;&lt;/title&gt;</a:t>
            </a:r>
          </a:p>
          <a:p>
            <a:pPr algn="l"/>
            <a:r>
              <a:rPr lang="en-US" dirty="0" smtClean="0">
                <a:latin typeface="Times New Roman" panose="02020603050405020304" pitchFamily="18" charset="0"/>
                <a:cs typeface="Times New Roman" panose="02020603050405020304" pitchFamily="18" charset="0"/>
              </a:rPr>
              <a:t>	 &lt;meta name="viewport" content="width=device-width, initial-scale=1"&gt;  </a:t>
            </a:r>
          </a:p>
          <a:p>
            <a:pPr algn="l"/>
            <a:r>
              <a:rPr lang="en-US" dirty="0" smtClean="0">
                <a:latin typeface="Times New Roman" panose="02020603050405020304" pitchFamily="18" charset="0"/>
                <a:cs typeface="Times New Roman" panose="02020603050405020304" pitchFamily="18" charset="0"/>
              </a:rPr>
              <a:t>	&lt;link </a:t>
            </a:r>
            <a:r>
              <a:rPr lang="en-US" dirty="0" err="1" smtClean="0">
                <a:latin typeface="Times New Roman" panose="02020603050405020304" pitchFamily="18" charset="0"/>
                <a:cs typeface="Times New Roman" panose="02020603050405020304" pitchFamily="18" charset="0"/>
              </a:rPr>
              <a:t>href</a:t>
            </a:r>
            <a:r>
              <a:rPr lang="en-US" dirty="0" smtClean="0">
                <a:latin typeface="Times New Roman" panose="02020603050405020304" pitchFamily="18" charset="0"/>
                <a:cs typeface="Times New Roman" panose="02020603050405020304" pitchFamily="18" charset="0"/>
              </a:rPr>
              <a:t>="https://cdn.jsdelivr.net/</a:t>
            </a:r>
            <a:r>
              <a:rPr lang="en-US" dirty="0" err="1" smtClean="0">
                <a:latin typeface="Times New Roman" panose="02020603050405020304" pitchFamily="18" charset="0"/>
                <a:cs typeface="Times New Roman" panose="02020603050405020304" pitchFamily="18" charset="0"/>
              </a:rPr>
              <a:t>npm</a:t>
            </a:r>
            <a:r>
              <a:rPr lang="en-US" dirty="0" smtClean="0">
                <a:latin typeface="Times New Roman" panose="02020603050405020304" pitchFamily="18" charset="0"/>
                <a:cs typeface="Times New Roman" panose="02020603050405020304" pitchFamily="18" charset="0"/>
              </a:rPr>
              <a:t>/bootstrap@5.1.3/</a:t>
            </a:r>
            <a:r>
              <a:rPr lang="en-US" dirty="0" err="1" smtClean="0">
                <a:latin typeface="Times New Roman" panose="02020603050405020304" pitchFamily="18" charset="0"/>
                <a:cs typeface="Times New Roman" panose="02020603050405020304" pitchFamily="18" charset="0"/>
              </a:rPr>
              <a:t>dist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css</a:t>
            </a:r>
            <a:r>
              <a:rPr lang="en-US" dirty="0" smtClean="0">
                <a:latin typeface="Times New Roman" panose="02020603050405020304" pitchFamily="18" charset="0"/>
                <a:cs typeface="Times New Roman" panose="02020603050405020304" pitchFamily="18" charset="0"/>
              </a:rPr>
              <a:t>/bootstrap.min.css" </a:t>
            </a:r>
            <a:r>
              <a:rPr lang="en-US" dirty="0" err="1" smtClean="0">
                <a:latin typeface="Times New Roman" panose="02020603050405020304" pitchFamily="18" charset="0"/>
                <a:cs typeface="Times New Roman" panose="02020603050405020304" pitchFamily="18" charset="0"/>
              </a:rPr>
              <a:t>rel</a:t>
            </a:r>
            <a:r>
              <a:rPr lang="en-US" dirty="0" smtClean="0">
                <a:latin typeface="Times New Roman" panose="02020603050405020304" pitchFamily="18" charset="0"/>
                <a:cs typeface="Times New Roman" panose="02020603050405020304" pitchFamily="18" charset="0"/>
              </a:rPr>
              <a:t>="stylesheet"&gt;</a:t>
            </a:r>
          </a:p>
          <a:p>
            <a:pPr algn="l"/>
            <a:r>
              <a:rPr lang="en-US" dirty="0" smtClean="0">
                <a:latin typeface="Times New Roman" panose="02020603050405020304" pitchFamily="18" charset="0"/>
                <a:cs typeface="Times New Roman" panose="02020603050405020304" pitchFamily="18" charset="0"/>
              </a:rPr>
              <a:t>&lt;!-- Latest compiled JavaScript --&gt;</a:t>
            </a:r>
          </a:p>
          <a:p>
            <a:pPr algn="l"/>
            <a:r>
              <a:rPr lang="en-US" dirty="0" smtClean="0">
                <a:latin typeface="Times New Roman" panose="02020603050405020304" pitchFamily="18" charset="0"/>
                <a:cs typeface="Times New Roman" panose="02020603050405020304" pitchFamily="18" charset="0"/>
              </a:rPr>
              <a:t>	&lt;script </a:t>
            </a:r>
            <a:r>
              <a:rPr lang="en-US" dirty="0" err="1" smtClean="0">
                <a:latin typeface="Times New Roman" panose="02020603050405020304" pitchFamily="18" charset="0"/>
                <a:cs typeface="Times New Roman" panose="02020603050405020304" pitchFamily="18" charset="0"/>
              </a:rPr>
              <a:t>src</a:t>
            </a:r>
            <a:r>
              <a:rPr lang="en-US" dirty="0" smtClean="0">
                <a:latin typeface="Times New Roman" panose="02020603050405020304" pitchFamily="18" charset="0"/>
                <a:cs typeface="Times New Roman" panose="02020603050405020304" pitchFamily="18" charset="0"/>
              </a:rPr>
              <a:t>="https://cdn.jsdelivr.net/</a:t>
            </a:r>
            <a:r>
              <a:rPr lang="en-US" dirty="0" err="1" smtClean="0">
                <a:latin typeface="Times New Roman" panose="02020603050405020304" pitchFamily="18" charset="0"/>
                <a:cs typeface="Times New Roman" panose="02020603050405020304" pitchFamily="18" charset="0"/>
              </a:rPr>
              <a:t>npm</a:t>
            </a:r>
            <a:r>
              <a:rPr lang="en-US" dirty="0" smtClean="0">
                <a:latin typeface="Times New Roman" panose="02020603050405020304" pitchFamily="18" charset="0"/>
                <a:cs typeface="Times New Roman" panose="02020603050405020304" pitchFamily="18" charset="0"/>
              </a:rPr>
              <a:t>/bootstrap@5.1.3/</a:t>
            </a:r>
            <a:r>
              <a:rPr lang="en-US" dirty="0" err="1" smtClean="0">
                <a:latin typeface="Times New Roman" panose="02020603050405020304" pitchFamily="18" charset="0"/>
                <a:cs typeface="Times New Roman" panose="02020603050405020304" pitchFamily="18" charset="0"/>
              </a:rPr>
              <a:t>dist</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js</a:t>
            </a:r>
            <a:r>
              <a:rPr lang="en-US" dirty="0" smtClean="0">
                <a:latin typeface="Times New Roman" panose="02020603050405020304" pitchFamily="18" charset="0"/>
                <a:cs typeface="Times New Roman" panose="02020603050405020304" pitchFamily="18" charset="0"/>
              </a:rPr>
              <a:t>/bootstrap.bundle.min.js"&gt; &lt;/script&gt;</a:t>
            </a:r>
          </a:p>
          <a:p>
            <a:pPr algn="l"/>
            <a:r>
              <a:rPr lang="en-US" dirty="0" smtClean="0">
                <a:latin typeface="Times New Roman" panose="02020603050405020304" pitchFamily="18" charset="0"/>
                <a:cs typeface="Times New Roman" panose="02020603050405020304" pitchFamily="18" charset="0"/>
              </a:rPr>
              <a:t>&lt;/head&gt;</a:t>
            </a:r>
          </a:p>
          <a:p>
            <a:pPr algn="l"/>
            <a:r>
              <a:rPr lang="en-US" dirty="0" smtClean="0">
                <a:latin typeface="Times New Roman" panose="02020603050405020304" pitchFamily="18" charset="0"/>
                <a:cs typeface="Times New Roman" panose="02020603050405020304" pitchFamily="18" charset="0"/>
              </a:rPr>
              <a:t>&lt;body&gt;</a:t>
            </a:r>
          </a:p>
          <a:p>
            <a:pPr algn="l"/>
            <a:r>
              <a:rPr lang="en-US" dirty="0" smtClean="0">
                <a:latin typeface="Times New Roman" panose="02020603050405020304" pitchFamily="18" charset="0"/>
                <a:cs typeface="Times New Roman" panose="02020603050405020304" pitchFamily="18" charset="0"/>
              </a:rPr>
              <a:t>&lt;div class="container"&gt;</a:t>
            </a:r>
          </a:p>
          <a:p>
            <a:pPr algn="l"/>
            <a:r>
              <a:rPr lang="en-US" dirty="0" smtClean="0">
                <a:latin typeface="Times New Roman" panose="02020603050405020304" pitchFamily="18" charset="0"/>
                <a:cs typeface="Times New Roman" panose="02020603050405020304" pitchFamily="18" charset="0"/>
              </a:rPr>
              <a:t>	&lt;h1&gt;</a:t>
            </a:r>
            <a:r>
              <a:rPr lang="en-US" dirty="0" err="1" smtClean="0">
                <a:latin typeface="Times New Roman" panose="02020603050405020304" pitchFamily="18" charset="0"/>
                <a:cs typeface="Times New Roman" panose="02020603050405020304" pitchFamily="18" charset="0"/>
              </a:rPr>
              <a:t>Barashada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Boostrap</a:t>
            </a:r>
            <a:r>
              <a:rPr lang="en-US" dirty="0" smtClean="0">
                <a:latin typeface="Times New Roman" panose="02020603050405020304" pitchFamily="18" charset="0"/>
                <a:cs typeface="Times New Roman" panose="02020603050405020304" pitchFamily="18" charset="0"/>
              </a:rPr>
              <a:t> 5&lt;/h1&gt;</a:t>
            </a:r>
          </a:p>
          <a:p>
            <a:pPr algn="l"/>
            <a:r>
              <a:rPr lang="en-US" dirty="0" smtClean="0">
                <a:latin typeface="Times New Roman" panose="02020603050405020304" pitchFamily="18" charset="0"/>
                <a:cs typeface="Times New Roman" panose="02020603050405020304" pitchFamily="18" charset="0"/>
              </a:rPr>
              <a:t>	&lt;p&gt;</a:t>
            </a:r>
            <a:r>
              <a:rPr lang="en-US" dirty="0" err="1" smtClean="0">
                <a:latin typeface="Times New Roman" panose="02020603050405020304" pitchFamily="18" charset="0"/>
                <a:cs typeface="Times New Roman" panose="02020603050405020304" pitchFamily="18" charset="0"/>
              </a:rPr>
              <a:t>Boostrap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waa</a:t>
            </a:r>
            <a:r>
              <a:rPr lang="en-US" dirty="0" smtClean="0">
                <a:latin typeface="Times New Roman" panose="02020603050405020304" pitchFamily="18" charset="0"/>
                <a:cs typeface="Times New Roman" panose="02020603050405020304" pitchFamily="18" charset="0"/>
              </a:rPr>
              <a:t> frame work </a:t>
            </a:r>
            <a:r>
              <a:rPr lang="en-US" dirty="0" err="1" smtClean="0">
                <a:latin typeface="Times New Roman" panose="02020603050405020304" pitchFamily="18" charset="0"/>
                <a:cs typeface="Times New Roman" panose="02020603050405020304" pitchFamily="18" charset="0"/>
              </a:rPr>
              <a:t>ka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kookaban</a:t>
            </a:r>
            <a:r>
              <a:rPr lang="en-US" dirty="0" smtClean="0">
                <a:latin typeface="Times New Roman" panose="02020603050405020304" pitchFamily="18" charset="0"/>
                <a:cs typeface="Times New Roman" panose="02020603050405020304" pitchFamily="18" charset="0"/>
              </a:rPr>
              <a:t> CSS, HTML, </a:t>
            </a:r>
            <a:r>
              <a:rPr lang="en-US" dirty="0" err="1" smtClean="0">
                <a:latin typeface="Times New Roman" panose="02020603050405020304" pitchFamily="18" charset="0"/>
                <a:cs typeface="Times New Roman" panose="02020603050405020304" pitchFamily="18" charset="0"/>
              </a:rPr>
              <a:t>iyo</a:t>
            </a:r>
            <a:r>
              <a:rPr lang="en-US" dirty="0" smtClean="0">
                <a:latin typeface="Times New Roman" panose="02020603050405020304" pitchFamily="18" charset="0"/>
                <a:cs typeface="Times New Roman" panose="02020603050405020304" pitchFamily="18" charset="0"/>
              </a:rPr>
              <a:t> JavaScript </a:t>
            </a:r>
            <a:r>
              <a:rPr lang="en-US" dirty="0" err="1" smtClean="0">
                <a:latin typeface="Times New Roman" panose="02020603050405020304" pitchFamily="18" charset="0"/>
                <a:cs typeface="Times New Roman" panose="02020603050405020304" pitchFamily="18" charset="0"/>
              </a:rPr>
              <a:t>kaas</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oo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dhigaaya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Webkada</a:t>
            </a:r>
            <a:r>
              <a:rPr lang="en-US" dirty="0" smtClean="0">
                <a:latin typeface="Times New Roman" panose="02020603050405020304" pitchFamily="18" charset="0"/>
                <a:cs typeface="Times New Roman" panose="02020603050405020304" pitchFamily="18" charset="0"/>
              </a:rPr>
              <a:t> mid </a:t>
            </a:r>
            <a:r>
              <a:rPr lang="en-US" dirty="0" err="1" smtClean="0">
                <a:latin typeface="Times New Roman" panose="02020603050405020304" pitchFamily="18" charset="0"/>
                <a:cs typeface="Times New Roman" panose="02020603050405020304" pitchFamily="18" charset="0"/>
              </a:rPr>
              <a:t>aqbali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karo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aalad</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walboo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laga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soo</a:t>
            </a:r>
            <a:r>
              <a:rPr lang="en-US" dirty="0" smtClean="0">
                <a:latin typeface="Times New Roman" panose="02020603050405020304" pitchFamily="18" charset="0"/>
                <a:cs typeface="Times New Roman" panose="02020603050405020304" pitchFamily="18" charset="0"/>
              </a:rPr>
              <a:t> gala&lt;/p&gt;</a:t>
            </a:r>
          </a:p>
          <a:p>
            <a:pPr algn="l"/>
            <a:r>
              <a:rPr lang="en-US" dirty="0" smtClean="0">
                <a:latin typeface="Times New Roman" panose="02020603050405020304" pitchFamily="18" charset="0"/>
                <a:cs typeface="Times New Roman" panose="02020603050405020304" pitchFamily="18" charset="0"/>
              </a:rPr>
              <a:t>	&lt;h4&gt;</a:t>
            </a:r>
            <a:r>
              <a:rPr lang="en-US" dirty="0" err="1" smtClean="0">
                <a:latin typeface="Times New Roman" panose="02020603050405020304" pitchFamily="18" charset="0"/>
                <a:cs typeface="Times New Roman" panose="02020603050405020304" pitchFamily="18" charset="0"/>
              </a:rPr>
              <a:t>Boostrap</a:t>
            </a:r>
            <a:r>
              <a:rPr lang="en-US" dirty="0" smtClean="0">
                <a:latin typeface="Times New Roman" panose="02020603050405020304" pitchFamily="18" charset="0"/>
                <a:cs typeface="Times New Roman" panose="02020603050405020304" pitchFamily="18" charset="0"/>
              </a:rPr>
              <a:t> 5 </a:t>
            </a:r>
            <a:r>
              <a:rPr lang="en-US" dirty="0" err="1" smtClean="0">
                <a:latin typeface="Times New Roman" panose="02020603050405020304" pitchFamily="18" charset="0"/>
                <a:cs typeface="Times New Roman" panose="02020603050405020304" pitchFamily="18" charset="0"/>
              </a:rPr>
              <a:t>waa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versionkii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ugu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dambeeyay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boostrap</a:t>
            </a:r>
            <a:r>
              <a:rPr lang="en-US" dirty="0" smtClean="0">
                <a:latin typeface="Times New Roman" panose="02020603050405020304" pitchFamily="18" charset="0"/>
                <a:cs typeface="Times New Roman" panose="02020603050405020304" pitchFamily="18" charset="0"/>
              </a:rPr>
              <a:t>&lt;/h4&gt;</a:t>
            </a:r>
          </a:p>
          <a:p>
            <a:pPr algn="l"/>
            <a:r>
              <a:rPr lang="en-US" dirty="0" smtClean="0">
                <a:latin typeface="Times New Roman" panose="02020603050405020304" pitchFamily="18" charset="0"/>
                <a:cs typeface="Times New Roman" panose="02020603050405020304" pitchFamily="18" charset="0"/>
              </a:rPr>
              <a:t>&lt;/div&gt;</a:t>
            </a:r>
          </a:p>
          <a:p>
            <a:pPr algn="l"/>
            <a:r>
              <a:rPr lang="en-US" dirty="0" smtClean="0">
                <a:latin typeface="Times New Roman" panose="02020603050405020304" pitchFamily="18" charset="0"/>
                <a:cs typeface="Times New Roman" panose="02020603050405020304" pitchFamily="18" charset="0"/>
              </a:rPr>
              <a:t>&lt;/body&gt;</a:t>
            </a:r>
          </a:p>
          <a:p>
            <a:pPr algn="l"/>
            <a:r>
              <a:rPr lang="en-US" dirty="0" smtClean="0">
                <a:latin typeface="Times New Roman" panose="02020603050405020304" pitchFamily="18" charset="0"/>
                <a:cs typeface="Times New Roman" panose="02020603050405020304" pitchFamily="18" charset="0"/>
              </a:rPr>
              <a:t>&lt;/html&gt;</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8</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913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5740" y="521001"/>
            <a:ext cx="9144000" cy="887669"/>
          </a:xfrm>
        </p:spPr>
        <p:txBody>
          <a:bodyPr>
            <a:noAutofit/>
          </a:bodyPr>
          <a:lstStyle/>
          <a:p>
            <a:r>
              <a:rPr lang="en-US" sz="4400" b="1" dirty="0" smtClean="0">
                <a:latin typeface="Times New Roman" panose="02020603050405020304" pitchFamily="18" charset="0"/>
                <a:cs typeface="Times New Roman" panose="02020603050405020304" pitchFamily="18" charset="0"/>
              </a:rPr>
              <a:t>Cont.’s</a:t>
            </a:r>
            <a:endParaRPr lang="en-US"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06163" y="1293341"/>
            <a:ext cx="9761838" cy="5063009"/>
          </a:xfrm>
        </p:spPr>
        <p:txBody>
          <a:bodyPr>
            <a:normAutofit lnSpcReduction="10000"/>
          </a:bodyPr>
          <a:lstStyle/>
          <a:p>
            <a:pPr algn="l"/>
            <a:r>
              <a:rPr lang="en-US" b="1" dirty="0" smtClean="0">
                <a:latin typeface="Times New Roman" panose="02020603050405020304" pitchFamily="18" charset="0"/>
                <a:cs typeface="Times New Roman" panose="02020603050405020304" pitchFamily="18" charset="0"/>
              </a:rPr>
              <a:t>Container Padding: </a:t>
            </a:r>
          </a:p>
          <a:p>
            <a:pPr algn="l"/>
            <a:r>
              <a:rPr lang="en-US" dirty="0" smtClean="0">
                <a:latin typeface="Times New Roman" panose="02020603050405020304" pitchFamily="18" charset="0"/>
                <a:cs typeface="Times New Roman" panose="02020603050405020304" pitchFamily="18" charset="0"/>
              </a:rPr>
              <a:t>By default, containers have left and right padding, with no top or bottom padding. Therefore, we often use spacing utilities, such as extra padding and margins to make them look even better. For example, </a:t>
            </a:r>
            <a:r>
              <a:rPr lang="en-US" b="1" dirty="0" smtClean="0">
                <a:solidFill>
                  <a:srgbClr val="FF0000"/>
                </a:solidFill>
                <a:latin typeface="Times New Roman" panose="02020603050405020304" pitchFamily="18" charset="0"/>
                <a:cs typeface="Times New Roman" panose="02020603050405020304" pitchFamily="18" charset="0"/>
              </a:rPr>
              <a:t>.pt-5 </a:t>
            </a:r>
            <a:r>
              <a:rPr lang="en-US" dirty="0" smtClean="0">
                <a:latin typeface="Times New Roman" panose="02020603050405020304" pitchFamily="18" charset="0"/>
                <a:cs typeface="Times New Roman" panose="02020603050405020304" pitchFamily="18" charset="0"/>
              </a:rPr>
              <a:t>means "</a:t>
            </a:r>
            <a:r>
              <a:rPr lang="en-US" dirty="0" smtClean="0">
                <a:solidFill>
                  <a:srgbClr val="FF0000"/>
                </a:solidFill>
                <a:latin typeface="Times New Roman" panose="02020603050405020304" pitchFamily="18" charset="0"/>
                <a:cs typeface="Times New Roman" panose="02020603050405020304" pitchFamily="18" charset="0"/>
              </a:rPr>
              <a:t>add a large top padding</a:t>
            </a:r>
            <a:r>
              <a:rPr lang="en-US" dirty="0" smtClean="0">
                <a:latin typeface="Times New Roman" panose="02020603050405020304" pitchFamily="18" charset="0"/>
                <a:cs typeface="Times New Roman" panose="02020603050405020304" pitchFamily="18" charset="0"/>
              </a:rPr>
              <a:t>": </a:t>
            </a:r>
            <a:r>
              <a:rPr lang="en-US" b="1" dirty="0" smtClean="0">
                <a:solidFill>
                  <a:srgbClr val="FF0000"/>
                </a:solidFill>
                <a:latin typeface="Times New Roman" panose="02020603050405020304" pitchFamily="18" charset="0"/>
                <a:cs typeface="Times New Roman" panose="02020603050405020304" pitchFamily="18" charset="0"/>
              </a:rPr>
              <a:t>&lt;div class="container pt-5"&gt;&lt;/div&gt;</a:t>
            </a:r>
          </a:p>
          <a:p>
            <a:pPr algn="l"/>
            <a:r>
              <a:rPr lang="en-US" b="1" dirty="0" smtClean="0">
                <a:latin typeface="Times New Roman" panose="02020603050405020304" pitchFamily="18" charset="0"/>
                <a:cs typeface="Times New Roman" panose="02020603050405020304" pitchFamily="18" charset="0"/>
              </a:rPr>
              <a:t>Container Border and Color</a:t>
            </a:r>
          </a:p>
          <a:p>
            <a:pPr algn="l"/>
            <a:r>
              <a:rPr lang="en-US" dirty="0" smtClean="0">
                <a:latin typeface="Times New Roman" panose="02020603050405020304" pitchFamily="18" charset="0"/>
                <a:cs typeface="Times New Roman" panose="02020603050405020304" pitchFamily="18" charset="0"/>
              </a:rPr>
              <a:t>Other utilities, such as borders and colors, are also often used together with containers:</a:t>
            </a:r>
          </a:p>
          <a:p>
            <a:pPr algn="l"/>
            <a:r>
              <a:rPr lang="en-US" b="1" dirty="0" smtClean="0">
                <a:solidFill>
                  <a:srgbClr val="FF0000"/>
                </a:solidFill>
                <a:latin typeface="Times New Roman" panose="02020603050405020304" pitchFamily="18" charset="0"/>
                <a:cs typeface="Times New Roman" panose="02020603050405020304" pitchFamily="18" charset="0"/>
              </a:rPr>
              <a:t>div class="container p-5 my-5 border"&gt;&lt;/div&gt;</a:t>
            </a:r>
          </a:p>
          <a:p>
            <a:pPr algn="l"/>
            <a:r>
              <a:rPr lang="en-US" b="1" dirty="0" smtClean="0">
                <a:solidFill>
                  <a:srgbClr val="FF0000"/>
                </a:solidFill>
                <a:latin typeface="Times New Roman" panose="02020603050405020304" pitchFamily="18" charset="0"/>
                <a:cs typeface="Times New Roman" panose="02020603050405020304" pitchFamily="18" charset="0"/>
              </a:rPr>
              <a:t>&lt;div class="container p-5 my-5 </a:t>
            </a:r>
            <a:r>
              <a:rPr lang="en-US" b="1" dirty="0" err="1" smtClean="0">
                <a:solidFill>
                  <a:srgbClr val="FF0000"/>
                </a:solidFill>
                <a:latin typeface="Times New Roman" panose="02020603050405020304" pitchFamily="18" charset="0"/>
                <a:cs typeface="Times New Roman" panose="02020603050405020304" pitchFamily="18" charset="0"/>
              </a:rPr>
              <a:t>bg</a:t>
            </a:r>
            <a:r>
              <a:rPr lang="en-US" b="1" dirty="0" smtClean="0">
                <a:solidFill>
                  <a:srgbClr val="FF0000"/>
                </a:solidFill>
                <a:latin typeface="Times New Roman" panose="02020603050405020304" pitchFamily="18" charset="0"/>
                <a:cs typeface="Times New Roman" panose="02020603050405020304" pitchFamily="18" charset="0"/>
              </a:rPr>
              <a:t>-dark text-white"&gt;&lt;/div&gt;</a:t>
            </a:r>
          </a:p>
          <a:p>
            <a:pPr algn="l"/>
            <a:r>
              <a:rPr lang="en-US" b="1" dirty="0" smtClean="0">
                <a:solidFill>
                  <a:srgbClr val="FF0000"/>
                </a:solidFill>
                <a:latin typeface="Times New Roman" panose="02020603050405020304" pitchFamily="18" charset="0"/>
                <a:cs typeface="Times New Roman" panose="02020603050405020304" pitchFamily="18" charset="0"/>
              </a:rPr>
              <a:t>&lt;div class="container p-5 my-5 </a:t>
            </a:r>
            <a:r>
              <a:rPr lang="en-US" b="1" dirty="0" err="1" smtClean="0">
                <a:solidFill>
                  <a:srgbClr val="FF0000"/>
                </a:solidFill>
                <a:latin typeface="Times New Roman" panose="02020603050405020304" pitchFamily="18" charset="0"/>
                <a:cs typeface="Times New Roman" panose="02020603050405020304" pitchFamily="18" charset="0"/>
              </a:rPr>
              <a:t>bg</a:t>
            </a:r>
            <a:r>
              <a:rPr lang="en-US" b="1" dirty="0" smtClean="0">
                <a:solidFill>
                  <a:srgbClr val="FF0000"/>
                </a:solidFill>
                <a:latin typeface="Times New Roman" panose="02020603050405020304" pitchFamily="18" charset="0"/>
                <a:cs typeface="Times New Roman" panose="02020603050405020304" pitchFamily="18" charset="0"/>
              </a:rPr>
              <a:t>-primary text-white"&gt;&lt;/div&gt;</a:t>
            </a:r>
          </a:p>
          <a:p>
            <a:pPr algn="l"/>
            <a:r>
              <a:rPr lang="en-US" dirty="0" smtClean="0">
                <a:latin typeface="Times New Roman" panose="02020603050405020304" pitchFamily="18" charset="0"/>
                <a:cs typeface="Times New Roman" panose="02020603050405020304" pitchFamily="18" charset="0"/>
              </a:rPr>
              <a:t>Note: You can also use the </a:t>
            </a:r>
            <a:r>
              <a:rPr lang="en-US" b="1" dirty="0" smtClean="0">
                <a:solidFill>
                  <a:srgbClr val="FF0000"/>
                </a:solidFill>
                <a:latin typeface="Times New Roman" panose="02020603050405020304" pitchFamily="18" charset="0"/>
                <a:cs typeface="Times New Roman" panose="02020603050405020304" pitchFamily="18" charset="0"/>
              </a:rPr>
              <a:t>.</a:t>
            </a:r>
            <a:r>
              <a:rPr lang="en-US" b="1" dirty="0" err="1" smtClean="0">
                <a:solidFill>
                  <a:srgbClr val="FF0000"/>
                </a:solidFill>
                <a:latin typeface="Times New Roman" panose="02020603050405020304" pitchFamily="18" charset="0"/>
                <a:cs typeface="Times New Roman" panose="02020603050405020304" pitchFamily="18" charset="0"/>
              </a:rPr>
              <a:t>container-sm|md|lg|xl</a:t>
            </a:r>
            <a:r>
              <a:rPr lang="en-US" b="1"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classes to determine when the container should be responsive.</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A9CEC51-827F-45E9-8989-4BE4EEEA4D44}" type="datetime1">
              <a:rPr lang="en-US" b="1" smtClean="0">
                <a:solidFill>
                  <a:srgbClr val="FF0000"/>
                </a:solidFill>
                <a:latin typeface="Times New Roman" panose="02020603050405020304" pitchFamily="18" charset="0"/>
                <a:cs typeface="Times New Roman" panose="02020603050405020304" pitchFamily="18" charset="0"/>
              </a:rPr>
              <a:t>3/29/2024</a:t>
            </a:fld>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b="1" dirty="0" smtClean="0">
                <a:solidFill>
                  <a:srgbClr val="FF0000"/>
                </a:solidFill>
                <a:latin typeface="Times New Roman" panose="02020603050405020304" pitchFamily="18" charset="0"/>
                <a:cs typeface="Times New Roman" panose="02020603050405020304" pitchFamily="18" charset="0"/>
              </a:rPr>
              <a:t>Prepared by </a:t>
            </a:r>
            <a:r>
              <a:rPr lang="en-US" b="1" dirty="0" err="1" smtClean="0">
                <a:solidFill>
                  <a:srgbClr val="FF0000"/>
                </a:solidFill>
                <a:latin typeface="Times New Roman" panose="02020603050405020304" pitchFamily="18" charset="0"/>
                <a:cs typeface="Times New Roman" panose="02020603050405020304" pitchFamily="18" charset="0"/>
              </a:rPr>
              <a:t>Eng</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Dayah</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A2F578AE-2EE4-4A9F-B371-5D10ADF132B4}" type="slidenum">
              <a:rPr lang="en-US" b="1" smtClean="0">
                <a:solidFill>
                  <a:srgbClr val="FF0000"/>
                </a:solidFill>
                <a:latin typeface="Times New Roman" panose="02020603050405020304" pitchFamily="18" charset="0"/>
                <a:cs typeface="Times New Roman" panose="02020603050405020304" pitchFamily="18" charset="0"/>
              </a:rPr>
              <a:t>9</a:t>
            </a:fld>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337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2082</Words>
  <Application>Microsoft Office PowerPoint</Application>
  <PresentationFormat>Widescreen</PresentationFormat>
  <Paragraphs>308</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Bootstrap 5</vt:lpstr>
      <vt:lpstr>Cont.’s</vt:lpstr>
      <vt:lpstr>What is a responsive website?</vt:lpstr>
      <vt:lpstr>How to find Bootstrap 5</vt:lpstr>
      <vt:lpstr>Cont.’s</vt:lpstr>
      <vt:lpstr>Steps to add your Web Page With Bootstrap 5</vt:lpstr>
      <vt:lpstr>Container </vt:lpstr>
      <vt:lpstr>Example</vt:lpstr>
      <vt:lpstr>Cont.’s</vt:lpstr>
      <vt:lpstr>Bootstrap Grid</vt:lpstr>
      <vt:lpstr>Basic Structure of a Bootstrap 5 Grid</vt:lpstr>
      <vt:lpstr>Basic Structure of a Bootstrap 5 Grid</vt:lpstr>
      <vt:lpstr>Bootstrap Grid equal Colum example</vt:lpstr>
      <vt:lpstr>Two Unequal Responsive Columns</vt:lpstr>
      <vt:lpstr>Typography</vt:lpstr>
      <vt:lpstr>Typography</vt:lpstr>
      <vt:lpstr>Bootstrap 5 Colors</vt:lpstr>
      <vt:lpstr>Bootstrap Tables</vt:lpstr>
      <vt:lpstr>Cont.’s</vt:lpstr>
      <vt:lpstr>Bootstrap Images</vt:lpstr>
      <vt:lpstr>Cont.’s</vt:lpstr>
      <vt:lpstr>Bootstrap Alerts</vt:lpstr>
      <vt:lpstr>Alert Links</vt:lpstr>
      <vt:lpstr>Animated Alerts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 5</dc:title>
  <dc:creator>pc</dc:creator>
  <cp:lastModifiedBy>Dayah</cp:lastModifiedBy>
  <cp:revision>22</cp:revision>
  <dcterms:created xsi:type="dcterms:W3CDTF">2022-02-23T18:08:47Z</dcterms:created>
  <dcterms:modified xsi:type="dcterms:W3CDTF">2024-03-29T09:07:35Z</dcterms:modified>
</cp:coreProperties>
</file>