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12"/>
  </p:notesMasterIdLst>
  <p:sldIdLst>
    <p:sldId id="256" r:id="rId5"/>
    <p:sldId id="260" r:id="rId6"/>
    <p:sldId id="286" r:id="rId7"/>
    <p:sldId id="314" r:id="rId8"/>
    <p:sldId id="312" r:id="rId9"/>
    <p:sldId id="313" r:id="rId10"/>
    <p:sldId id="270" r:id="rId11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3"/>
      <p:bold r:id="rId14"/>
    </p:embeddedFont>
    <p:embeddedFont>
      <p:font typeface="Bahnschrift SemiBold SemiConden" panose="020B0502040204020203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Nunito SemiBold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AAC33-794D-4ED7-8730-546966D8D98C}">
  <a:tblStyle styleId="{95EAAC33-794D-4ED7-8730-546966D8D9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91282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24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849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924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406400" algn="ctr" rtl="0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5243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60" r:id="rId4"/>
    <p:sldLayoutId id="2147483662" r:id="rId5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258350" y="1657350"/>
            <a:ext cx="6627300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Amatic SC" charset="-79"/>
                <a:cs typeface="Amatic SC" charset="-79"/>
              </a:rPr>
              <a:t>Staking_v5</a:t>
            </a:r>
            <a:endParaRPr sz="9000" dirty="0">
              <a:latin typeface="Amatic SC" charset="-79"/>
              <a:cs typeface="Amatic SC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3594708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latin typeface="Bahnschrift SemiBold SemiConden" pitchFamily="34" charset="0"/>
                <a:cs typeface="Amatic SC" charset="-79"/>
              </a:rPr>
              <a:t>                </a:t>
            </a:r>
            <a:r>
              <a:rPr lang="en-US" sz="1600" i="1" dirty="0">
                <a:latin typeface="Bahnschrift SemiBold SemiConden" pitchFamily="34" charset="0"/>
                <a:cs typeface="Amatic SC" charset="-79"/>
              </a:rPr>
              <a:t>	</a:t>
            </a:r>
            <a:r>
              <a:rPr lang="en-US" sz="1600" i="1">
                <a:latin typeface="Bahnschrift SemiBold SemiConden" pitchFamily="34" charset="0"/>
                <a:cs typeface="Amatic SC" charset="-79"/>
              </a:rPr>
              <a:t>			         </a:t>
            </a:r>
            <a:r>
              <a:rPr lang="en-US" sz="1600" i="1" dirty="0" err="1">
                <a:latin typeface="Bahnschrift SemiBold SemiConden" pitchFamily="34" charset="0"/>
                <a:cs typeface="Amatic SC" charset="-79"/>
              </a:rPr>
              <a:t>Trần</a:t>
            </a:r>
            <a:r>
              <a:rPr lang="en-US" sz="1600" i="1" dirty="0">
                <a:latin typeface="Bahnschrift SemiBold SemiConden" pitchFamily="34" charset="0"/>
                <a:cs typeface="Amatic SC" charset="-79"/>
              </a:rPr>
              <a:t> Minh </a:t>
            </a:r>
            <a:r>
              <a:rPr lang="en-US" sz="1600" i="1" dirty="0" err="1">
                <a:latin typeface="Bahnschrift SemiBold SemiConden" pitchFamily="34" charset="0"/>
                <a:cs typeface="Amatic SC" charset="-79"/>
              </a:rPr>
              <a:t>Đức</a:t>
            </a:r>
            <a:r>
              <a:rPr lang="en-US" sz="1600" i="1" dirty="0">
                <a:latin typeface="Bahnschrift SemiBold SemiConden" pitchFamily="34" charset="0"/>
                <a:cs typeface="Amatic SC" charset="-79"/>
              </a:rPr>
              <a:t> </a:t>
            </a:r>
            <a:r>
              <a:rPr lang="en-US" sz="1600" i="1">
                <a:latin typeface="Bahnschrift SemiBold SemiConden" pitchFamily="34" charset="0"/>
                <a:cs typeface="Amatic SC" charset="-79"/>
              </a:rPr>
              <a:t>- IVIRSE</a:t>
            </a:r>
            <a:endParaRPr lang="en-US" sz="1600" i="1" dirty="0">
              <a:latin typeface="Bahnschrift SemiBold SemiConden" pitchFamily="34" charset="0"/>
              <a:cs typeface="Amatic SC" charset="-79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60581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vi-VN" b="1">
                <a:latin typeface="Arial" pitchFamily="34" charset="0"/>
                <a:cs typeface="Arial" pitchFamily="34" charset="0"/>
              </a:rPr>
              <a:t>Staking</a:t>
            </a:r>
            <a:r>
              <a:rPr lang="vi-VN">
                <a:latin typeface="Arial" pitchFamily="34" charset="0"/>
                <a:cs typeface="Arial" pitchFamily="34" charset="0"/>
              </a:rPr>
              <a:t> là hình thức người dùng khóa 1 lượng token A ( thường là BNB, ETH, USDT ) trong 1 khoảng thời gian nhất định để nhận thưởng về 1 lượng token B ( là đồng IVI do IVIRSE phát hanh ) 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932361" y="724698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itchFamily="34" charset="0"/>
                <a:cs typeface="Arial" pitchFamily="34" charset="0"/>
              </a:rPr>
              <a:t>Sơ đồ minh họa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B73F2131-3B46-031C-3446-1BBF991EFB88}"/>
              </a:ext>
            </a:extLst>
          </p:cNvPr>
          <p:cNvSpPr/>
          <p:nvPr/>
        </p:nvSpPr>
        <p:spPr>
          <a:xfrm>
            <a:off x="3886200" y="2971002"/>
            <a:ext cx="2514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Staking pool</a:t>
            </a:r>
            <a:endParaRPr lang="vi-VN" sz="2400"/>
          </a:p>
        </p:txBody>
      </p:sp>
      <p:sp>
        <p:nvSpPr>
          <p:cNvPr id="3" name="Mặt Cười 2">
            <a:extLst>
              <a:ext uri="{FF2B5EF4-FFF2-40B4-BE49-F238E27FC236}">
                <a16:creationId xmlns:a16="http://schemas.microsoft.com/office/drawing/2014/main" id="{73EE513B-55D0-0312-03A5-C40DFACC5F6B}"/>
              </a:ext>
            </a:extLst>
          </p:cNvPr>
          <p:cNvSpPr/>
          <p:nvPr/>
        </p:nvSpPr>
        <p:spPr>
          <a:xfrm>
            <a:off x="1833604" y="3313902"/>
            <a:ext cx="762000" cy="762000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Mặt Cười 3">
            <a:extLst>
              <a:ext uri="{FF2B5EF4-FFF2-40B4-BE49-F238E27FC236}">
                <a16:creationId xmlns:a16="http://schemas.microsoft.com/office/drawing/2014/main" id="{5467D7A7-1B56-1CCB-943C-AF37C8EEF66A}"/>
              </a:ext>
            </a:extLst>
          </p:cNvPr>
          <p:cNvSpPr/>
          <p:nvPr/>
        </p:nvSpPr>
        <p:spPr>
          <a:xfrm>
            <a:off x="4717011" y="1479152"/>
            <a:ext cx="762000" cy="762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89A1D9A-F207-10C5-DDC6-F5C799DBAE52}"/>
              </a:ext>
            </a:extLst>
          </p:cNvPr>
          <p:cNvCxnSpPr>
            <a:cxnSpLocks/>
          </p:cNvCxnSpPr>
          <p:nvPr/>
        </p:nvCxnSpPr>
        <p:spPr>
          <a:xfrm>
            <a:off x="2781300" y="3694902"/>
            <a:ext cx="97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56317D82-9953-165A-EA35-2B0911175084}"/>
              </a:ext>
            </a:extLst>
          </p:cNvPr>
          <p:cNvCxnSpPr/>
          <p:nvPr/>
        </p:nvCxnSpPr>
        <p:spPr>
          <a:xfrm>
            <a:off x="4838700" y="2241152"/>
            <a:ext cx="0" cy="5940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903F9564-5768-7DCE-71C8-DB63479DE44E}"/>
              </a:ext>
            </a:extLst>
          </p:cNvPr>
          <p:cNvCxnSpPr>
            <a:cxnSpLocks/>
          </p:cNvCxnSpPr>
          <p:nvPr/>
        </p:nvCxnSpPr>
        <p:spPr>
          <a:xfrm rot="10800000">
            <a:off x="5457562" y="2241152"/>
            <a:ext cx="0" cy="5940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FBC1A22-BD75-B830-FD96-CE4ACA251DDF}"/>
              </a:ext>
            </a:extLst>
          </p:cNvPr>
          <p:cNvSpPr txBox="1"/>
          <p:nvPr/>
        </p:nvSpPr>
        <p:spPr>
          <a:xfrm>
            <a:off x="1839994" y="2971002"/>
            <a:ext cx="85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Admin</a:t>
            </a:r>
          </a:p>
          <a:p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5682B8B2-07FA-78CF-E7DB-8D08BF253B7C}"/>
              </a:ext>
            </a:extLst>
          </p:cNvPr>
          <p:cNvSpPr txBox="1"/>
          <p:nvPr/>
        </p:nvSpPr>
        <p:spPr>
          <a:xfrm>
            <a:off x="2830594" y="2933952"/>
            <a:ext cx="97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Token rewards</a:t>
            </a:r>
          </a:p>
          <a:p>
            <a:r>
              <a:rPr lang="en-US"/>
              <a:t>(Token B)</a:t>
            </a:r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AA81FDE3-BA34-8E3A-6E78-E66C6B801B9D}"/>
              </a:ext>
            </a:extLst>
          </p:cNvPr>
          <p:cNvSpPr txBox="1"/>
          <p:nvPr/>
        </p:nvSpPr>
        <p:spPr>
          <a:xfrm>
            <a:off x="4855029" y="1195045"/>
            <a:ext cx="85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</a:t>
            </a:r>
          </a:p>
          <a:p>
            <a:endParaRPr lang="vi-VN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4EC0189-CD39-8970-57EC-538DA9F26FD0}"/>
              </a:ext>
            </a:extLst>
          </p:cNvPr>
          <p:cNvSpPr txBox="1"/>
          <p:nvPr/>
        </p:nvSpPr>
        <p:spPr>
          <a:xfrm>
            <a:off x="3883030" y="2232338"/>
            <a:ext cx="97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Token staking</a:t>
            </a:r>
          </a:p>
          <a:p>
            <a:r>
              <a:rPr lang="en-US"/>
              <a:t>(Token A)</a:t>
            </a:r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23087F32-91ED-51EC-E62B-6AB870792CA6}"/>
              </a:ext>
            </a:extLst>
          </p:cNvPr>
          <p:cNvSpPr txBox="1"/>
          <p:nvPr/>
        </p:nvSpPr>
        <p:spPr>
          <a:xfrm>
            <a:off x="5457562" y="2289155"/>
            <a:ext cx="236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Token staking (Token A) + Token rewards (Token B)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81563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67046" y="645573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itchFamily="34" charset="0"/>
                <a:cs typeface="Arial" pitchFamily="34" charset="0"/>
              </a:rPr>
              <a:t>Demo contract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34389" y="1328602"/>
            <a:ext cx="6909690" cy="31453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>
              <a:spcBef>
                <a:spcPts val="1000"/>
              </a:spcBef>
              <a:buNone/>
            </a:pPr>
            <a:r>
              <a:rPr lang="en-US" sz="1400">
                <a:latin typeface="Arial" pitchFamily="34" charset="0"/>
                <a:cs typeface="Arial" pitchFamily="34" charset="0"/>
              </a:rPr>
              <a:t>- Trong contract demo này user có 4 khoảng thời gian có thể lựa chọn để thực hiện staking , tỉ lệ phát thưởng được tính như sau : </a:t>
            </a:r>
          </a:p>
          <a:p>
            <a:pPr marL="88900" lvl="0" indent="0">
              <a:spcBef>
                <a:spcPts val="1000"/>
              </a:spcBef>
              <a:buNone/>
            </a:pPr>
            <a:r>
              <a:rPr lang="en-US" sz="1400">
                <a:latin typeface="Arial" pitchFamily="34" charset="0"/>
                <a:cs typeface="Arial" pitchFamily="34" charset="0"/>
              </a:rPr>
              <a:t>+) 30s – thưởng 3,4% </a:t>
            </a:r>
          </a:p>
          <a:p>
            <a:pPr marL="88900" lvl="0" indent="0">
              <a:spcBef>
                <a:spcPts val="1000"/>
              </a:spcBef>
              <a:buNone/>
            </a:pPr>
            <a:r>
              <a:rPr lang="en-US" sz="1400">
                <a:latin typeface="Arial" pitchFamily="34" charset="0"/>
                <a:cs typeface="Arial" pitchFamily="34" charset="0"/>
              </a:rPr>
              <a:t>+) 60s – thưởng 4%</a:t>
            </a:r>
          </a:p>
          <a:p>
            <a:pPr marL="88900" lvl="0" indent="0">
              <a:spcBef>
                <a:spcPts val="1000"/>
              </a:spcBef>
              <a:buNone/>
            </a:pPr>
            <a:r>
              <a:rPr lang="en-US" sz="1400">
                <a:latin typeface="Arial" pitchFamily="34" charset="0"/>
                <a:cs typeface="Arial" pitchFamily="34" charset="0"/>
              </a:rPr>
              <a:t>+) 90s – thưởng 4%</a:t>
            </a:r>
          </a:p>
          <a:p>
            <a:pPr marL="88900" lvl="0" indent="0">
              <a:spcBef>
                <a:spcPts val="1000"/>
              </a:spcBef>
              <a:buNone/>
            </a:pPr>
            <a:r>
              <a:rPr lang="en-US" sz="1400">
                <a:latin typeface="Arial" pitchFamily="34" charset="0"/>
                <a:cs typeface="Arial" pitchFamily="34" charset="0"/>
              </a:rPr>
              <a:t>+) 120s – thưởng 5,6%</a:t>
            </a:r>
          </a:p>
          <a:p>
            <a:pPr marL="88900" lvl="0" indent="0">
              <a:spcBef>
                <a:spcPts val="1000"/>
              </a:spcBef>
              <a:buNone/>
            </a:pPr>
            <a:r>
              <a:rPr lang="en-US" sz="1400">
                <a:latin typeface="Arial" pitchFamily="34" charset="0"/>
                <a:cs typeface="Arial" pitchFamily="34" charset="0"/>
              </a:rPr>
              <a:t>Ví dụ : stake 5000 tokenA sau 120s sẽ thu được lại được 5000 tokenA và 5000*5,6% = 280 tokenB</a:t>
            </a:r>
            <a:br>
              <a:rPr lang="en-US" sz="1400">
                <a:latin typeface="Arial" pitchFamily="34" charset="0"/>
                <a:cs typeface="Arial" pitchFamily="34" charset="0"/>
              </a:rPr>
            </a:br>
            <a:r>
              <a:rPr lang="en-US" sz="1400">
                <a:latin typeface="Arial" pitchFamily="34" charset="0"/>
                <a:cs typeface="Arial" pitchFamily="34" charset="0"/>
              </a:rPr>
              <a:t>- Không giới hạn số người stake trong pool , số lần stake của mỗi người mà số token stake của mỗi người , miễn là vẫn trong đủ lượng tokenB để trả thưởng </a:t>
            </a:r>
          </a:p>
          <a:p>
            <a:pPr marL="88900" lvl="0" indent="0">
              <a:spcBef>
                <a:spcPts val="1000"/>
              </a:spcBef>
              <a:buNone/>
            </a:pP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8889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itchFamily="34" charset="0"/>
                <a:cs typeface="Arial" pitchFamily="34" charset="0"/>
              </a:rPr>
              <a:t>Demo contract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92257" y="127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>
              <a:spcBef>
                <a:spcPts val="1000"/>
              </a:spcBef>
              <a:buNone/>
            </a:pPr>
            <a:r>
              <a:rPr lang="en-US" sz="1400">
                <a:latin typeface="Arial" pitchFamily="34" charset="0"/>
                <a:cs typeface="Arial" pitchFamily="34" charset="0"/>
              </a:rPr>
              <a:t>- Hệ thống sẽ tính toán lượng token sẽ phải trả thưởng và dừng tiếp nhận user staking khi lượng token có trong pool không đủ để trả </a:t>
            </a:r>
          </a:p>
          <a:p>
            <a:pPr marL="88900" lvl="0" indent="0">
              <a:spcBef>
                <a:spcPts val="1000"/>
              </a:spcBef>
              <a:buNone/>
            </a:pPr>
            <a:r>
              <a:rPr lang="en-US" sz="1400">
                <a:latin typeface="Arial" pitchFamily="34" charset="0"/>
                <a:cs typeface="Arial" pitchFamily="34" charset="0"/>
              </a:rPr>
              <a:t>+) Ví dụ : admin gửi trong pool 4000 tokenB , 1 user gửi 50000 tokenA trong 120s -&gt; dự kiến được nhận thưởng 2800 tokenB sau khi stake xong =&gt; lượng tokenB dự kiện còn lại trong pool là 4000 – 2800 = 1200 tokenB </a:t>
            </a:r>
          </a:p>
          <a:p>
            <a:pPr marL="88900" lvl="0" indent="0">
              <a:spcBef>
                <a:spcPts val="1000"/>
              </a:spcBef>
              <a:buNone/>
            </a:pPr>
            <a:r>
              <a:rPr lang="en-US" sz="1400">
                <a:latin typeface="Arial" pitchFamily="34" charset="0"/>
                <a:cs typeface="Arial" pitchFamily="34" charset="0"/>
              </a:rPr>
              <a:t>- Người stake tiếp theo chỉ có thể stake số tokenA sao cho lượng tokenB được thưởng ít hơn hoắc bằng 1200 tokenB ( ví dụ là stake ít hơn hoặc bằng 30000 token A trong 60s hoặc 90s )</a:t>
            </a:r>
          </a:p>
          <a:p>
            <a:pPr marL="88900" lvl="0" indent="0">
              <a:spcBef>
                <a:spcPts val="1000"/>
              </a:spcBef>
              <a:buNone/>
            </a:pPr>
            <a:r>
              <a:rPr lang="en-US" sz="1400">
                <a:latin typeface="Arial" pitchFamily="34" charset="0"/>
                <a:cs typeface="Arial" pitchFamily="34" charset="0"/>
              </a:rPr>
              <a:t>- Trong trường hợp user rút token khi chưa hết thời gian stake thì chỉ nhận về lượng token đã bỏ ra để stake , không có thưởng</a:t>
            </a:r>
          </a:p>
          <a:p>
            <a:pPr marL="88900" lvl="0" indent="0">
              <a:spcBef>
                <a:spcPts val="100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Các thông số trên có thể thay đổi tùy vào tình hình thực tế</a:t>
            </a:r>
          </a:p>
          <a:p>
            <a:pPr lvl="0">
              <a:spcBef>
                <a:spcPts val="1000"/>
              </a:spcBef>
              <a:buFontTx/>
              <a:buChar char="-"/>
            </a:pPr>
            <a:endParaRPr lang="en-US" sz="105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1000"/>
              </a:spcBef>
              <a:buFontTx/>
              <a:buChar char="-"/>
            </a:pPr>
            <a:endParaRPr lang="en-US" sz="1050"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89724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 pitchFamily="34" charset="0"/>
                <a:cs typeface="Arial" pitchFamily="34" charset="0"/>
              </a:rPr>
              <a:t>Luồng chạy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3BBB90CB-7E71-8A0D-7B65-719FB0B2D908}"/>
              </a:ext>
            </a:extLst>
          </p:cNvPr>
          <p:cNvCxnSpPr/>
          <p:nvPr/>
        </p:nvCxnSpPr>
        <p:spPr>
          <a:xfrm>
            <a:off x="3815443" y="1504950"/>
            <a:ext cx="0" cy="272766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563A6426-3696-26AF-2587-B708C09A75A9}"/>
              </a:ext>
            </a:extLst>
          </p:cNvPr>
          <p:cNvCxnSpPr>
            <a:cxnSpLocks/>
          </p:cNvCxnSpPr>
          <p:nvPr/>
        </p:nvCxnSpPr>
        <p:spPr>
          <a:xfrm flipV="1">
            <a:off x="1442357" y="2571750"/>
            <a:ext cx="7015843" cy="1632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E7E48F49-5B70-7813-B947-CC967F21A957}"/>
              </a:ext>
            </a:extLst>
          </p:cNvPr>
          <p:cNvCxnSpPr>
            <a:cxnSpLocks/>
          </p:cNvCxnSpPr>
          <p:nvPr/>
        </p:nvCxnSpPr>
        <p:spPr>
          <a:xfrm>
            <a:off x="1442357" y="3486150"/>
            <a:ext cx="667493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F37817C6-3B56-11E8-62B0-A8F14417C6AA}"/>
              </a:ext>
            </a:extLst>
          </p:cNvPr>
          <p:cNvSpPr txBox="1"/>
          <p:nvPr/>
        </p:nvSpPr>
        <p:spPr>
          <a:xfrm>
            <a:off x="4800600" y="1248017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</a:t>
            </a:r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71CCB763-D90B-94C2-345F-89C8E3876988}"/>
              </a:ext>
            </a:extLst>
          </p:cNvPr>
          <p:cNvSpPr txBox="1"/>
          <p:nvPr/>
        </p:nvSpPr>
        <p:spPr>
          <a:xfrm>
            <a:off x="2209800" y="1262487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Admin</a:t>
            </a:r>
            <a:endParaRPr lang="vi-VN"/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A640B075-1B8F-282C-6032-1A5247984BCB}"/>
              </a:ext>
            </a:extLst>
          </p:cNvPr>
          <p:cNvCxnSpPr/>
          <p:nvPr/>
        </p:nvCxnSpPr>
        <p:spPr>
          <a:xfrm>
            <a:off x="6172200" y="1504950"/>
            <a:ext cx="0" cy="272766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70C7B165-A852-A2A1-3298-18AC947E20F5}"/>
              </a:ext>
            </a:extLst>
          </p:cNvPr>
          <p:cNvSpPr/>
          <p:nvPr/>
        </p:nvSpPr>
        <p:spPr>
          <a:xfrm>
            <a:off x="1964018" y="1548997"/>
            <a:ext cx="1208032" cy="40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Chuyển token rewards vào pool</a:t>
            </a:r>
            <a:endParaRPr lang="vi-VN" sz="1000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C1E388A6-05FE-F67B-E77C-9F604681D0EC}"/>
              </a:ext>
            </a:extLst>
          </p:cNvPr>
          <p:cNvSpPr/>
          <p:nvPr/>
        </p:nvSpPr>
        <p:spPr>
          <a:xfrm>
            <a:off x="4513123" y="1504950"/>
            <a:ext cx="1077435" cy="46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Ủy quyền token stake vào pool</a:t>
            </a:r>
            <a:endParaRPr lang="vi-VN" sz="1000"/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A2714496-57DF-CC18-9220-8906F10D5E56}"/>
              </a:ext>
            </a:extLst>
          </p:cNvPr>
          <p:cNvSpPr/>
          <p:nvPr/>
        </p:nvSpPr>
        <p:spPr>
          <a:xfrm>
            <a:off x="4513123" y="2054953"/>
            <a:ext cx="1049473" cy="396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Stake</a:t>
            </a:r>
            <a:endParaRPr lang="vi-VN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CBB68AB0-3C1F-B6E1-AE70-B2BC5116EC9F}"/>
              </a:ext>
            </a:extLst>
          </p:cNvPr>
          <p:cNvSpPr txBox="1"/>
          <p:nvPr/>
        </p:nvSpPr>
        <p:spPr>
          <a:xfrm>
            <a:off x="6512378" y="172667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Trước khi user stake token</a:t>
            </a:r>
            <a:endParaRPr lang="vi-VN"/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B77B8FC3-2B49-0700-31DB-C984C37B40AE}"/>
              </a:ext>
            </a:extLst>
          </p:cNvPr>
          <p:cNvSpPr txBox="1"/>
          <p:nvPr/>
        </p:nvSpPr>
        <p:spPr>
          <a:xfrm>
            <a:off x="6547757" y="2696963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Trong thời gian stake token</a:t>
            </a:r>
            <a:endParaRPr lang="vi-VN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E66F9E11-87E9-B5A2-6CEB-BB88EE2E0A6C}"/>
              </a:ext>
            </a:extLst>
          </p:cNvPr>
          <p:cNvSpPr txBox="1"/>
          <p:nvPr/>
        </p:nvSpPr>
        <p:spPr>
          <a:xfrm>
            <a:off x="6547757" y="3667959"/>
            <a:ext cx="1483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Hết thời gian stake token</a:t>
            </a:r>
            <a:endParaRPr lang="vi-VN"/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0D71F5B3-1EF8-4456-1E91-A5C354CED081}"/>
              </a:ext>
            </a:extLst>
          </p:cNvPr>
          <p:cNvSpPr/>
          <p:nvPr/>
        </p:nvSpPr>
        <p:spPr>
          <a:xfrm>
            <a:off x="4438676" y="2622594"/>
            <a:ext cx="1123918" cy="341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Cưỡng chế rút</a:t>
            </a:r>
            <a:endParaRPr lang="vi-VN" sz="1000"/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513B7E22-31EB-C63C-0443-748089F76B97}"/>
              </a:ext>
            </a:extLst>
          </p:cNvPr>
          <p:cNvSpPr/>
          <p:nvPr/>
        </p:nvSpPr>
        <p:spPr>
          <a:xfrm>
            <a:off x="4427763" y="3047644"/>
            <a:ext cx="1134833" cy="35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Xem thông tin stake của mình</a:t>
            </a:r>
            <a:endParaRPr lang="vi-VN" sz="1000"/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E3A3474A-5D29-3910-179C-EB8B40FE1B5F}"/>
              </a:ext>
            </a:extLst>
          </p:cNvPr>
          <p:cNvSpPr/>
          <p:nvPr/>
        </p:nvSpPr>
        <p:spPr>
          <a:xfrm>
            <a:off x="4337264" y="3654668"/>
            <a:ext cx="1253296" cy="403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Rút khi đủ thời gian</a:t>
            </a:r>
            <a:endParaRPr lang="vi-VN" sz="1000"/>
          </a:p>
        </p:txBody>
      </p:sp>
    </p:spTree>
    <p:extLst>
      <p:ext uri="{BB962C8B-B14F-4D97-AF65-F5344CB8AC3E}">
        <p14:creationId xmlns:p14="http://schemas.microsoft.com/office/powerpoint/2010/main" val="24967125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>
            <a:spLocks noGrp="1"/>
          </p:cNvSpPr>
          <p:nvPr>
            <p:ph type="ctrTitle" idx="4294967295"/>
          </p:nvPr>
        </p:nvSpPr>
        <p:spPr>
          <a:xfrm>
            <a:off x="855300" y="1962150"/>
            <a:ext cx="7433400" cy="140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Code demo</a:t>
            </a:r>
            <a:endParaRPr sz="12000" dirty="0">
              <a:solidFill>
                <a:schemeClr val="accent1"/>
              </a:solidFill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7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64CB745CC599418F253A2863852411" ma:contentTypeVersion="8" ma:contentTypeDescription="Create a new document." ma:contentTypeScope="" ma:versionID="905867754ff3c58fe44b27c7272707f4">
  <xsd:schema xmlns:xsd="http://www.w3.org/2001/XMLSchema" xmlns:xs="http://www.w3.org/2001/XMLSchema" xmlns:p="http://schemas.microsoft.com/office/2006/metadata/properties" xmlns:ns2="c0f82163-d05a-4071-b866-eed22fc10659" targetNamespace="http://schemas.microsoft.com/office/2006/metadata/properties" ma:root="true" ma:fieldsID="910800eed00a5d166355492ed68abc99" ns2:_="">
    <xsd:import namespace="c0f82163-d05a-4071-b866-eed22fc106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82163-d05a-4071-b866-eed22fc106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95C8DA-2A20-4D20-9E5E-E2279EB97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BE65E0-61EC-49B8-88C8-73DB95C01C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f82163-d05a-4071-b866-eed22fc106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D176D6-78F2-4962-9984-D44D363AA97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414</Words>
  <Application>Microsoft Office PowerPoint</Application>
  <PresentationFormat>Trình chiếu Trên màn hình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4" baseType="lpstr">
      <vt:lpstr>Nunito</vt:lpstr>
      <vt:lpstr>Amatic SC</vt:lpstr>
      <vt:lpstr>Bahnschrift SemiBold SemiConden</vt:lpstr>
      <vt:lpstr>Arial</vt:lpstr>
      <vt:lpstr>Calibri</vt:lpstr>
      <vt:lpstr>Nunito SemiBold</vt:lpstr>
      <vt:lpstr>Curio template</vt:lpstr>
      <vt:lpstr>Staking_v5</vt:lpstr>
      <vt:lpstr>Bản trình bày PowerPoint</vt:lpstr>
      <vt:lpstr>Sơ đồ minh họa</vt:lpstr>
      <vt:lpstr>Demo contract</vt:lpstr>
      <vt:lpstr>Demo contract</vt:lpstr>
      <vt:lpstr>Luồng chạy</vt:lpstr>
      <vt:lpstr>Code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tuần – kinh tế chính trị mác – lênin đề tài : chủ nghĩa trọng thương</dc:title>
  <dc:creator>MSI</dc:creator>
  <cp:lastModifiedBy>TRAN MINH DUC 20192787</cp:lastModifiedBy>
  <cp:revision>37</cp:revision>
  <dcterms:modified xsi:type="dcterms:W3CDTF">2022-09-13T03:18:14Z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0x010100B364CB745CC599418F253A2863852411</vt:lpwstr>
  </property>
</Properties>
</file>