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130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Bariol Regular"/>
        <a:ea typeface="Bariol Regular"/>
        <a:cs typeface="Bariol Regular"/>
        <a:sym typeface="Bariol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1pPr>
            <a:lvl2pPr marL="0" indent="45720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2pPr>
            <a:lvl3pPr marL="0" indent="91440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3pPr>
            <a:lvl4pPr marL="0" indent="137160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4pPr>
            <a:lvl5pPr marL="0" indent="1828800">
              <a:spcBef>
                <a:spcPts val="6000"/>
              </a:spcBef>
              <a:buSzTx/>
              <a:buNone/>
              <a:defRPr sz="5000">
                <a:latin typeface="Graphik Light"/>
                <a:ea typeface="Graphik Light"/>
                <a:cs typeface="Graphik Light"/>
                <a:sym typeface="Graphik Light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a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>
                <a:latin typeface="+mj-lt"/>
                <a:ea typeface="+mj-ea"/>
                <a:cs typeface="+mj-cs"/>
                <a:sym typeface="Produkt Extralight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1295">
              <a:srgbClr val="76D6FF"/>
            </a:gs>
            <a:gs pos="49484">
              <a:srgbClr val="BAADFF"/>
            </a:gs>
            <a:gs pos="100000">
              <a:srgbClr val="FF85FF"/>
            </a:gs>
          </a:gsLst>
          <a:lin ang="2024531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Bariol Serif Regular"/>
        </a:defRPr>
      </a:lvl9pPr>
    </p:titleStyle>
    <p:bodyStyle>
      <a:lvl1pPr marL="6400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1pPr>
      <a:lvl2pPr marL="10972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2pPr>
      <a:lvl3pPr marL="15544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3pPr>
      <a:lvl4pPr marL="20116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4pPr>
      <a:lvl5pPr marL="24688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5pPr>
      <a:lvl6pPr marL="29260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6pPr>
      <a:lvl7pPr marL="33832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7pPr>
      <a:lvl8pPr marL="38404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8pPr>
      <a:lvl9pPr marL="4297679" marR="0" indent="-640079" algn="l" defTabSz="355600" rtl="0" latinLnBrk="0">
        <a:lnSpc>
          <a:spcPct val="100000"/>
        </a:lnSpc>
        <a:spcBef>
          <a:spcPts val="1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600" u="none">
          <a:solidFill>
            <a:schemeClr val="accent1">
              <a:satOff val="-9155"/>
              <a:lumOff val="-32673"/>
            </a:schemeClr>
          </a:solidFill>
          <a:uFillTx/>
          <a:latin typeface="Bariol Regular"/>
          <a:ea typeface="Bariol Regular"/>
          <a:cs typeface="Bariol Regular"/>
          <a:sym typeface="Bariol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ducos they/them"/>
          <p:cNvSpPr txBox="1"/>
          <p:nvPr>
            <p:ph type="body" idx="21"/>
          </p:nvPr>
        </p:nvSpPr>
        <p:spPr>
          <a:xfrm>
            <a:off x="1206500" y="6531805"/>
            <a:ext cx="21971000" cy="1003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Bariol Serif Regular"/>
              </a:defRPr>
            </a:pPr>
            <a:r>
              <a:t>Cuducos </a:t>
            </a:r>
            <a:r>
              <a:rPr>
                <a:solidFill>
                  <a:schemeClr val="accent1">
                    <a:satOff val="-9155"/>
                    <a:lumOff val="-32673"/>
                    <a:alpha val="50000"/>
                  </a:schemeClr>
                </a:solidFill>
              </a:rPr>
              <a:t>they/them</a:t>
            </a:r>
          </a:p>
        </p:txBody>
      </p:sp>
      <p:sp>
        <p:nvSpPr>
          <p:cNvPr id="172" name="Title 1"/>
          <p:cNvSpPr txBox="1"/>
          <p:nvPr>
            <p:ph type="title"/>
          </p:nvPr>
        </p:nvSpPr>
        <p:spPr>
          <a:xfrm>
            <a:off x="1206500" y="3359661"/>
            <a:ext cx="21971000" cy="3084910"/>
          </a:xfrm>
          <a:prstGeom prst="rect">
            <a:avLst/>
          </a:prstGeom>
        </p:spPr>
        <p:txBody>
          <a:bodyPr/>
          <a:lstStyle/>
          <a:p>
            <a:pPr defTabSz="2218944">
              <a:defRPr spc="-116" sz="11648"/>
            </a:pPr>
            <a:r>
              <a:t>How to be proficient in a</a:t>
            </a:r>
          </a:p>
          <a:p>
            <a:pPr defTabSz="2218944">
              <a:defRPr spc="-116" sz="11648"/>
            </a:pPr>
            <a:r>
              <a:t>programming language</a:t>
            </a:r>
          </a:p>
        </p:txBody>
      </p:sp>
      <p:sp>
        <p:nvSpPr>
          <p:cNvPr id="173" name="Content Placeholder 2"/>
          <p:cNvSpPr txBox="1"/>
          <p:nvPr>
            <p:ph type="body" idx="1"/>
          </p:nvPr>
        </p:nvSpPr>
        <p:spPr>
          <a:xfrm>
            <a:off x="1206500" y="8525188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200"/>
            </a:pPr>
          </a:p>
          <a:p>
            <a:pPr marL="0" indent="0">
              <a:spcBef>
                <a:spcPts val="800"/>
              </a:spcBef>
              <a:buSzTx/>
              <a:buNone/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cuducos.me</a:t>
            </a:r>
          </a:p>
          <a:p>
            <a:pPr marL="0" indent="0">
              <a:spcBef>
                <a:spcPts val="800"/>
              </a:spcBef>
              <a:buSzTx/>
              <a:buNone/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@cuducos.me</a:t>
            </a:r>
          </a:p>
          <a:p>
            <a:pPr marL="0" indent="0">
              <a:spcBef>
                <a:spcPts val="800"/>
              </a:spcBef>
              <a:buSzTx/>
              <a:buNone/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@cuducos@tech.lgbt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Guided tour to complexity</a:t>
            </a:r>
          </a:p>
        </p:txBody>
      </p:sp>
      <p:sp>
        <p:nvSpPr>
          <p:cNvPr id="20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Hands-on tutorials</a:t>
            </a:r>
          </a:p>
          <a:p>
            <a:pPr lvl="1"/>
            <a:r>
              <a:t>Mix short tutorials (talks, blog posts)</a:t>
            </a:r>
          </a:p>
          <a:p>
            <a:pPr lvl="1"/>
            <a:r>
              <a:t>Explore in-depth series (video courses, blog series)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It is time to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t> about a pet-project!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Understand the environment, the blank spaces, and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ask</a:t>
            </a:r>
            <a:r>
              <a:t> questions: deployment, integrations, tests, etc…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4. Get hands-on with it</a:t>
            </a:r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Trial and error</a:t>
            </a:r>
          </a:p>
          <a:p>
            <a:pPr lvl="1"/>
            <a:r>
              <a:t>Create solutions beyond supporting materials</a:t>
            </a:r>
          </a:p>
          <a:p>
            <a:pPr lvl="1"/>
            <a:r>
              <a:t>Patchwork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It is time to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build</a:t>
            </a:r>
            <a:r>
              <a:t> a pet-project!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You have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autonomy</a:t>
            </a:r>
            <a:r>
              <a:t> to know what you don’t know… and to your own research!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yth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2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21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buAutoNum type="arabicPeriod" startAt="1"/>
            </a:pPr>
            <a:r>
              <a:t>Coursera</a:t>
            </a:r>
          </a:p>
          <a:p>
            <a:pPr lvl="1">
              <a:buAutoNum type="arabicPeriod" startAt="1"/>
            </a:pPr>
            <a:r>
              <a:t>Audio cutter</a:t>
            </a:r>
          </a:p>
          <a:p>
            <a:pPr lvl="1">
              <a:buAutoNum type="arabicPeriod" startAt="1"/>
            </a:pPr>
            <a:r>
              <a:t>The Flask-Mega tutorial</a:t>
            </a:r>
          </a:p>
          <a:p>
            <a:pPr lvl="1">
              <a:buAutoNum type="arabicPeriod" startAt="1"/>
            </a:pPr>
            <a:r>
              <a:t>Whiskyton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Go</a:t>
            </a:r>
          </a:p>
        </p:txBody>
      </p:sp>
      <p:sp>
        <p:nvSpPr>
          <p:cNvPr id="2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21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>
              <a:buAutoNum type="arabicPeriod" startAt="1"/>
            </a:pPr>
            <a:r>
              <a:t>The Go Programming Language</a:t>
            </a:r>
          </a:p>
          <a:p>
            <a:pPr lvl="1">
              <a:buAutoNum type="arabicPeriod" startAt="1"/>
            </a:pPr>
            <a:r>
              <a:t>Twitter automation</a:t>
            </a:r>
          </a:p>
          <a:p>
            <a:pPr lvl="1">
              <a:buAutoNum type="arabicPeriod" startAt="1"/>
            </a:pPr>
            <a:r>
              <a:t>Learn Go With Tests</a:t>
            </a:r>
          </a:p>
          <a:p>
            <a:pPr lvl="1">
              <a:buAutoNum type="arabicPeriod" startAt="1"/>
            </a:pPr>
            <a:r>
              <a:t>Minha Receita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u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Rust</a:t>
            </a:r>
          </a:p>
        </p:txBody>
      </p:sp>
      <p:sp>
        <p:nvSpPr>
          <p:cNvPr id="2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21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  <a:p>
            <a:pPr lvl="1">
              <a:buAutoNum type="arabicPeriod" startAt="1"/>
            </a:pPr>
            <a:r>
              <a:t>Programação Funcional e Concorrente em Rust</a:t>
            </a:r>
          </a:p>
          <a:p>
            <a:pPr lvl="1">
              <a:buAutoNum type="arabicPeriod" startAt="1"/>
            </a:pPr>
            <a:r>
              <a:t>Egg Mode tutorial</a:t>
            </a:r>
          </a:p>
          <a:p>
            <a:pPr lvl="1">
              <a:buAutoNum type="arabicPeriod" startAt="1"/>
            </a:pPr>
            <a:r>
              <a:t>Telegram bots</a:t>
            </a:r>
          </a:p>
          <a:p>
            <a:pPr lvl="2">
              <a:spcBef>
                <a:spcPts val="1100"/>
              </a:spcBef>
            </a:pPr>
            <a:r>
              <a:t>Shopping list (database)</a:t>
            </a:r>
            <a:endParaRPr sz="4800"/>
          </a:p>
          <a:p>
            <a:pPr lvl="2">
              <a:spcBef>
                <a:spcPts val="1100"/>
              </a:spcBef>
            </a:pPr>
            <a:r>
              <a:t>Anti-spam (data science)</a:t>
            </a:r>
            <a:endParaRPr sz="4800"/>
          </a:p>
          <a:p>
            <a:pPr lvl="1">
              <a:buAutoNum type="arabicPeriod" startAt="1"/>
            </a:pPr>
            <a:r>
              <a:t>.. to be defined ;)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Happy hacking!"/>
          <p:cNvSpPr txBox="1"/>
          <p:nvPr>
            <p:ph type="body" idx="21"/>
          </p:nvPr>
        </p:nvSpPr>
        <p:spPr>
          <a:xfrm>
            <a:off x="1206500" y="6531805"/>
            <a:ext cx="21971000" cy="1003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Bariol Serif Regular"/>
              </a:defRPr>
            </a:lvl1pPr>
          </a:lstStyle>
          <a:p>
            <a:pPr/>
            <a:r>
              <a:t>Happy hacking!</a:t>
            </a:r>
          </a:p>
        </p:txBody>
      </p:sp>
      <p:sp>
        <p:nvSpPr>
          <p:cNvPr id="222" name="Title 1"/>
          <p:cNvSpPr txBox="1"/>
          <p:nvPr>
            <p:ph type="title"/>
          </p:nvPr>
        </p:nvSpPr>
        <p:spPr>
          <a:xfrm>
            <a:off x="1206500" y="3359661"/>
            <a:ext cx="21971000" cy="3084910"/>
          </a:xfrm>
          <a:prstGeom prst="rect">
            <a:avLst/>
          </a:prstGeom>
        </p:spPr>
        <p:txBody>
          <a:bodyPr/>
          <a:lstStyle>
            <a:lvl1pPr>
              <a:defRPr spc="-128" sz="12800"/>
            </a:lvl1pPr>
          </a:lstStyle>
          <a:p>
            <a:pPr/>
            <a:r>
              <a:t>Thank you : )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1206500" y="8525188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200"/>
            </a:pPr>
          </a:p>
          <a:p>
            <a:pPr marL="0" indent="0">
              <a:spcBef>
                <a:spcPts val="800"/>
              </a:spcBef>
              <a:buSzTx/>
              <a:buNone/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cuducos.me</a:t>
            </a:r>
          </a:p>
          <a:p>
            <a:pPr marL="0" indent="0">
              <a:spcBef>
                <a:spcPts val="800"/>
              </a:spcBef>
              <a:buSzTx/>
              <a:buNone/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@cuducos.me</a:t>
            </a:r>
          </a:p>
          <a:p>
            <a:pPr marL="0" indent="0">
              <a:spcBef>
                <a:spcPts val="800"/>
              </a:spcBef>
              <a:buSzTx/>
              <a:buNone/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@cuducos@tech.lgbt</a:t>
            </a:r>
          </a:p>
          <a:p>
            <a:pPr marL="0" indent="0">
              <a:spcBef>
                <a:spcPts val="800"/>
              </a:spcBef>
              <a:buSzTx/>
              <a:buNone/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t>github.com/cuducos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Proficiency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57200">
              <a:buSzTx/>
              <a:buNone/>
            </a:pPr>
            <a:r>
              <a:t>Read and understand</a:t>
            </a:r>
          </a:p>
          <a:p>
            <a:pPr lvl="1" marL="0" indent="457200">
              <a:buSzTx/>
              <a:buNone/>
            </a:pPr>
            <a:r>
              <a:t>To ponder on solutions</a:t>
            </a:r>
          </a:p>
          <a:p>
            <a:pPr lvl="1" marL="0" indent="457200">
              <a:buSzTx/>
              <a:buNone/>
            </a:pPr>
            <a:r>
              <a:t>To write (or ease the learning curve into it)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fessionally…"/>
          <p:cNvSpPr txBox="1"/>
          <p:nvPr>
            <p:ph type="body" idx="21"/>
          </p:nvPr>
        </p:nvSpPr>
        <p:spPr>
          <a:xfrm>
            <a:off x="1206500" y="4048569"/>
            <a:ext cx="21971000" cy="10250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Professionally</a:t>
            </a:r>
          </a:p>
          <a:p>
            <a:pPr lvl="1" marL="0" indent="457200">
              <a:buSzTx/>
              <a:buNone/>
            </a:pPr>
            <a:r>
              <a:t>Python (and Ruby)</a:t>
            </a:r>
          </a:p>
          <a:p>
            <a:pPr lvl="1" marL="0" indent="457200">
              <a:buSzTx/>
              <a:buNone/>
            </a:pPr>
          </a:p>
          <a:p>
            <a:pPr/>
            <a:r>
              <a:t>Open-source</a:t>
            </a:r>
          </a:p>
          <a:p>
            <a:pPr lvl="1" marL="0" indent="457200">
              <a:buSzTx/>
              <a:buNone/>
            </a:pPr>
            <a:r>
              <a:t>Go (and Rust)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ototypes…"/>
          <p:cNvSpPr txBox="1"/>
          <p:nvPr>
            <p:ph type="body" idx="21"/>
          </p:nvPr>
        </p:nvSpPr>
        <p:spPr>
          <a:xfrm>
            <a:off x="1206500" y="4048569"/>
            <a:ext cx="21971000" cy="102508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Prototypes</a:t>
            </a:r>
          </a:p>
          <a:p>
            <a:pPr lvl="1" marL="0" indent="457200">
              <a:buSzTx/>
              <a:buNone/>
            </a:pPr>
            <a:r>
              <a:t>Rust, Lua, TypeScript and Go</a:t>
            </a:r>
          </a:p>
          <a:p>
            <a:pPr lvl="1" marL="0" indent="457200">
              <a:buSzTx/>
              <a:buNone/>
            </a:pPr>
          </a:p>
          <a:p>
            <a:pPr/>
            <a:r>
              <a:t>In the past</a:t>
            </a:r>
          </a:p>
          <a:p>
            <a:pPr lvl="1" marL="0" indent="457200">
              <a:buSzTx/>
              <a:buNone/>
            </a:pPr>
            <a:r>
              <a:t>Elm, ActionScript, PHP and JavaScript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 paradigms and styles</a:t>
            </a:r>
          </a:p>
        </p:txBody>
      </p:sp>
      <p:sp>
        <p:nvSpPr>
          <p:cNvPr id="18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457200">
              <a:buSzTx/>
              <a:buNone/>
            </a:pPr>
            <a:r>
              <a:t>Imperative and declarative</a:t>
            </a:r>
          </a:p>
          <a:p>
            <a:pPr lvl="1" marL="0" indent="457200">
              <a:buSzTx/>
              <a:buNone/>
            </a:pPr>
            <a:r>
              <a:t>Functional and object-oriented</a:t>
            </a:r>
          </a:p>
          <a:p>
            <a:pPr lvl="1" marL="0" indent="457200">
              <a:buSzTx/>
              <a:buNone/>
            </a:pPr>
            <a:r>
              <a:t>Strong and weak typing</a:t>
            </a:r>
          </a:p>
          <a:p>
            <a:pPr lvl="1" marL="0" indent="457200">
              <a:buSzTx/>
              <a:buNone/>
            </a:pPr>
            <a:r>
              <a:t>Dynamic and static typing</a:t>
            </a:r>
          </a:p>
          <a:p>
            <a:pPr lvl="1" marL="0" indent="457200">
              <a:buSzTx/>
              <a:buNone/>
            </a:pPr>
            <a:r>
              <a:t>Compiled and interpreted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How?</a:t>
            </a:r>
          </a:p>
        </p:txBody>
      </p:sp>
      <p:sp>
        <p:nvSpPr>
          <p:cNvPr id="18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The idea is to share my learning hacks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1206500" y="5241978"/>
            <a:ext cx="21971000" cy="6269063"/>
          </a:xfrm>
          <a:prstGeom prst="rect">
            <a:avLst/>
          </a:prstGeom>
        </p:spPr>
        <p:txBody>
          <a:bodyPr/>
          <a:lstStyle/>
          <a:p>
            <a:pPr/>
            <a:r>
              <a:t>1. Break the ice</a:t>
            </a:r>
          </a:p>
          <a:p>
            <a:pPr/>
            <a:r>
              <a:t>2. Automate something boring</a:t>
            </a:r>
          </a:p>
          <a:p>
            <a:pPr/>
            <a:r>
              <a:t>3. Guided tour to complexity</a:t>
            </a:r>
          </a:p>
          <a:p>
            <a:pPr/>
            <a:r>
              <a:t>4. Get hands-on with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Break the ice</a:t>
            </a:r>
          </a:p>
        </p:txBody>
      </p:sp>
      <p:sp>
        <p:nvSpPr>
          <p:cNvPr id="19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Syntax</a:t>
            </a:r>
          </a:p>
          <a:p>
            <a:pPr lvl="1"/>
            <a:r>
              <a:t>Style</a:t>
            </a:r>
          </a:p>
          <a:p>
            <a:pPr lvl="1"/>
            <a:r>
              <a:t>Paradigms</a:t>
            </a:r>
          </a:p>
          <a:p>
            <a:pPr lvl="1"/>
            <a:r>
              <a:t>Environment</a:t>
            </a:r>
          </a:p>
          <a:p>
            <a:pPr lvl="1"/>
            <a:r>
              <a:t>Background</a:t>
            </a:r>
          </a:p>
          <a:p>
            <a:pPr marL="0" indent="0"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Big book</a:t>
            </a:r>
            <a:r>
              <a:t> or </a:t>
            </a:r>
            <a:r>
              <a:t>long course</a:t>
            </a:r>
          </a:p>
          <a:p>
            <a:pPr marL="0" indent="0">
              <a:buSzTx/>
              <a:buNone/>
            </a:pPr>
            <a:r>
              <a:t>…but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don’t worry</a:t>
            </a:r>
            <a:r>
              <a:t> about!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Automate something boring</a:t>
            </a:r>
          </a:p>
        </p:txBody>
      </p:sp>
      <p:sp>
        <p:nvSpPr>
          <p:cNvPr id="19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Try it</a:t>
            </a:r>
          </a:p>
          <a:p>
            <a:pPr lvl="1"/>
            <a:r>
              <a:t>Get things wrong</a:t>
            </a:r>
          </a:p>
          <a:p>
            <a:pPr lvl="1"/>
            <a:r>
              <a:t>Understand where you are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Download or scrape something, social media bot, re-write a part of a project…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Be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original</a:t>
            </a:r>
            <a:r>
              <a:t>, allow you to 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feel</a:t>
            </a:r>
            <a:r>
              <a:t>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Bariol Serif Regular"/>
        <a:ea typeface="Bariol Serif Regular"/>
        <a:cs typeface="Bariol Serif Regular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1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Bariol Regular"/>
            <a:ea typeface="Bariol Regular"/>
            <a:cs typeface="Bariol Regular"/>
            <a:sym typeface="Bariol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Bariol Serif Regular"/>
        <a:ea typeface="Bariol Serif Regular"/>
        <a:cs typeface="Bariol Serif Regular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1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Bariol Regular"/>
            <a:ea typeface="Bariol Regular"/>
            <a:cs typeface="Bariol Regular"/>
            <a:sym typeface="Bariol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