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60" r:id="rId3"/>
    <p:sldId id="330" r:id="rId4"/>
    <p:sldId id="356" r:id="rId5"/>
    <p:sldId id="357" r:id="rId6"/>
    <p:sldId id="358" r:id="rId7"/>
    <p:sldId id="359" r:id="rId8"/>
    <p:sldId id="259" r:id="rId9"/>
    <p:sldId id="331" r:id="rId10"/>
    <p:sldId id="333" r:id="rId11"/>
    <p:sldId id="335" r:id="rId12"/>
    <p:sldId id="336" r:id="rId13"/>
    <p:sldId id="337" r:id="rId14"/>
    <p:sldId id="355" r:id="rId15"/>
    <p:sldId id="338" r:id="rId16"/>
    <p:sldId id="339" r:id="rId17"/>
    <p:sldId id="342" r:id="rId18"/>
    <p:sldId id="340" r:id="rId19"/>
    <p:sldId id="343" r:id="rId20"/>
    <p:sldId id="360" r:id="rId21"/>
    <p:sldId id="303" r:id="rId22"/>
    <p:sldId id="306" r:id="rId23"/>
    <p:sldId id="345" r:id="rId24"/>
    <p:sldId id="350" r:id="rId25"/>
    <p:sldId id="347" r:id="rId26"/>
    <p:sldId id="315" r:id="rId27"/>
    <p:sldId id="318" r:id="rId28"/>
    <p:sldId id="316" r:id="rId29"/>
    <p:sldId id="319" r:id="rId30"/>
    <p:sldId id="314" r:id="rId31"/>
    <p:sldId id="348" r:id="rId32"/>
    <p:sldId id="351" r:id="rId33"/>
    <p:sldId id="349" r:id="rId34"/>
    <p:sldId id="353" r:id="rId35"/>
    <p:sldId id="354" r:id="rId36"/>
    <p:sldId id="352" r:id="rId37"/>
    <p:sldId id="288" r:id="rId38"/>
    <p:sldId id="26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1"/>
    <p:restoredTop sz="93112"/>
  </p:normalViewPr>
  <p:slideViewPr>
    <p:cSldViewPr snapToGrid="0" snapToObjects="1">
      <p:cViewPr varScale="1">
        <p:scale>
          <a:sx n="65" d="100"/>
          <a:sy n="65"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0AF5C-67B1-5B47-86DE-91EB095E4E0B}" type="datetimeFigureOut">
              <a:rPr lang="en-US" smtClean="0"/>
              <a:t>5/14/2019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B2D2D-F1A3-1849-AB6F-7EE10844027B}" type="slidenum">
              <a:rPr lang="en-US" smtClean="0"/>
              <a:t>‹#›</a:t>
            </a:fld>
            <a:endParaRPr lang="en-US"/>
          </a:p>
        </p:txBody>
      </p:sp>
    </p:spTree>
    <p:extLst>
      <p:ext uri="{BB962C8B-B14F-4D97-AF65-F5344CB8AC3E}">
        <p14:creationId xmlns:p14="http://schemas.microsoft.com/office/powerpoint/2010/main" val="428478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what is sensemaking? I adopted</a:t>
            </a:r>
            <a:r>
              <a:rPr lang="en-US" baseline="0" dirty="0" smtClean="0"/>
              <a:t> the definition by </a:t>
            </a:r>
            <a:r>
              <a:rPr lang="en-US" baseline="0" dirty="0" err="1" smtClean="0"/>
              <a:t>Stefik</a:t>
            </a:r>
            <a:r>
              <a:rPr lang="en-US" baseline="0" dirty="0" smtClean="0"/>
              <a:t>, which defines sensemaking as the task of creating an understanding of a problem or task.</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An important part of sensemaking involves making clear the  </a:t>
            </a:r>
            <a:r>
              <a:rPr lang="en-US" b="1" dirty="0" smtClean="0"/>
              <a:t>concepts and relationships</a:t>
            </a:r>
            <a:r>
              <a:rPr lang="en-US" dirty="0" smtClean="0"/>
              <a:t> involved in a task space.</a:t>
            </a:r>
          </a:p>
        </p:txBody>
      </p:sp>
      <p:sp>
        <p:nvSpPr>
          <p:cNvPr id="4" name="Slide Number Placeholder 3"/>
          <p:cNvSpPr>
            <a:spLocks noGrp="1"/>
          </p:cNvSpPr>
          <p:nvPr>
            <p:ph type="sldNum" sz="quarter" idx="10"/>
          </p:nvPr>
        </p:nvSpPr>
        <p:spPr/>
        <p:txBody>
          <a:bodyPr/>
          <a:lstStyle/>
          <a:p>
            <a:fld id="{DF6CA550-E734-4BD9-B0BE-0DA2B949A010}" type="slidenum">
              <a:rPr lang="en-US" smtClean="0"/>
              <a:pPr/>
              <a:t>5</a:t>
            </a:fld>
            <a:endParaRPr lang="en-US"/>
          </a:p>
        </p:txBody>
      </p:sp>
    </p:spTree>
    <p:extLst>
      <p:ext uri="{BB962C8B-B14F-4D97-AF65-F5344CB8AC3E}">
        <p14:creationId xmlns:p14="http://schemas.microsoft.com/office/powerpoint/2010/main" val="148059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D093B08-89A8-2244-9F75-DC03C9EB84E0}" type="slidenum">
              <a:rPr kumimoji="1" lang="zh-CN" altLang="en-US" smtClean="0"/>
              <a:t>30</a:t>
            </a:fld>
            <a:endParaRPr kumimoji="1" lang="zh-CN" altLang="en-US"/>
          </a:p>
        </p:txBody>
      </p:sp>
    </p:spTree>
    <p:extLst>
      <p:ext uri="{BB962C8B-B14F-4D97-AF65-F5344CB8AC3E}">
        <p14:creationId xmlns:p14="http://schemas.microsoft.com/office/powerpoint/2010/main" val="1624926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D093B08-89A8-2244-9F75-DC03C9EB84E0}" type="slidenum">
              <a:rPr kumimoji="1" lang="zh-CN" altLang="en-US" smtClean="0"/>
              <a:t>37</a:t>
            </a:fld>
            <a:endParaRPr kumimoji="1" lang="zh-CN" altLang="en-US"/>
          </a:p>
        </p:txBody>
      </p:sp>
    </p:spTree>
    <p:extLst>
      <p:ext uri="{BB962C8B-B14F-4D97-AF65-F5344CB8AC3E}">
        <p14:creationId xmlns:p14="http://schemas.microsoft.com/office/powerpoint/2010/main" val="102304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ts val="650"/>
              </a:spcBef>
              <a:spcAft>
                <a:spcPts val="650"/>
              </a:spcAft>
            </a:pPr>
            <a:endParaRPr lang="en-US" altLang="zh-CN" dirty="0">
              <a:latin typeface="Times New Roman" charset="0"/>
              <a:cs typeface="Times New Roman" charset="0"/>
            </a:endParaRPr>
          </a:p>
        </p:txBody>
      </p:sp>
      <p:sp>
        <p:nvSpPr>
          <p:cNvPr id="204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3BDE28B-81FC-8D40-8AEA-31F5FBAC28E7}" type="slidenum">
              <a:rPr lang="en-US" altLang="zh-CN">
                <a:latin typeface="Calibri" charset="0"/>
                <a:ea typeface="宋体" charset="0"/>
              </a:rPr>
              <a:pPr eaLnBrk="1" hangingPunct="1"/>
              <a:t>6</a:t>
            </a:fld>
            <a:endParaRPr lang="en-US" altLang="zh-CN">
              <a:latin typeface="Calibri" charset="0"/>
              <a:ea typeface="宋体" charset="0"/>
            </a:endParaRPr>
          </a:p>
        </p:txBody>
      </p:sp>
    </p:spTree>
    <p:extLst>
      <p:ext uri="{BB962C8B-B14F-4D97-AF65-F5344CB8AC3E}">
        <p14:creationId xmlns:p14="http://schemas.microsoft.com/office/powerpoint/2010/main" val="199916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193468" rtl="0" eaLnBrk="1" fontAlgn="auto" latinLnBrk="0" hangingPunct="1">
              <a:lnSpc>
                <a:spcPct val="100000"/>
              </a:lnSpc>
              <a:spcBef>
                <a:spcPts val="0"/>
              </a:spcBef>
              <a:spcAft>
                <a:spcPts val="0"/>
              </a:spcAft>
              <a:buClrTx/>
              <a:buSzTx/>
              <a:buFontTx/>
              <a:buNone/>
              <a:tabLst/>
              <a:defRPr/>
            </a:pPr>
            <a:endParaRPr lang="zh-CN" altLang="en-US" sz="800" dirty="0"/>
          </a:p>
        </p:txBody>
      </p:sp>
      <p:sp>
        <p:nvSpPr>
          <p:cNvPr id="4" name="幻灯片编号占位符 3"/>
          <p:cNvSpPr>
            <a:spLocks noGrp="1"/>
          </p:cNvSpPr>
          <p:nvPr>
            <p:ph type="sldNum" sz="quarter" idx="10"/>
          </p:nvPr>
        </p:nvSpPr>
        <p:spPr/>
        <p:txBody>
          <a:bodyPr/>
          <a:lstStyle/>
          <a:p>
            <a:fld id="{CD093B08-89A8-2244-9F75-DC03C9EB84E0}" type="slidenum">
              <a:rPr kumimoji="1" lang="zh-CN" altLang="en-US" smtClean="0"/>
              <a:t>21</a:t>
            </a:fld>
            <a:endParaRPr kumimoji="1" lang="zh-CN" altLang="en-US"/>
          </a:p>
        </p:txBody>
      </p:sp>
    </p:spTree>
    <p:extLst>
      <p:ext uri="{BB962C8B-B14F-4D97-AF65-F5344CB8AC3E}">
        <p14:creationId xmlns:p14="http://schemas.microsoft.com/office/powerpoint/2010/main" val="210793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193468" rtl="0" eaLnBrk="1" fontAlgn="auto" latinLnBrk="0" hangingPunct="1">
              <a:lnSpc>
                <a:spcPct val="100000"/>
              </a:lnSpc>
              <a:spcBef>
                <a:spcPts val="0"/>
              </a:spcBef>
              <a:spcAft>
                <a:spcPts val="0"/>
              </a:spcAft>
              <a:buClrTx/>
              <a:buSzTx/>
              <a:buFontTx/>
              <a:buNone/>
              <a:tabLst/>
              <a:defRPr/>
            </a:pPr>
            <a:endParaRPr lang="zh-CN" altLang="en-US" sz="800" dirty="0"/>
          </a:p>
        </p:txBody>
      </p:sp>
      <p:sp>
        <p:nvSpPr>
          <p:cNvPr id="4" name="幻灯片编号占位符 3"/>
          <p:cNvSpPr>
            <a:spLocks noGrp="1"/>
          </p:cNvSpPr>
          <p:nvPr>
            <p:ph type="sldNum" sz="quarter" idx="10"/>
          </p:nvPr>
        </p:nvSpPr>
        <p:spPr/>
        <p:txBody>
          <a:bodyPr/>
          <a:lstStyle/>
          <a:p>
            <a:fld id="{CD093B08-89A8-2244-9F75-DC03C9EB84E0}" type="slidenum">
              <a:rPr kumimoji="1" lang="zh-CN" altLang="en-US" smtClean="0"/>
              <a:t>22</a:t>
            </a:fld>
            <a:endParaRPr kumimoji="1" lang="zh-CN" altLang="en-US"/>
          </a:p>
        </p:txBody>
      </p:sp>
    </p:spTree>
    <p:extLst>
      <p:ext uri="{BB962C8B-B14F-4D97-AF65-F5344CB8AC3E}">
        <p14:creationId xmlns:p14="http://schemas.microsoft.com/office/powerpoint/2010/main" val="83783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193468" rtl="0" eaLnBrk="1" fontAlgn="auto" latinLnBrk="0" hangingPunct="1">
              <a:lnSpc>
                <a:spcPct val="100000"/>
              </a:lnSpc>
              <a:spcBef>
                <a:spcPts val="0"/>
              </a:spcBef>
              <a:spcAft>
                <a:spcPts val="0"/>
              </a:spcAft>
              <a:buClrTx/>
              <a:buSzTx/>
              <a:buFontTx/>
              <a:buNone/>
              <a:tabLst/>
              <a:defRPr/>
            </a:pPr>
            <a:r>
              <a:rPr lang="zh-CN" altLang="zh-CN" sz="254" kern="1200" dirty="0">
                <a:solidFill>
                  <a:schemeClr val="tx1"/>
                </a:solidFill>
                <a:effectLst/>
                <a:latin typeface="+mn-lt"/>
                <a:ea typeface="+mn-ea"/>
                <a:cs typeface="+mn-cs"/>
              </a:rPr>
              <a:t>在对</a:t>
            </a:r>
            <a:r>
              <a:rPr lang="en-US" altLang="zh-CN" sz="254" kern="1200" dirty="0">
                <a:solidFill>
                  <a:schemeClr val="tx1"/>
                </a:solidFill>
                <a:effectLst/>
                <a:latin typeface="+mn-lt"/>
                <a:ea typeface="+mn-ea"/>
                <a:cs typeface="+mn-cs"/>
              </a:rPr>
              <a:t>Morae</a:t>
            </a:r>
            <a:r>
              <a:rPr lang="zh-CN" altLang="zh-CN" sz="254" kern="1200" dirty="0">
                <a:solidFill>
                  <a:schemeClr val="tx1"/>
                </a:solidFill>
                <a:effectLst/>
                <a:latin typeface="+mn-lt"/>
                <a:ea typeface="+mn-ea"/>
                <a:cs typeface="+mn-cs"/>
              </a:rPr>
              <a:t>录制的</a:t>
            </a:r>
            <a:r>
              <a:rPr lang="en-US" altLang="zh-CN" sz="254" kern="1200" dirty="0">
                <a:solidFill>
                  <a:schemeClr val="tx1"/>
                </a:solidFill>
                <a:effectLst/>
                <a:latin typeface="+mn-lt"/>
                <a:ea typeface="+mn-ea"/>
                <a:cs typeface="+mn-cs"/>
              </a:rPr>
              <a:t>48</a:t>
            </a:r>
            <a:r>
              <a:rPr lang="zh-CN" altLang="zh-CN" sz="254" kern="1200" dirty="0">
                <a:solidFill>
                  <a:schemeClr val="tx1"/>
                </a:solidFill>
                <a:effectLst/>
                <a:latin typeface="+mn-lt"/>
                <a:ea typeface="+mn-ea"/>
                <a:cs typeface="+mn-cs"/>
              </a:rPr>
              <a:t>个视频进行人工编码阶段，除笔者外另有本项目组两位成员加入了编码工作，笔者和一位硕士研究生成员各负责</a:t>
            </a:r>
            <a:r>
              <a:rPr lang="en-US" altLang="zh-CN" sz="254" kern="1200" dirty="0">
                <a:solidFill>
                  <a:schemeClr val="tx1"/>
                </a:solidFill>
                <a:effectLst/>
                <a:latin typeface="+mn-lt"/>
                <a:ea typeface="+mn-ea"/>
                <a:cs typeface="+mn-cs"/>
              </a:rPr>
              <a:t>3</a:t>
            </a:r>
            <a:r>
              <a:rPr lang="zh-CN" altLang="zh-CN" sz="254" kern="1200" dirty="0">
                <a:solidFill>
                  <a:schemeClr val="tx1"/>
                </a:solidFill>
                <a:effectLst/>
                <a:latin typeface="+mn-lt"/>
                <a:ea typeface="+mn-ea"/>
                <a:cs typeface="+mn-cs"/>
              </a:rPr>
              <a:t>个小组共</a:t>
            </a:r>
            <a:r>
              <a:rPr lang="en-US" altLang="zh-CN" sz="254" kern="1200" dirty="0">
                <a:solidFill>
                  <a:schemeClr val="tx1"/>
                </a:solidFill>
                <a:effectLst/>
                <a:latin typeface="+mn-lt"/>
                <a:ea typeface="+mn-ea"/>
                <a:cs typeface="+mn-cs"/>
              </a:rPr>
              <a:t>18</a:t>
            </a:r>
            <a:r>
              <a:rPr lang="zh-CN" altLang="zh-CN" sz="254" kern="1200" dirty="0">
                <a:solidFill>
                  <a:schemeClr val="tx1"/>
                </a:solidFill>
                <a:effectLst/>
                <a:latin typeface="+mn-lt"/>
                <a:ea typeface="+mn-ea"/>
                <a:cs typeface="+mn-cs"/>
              </a:rPr>
              <a:t>个视频，另一位本科生成员负责</a:t>
            </a:r>
            <a:r>
              <a:rPr lang="en-US" altLang="zh-CN" sz="254" kern="1200" dirty="0">
                <a:solidFill>
                  <a:schemeClr val="tx1"/>
                </a:solidFill>
                <a:effectLst/>
                <a:latin typeface="+mn-lt"/>
                <a:ea typeface="+mn-ea"/>
                <a:cs typeface="+mn-cs"/>
              </a:rPr>
              <a:t>2</a:t>
            </a:r>
            <a:r>
              <a:rPr lang="zh-CN" altLang="zh-CN" sz="254" kern="1200" dirty="0">
                <a:solidFill>
                  <a:schemeClr val="tx1"/>
                </a:solidFill>
                <a:effectLst/>
                <a:latin typeface="+mn-lt"/>
                <a:ea typeface="+mn-ea"/>
                <a:cs typeface="+mn-cs"/>
              </a:rPr>
              <a:t>个小组共</a:t>
            </a:r>
            <a:r>
              <a:rPr lang="en-US" altLang="zh-CN" sz="254" kern="1200" dirty="0">
                <a:solidFill>
                  <a:schemeClr val="tx1"/>
                </a:solidFill>
                <a:effectLst/>
                <a:latin typeface="+mn-lt"/>
                <a:ea typeface="+mn-ea"/>
                <a:cs typeface="+mn-cs"/>
              </a:rPr>
              <a:t>12</a:t>
            </a:r>
            <a:r>
              <a:rPr lang="zh-CN" altLang="zh-CN" sz="254" kern="1200" dirty="0">
                <a:solidFill>
                  <a:schemeClr val="tx1"/>
                </a:solidFill>
                <a:effectLst/>
                <a:latin typeface="+mn-lt"/>
                <a:ea typeface="+mn-ea"/>
                <a:cs typeface="+mn-cs"/>
              </a:rPr>
              <a:t>个视频。参与编码的三人提前培训了行为框架、含义及示例，编码方法、规则、要求及注意事项，确保对编码工作有统一的理解。</a:t>
            </a:r>
            <a:endParaRPr kumimoji="1" lang="zh-CN" altLang="en-US" dirty="0"/>
          </a:p>
        </p:txBody>
      </p:sp>
      <p:sp>
        <p:nvSpPr>
          <p:cNvPr id="4" name="幻灯片编号占位符 3"/>
          <p:cNvSpPr>
            <a:spLocks noGrp="1"/>
          </p:cNvSpPr>
          <p:nvPr>
            <p:ph type="sldNum" sz="quarter" idx="10"/>
          </p:nvPr>
        </p:nvSpPr>
        <p:spPr/>
        <p:txBody>
          <a:bodyPr/>
          <a:lstStyle/>
          <a:p>
            <a:fld id="{CD093B08-89A8-2244-9F75-DC03C9EB84E0}" type="slidenum">
              <a:rPr kumimoji="1" lang="zh-CN" altLang="en-US" smtClean="0"/>
              <a:t>23</a:t>
            </a:fld>
            <a:endParaRPr kumimoji="1" lang="zh-CN" altLang="en-US"/>
          </a:p>
        </p:txBody>
      </p:sp>
    </p:spTree>
    <p:extLst>
      <p:ext uri="{BB962C8B-B14F-4D97-AF65-F5344CB8AC3E}">
        <p14:creationId xmlns:p14="http://schemas.microsoft.com/office/powerpoint/2010/main" val="303501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193468" rtl="0" eaLnBrk="1" fontAlgn="auto" latinLnBrk="0" hangingPunct="1">
              <a:lnSpc>
                <a:spcPct val="100000"/>
              </a:lnSpc>
              <a:spcBef>
                <a:spcPts val="0"/>
              </a:spcBef>
              <a:spcAft>
                <a:spcPts val="0"/>
              </a:spcAft>
              <a:buClrTx/>
              <a:buSzTx/>
              <a:buFontTx/>
              <a:buNone/>
              <a:tabLst/>
              <a:defRPr/>
            </a:pPr>
            <a:r>
              <a:rPr lang="zh-CN" altLang="zh-CN" sz="254" kern="1200" dirty="0">
                <a:solidFill>
                  <a:schemeClr val="tx1"/>
                </a:solidFill>
                <a:effectLst/>
                <a:latin typeface="+mn-lt"/>
                <a:ea typeface="+mn-ea"/>
                <a:cs typeface="+mn-cs"/>
              </a:rPr>
              <a:t>平行型小组是指在任务开始时将任务进行分解，划分为子任务，组员分工领取各自的任务然后同时工作。除了</a:t>
            </a:r>
            <a:r>
              <a:rPr lang="en-US" altLang="zh-CN" sz="254" kern="1200" dirty="0">
                <a:solidFill>
                  <a:schemeClr val="tx1"/>
                </a:solidFill>
                <a:effectLst/>
                <a:latin typeface="+mn-lt"/>
                <a:ea typeface="+mn-ea"/>
                <a:cs typeface="+mn-cs"/>
              </a:rPr>
              <a:t>F</a:t>
            </a:r>
            <a:r>
              <a:rPr lang="zh-CN" altLang="zh-CN" sz="254" kern="1200" dirty="0">
                <a:solidFill>
                  <a:schemeClr val="tx1"/>
                </a:solidFill>
                <a:effectLst/>
                <a:latin typeface="+mn-lt"/>
                <a:ea typeface="+mn-ea"/>
                <a:cs typeface="+mn-cs"/>
              </a:rPr>
              <a:t>组以外，其他小组的第一次任务都是平行型策略，但是第二次任务中随着协作经验的累积和亲密度、协作程度的加深，只有</a:t>
            </a:r>
            <a:r>
              <a:rPr lang="en-US" altLang="zh-CN" sz="254" kern="1200" dirty="0">
                <a:solidFill>
                  <a:schemeClr val="tx1"/>
                </a:solidFill>
                <a:effectLst/>
                <a:latin typeface="+mn-lt"/>
                <a:ea typeface="+mn-ea"/>
                <a:cs typeface="+mn-cs"/>
              </a:rPr>
              <a:t>3</a:t>
            </a:r>
            <a:r>
              <a:rPr lang="zh-CN" altLang="zh-CN" sz="254" kern="1200" dirty="0">
                <a:solidFill>
                  <a:schemeClr val="tx1"/>
                </a:solidFill>
                <a:effectLst/>
                <a:latin typeface="+mn-lt"/>
                <a:ea typeface="+mn-ea"/>
                <a:cs typeface="+mn-cs"/>
              </a:rPr>
              <a:t>个小组继续采用平行型协作策略。值得一提的是，哪怕是采用平行型协作策略，也可能存在因小组成员不配合而产生的资源浪费情况。例如</a:t>
            </a:r>
            <a:r>
              <a:rPr lang="en-US" altLang="zh-CN" sz="254" kern="1200" dirty="0">
                <a:solidFill>
                  <a:schemeClr val="tx1"/>
                </a:solidFill>
                <a:effectLst/>
                <a:latin typeface="+mn-lt"/>
                <a:ea typeface="+mn-ea"/>
                <a:cs typeface="+mn-cs"/>
              </a:rPr>
              <a:t>E</a:t>
            </a:r>
            <a:r>
              <a:rPr lang="zh-CN" altLang="zh-CN" sz="254" kern="1200" dirty="0">
                <a:solidFill>
                  <a:schemeClr val="tx1"/>
                </a:solidFill>
                <a:effectLst/>
                <a:latin typeface="+mn-lt"/>
                <a:ea typeface="+mn-ea"/>
                <a:cs typeface="+mn-cs"/>
              </a:rPr>
              <a:t>组第一次任务中，组员</a:t>
            </a:r>
            <a:r>
              <a:rPr lang="en-US" altLang="zh-CN" sz="254" kern="1200" dirty="0">
                <a:solidFill>
                  <a:schemeClr val="tx1"/>
                </a:solidFill>
                <a:effectLst/>
                <a:latin typeface="+mn-lt"/>
                <a:ea typeface="+mn-ea"/>
                <a:cs typeface="+mn-cs"/>
              </a:rPr>
              <a:t>E-2</a:t>
            </a:r>
            <a:r>
              <a:rPr lang="zh-CN" altLang="zh-CN" sz="254" kern="1200" dirty="0">
                <a:solidFill>
                  <a:schemeClr val="tx1"/>
                </a:solidFill>
                <a:effectLst/>
                <a:latin typeface="+mn-lt"/>
                <a:ea typeface="+mn-ea"/>
                <a:cs typeface="+mn-cs"/>
              </a:rPr>
              <a:t>虽然拿到了组内分工安排，但是并没有按照自己的分工完成任务，而是对整个小组任务进行了搜索。但由于对有道云协作软件的不熟悉，并没有将自己最终的结果上传到小组文件夹中，未对本次协作创造贡献。</a:t>
            </a:r>
          </a:p>
          <a:p>
            <a:pPr marL="0" marR="0" lvl="0" indent="0" algn="l" defTabSz="193468" rtl="0" eaLnBrk="1" fontAlgn="auto" latinLnBrk="0" hangingPunct="1">
              <a:lnSpc>
                <a:spcPct val="100000"/>
              </a:lnSpc>
              <a:spcBef>
                <a:spcPts val="0"/>
              </a:spcBef>
              <a:spcAft>
                <a:spcPts val="0"/>
              </a:spcAft>
              <a:buClrTx/>
              <a:buSzTx/>
              <a:buFontTx/>
              <a:buNone/>
              <a:tabLst/>
              <a:defRPr/>
            </a:pPr>
            <a:endParaRPr lang="zh-CN" altLang="zh-CN" sz="254"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CD093B08-89A8-2244-9F75-DC03C9EB84E0}" type="slidenum">
              <a:rPr kumimoji="1" lang="zh-CN" altLang="en-US" smtClean="0"/>
              <a:t>26</a:t>
            </a:fld>
            <a:endParaRPr kumimoji="1" lang="zh-CN" altLang="en-US"/>
          </a:p>
        </p:txBody>
      </p:sp>
    </p:spTree>
    <p:extLst>
      <p:ext uri="{BB962C8B-B14F-4D97-AF65-F5344CB8AC3E}">
        <p14:creationId xmlns:p14="http://schemas.microsoft.com/office/powerpoint/2010/main" val="118216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254" kern="1200" dirty="0">
                <a:solidFill>
                  <a:schemeClr val="tx1"/>
                </a:solidFill>
                <a:effectLst/>
                <a:latin typeface="+mn-lt"/>
                <a:ea typeface="+mn-ea"/>
                <a:cs typeface="+mn-cs"/>
              </a:rPr>
              <a:t>协作型小组是指在任务开始时不进行分工，组员共同阅读材料、搜寻信息、编辑成果，协作完成任务。例如</a:t>
            </a:r>
            <a:r>
              <a:rPr lang="en-US" altLang="zh-CN" sz="254" kern="1200" dirty="0">
                <a:solidFill>
                  <a:schemeClr val="tx1"/>
                </a:solidFill>
                <a:effectLst/>
                <a:latin typeface="+mn-lt"/>
                <a:ea typeface="+mn-ea"/>
                <a:cs typeface="+mn-cs"/>
              </a:rPr>
              <a:t>C</a:t>
            </a:r>
            <a:r>
              <a:rPr lang="zh-CN" altLang="zh-CN" sz="254" kern="1200" dirty="0">
                <a:solidFill>
                  <a:schemeClr val="tx1"/>
                </a:solidFill>
                <a:effectLst/>
                <a:latin typeface="+mn-lt"/>
                <a:ea typeface="+mn-ea"/>
                <a:cs typeface="+mn-cs"/>
              </a:rPr>
              <a:t>组第二次任务中，组长</a:t>
            </a:r>
            <a:r>
              <a:rPr lang="en-US" altLang="zh-CN" sz="254" kern="1200" dirty="0">
                <a:solidFill>
                  <a:schemeClr val="tx1"/>
                </a:solidFill>
                <a:effectLst/>
                <a:latin typeface="+mn-lt"/>
                <a:ea typeface="+mn-ea"/>
                <a:cs typeface="+mn-cs"/>
              </a:rPr>
              <a:t>C-1</a:t>
            </a:r>
            <a:r>
              <a:rPr lang="zh-CN" altLang="zh-CN" sz="254" kern="1200" dirty="0">
                <a:solidFill>
                  <a:schemeClr val="tx1"/>
                </a:solidFill>
                <a:effectLst/>
                <a:latin typeface="+mn-lt"/>
                <a:ea typeface="+mn-ea"/>
                <a:cs typeface="+mn-cs"/>
              </a:rPr>
              <a:t>提议大家先一起搜集资料，了解基本事件之后再讨论快播案存在的法律争议和完善方法。在后来的协作过程中，大家选择了不进行分工而是直接一同编辑的方式，从第一题开始进行信息检索，找到相关资料后即粘贴到相应位置，第二题也是如此。</a:t>
            </a:r>
            <a:endParaRPr kumimoji="1" lang="zh-CN" altLang="en-US" dirty="0"/>
          </a:p>
        </p:txBody>
      </p:sp>
      <p:sp>
        <p:nvSpPr>
          <p:cNvPr id="4" name="幻灯片编号占位符 3"/>
          <p:cNvSpPr>
            <a:spLocks noGrp="1"/>
          </p:cNvSpPr>
          <p:nvPr>
            <p:ph type="sldNum" sz="quarter" idx="10"/>
          </p:nvPr>
        </p:nvSpPr>
        <p:spPr/>
        <p:txBody>
          <a:bodyPr/>
          <a:lstStyle/>
          <a:p>
            <a:fld id="{CD093B08-89A8-2244-9F75-DC03C9EB84E0}" type="slidenum">
              <a:rPr kumimoji="1" lang="zh-CN" altLang="en-US" smtClean="0"/>
              <a:t>27</a:t>
            </a:fld>
            <a:endParaRPr kumimoji="1" lang="zh-CN" altLang="en-US"/>
          </a:p>
        </p:txBody>
      </p:sp>
    </p:spTree>
    <p:extLst>
      <p:ext uri="{BB962C8B-B14F-4D97-AF65-F5344CB8AC3E}">
        <p14:creationId xmlns:p14="http://schemas.microsoft.com/office/powerpoint/2010/main" val="26213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193468" rtl="0" eaLnBrk="1" fontAlgn="auto" latinLnBrk="0" hangingPunct="1">
              <a:lnSpc>
                <a:spcPct val="100000"/>
              </a:lnSpc>
              <a:spcBef>
                <a:spcPts val="0"/>
              </a:spcBef>
              <a:spcAft>
                <a:spcPts val="0"/>
              </a:spcAft>
              <a:buClrTx/>
              <a:buSzTx/>
              <a:buFontTx/>
              <a:buNone/>
              <a:tabLst/>
              <a:defRPr/>
            </a:pPr>
            <a:r>
              <a:rPr lang="zh-CN" altLang="zh-CN" sz="254" kern="1200" dirty="0">
                <a:solidFill>
                  <a:schemeClr val="tx1"/>
                </a:solidFill>
                <a:effectLst/>
                <a:latin typeface="+mn-lt"/>
                <a:ea typeface="+mn-ea"/>
                <a:cs typeface="+mn-cs"/>
              </a:rPr>
              <a:t>顺序型小组是指在任务协作中存在顺序关系。任务开始时将任务进行分解，并且将任务的完成划分阶段，组员领取各自的任务，一位组员的任务成果输出后传递给下一个组员继续完成或者作为下一个组员完成任务的依据。例如</a:t>
            </a:r>
            <a:r>
              <a:rPr lang="en-US" altLang="zh-CN" sz="254" kern="1200" dirty="0">
                <a:solidFill>
                  <a:schemeClr val="tx1"/>
                </a:solidFill>
                <a:effectLst/>
                <a:latin typeface="+mn-lt"/>
                <a:ea typeface="+mn-ea"/>
                <a:cs typeface="+mn-cs"/>
              </a:rPr>
              <a:t>D</a:t>
            </a:r>
            <a:r>
              <a:rPr lang="zh-CN" altLang="zh-CN" sz="254" kern="1200" dirty="0">
                <a:solidFill>
                  <a:schemeClr val="tx1"/>
                </a:solidFill>
                <a:effectLst/>
                <a:latin typeface="+mn-lt"/>
                <a:ea typeface="+mn-ea"/>
                <a:cs typeface="+mn-cs"/>
              </a:rPr>
              <a:t>组第二次任务，组长</a:t>
            </a:r>
            <a:r>
              <a:rPr lang="en-US" altLang="zh-CN" sz="254" kern="1200" dirty="0">
                <a:solidFill>
                  <a:schemeClr val="tx1"/>
                </a:solidFill>
                <a:effectLst/>
                <a:latin typeface="+mn-lt"/>
                <a:ea typeface="+mn-ea"/>
                <a:cs typeface="+mn-cs"/>
              </a:rPr>
              <a:t>D-1</a:t>
            </a:r>
            <a:r>
              <a:rPr lang="zh-CN" altLang="zh-CN" sz="254" kern="1200" dirty="0">
                <a:solidFill>
                  <a:schemeClr val="tx1"/>
                </a:solidFill>
                <a:effectLst/>
                <a:latin typeface="+mn-lt"/>
                <a:ea typeface="+mn-ea"/>
                <a:cs typeface="+mn-cs"/>
              </a:rPr>
              <a:t>将第二个问题快播案的法律争议及完善分成了两部分，由组长</a:t>
            </a:r>
            <a:r>
              <a:rPr lang="en-US" altLang="zh-CN" sz="254" kern="1200" dirty="0">
                <a:solidFill>
                  <a:schemeClr val="tx1"/>
                </a:solidFill>
                <a:effectLst/>
                <a:latin typeface="+mn-lt"/>
                <a:ea typeface="+mn-ea"/>
                <a:cs typeface="+mn-cs"/>
              </a:rPr>
              <a:t>D-1</a:t>
            </a:r>
            <a:r>
              <a:rPr lang="zh-CN" altLang="zh-CN" sz="254" kern="1200" dirty="0">
                <a:solidFill>
                  <a:schemeClr val="tx1"/>
                </a:solidFill>
                <a:effectLst/>
                <a:latin typeface="+mn-lt"/>
                <a:ea typeface="+mn-ea"/>
                <a:cs typeface="+mn-cs"/>
              </a:rPr>
              <a:t>负责法律争议，组员</a:t>
            </a:r>
            <a:r>
              <a:rPr lang="en-US" altLang="zh-CN" sz="254" kern="1200" dirty="0">
                <a:solidFill>
                  <a:schemeClr val="tx1"/>
                </a:solidFill>
                <a:effectLst/>
                <a:latin typeface="+mn-lt"/>
                <a:ea typeface="+mn-ea"/>
                <a:cs typeface="+mn-cs"/>
              </a:rPr>
              <a:t>D-2</a:t>
            </a:r>
            <a:r>
              <a:rPr lang="zh-CN" altLang="zh-CN" sz="254" kern="1200" dirty="0">
                <a:solidFill>
                  <a:schemeClr val="tx1"/>
                </a:solidFill>
                <a:effectLst/>
                <a:latin typeface="+mn-lt"/>
                <a:ea typeface="+mn-ea"/>
                <a:cs typeface="+mn-cs"/>
              </a:rPr>
              <a:t>负责针对争议的法律制度完善方法，在找材料的过程中组长</a:t>
            </a:r>
            <a:r>
              <a:rPr lang="en-US" altLang="zh-CN" sz="254" kern="1200" dirty="0">
                <a:solidFill>
                  <a:schemeClr val="tx1"/>
                </a:solidFill>
                <a:effectLst/>
                <a:latin typeface="+mn-lt"/>
                <a:ea typeface="+mn-ea"/>
                <a:cs typeface="+mn-cs"/>
              </a:rPr>
              <a:t>D-1</a:t>
            </a:r>
            <a:r>
              <a:rPr lang="zh-CN" altLang="zh-CN" sz="254" kern="1200" dirty="0">
                <a:solidFill>
                  <a:schemeClr val="tx1"/>
                </a:solidFill>
                <a:effectLst/>
                <a:latin typeface="+mn-lt"/>
                <a:ea typeface="+mn-ea"/>
                <a:cs typeface="+mn-cs"/>
              </a:rPr>
              <a:t>先快速的找到了三个争议点然后传递给组员</a:t>
            </a:r>
            <a:r>
              <a:rPr lang="en-US" altLang="zh-CN" sz="254" kern="1200" dirty="0">
                <a:solidFill>
                  <a:schemeClr val="tx1"/>
                </a:solidFill>
                <a:effectLst/>
                <a:latin typeface="+mn-lt"/>
                <a:ea typeface="+mn-ea"/>
                <a:cs typeface="+mn-cs"/>
              </a:rPr>
              <a:t>D-2</a:t>
            </a:r>
            <a:r>
              <a:rPr lang="zh-CN" altLang="zh-CN" sz="254" kern="1200" dirty="0">
                <a:solidFill>
                  <a:schemeClr val="tx1"/>
                </a:solidFill>
                <a:effectLst/>
                <a:latin typeface="+mn-lt"/>
                <a:ea typeface="+mn-ea"/>
                <a:cs typeface="+mn-cs"/>
              </a:rPr>
              <a:t>，让她去找对应的解决方案。</a:t>
            </a:r>
          </a:p>
          <a:p>
            <a:endParaRPr kumimoji="1" lang="zh-CN" altLang="en-US" dirty="0"/>
          </a:p>
        </p:txBody>
      </p:sp>
      <p:sp>
        <p:nvSpPr>
          <p:cNvPr id="4" name="幻灯片编号占位符 3"/>
          <p:cNvSpPr>
            <a:spLocks noGrp="1"/>
          </p:cNvSpPr>
          <p:nvPr>
            <p:ph type="sldNum" sz="quarter" idx="10"/>
          </p:nvPr>
        </p:nvSpPr>
        <p:spPr/>
        <p:txBody>
          <a:bodyPr/>
          <a:lstStyle/>
          <a:p>
            <a:fld id="{CD093B08-89A8-2244-9F75-DC03C9EB84E0}" type="slidenum">
              <a:rPr kumimoji="1" lang="zh-CN" altLang="en-US" smtClean="0"/>
              <a:t>28</a:t>
            </a:fld>
            <a:endParaRPr kumimoji="1" lang="zh-CN" altLang="en-US"/>
          </a:p>
        </p:txBody>
      </p:sp>
    </p:spTree>
    <p:extLst>
      <p:ext uri="{BB962C8B-B14F-4D97-AF65-F5344CB8AC3E}">
        <p14:creationId xmlns:p14="http://schemas.microsoft.com/office/powerpoint/2010/main" val="345996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254" kern="1200" dirty="0">
                <a:solidFill>
                  <a:schemeClr val="tx1"/>
                </a:solidFill>
                <a:effectLst/>
                <a:latin typeface="+mn-lt"/>
                <a:ea typeface="+mn-ea"/>
                <a:cs typeface="+mn-cs"/>
              </a:rPr>
              <a:t>平行</a:t>
            </a:r>
            <a:r>
              <a:rPr lang="en-US" altLang="zh-CN" sz="254" kern="1200" dirty="0">
                <a:solidFill>
                  <a:schemeClr val="tx1"/>
                </a:solidFill>
                <a:effectLst/>
                <a:latin typeface="+mn-lt"/>
                <a:ea typeface="+mn-ea"/>
                <a:cs typeface="+mn-cs"/>
              </a:rPr>
              <a:t>-</a:t>
            </a:r>
            <a:r>
              <a:rPr lang="zh-CN" altLang="zh-CN" sz="254" kern="1200" dirty="0">
                <a:solidFill>
                  <a:schemeClr val="tx1"/>
                </a:solidFill>
                <a:effectLst/>
                <a:latin typeface="+mn-lt"/>
                <a:ea typeface="+mn-ea"/>
                <a:cs typeface="+mn-cs"/>
              </a:rPr>
              <a:t>协作型小组在任务开始时进行分工，但存在不分工的协作现象，有两种情况，一种是两个组员负责同一个问题且没有继续向下分解分工，另一种是一个组员做完自己的部分后加入到另两个组员的协作中，搜寻相关信息补充答案。第一种情况，例如</a:t>
            </a:r>
            <a:r>
              <a:rPr lang="en-US" altLang="zh-CN" sz="254" kern="1200" dirty="0">
                <a:solidFill>
                  <a:schemeClr val="tx1"/>
                </a:solidFill>
                <a:effectLst/>
                <a:latin typeface="+mn-lt"/>
                <a:ea typeface="+mn-ea"/>
                <a:cs typeface="+mn-cs"/>
              </a:rPr>
              <a:t>H</a:t>
            </a:r>
            <a:r>
              <a:rPr lang="zh-CN" altLang="zh-CN" sz="254" kern="1200" dirty="0">
                <a:solidFill>
                  <a:schemeClr val="tx1"/>
                </a:solidFill>
                <a:effectLst/>
                <a:latin typeface="+mn-lt"/>
                <a:ea typeface="+mn-ea"/>
                <a:cs typeface="+mn-cs"/>
              </a:rPr>
              <a:t>组第二次任务，组员</a:t>
            </a:r>
            <a:r>
              <a:rPr lang="en-US" altLang="zh-CN" sz="254" kern="1200" dirty="0">
                <a:solidFill>
                  <a:schemeClr val="tx1"/>
                </a:solidFill>
                <a:effectLst/>
                <a:latin typeface="+mn-lt"/>
                <a:ea typeface="+mn-ea"/>
                <a:cs typeface="+mn-cs"/>
              </a:rPr>
              <a:t>H-1</a:t>
            </a:r>
            <a:r>
              <a:rPr lang="zh-CN" altLang="zh-CN" sz="254" kern="1200" dirty="0">
                <a:solidFill>
                  <a:schemeClr val="tx1"/>
                </a:solidFill>
                <a:effectLst/>
                <a:latin typeface="+mn-lt"/>
                <a:ea typeface="+mn-ea"/>
                <a:cs typeface="+mn-cs"/>
              </a:rPr>
              <a:t>和组员</a:t>
            </a:r>
            <a:r>
              <a:rPr lang="en-US" altLang="zh-CN" sz="254" kern="1200" dirty="0">
                <a:solidFill>
                  <a:schemeClr val="tx1"/>
                </a:solidFill>
                <a:effectLst/>
                <a:latin typeface="+mn-lt"/>
                <a:ea typeface="+mn-ea"/>
                <a:cs typeface="+mn-cs"/>
              </a:rPr>
              <a:t>H-3</a:t>
            </a:r>
            <a:r>
              <a:rPr lang="zh-CN" altLang="zh-CN" sz="254" kern="1200" dirty="0">
                <a:solidFill>
                  <a:schemeClr val="tx1"/>
                </a:solidFill>
                <a:effectLst/>
                <a:latin typeface="+mn-lt"/>
                <a:ea typeface="+mn-ea"/>
                <a:cs typeface="+mn-cs"/>
              </a:rPr>
              <a:t>共同负责第二题且并没有细化分工，且最终直接全部采用组员</a:t>
            </a:r>
            <a:r>
              <a:rPr lang="en-US" altLang="zh-CN" sz="254" kern="1200" dirty="0">
                <a:solidFill>
                  <a:schemeClr val="tx1"/>
                </a:solidFill>
                <a:effectLst/>
                <a:latin typeface="+mn-lt"/>
                <a:ea typeface="+mn-ea"/>
                <a:cs typeface="+mn-cs"/>
              </a:rPr>
              <a:t>H-3</a:t>
            </a:r>
            <a:r>
              <a:rPr lang="zh-CN" altLang="zh-CN" sz="254" kern="1200" dirty="0">
                <a:solidFill>
                  <a:schemeClr val="tx1"/>
                </a:solidFill>
                <a:effectLst/>
                <a:latin typeface="+mn-lt"/>
                <a:ea typeface="+mn-ea"/>
                <a:cs typeface="+mn-cs"/>
              </a:rPr>
              <a:t>的答案，组员</a:t>
            </a:r>
            <a:r>
              <a:rPr lang="en-US" altLang="zh-CN" sz="254" kern="1200" dirty="0">
                <a:solidFill>
                  <a:schemeClr val="tx1"/>
                </a:solidFill>
                <a:effectLst/>
                <a:latin typeface="+mn-lt"/>
                <a:ea typeface="+mn-ea"/>
                <a:cs typeface="+mn-cs"/>
              </a:rPr>
              <a:t>H-1</a:t>
            </a:r>
            <a:r>
              <a:rPr lang="zh-CN" altLang="zh-CN" sz="254" kern="1200" dirty="0">
                <a:solidFill>
                  <a:schemeClr val="tx1"/>
                </a:solidFill>
                <a:effectLst/>
                <a:latin typeface="+mn-lt"/>
                <a:ea typeface="+mn-ea"/>
                <a:cs typeface="+mn-cs"/>
              </a:rPr>
              <a:t>并没有为小组成果做出贡献。第二种情况，例如</a:t>
            </a:r>
            <a:r>
              <a:rPr lang="en-US" altLang="zh-CN" sz="254" kern="1200" dirty="0">
                <a:solidFill>
                  <a:schemeClr val="tx1"/>
                </a:solidFill>
                <a:effectLst/>
                <a:latin typeface="+mn-lt"/>
                <a:ea typeface="+mn-ea"/>
                <a:cs typeface="+mn-cs"/>
              </a:rPr>
              <a:t>A</a:t>
            </a:r>
            <a:r>
              <a:rPr lang="zh-CN" altLang="zh-CN" sz="254" kern="1200" dirty="0">
                <a:solidFill>
                  <a:schemeClr val="tx1"/>
                </a:solidFill>
                <a:effectLst/>
                <a:latin typeface="+mn-lt"/>
                <a:ea typeface="+mn-ea"/>
                <a:cs typeface="+mn-cs"/>
              </a:rPr>
              <a:t>组、</a:t>
            </a:r>
            <a:r>
              <a:rPr lang="en-US" altLang="zh-CN" sz="254" kern="1200" dirty="0">
                <a:solidFill>
                  <a:schemeClr val="tx1"/>
                </a:solidFill>
                <a:effectLst/>
                <a:latin typeface="+mn-lt"/>
                <a:ea typeface="+mn-ea"/>
                <a:cs typeface="+mn-cs"/>
              </a:rPr>
              <a:t>B</a:t>
            </a:r>
            <a:r>
              <a:rPr lang="zh-CN" altLang="zh-CN" sz="254" kern="1200" dirty="0">
                <a:solidFill>
                  <a:schemeClr val="tx1"/>
                </a:solidFill>
                <a:effectLst/>
                <a:latin typeface="+mn-lt"/>
                <a:ea typeface="+mn-ea"/>
                <a:cs typeface="+mn-cs"/>
              </a:rPr>
              <a:t>组第二次任务中，组员</a:t>
            </a:r>
            <a:r>
              <a:rPr lang="en-US" altLang="zh-CN" sz="254" kern="1200" dirty="0">
                <a:solidFill>
                  <a:schemeClr val="tx1"/>
                </a:solidFill>
                <a:effectLst/>
                <a:latin typeface="+mn-lt"/>
                <a:ea typeface="+mn-ea"/>
                <a:cs typeface="+mn-cs"/>
              </a:rPr>
              <a:t>3</a:t>
            </a:r>
            <a:r>
              <a:rPr lang="zh-CN" altLang="zh-CN" sz="254" kern="1200" dirty="0">
                <a:solidFill>
                  <a:schemeClr val="tx1"/>
                </a:solidFill>
                <a:effectLst/>
                <a:latin typeface="+mn-lt"/>
                <a:ea typeface="+mn-ea"/>
                <a:cs typeface="+mn-cs"/>
              </a:rPr>
              <a:t>号都负责第一题，做完第一题后立刻加入另外两个组员一起做第二题。</a:t>
            </a:r>
            <a:endParaRPr kumimoji="1" lang="zh-CN" altLang="en-US" dirty="0"/>
          </a:p>
        </p:txBody>
      </p:sp>
      <p:sp>
        <p:nvSpPr>
          <p:cNvPr id="4" name="幻灯片编号占位符 3"/>
          <p:cNvSpPr>
            <a:spLocks noGrp="1"/>
          </p:cNvSpPr>
          <p:nvPr>
            <p:ph type="sldNum" sz="quarter" idx="10"/>
          </p:nvPr>
        </p:nvSpPr>
        <p:spPr/>
        <p:txBody>
          <a:bodyPr/>
          <a:lstStyle/>
          <a:p>
            <a:fld id="{CD093B08-89A8-2244-9F75-DC03C9EB84E0}" type="slidenum">
              <a:rPr kumimoji="1" lang="zh-CN" altLang="en-US" smtClean="0"/>
              <a:t>29</a:t>
            </a:fld>
            <a:endParaRPr kumimoji="1" lang="zh-CN" altLang="en-US"/>
          </a:p>
        </p:txBody>
      </p:sp>
    </p:spTree>
    <p:extLst>
      <p:ext uri="{BB962C8B-B14F-4D97-AF65-F5344CB8AC3E}">
        <p14:creationId xmlns:p14="http://schemas.microsoft.com/office/powerpoint/2010/main" val="65856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4263"/>
            <a:ext cx="7772400" cy="2319454"/>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932771" y="4117908"/>
            <a:ext cx="5068229" cy="109237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09EAA-0FA3-7E4F-9917-42F888EEF570}"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29889-A937-B546-8DEB-29471156BC96}" type="slidenum">
              <a:rPr lang="en-US" smtClean="0"/>
              <a:t>‹#›</a:t>
            </a:fld>
            <a:endParaRPr lang="en-US"/>
          </a:p>
        </p:txBody>
      </p:sp>
      <p:pic>
        <p:nvPicPr>
          <p:cNvPr id="7" name="Picture 6"/>
          <p:cNvPicPr>
            <a:picLocks noChangeAspect="1"/>
          </p:cNvPicPr>
          <p:nvPr userDrawn="1"/>
        </p:nvPicPr>
        <p:blipFill>
          <a:blip r:embed="rId2"/>
          <a:stretch>
            <a:fillRect/>
          </a:stretch>
        </p:blipFill>
        <p:spPr>
          <a:xfrm>
            <a:off x="1657351" y="4117908"/>
            <a:ext cx="1092374" cy="1092374"/>
          </a:xfrm>
          <a:prstGeom prst="rect">
            <a:avLst/>
          </a:prstGeom>
        </p:spPr>
      </p:pic>
    </p:spTree>
    <p:extLst>
      <p:ext uri="{BB962C8B-B14F-4D97-AF65-F5344CB8AC3E}">
        <p14:creationId xmlns:p14="http://schemas.microsoft.com/office/powerpoint/2010/main" val="55493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9143999" cy="1404198"/>
          </a:xfrm>
          <a:prstGeom prst="rect">
            <a:avLst/>
          </a:prstGeom>
        </p:spPr>
      </p:pic>
      <p:pic>
        <p:nvPicPr>
          <p:cNvPr id="8" name="图片 1"/>
          <p:cNvPicPr>
            <a:picLocks noChangeAspect="1"/>
          </p:cNvPicPr>
          <p:nvPr userDrawn="1"/>
        </p:nvPicPr>
        <p:blipFill>
          <a:blip r:embed="rId3">
            <a:clrChange>
              <a:clrFrom>
                <a:srgbClr val="9A0000"/>
              </a:clrFrom>
              <a:clrTo>
                <a:srgbClr val="9A0000">
                  <a:alpha val="0"/>
                </a:srgbClr>
              </a:clrTo>
            </a:clrChange>
            <a:extLst>
              <a:ext uri="{28A0092B-C50C-407E-A947-70E740481C1C}">
                <a14:useLocalDpi xmlns:a14="http://schemas.microsoft.com/office/drawing/2010/main" val="0"/>
              </a:ext>
            </a:extLst>
          </a:blip>
          <a:stretch>
            <a:fillRect/>
          </a:stretch>
        </p:blipFill>
        <p:spPr>
          <a:xfrm>
            <a:off x="7967253" y="154003"/>
            <a:ext cx="1096194" cy="109619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09EAA-0FA3-7E4F-9917-42F888EEF570}"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29889-A937-B546-8DEB-29471156BC96}" type="slidenum">
              <a:rPr lang="en-US" smtClean="0"/>
              <a:t>‹#›</a:t>
            </a:fld>
            <a:endParaRPr lang="en-US"/>
          </a:p>
        </p:txBody>
      </p:sp>
    </p:spTree>
    <p:extLst>
      <p:ext uri="{BB962C8B-B14F-4D97-AF65-F5344CB8AC3E}">
        <p14:creationId xmlns:p14="http://schemas.microsoft.com/office/powerpoint/2010/main" val="189229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1116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9143999" cy="1404198"/>
          </a:xfrm>
          <a:prstGeom prst="rect">
            <a:avLst/>
          </a:prstGeom>
        </p:spPr>
      </p:pic>
      <p:pic>
        <p:nvPicPr>
          <p:cNvPr id="14" name="图片 1"/>
          <p:cNvPicPr>
            <a:picLocks noChangeAspect="1"/>
          </p:cNvPicPr>
          <p:nvPr userDrawn="1"/>
        </p:nvPicPr>
        <p:blipFill>
          <a:blip r:embed="rId3">
            <a:clrChange>
              <a:clrFrom>
                <a:srgbClr val="9A0000"/>
              </a:clrFrom>
              <a:clrTo>
                <a:srgbClr val="9A0000">
                  <a:alpha val="0"/>
                </a:srgbClr>
              </a:clrTo>
            </a:clrChange>
            <a:extLst>
              <a:ext uri="{28A0092B-C50C-407E-A947-70E740481C1C}">
                <a14:useLocalDpi xmlns:a14="http://schemas.microsoft.com/office/drawing/2010/main" val="0"/>
              </a:ext>
            </a:extLst>
          </a:blip>
          <a:stretch>
            <a:fillRect/>
          </a:stretch>
        </p:blipFill>
        <p:spPr>
          <a:xfrm>
            <a:off x="7967253" y="154003"/>
            <a:ext cx="1096194" cy="1096194"/>
          </a:xfrm>
          <a:prstGeom prst="rect">
            <a:avLst/>
          </a:prstGeom>
        </p:spPr>
      </p:pic>
      <p:sp>
        <p:nvSpPr>
          <p:cNvPr id="2" name="Title 1"/>
          <p:cNvSpPr>
            <a:spLocks noGrp="1"/>
          </p:cNvSpPr>
          <p:nvPr>
            <p:ph type="title"/>
          </p:nvPr>
        </p:nvSpPr>
        <p:spPr>
          <a:xfrm>
            <a:off x="628650" y="200724"/>
            <a:ext cx="7886700" cy="1052931"/>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09EAA-0FA3-7E4F-9917-42F888EEF570}"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29889-A937-B546-8DEB-29471156BC96}" type="slidenum">
              <a:rPr lang="en-US" smtClean="0"/>
              <a:t>‹#›</a:t>
            </a:fld>
            <a:endParaRPr lang="en-US"/>
          </a:p>
        </p:txBody>
      </p:sp>
    </p:spTree>
    <p:extLst>
      <p:ext uri="{BB962C8B-B14F-4D97-AF65-F5344CB8AC3E}">
        <p14:creationId xmlns:p14="http://schemas.microsoft.com/office/powerpoint/2010/main" val="340142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9143999" cy="1404198"/>
          </a:xfrm>
          <a:prstGeom prst="rect">
            <a:avLst/>
          </a:prstGeom>
        </p:spPr>
      </p:pic>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F09EAA-0FA3-7E4F-9917-42F888EEF570}"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29889-A937-B546-8DEB-29471156BC96}" type="slidenum">
              <a:rPr lang="en-US" smtClean="0"/>
              <a:t>‹#›</a:t>
            </a:fld>
            <a:endParaRPr lang="en-US"/>
          </a:p>
        </p:txBody>
      </p:sp>
      <p:pic>
        <p:nvPicPr>
          <p:cNvPr id="8" name="图片 1"/>
          <p:cNvPicPr>
            <a:picLocks noChangeAspect="1"/>
          </p:cNvPicPr>
          <p:nvPr userDrawn="1"/>
        </p:nvPicPr>
        <p:blipFill>
          <a:blip r:embed="rId3">
            <a:clrChange>
              <a:clrFrom>
                <a:srgbClr val="9A0000"/>
              </a:clrFrom>
              <a:clrTo>
                <a:srgbClr val="9A0000">
                  <a:alpha val="0"/>
                </a:srgbClr>
              </a:clrTo>
            </a:clrChange>
            <a:extLst>
              <a:ext uri="{28A0092B-C50C-407E-A947-70E740481C1C}">
                <a14:useLocalDpi xmlns:a14="http://schemas.microsoft.com/office/drawing/2010/main" val="0"/>
              </a:ext>
            </a:extLst>
          </a:blip>
          <a:stretch>
            <a:fillRect/>
          </a:stretch>
        </p:blipFill>
        <p:spPr>
          <a:xfrm>
            <a:off x="7967253" y="154003"/>
            <a:ext cx="1096194" cy="1096194"/>
          </a:xfrm>
          <a:prstGeom prst="rect">
            <a:avLst/>
          </a:prstGeom>
        </p:spPr>
      </p:pic>
    </p:spTree>
    <p:extLst>
      <p:ext uri="{BB962C8B-B14F-4D97-AF65-F5344CB8AC3E}">
        <p14:creationId xmlns:p14="http://schemas.microsoft.com/office/powerpoint/2010/main" val="17939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9143999" cy="1404198"/>
          </a:xfrm>
          <a:prstGeom prst="rect">
            <a:avLst/>
          </a:prstGeom>
        </p:spPr>
      </p:pic>
      <p:pic>
        <p:nvPicPr>
          <p:cNvPr id="10" name="图片 1"/>
          <p:cNvPicPr>
            <a:picLocks noChangeAspect="1"/>
          </p:cNvPicPr>
          <p:nvPr userDrawn="1"/>
        </p:nvPicPr>
        <p:blipFill>
          <a:blip r:embed="rId3">
            <a:clrChange>
              <a:clrFrom>
                <a:srgbClr val="9A0000"/>
              </a:clrFrom>
              <a:clrTo>
                <a:srgbClr val="9A0000">
                  <a:alpha val="0"/>
                </a:srgbClr>
              </a:clrTo>
            </a:clrChange>
            <a:extLst>
              <a:ext uri="{28A0092B-C50C-407E-A947-70E740481C1C}">
                <a14:useLocalDpi xmlns:a14="http://schemas.microsoft.com/office/drawing/2010/main" val="0"/>
              </a:ext>
            </a:extLst>
          </a:blip>
          <a:stretch>
            <a:fillRect/>
          </a:stretch>
        </p:blipFill>
        <p:spPr>
          <a:xfrm>
            <a:off x="7967253" y="154003"/>
            <a:ext cx="1096194" cy="1096194"/>
          </a:xfrm>
          <a:prstGeom prst="rect">
            <a:avLst/>
          </a:prstGeom>
        </p:spPr>
      </p:pic>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09EAA-0FA3-7E4F-9917-42F888EEF570}"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29889-A937-B546-8DEB-29471156BC96}" type="slidenum">
              <a:rPr lang="en-US" smtClean="0"/>
              <a:t>‹#›</a:t>
            </a:fld>
            <a:endParaRPr lang="en-US"/>
          </a:p>
        </p:txBody>
      </p:sp>
      <p:sp>
        <p:nvSpPr>
          <p:cNvPr id="8" name="Title 1"/>
          <p:cNvSpPr>
            <a:spLocks noGrp="1"/>
          </p:cNvSpPr>
          <p:nvPr>
            <p:ph type="title"/>
          </p:nvPr>
        </p:nvSpPr>
        <p:spPr>
          <a:xfrm>
            <a:off x="628650" y="200724"/>
            <a:ext cx="7886700" cy="1052931"/>
          </a:xfrm>
        </p:spPr>
        <p:txBody>
          <a:bodyPr/>
          <a:lstStyle/>
          <a:p>
            <a:r>
              <a:rPr lang="en-US"/>
              <a:t>Click to edit Master title style</a:t>
            </a:r>
            <a:endParaRPr lang="en-US" dirty="0"/>
          </a:p>
        </p:txBody>
      </p:sp>
    </p:spTree>
    <p:extLst>
      <p:ext uri="{BB962C8B-B14F-4D97-AF65-F5344CB8AC3E}">
        <p14:creationId xmlns:p14="http://schemas.microsoft.com/office/powerpoint/2010/main" val="2185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1"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9143999" cy="1404198"/>
          </a:xfrm>
          <a:prstGeom prst="rect">
            <a:avLst/>
          </a:prstGeom>
        </p:spPr>
      </p:pic>
      <p:pic>
        <p:nvPicPr>
          <p:cNvPr id="12" name="图片 1"/>
          <p:cNvPicPr>
            <a:picLocks noChangeAspect="1"/>
          </p:cNvPicPr>
          <p:nvPr userDrawn="1"/>
        </p:nvPicPr>
        <p:blipFill>
          <a:blip r:embed="rId3">
            <a:clrChange>
              <a:clrFrom>
                <a:srgbClr val="9A0000"/>
              </a:clrFrom>
              <a:clrTo>
                <a:srgbClr val="9A0000">
                  <a:alpha val="0"/>
                </a:srgbClr>
              </a:clrTo>
            </a:clrChange>
            <a:extLst>
              <a:ext uri="{28A0092B-C50C-407E-A947-70E740481C1C}">
                <a14:useLocalDpi xmlns:a14="http://schemas.microsoft.com/office/drawing/2010/main" val="0"/>
              </a:ext>
            </a:extLst>
          </a:blip>
          <a:stretch>
            <a:fillRect/>
          </a:stretch>
        </p:blipFill>
        <p:spPr>
          <a:xfrm>
            <a:off x="7967253" y="154003"/>
            <a:ext cx="1096194" cy="1096194"/>
          </a:xfrm>
          <a:prstGeom prst="rect">
            <a:avLst/>
          </a:prstGeom>
        </p:spPr>
      </p:pic>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09EAA-0FA3-7E4F-9917-42F888EEF570}"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D29889-A937-B546-8DEB-29471156BC96}" type="slidenum">
              <a:rPr lang="en-US" smtClean="0"/>
              <a:t>‹#›</a:t>
            </a:fld>
            <a:endParaRPr lang="en-US"/>
          </a:p>
        </p:txBody>
      </p:sp>
      <p:sp>
        <p:nvSpPr>
          <p:cNvPr id="10" name="Title 1"/>
          <p:cNvSpPr>
            <a:spLocks noGrp="1"/>
          </p:cNvSpPr>
          <p:nvPr>
            <p:ph type="title"/>
          </p:nvPr>
        </p:nvSpPr>
        <p:spPr>
          <a:xfrm>
            <a:off x="628650" y="200724"/>
            <a:ext cx="7886700" cy="1052931"/>
          </a:xfrm>
        </p:spPr>
        <p:txBody>
          <a:bodyPr/>
          <a:lstStyle/>
          <a:p>
            <a:r>
              <a:rPr lang="en-US"/>
              <a:t>Click to edit Master title style</a:t>
            </a:r>
            <a:endParaRPr lang="en-US" dirty="0"/>
          </a:p>
        </p:txBody>
      </p:sp>
    </p:spTree>
    <p:extLst>
      <p:ext uri="{BB962C8B-B14F-4D97-AF65-F5344CB8AC3E}">
        <p14:creationId xmlns:p14="http://schemas.microsoft.com/office/powerpoint/2010/main" val="2358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9143999" cy="1404198"/>
          </a:xfrm>
          <a:prstGeom prst="rect">
            <a:avLst/>
          </a:prstGeom>
        </p:spPr>
      </p:pic>
      <p:pic>
        <p:nvPicPr>
          <p:cNvPr id="8" name="图片 1"/>
          <p:cNvPicPr>
            <a:picLocks noChangeAspect="1"/>
          </p:cNvPicPr>
          <p:nvPr userDrawn="1"/>
        </p:nvPicPr>
        <p:blipFill>
          <a:blip r:embed="rId3">
            <a:clrChange>
              <a:clrFrom>
                <a:srgbClr val="9A0000"/>
              </a:clrFrom>
              <a:clrTo>
                <a:srgbClr val="9A0000">
                  <a:alpha val="0"/>
                </a:srgbClr>
              </a:clrTo>
            </a:clrChange>
            <a:extLst>
              <a:ext uri="{28A0092B-C50C-407E-A947-70E740481C1C}">
                <a14:useLocalDpi xmlns:a14="http://schemas.microsoft.com/office/drawing/2010/main" val="0"/>
              </a:ext>
            </a:extLst>
          </a:blip>
          <a:stretch>
            <a:fillRect/>
          </a:stretch>
        </p:blipFill>
        <p:spPr>
          <a:xfrm>
            <a:off x="7967253" y="154003"/>
            <a:ext cx="1096194" cy="1096194"/>
          </a:xfrm>
          <a:prstGeom prst="rect">
            <a:avLst/>
          </a:prstGeom>
        </p:spPr>
      </p:pic>
      <p:sp>
        <p:nvSpPr>
          <p:cNvPr id="3" name="Date Placeholder 2"/>
          <p:cNvSpPr>
            <a:spLocks noGrp="1"/>
          </p:cNvSpPr>
          <p:nvPr>
            <p:ph type="dt" sz="half" idx="10"/>
          </p:nvPr>
        </p:nvSpPr>
        <p:spPr/>
        <p:txBody>
          <a:bodyPr/>
          <a:lstStyle/>
          <a:p>
            <a:fld id="{44F09EAA-0FA3-7E4F-9917-42F888EEF570}"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D29889-A937-B546-8DEB-29471156BC96}" type="slidenum">
              <a:rPr lang="en-US" smtClean="0"/>
              <a:t>‹#›</a:t>
            </a:fld>
            <a:endParaRPr lang="en-US"/>
          </a:p>
        </p:txBody>
      </p:sp>
      <p:sp>
        <p:nvSpPr>
          <p:cNvPr id="6" name="Title 1"/>
          <p:cNvSpPr>
            <a:spLocks noGrp="1"/>
          </p:cNvSpPr>
          <p:nvPr>
            <p:ph type="title"/>
          </p:nvPr>
        </p:nvSpPr>
        <p:spPr>
          <a:xfrm>
            <a:off x="628650" y="200724"/>
            <a:ext cx="7886700" cy="1052931"/>
          </a:xfrm>
        </p:spPr>
        <p:txBody>
          <a:bodyPr/>
          <a:lstStyle/>
          <a:p>
            <a:r>
              <a:rPr lang="en-US"/>
              <a:t>Click to edit Master title style</a:t>
            </a:r>
            <a:endParaRPr lang="en-US" dirty="0"/>
          </a:p>
        </p:txBody>
      </p:sp>
    </p:spTree>
    <p:extLst>
      <p:ext uri="{BB962C8B-B14F-4D97-AF65-F5344CB8AC3E}">
        <p14:creationId xmlns:p14="http://schemas.microsoft.com/office/powerpoint/2010/main" val="121691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9143999" cy="1404198"/>
          </a:xfrm>
          <a:prstGeom prst="rect">
            <a:avLst/>
          </a:prstGeom>
        </p:spPr>
      </p:pic>
      <p:pic>
        <p:nvPicPr>
          <p:cNvPr id="6" name="图片 1"/>
          <p:cNvPicPr>
            <a:picLocks noChangeAspect="1"/>
          </p:cNvPicPr>
          <p:nvPr userDrawn="1"/>
        </p:nvPicPr>
        <p:blipFill>
          <a:blip r:embed="rId3">
            <a:clrChange>
              <a:clrFrom>
                <a:srgbClr val="9A0000"/>
              </a:clrFrom>
              <a:clrTo>
                <a:srgbClr val="9A0000">
                  <a:alpha val="0"/>
                </a:srgbClr>
              </a:clrTo>
            </a:clrChange>
            <a:extLst>
              <a:ext uri="{28A0092B-C50C-407E-A947-70E740481C1C}">
                <a14:useLocalDpi xmlns:a14="http://schemas.microsoft.com/office/drawing/2010/main" val="0"/>
              </a:ext>
            </a:extLst>
          </a:blip>
          <a:stretch>
            <a:fillRect/>
          </a:stretch>
        </p:blipFill>
        <p:spPr>
          <a:xfrm>
            <a:off x="7967253" y="154003"/>
            <a:ext cx="1096194" cy="1096194"/>
          </a:xfrm>
          <a:prstGeom prst="rect">
            <a:avLst/>
          </a:prstGeom>
        </p:spPr>
      </p:pic>
      <p:sp>
        <p:nvSpPr>
          <p:cNvPr id="2" name="Date Placeholder 1"/>
          <p:cNvSpPr>
            <a:spLocks noGrp="1"/>
          </p:cNvSpPr>
          <p:nvPr>
            <p:ph type="dt" sz="half" idx="10"/>
          </p:nvPr>
        </p:nvSpPr>
        <p:spPr/>
        <p:txBody>
          <a:bodyPr/>
          <a:lstStyle/>
          <a:p>
            <a:fld id="{44F09EAA-0FA3-7E4F-9917-42F888EEF570}"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D29889-A937-B546-8DEB-29471156BC96}" type="slidenum">
              <a:rPr lang="en-US" smtClean="0"/>
              <a:t>‹#›</a:t>
            </a:fld>
            <a:endParaRPr lang="en-US"/>
          </a:p>
        </p:txBody>
      </p:sp>
    </p:spTree>
    <p:extLst>
      <p:ext uri="{BB962C8B-B14F-4D97-AF65-F5344CB8AC3E}">
        <p14:creationId xmlns:p14="http://schemas.microsoft.com/office/powerpoint/2010/main" val="212007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9143999" cy="1404198"/>
          </a:xfrm>
          <a:prstGeom prst="rect">
            <a:avLst/>
          </a:prstGeom>
        </p:spPr>
      </p:pic>
      <p:pic>
        <p:nvPicPr>
          <p:cNvPr id="9" name="图片 1"/>
          <p:cNvPicPr>
            <a:picLocks noChangeAspect="1"/>
          </p:cNvPicPr>
          <p:nvPr userDrawn="1"/>
        </p:nvPicPr>
        <p:blipFill>
          <a:blip r:embed="rId3">
            <a:clrChange>
              <a:clrFrom>
                <a:srgbClr val="9A0000"/>
              </a:clrFrom>
              <a:clrTo>
                <a:srgbClr val="9A0000">
                  <a:alpha val="0"/>
                </a:srgbClr>
              </a:clrTo>
            </a:clrChange>
            <a:extLst>
              <a:ext uri="{28A0092B-C50C-407E-A947-70E740481C1C}">
                <a14:useLocalDpi xmlns:a14="http://schemas.microsoft.com/office/drawing/2010/main" val="0"/>
              </a:ext>
            </a:extLst>
          </a:blip>
          <a:stretch>
            <a:fillRect/>
          </a:stretch>
        </p:blipFill>
        <p:spPr>
          <a:xfrm>
            <a:off x="7967253" y="154003"/>
            <a:ext cx="1096194" cy="1096194"/>
          </a:xfrm>
          <a:prstGeom prst="rect">
            <a:avLst/>
          </a:prstGeom>
        </p:spPr>
      </p:pic>
      <p:sp>
        <p:nvSpPr>
          <p:cNvPr id="2" name="Title 1"/>
          <p:cNvSpPr>
            <a:spLocks noGrp="1"/>
          </p:cNvSpPr>
          <p:nvPr>
            <p:ph type="title"/>
          </p:nvPr>
        </p:nvSpPr>
        <p:spPr>
          <a:xfrm>
            <a:off x="628651" y="178421"/>
            <a:ext cx="7231769" cy="1090496"/>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516568"/>
            <a:ext cx="4629150" cy="43444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16566"/>
            <a:ext cx="2949178" cy="43524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09EAA-0FA3-7E4F-9917-42F888EEF570}"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29889-A937-B546-8DEB-29471156BC96}" type="slidenum">
              <a:rPr lang="en-US" smtClean="0"/>
              <a:t>‹#›</a:t>
            </a:fld>
            <a:endParaRPr lang="en-US"/>
          </a:p>
        </p:txBody>
      </p:sp>
    </p:spTree>
    <p:extLst>
      <p:ext uri="{BB962C8B-B14F-4D97-AF65-F5344CB8AC3E}">
        <p14:creationId xmlns:p14="http://schemas.microsoft.com/office/powerpoint/2010/main" val="97143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9143999" cy="1404198"/>
          </a:xfrm>
          <a:prstGeom prst="rect">
            <a:avLst/>
          </a:prstGeom>
        </p:spPr>
      </p:pic>
      <p:pic>
        <p:nvPicPr>
          <p:cNvPr id="9" name="图片 1"/>
          <p:cNvPicPr>
            <a:picLocks noChangeAspect="1"/>
          </p:cNvPicPr>
          <p:nvPr userDrawn="1"/>
        </p:nvPicPr>
        <p:blipFill>
          <a:blip r:embed="rId3">
            <a:clrChange>
              <a:clrFrom>
                <a:srgbClr val="9A0000"/>
              </a:clrFrom>
              <a:clrTo>
                <a:srgbClr val="9A0000">
                  <a:alpha val="0"/>
                </a:srgbClr>
              </a:clrTo>
            </a:clrChange>
            <a:extLst>
              <a:ext uri="{28A0092B-C50C-407E-A947-70E740481C1C}">
                <a14:useLocalDpi xmlns:a14="http://schemas.microsoft.com/office/drawing/2010/main" val="0"/>
              </a:ext>
            </a:extLst>
          </a:blip>
          <a:stretch>
            <a:fillRect/>
          </a:stretch>
        </p:blipFill>
        <p:spPr>
          <a:xfrm>
            <a:off x="7967253" y="154003"/>
            <a:ext cx="1096194" cy="1096194"/>
          </a:xfrm>
          <a:prstGeom prst="rect">
            <a:avLst/>
          </a:prstGeom>
        </p:spPr>
      </p:pic>
      <p:sp>
        <p:nvSpPr>
          <p:cNvPr id="2" name="Title 1"/>
          <p:cNvSpPr>
            <a:spLocks noGrp="1"/>
          </p:cNvSpPr>
          <p:nvPr>
            <p:ph type="title"/>
          </p:nvPr>
        </p:nvSpPr>
        <p:spPr>
          <a:xfrm>
            <a:off x="629841" y="234178"/>
            <a:ext cx="7176013" cy="105936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527717"/>
            <a:ext cx="4629150" cy="433333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527719"/>
            <a:ext cx="2949178" cy="43412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09EAA-0FA3-7E4F-9917-42F888EEF570}"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29889-A937-B546-8DEB-29471156BC96}" type="slidenum">
              <a:rPr lang="en-US" smtClean="0"/>
              <a:t>‹#›</a:t>
            </a:fld>
            <a:endParaRPr lang="en-US"/>
          </a:p>
        </p:txBody>
      </p:sp>
    </p:spTree>
    <p:extLst>
      <p:ext uri="{BB962C8B-B14F-4D97-AF65-F5344CB8AC3E}">
        <p14:creationId xmlns:p14="http://schemas.microsoft.com/office/powerpoint/2010/main" val="169502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13"/>
          <a:stretch>
            <a:fillRect/>
          </a:stretch>
        </p:blipFill>
        <p:spPr>
          <a:xfrm>
            <a:off x="0" y="3897612"/>
            <a:ext cx="9144000" cy="2960388"/>
          </a:xfrm>
          <a:prstGeom prst="rect">
            <a:avLst/>
          </a:prstGeom>
        </p:spPr>
      </p:pic>
      <p:sp>
        <p:nvSpPr>
          <p:cNvPr id="2" name="Title Placeholder 1"/>
          <p:cNvSpPr>
            <a:spLocks noGrp="1"/>
          </p:cNvSpPr>
          <p:nvPr>
            <p:ph type="title"/>
          </p:nvPr>
        </p:nvSpPr>
        <p:spPr>
          <a:xfrm>
            <a:off x="628650" y="365127"/>
            <a:ext cx="7886700" cy="8885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68572"/>
            <a:ext cx="7886700" cy="460839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09EAA-0FA3-7E4F-9917-42F888EEF570}" type="datetimeFigureOut">
              <a:rPr lang="en-US" smtClean="0"/>
              <a:t>5/14/2019</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29889-A937-B546-8DEB-29471156BC96}" type="slidenum">
              <a:rPr lang="en-US" smtClean="0"/>
              <a:t>‹#›</a:t>
            </a:fld>
            <a:endParaRPr lang="en-US"/>
          </a:p>
        </p:txBody>
      </p:sp>
    </p:spTree>
    <p:extLst>
      <p:ext uri="{BB962C8B-B14F-4D97-AF65-F5344CB8AC3E}">
        <p14:creationId xmlns:p14="http://schemas.microsoft.com/office/powerpoint/2010/main" val="678252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20.tif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wm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4263"/>
            <a:ext cx="8015748" cy="2319454"/>
          </a:xfrm>
        </p:spPr>
        <p:txBody>
          <a:bodyPr>
            <a:noAutofit/>
          </a:bodyPr>
          <a:lstStyle/>
          <a:p>
            <a:r>
              <a:rPr kumimoji="1" lang="zh-CN" altLang="en-US" sz="3200" dirty="0">
                <a:ea typeface="黑体" panose="02010609060101010101" pitchFamily="49" charset="-122"/>
              </a:rPr>
              <a:t>团队成员亲密度</a:t>
            </a:r>
            <a:r>
              <a:rPr kumimoji="1" lang="zh-CN" altLang="en-US" sz="3200" dirty="0" smtClean="0">
                <a:ea typeface="黑体" panose="02010609060101010101" pitchFamily="49" charset="-122"/>
              </a:rPr>
              <a:t>和协作思维倾向对</a:t>
            </a:r>
            <a:r>
              <a:rPr kumimoji="1" lang="zh-CN" altLang="en-US" sz="3200" dirty="0">
                <a:ea typeface="黑体" panose="02010609060101010101" pitchFamily="49" charset="-122"/>
              </a:rPr>
              <a:t>协作信息搜寻和意义建构的影响</a:t>
            </a:r>
            <a:r>
              <a:rPr kumimoji="1" lang="en-US" altLang="zh-CN" sz="3200" dirty="0">
                <a:ea typeface="黑体" panose="02010609060101010101" pitchFamily="49" charset="-122"/>
              </a:rPr>
              <a:t/>
            </a:r>
            <a:br>
              <a:rPr kumimoji="1" lang="en-US" altLang="zh-CN" sz="3200" dirty="0">
                <a:ea typeface="黑体" panose="02010609060101010101" pitchFamily="49" charset="-122"/>
              </a:rPr>
            </a:br>
            <a:r>
              <a:rPr kumimoji="1" lang="en-US" altLang="zh-CN" sz="3200" dirty="0">
                <a:ea typeface="黑体" panose="02010609060101010101" pitchFamily="49" charset="-122"/>
              </a:rPr>
              <a:t/>
            </a:r>
            <a:br>
              <a:rPr kumimoji="1" lang="en-US" altLang="zh-CN" sz="3200" dirty="0">
                <a:ea typeface="黑体" panose="02010609060101010101" pitchFamily="49" charset="-122"/>
              </a:rPr>
            </a:br>
            <a:r>
              <a:rPr kumimoji="1" lang="en-US" altLang="zh-CN" sz="3200" dirty="0">
                <a:ea typeface="黑体" panose="02010609060101010101" pitchFamily="49" charset="-122"/>
              </a:rPr>
              <a:t>Impact of Group Intimacy and </a:t>
            </a:r>
            <a:r>
              <a:rPr kumimoji="1" lang="en-US" altLang="zh-CN" sz="3200" dirty="0" smtClean="0">
                <a:ea typeface="黑体" panose="02010609060101010101" pitchFamily="49" charset="-122"/>
              </a:rPr>
              <a:t>Thinking Style </a:t>
            </a:r>
            <a:r>
              <a:rPr kumimoji="1" lang="en-US" altLang="zh-CN" sz="3200" dirty="0">
                <a:ea typeface="黑体" panose="02010609060101010101" pitchFamily="49" charset="-122"/>
              </a:rPr>
              <a:t>on Collaborative Information Seeking and Sensemaking</a:t>
            </a:r>
            <a:endParaRPr lang="en-US" sz="3200" dirty="0"/>
          </a:p>
        </p:txBody>
      </p:sp>
      <p:sp>
        <p:nvSpPr>
          <p:cNvPr id="3" name="Subtitle 2"/>
          <p:cNvSpPr>
            <a:spLocks noGrp="1"/>
          </p:cNvSpPr>
          <p:nvPr>
            <p:ph type="subTitle" idx="1"/>
          </p:nvPr>
        </p:nvSpPr>
        <p:spPr>
          <a:xfrm>
            <a:off x="2932771" y="4204994"/>
            <a:ext cx="2868262" cy="1211738"/>
          </a:xfrm>
        </p:spPr>
        <p:txBody>
          <a:bodyPr>
            <a:normAutofit fontScale="92500" lnSpcReduction="10000"/>
          </a:bodyPr>
          <a:lstStyle/>
          <a:p>
            <a:r>
              <a:rPr lang="zh-CN" altLang="en-US" dirty="0" smtClean="0"/>
              <a:t>北京大学信息管理系</a:t>
            </a:r>
            <a:endParaRPr lang="en-US" altLang="zh-CN" dirty="0"/>
          </a:p>
          <a:p>
            <a:r>
              <a:rPr lang="zh-CN" altLang="en-US" dirty="0"/>
              <a:t>张鹏翼   王丹雪   杨絮</a:t>
            </a:r>
            <a:endParaRPr lang="en-US" dirty="0"/>
          </a:p>
          <a:p>
            <a:r>
              <a:rPr lang="en-US" altLang="zh-CN" dirty="0"/>
              <a:t>pengyi@pku.edu.cn</a:t>
            </a:r>
            <a:endParaRPr lang="en-US" dirty="0"/>
          </a:p>
        </p:txBody>
      </p:sp>
      <p:sp>
        <p:nvSpPr>
          <p:cNvPr id="4" name="Subtitle 2"/>
          <p:cNvSpPr txBox="1">
            <a:spLocks/>
          </p:cNvSpPr>
          <p:nvPr/>
        </p:nvSpPr>
        <p:spPr>
          <a:xfrm>
            <a:off x="5833286" y="4191949"/>
            <a:ext cx="2868262" cy="1211738"/>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Department of Information Management, Peking University</a:t>
            </a:r>
          </a:p>
          <a:p>
            <a:r>
              <a:rPr lang="en-US" altLang="zh-CN" dirty="0"/>
              <a:t>Pengyi Zhang, </a:t>
            </a:r>
            <a:r>
              <a:rPr lang="en-US" altLang="zh-CN" dirty="0" err="1"/>
              <a:t>Danxue</a:t>
            </a:r>
            <a:r>
              <a:rPr lang="en-US" altLang="zh-CN" dirty="0"/>
              <a:t> Wang, Xu Yang</a:t>
            </a:r>
            <a:endParaRPr lang="en-US" dirty="0"/>
          </a:p>
        </p:txBody>
      </p:sp>
    </p:spTree>
    <p:extLst>
      <p:ext uri="{BB962C8B-B14F-4D97-AF65-F5344CB8AC3E}">
        <p14:creationId xmlns:p14="http://schemas.microsoft.com/office/powerpoint/2010/main" val="1072543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1989" y="3768333"/>
            <a:ext cx="7880042" cy="954107"/>
          </a:xfrm>
          <a:prstGeom prst="rect">
            <a:avLst/>
          </a:prstGeom>
          <a:noFill/>
        </p:spPr>
        <p:txBody>
          <a:bodyPr wrap="none" rtlCol="0">
            <a:spAutoFit/>
          </a:bodyPr>
          <a:lstStyle/>
          <a:p>
            <a:pPr algn="ctr"/>
            <a:r>
              <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理论</a:t>
            </a:r>
            <a:r>
              <a:rPr lang="zh-CN" altLang="en-US"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框架和相关研究</a:t>
            </a:r>
            <a:endParaRPr lang="en-US" altLang="zh-CN"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a:p>
            <a:pPr algn="ctr"/>
            <a:r>
              <a:rPr lang="en-US" altLang="zh-CN"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Theoretical Framework and Related Research</a:t>
            </a:r>
            <a:endParaRPr lang="en-US" altLang="zh-CN"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3826019" y="2314278"/>
            <a:ext cx="1491960" cy="1286172"/>
          </a:xfrm>
          <a:prstGeom prst="hexagon">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latin typeface="Agency FB" panose="020B0503020202020204" pitchFamily="34" charset="0"/>
              </a:rPr>
              <a:t>02</a:t>
            </a:r>
            <a:endParaRPr lang="zh-CN" altLang="en-US" sz="54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266699" y="2209800"/>
            <a:ext cx="330347" cy="762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Tree>
    <p:extLst>
      <p:ext uri="{BB962C8B-B14F-4D97-AF65-F5344CB8AC3E}">
        <p14:creationId xmlns:p14="http://schemas.microsoft.com/office/powerpoint/2010/main" val="56712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15A3-551A-A343-8224-3A5AEFEC3F1D}"/>
              </a:ext>
            </a:extLst>
          </p:cNvPr>
          <p:cNvSpPr>
            <a:spLocks noGrp="1"/>
          </p:cNvSpPr>
          <p:nvPr>
            <p:ph type="title"/>
          </p:nvPr>
        </p:nvSpPr>
        <p:spPr>
          <a:xfrm>
            <a:off x="173935" y="200724"/>
            <a:ext cx="7886700" cy="1052931"/>
          </a:xfrm>
        </p:spPr>
        <p:txBody>
          <a:bodyPr>
            <a:normAutofit fontScale="90000"/>
          </a:bodyPr>
          <a:lstStyle/>
          <a:p>
            <a:r>
              <a:rPr lang="zh-CN" altLang="en-US" dirty="0">
                <a:latin typeface="Microsoft YaHei" panose="020B0503020204020204" pitchFamily="34" charset="-122"/>
                <a:ea typeface="Microsoft YaHei" panose="020B0503020204020204" pitchFamily="34" charset="-122"/>
              </a:rPr>
              <a:t>协同信息搜寻（</a:t>
            </a:r>
            <a:r>
              <a:rPr lang="en-US" altLang="zh-CN" dirty="0">
                <a:latin typeface="Microsoft YaHei" panose="020B0503020204020204" pitchFamily="34" charset="-122"/>
                <a:ea typeface="Microsoft YaHei" panose="020B0503020204020204" pitchFamily="34" charset="-122"/>
              </a:rPr>
              <a:t>Collaborative</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Information</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Seeking</a:t>
            </a:r>
            <a:r>
              <a:rPr lang="zh-CN" altLang="en-US" dirty="0" smtClean="0">
                <a:latin typeface="Microsoft YaHei" panose="020B0503020204020204" pitchFamily="34" charset="-122"/>
                <a:ea typeface="Microsoft YaHei" panose="020B0503020204020204" pitchFamily="34" charset="-122"/>
              </a:rPr>
              <a:t>）</a:t>
            </a:r>
            <a:endParaRPr lang="en-US" dirty="0">
              <a:latin typeface="Microsoft YaHei" panose="020B0503020204020204" pitchFamily="34" charset="-122"/>
              <a:ea typeface="Microsoft YaHei" panose="020B0503020204020204" pitchFamily="34" charset="-122"/>
            </a:endParaRPr>
          </a:p>
        </p:txBody>
      </p:sp>
      <p:graphicFrame>
        <p:nvGraphicFramePr>
          <p:cNvPr id="4" name="表格 5">
            <a:extLst>
              <a:ext uri="{FF2B5EF4-FFF2-40B4-BE49-F238E27FC236}">
                <a16:creationId xmlns:a16="http://schemas.microsoft.com/office/drawing/2014/main" id="{C8BCE6F7-EDC3-FB4F-95A2-3DE218948902}"/>
              </a:ext>
            </a:extLst>
          </p:cNvPr>
          <p:cNvGraphicFramePr>
            <a:graphicFrameLocks noGrp="1"/>
          </p:cNvGraphicFramePr>
          <p:nvPr>
            <p:ph idx="1"/>
            <p:extLst>
              <p:ext uri="{D42A27DB-BD31-4B8C-83A1-F6EECF244321}">
                <p14:modId xmlns:p14="http://schemas.microsoft.com/office/powerpoint/2010/main" val="428356510"/>
              </p:ext>
            </p:extLst>
          </p:nvPr>
        </p:nvGraphicFramePr>
        <p:xfrm>
          <a:off x="173935" y="1559744"/>
          <a:ext cx="8796130" cy="5000837"/>
        </p:xfrm>
        <a:graphic>
          <a:graphicData uri="http://schemas.openxmlformats.org/drawingml/2006/table">
            <a:tbl>
              <a:tblPr firstRow="1" firstCol="1" bandRow="1">
                <a:tableStyleId>{8A107856-5554-42FB-B03E-39F5DBC370BA}</a:tableStyleId>
              </a:tblPr>
              <a:tblGrid>
                <a:gridCol w="546652">
                  <a:extLst>
                    <a:ext uri="{9D8B030D-6E8A-4147-A177-3AD203B41FA5}">
                      <a16:colId xmlns:a16="http://schemas.microsoft.com/office/drawing/2014/main" val="1255810798"/>
                    </a:ext>
                  </a:extLst>
                </a:gridCol>
                <a:gridCol w="1421295">
                  <a:extLst>
                    <a:ext uri="{9D8B030D-6E8A-4147-A177-3AD203B41FA5}">
                      <a16:colId xmlns:a16="http://schemas.microsoft.com/office/drawing/2014/main" val="1108608232"/>
                    </a:ext>
                  </a:extLst>
                </a:gridCol>
                <a:gridCol w="646044">
                  <a:extLst>
                    <a:ext uri="{9D8B030D-6E8A-4147-A177-3AD203B41FA5}">
                      <a16:colId xmlns:a16="http://schemas.microsoft.com/office/drawing/2014/main" val="267785318"/>
                    </a:ext>
                  </a:extLst>
                </a:gridCol>
                <a:gridCol w="566530">
                  <a:extLst>
                    <a:ext uri="{9D8B030D-6E8A-4147-A177-3AD203B41FA5}">
                      <a16:colId xmlns:a16="http://schemas.microsoft.com/office/drawing/2014/main" val="4210525480"/>
                    </a:ext>
                  </a:extLst>
                </a:gridCol>
                <a:gridCol w="576470">
                  <a:extLst>
                    <a:ext uri="{9D8B030D-6E8A-4147-A177-3AD203B41FA5}">
                      <a16:colId xmlns:a16="http://schemas.microsoft.com/office/drawing/2014/main" val="2035657956"/>
                    </a:ext>
                  </a:extLst>
                </a:gridCol>
                <a:gridCol w="2290651">
                  <a:extLst>
                    <a:ext uri="{9D8B030D-6E8A-4147-A177-3AD203B41FA5}">
                      <a16:colId xmlns:a16="http://schemas.microsoft.com/office/drawing/2014/main" val="1085902977"/>
                    </a:ext>
                  </a:extLst>
                </a:gridCol>
                <a:gridCol w="1603881">
                  <a:extLst>
                    <a:ext uri="{9D8B030D-6E8A-4147-A177-3AD203B41FA5}">
                      <a16:colId xmlns:a16="http://schemas.microsoft.com/office/drawing/2014/main" val="793255814"/>
                    </a:ext>
                  </a:extLst>
                </a:gridCol>
                <a:gridCol w="1144607">
                  <a:extLst>
                    <a:ext uri="{9D8B030D-6E8A-4147-A177-3AD203B41FA5}">
                      <a16:colId xmlns:a16="http://schemas.microsoft.com/office/drawing/2014/main" val="2940543722"/>
                    </a:ext>
                  </a:extLst>
                </a:gridCol>
              </a:tblGrid>
              <a:tr h="290089">
                <a:tc>
                  <a:txBody>
                    <a:bodyPr/>
                    <a:lstStyle/>
                    <a:p>
                      <a:pPr algn="ctr">
                        <a:spcAft>
                          <a:spcPts val="0"/>
                        </a:spcAft>
                      </a:pPr>
                      <a:r>
                        <a:rPr lang="zh-CN" sz="1400">
                          <a:effectLst/>
                        </a:rPr>
                        <a:t>学者</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ctr">
                        <a:spcAft>
                          <a:spcPts val="0"/>
                        </a:spcAft>
                      </a:pPr>
                      <a:r>
                        <a:rPr lang="zh-CN" sz="1400">
                          <a:effectLst/>
                        </a:rPr>
                        <a:t>实验目的</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ctr">
                        <a:spcAft>
                          <a:spcPts val="0"/>
                        </a:spcAft>
                      </a:pPr>
                      <a:r>
                        <a:rPr lang="zh-CN" sz="1400">
                          <a:effectLst/>
                        </a:rPr>
                        <a:t>自变量</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ctr">
                        <a:spcAft>
                          <a:spcPts val="0"/>
                        </a:spcAft>
                      </a:pPr>
                      <a:r>
                        <a:rPr lang="zh-CN" sz="1400">
                          <a:effectLst/>
                        </a:rPr>
                        <a:t>因变量</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ctr">
                        <a:spcAft>
                          <a:spcPts val="0"/>
                        </a:spcAft>
                      </a:pPr>
                      <a:r>
                        <a:rPr lang="zh-CN" sz="1400">
                          <a:effectLst/>
                        </a:rPr>
                        <a:t>控制变量</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ctr">
                        <a:spcAft>
                          <a:spcPts val="0"/>
                        </a:spcAft>
                      </a:pPr>
                      <a:r>
                        <a:rPr lang="zh-CN" sz="1400" dirty="0">
                          <a:effectLst/>
                        </a:rPr>
                        <a:t>工具</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ctr">
                        <a:spcAft>
                          <a:spcPts val="0"/>
                        </a:spcAft>
                      </a:pPr>
                      <a:r>
                        <a:rPr lang="zh-CN" sz="1400">
                          <a:effectLst/>
                        </a:rPr>
                        <a:t>实验对象及分组</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ctr">
                        <a:spcAft>
                          <a:spcPts val="0"/>
                        </a:spcAft>
                      </a:pPr>
                      <a:r>
                        <a:rPr lang="zh-CN" sz="1400">
                          <a:effectLst/>
                        </a:rPr>
                        <a:t>任务</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828998590"/>
                  </a:ext>
                </a:extLst>
              </a:tr>
              <a:tr h="1160357">
                <a:tc>
                  <a:txBody>
                    <a:bodyPr/>
                    <a:lstStyle/>
                    <a:p>
                      <a:pPr algn="l">
                        <a:spcAft>
                          <a:spcPts val="0"/>
                        </a:spcAft>
                      </a:pPr>
                      <a:r>
                        <a:rPr lang="zh-CN" sz="1400" dirty="0">
                          <a:effectLst/>
                        </a:rPr>
                        <a:t>袁红等</a:t>
                      </a:r>
                      <a:r>
                        <a:rPr lang="en-US" sz="1400" baseline="30000" dirty="0">
                          <a:effectLst/>
                        </a:rPr>
                        <a:t>[6]</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dirty="0">
                          <a:effectLst/>
                        </a:rPr>
                        <a:t>任务感知和情感状态对协同搜索效率的影响</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dirty="0">
                          <a:effectLst/>
                        </a:rPr>
                        <a:t>问题解决能力、亲密度</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dirty="0">
                          <a:effectLst/>
                        </a:rPr>
                        <a:t>任务感知、情绪、协作效率</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任务类型</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协作检索系统</a:t>
                      </a:r>
                      <a:r>
                        <a:rPr lang="en-US" sz="1400">
                          <a:effectLst/>
                        </a:rPr>
                        <a:t>Coagmento</a:t>
                      </a:r>
                      <a:r>
                        <a:rPr lang="zh-CN" sz="1400">
                          <a:effectLst/>
                        </a:rPr>
                        <a:t>、录屏软件</a:t>
                      </a:r>
                      <a:r>
                        <a:rPr lang="en-US" sz="1400">
                          <a:effectLst/>
                        </a:rPr>
                        <a:t>WebEx Recorder</a:t>
                      </a:r>
                      <a:r>
                        <a:rPr lang="zh-CN" sz="1400">
                          <a:effectLst/>
                        </a:rPr>
                        <a:t>、历史记录统计软件</a:t>
                      </a:r>
                      <a:r>
                        <a:rPr lang="en-US" sz="1400">
                          <a:effectLst/>
                        </a:rPr>
                        <a:t>Browsing Hitstory View</a:t>
                      </a:r>
                      <a:r>
                        <a:rPr lang="zh-CN" sz="1400">
                          <a:effectLst/>
                        </a:rPr>
                        <a:t>、分析软件</a:t>
                      </a:r>
                      <a:r>
                        <a:rPr lang="en-US" sz="1400">
                          <a:effectLst/>
                        </a:rPr>
                        <a:t>SPSS19.0</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en-US" sz="1400">
                          <a:effectLst/>
                        </a:rPr>
                        <a:t>18</a:t>
                      </a:r>
                      <a:r>
                        <a:rPr lang="zh-CN" sz="1400">
                          <a:effectLst/>
                        </a:rPr>
                        <a:t>位在校大学生，每组</a:t>
                      </a:r>
                      <a:r>
                        <a:rPr lang="en-US" sz="1400">
                          <a:effectLst/>
                        </a:rPr>
                        <a:t>3</a:t>
                      </a:r>
                      <a:r>
                        <a:rPr lang="zh-CN" sz="1400">
                          <a:effectLst/>
                        </a:rPr>
                        <a:t>人共</a:t>
                      </a:r>
                      <a:r>
                        <a:rPr lang="en-US" sz="1400">
                          <a:effectLst/>
                        </a:rPr>
                        <a:t>6</a:t>
                      </a:r>
                      <a:r>
                        <a:rPr lang="zh-CN" sz="1400">
                          <a:effectLst/>
                        </a:rPr>
                        <a:t>组，根据问题解决能力高、低和关系紧密、中等、疏离分组</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三类协同搜索任务：信息类、事务类以及导航类</a:t>
                      </a:r>
                      <a:r>
                        <a:rPr lang="en-US" sz="1400" baseline="30000">
                          <a:effectLst/>
                        </a:rPr>
                        <a:t>[]</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659495535"/>
                  </a:ext>
                </a:extLst>
              </a:tr>
              <a:tr h="1160357">
                <a:tc>
                  <a:txBody>
                    <a:bodyPr/>
                    <a:lstStyle/>
                    <a:p>
                      <a:pPr algn="l">
                        <a:spcAft>
                          <a:spcPts val="0"/>
                        </a:spcAft>
                      </a:pPr>
                      <a:r>
                        <a:rPr lang="zh-CN" sz="1400" dirty="0">
                          <a:effectLst/>
                        </a:rPr>
                        <a:t>吴丹等</a:t>
                      </a:r>
                      <a:r>
                        <a:rPr lang="en-US" sz="1400" baseline="30000" dirty="0">
                          <a:effectLst/>
                        </a:rPr>
                        <a:t>[16, 32]</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社群类型和任务难度对协同信息检索行为的影响</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社群类型、任务难度；</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用户检索行为</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en-US" sz="1400" dirty="0">
                          <a:effectLst/>
                        </a:rPr>
                        <a:t> </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dirty="0">
                          <a:effectLst/>
                        </a:rPr>
                        <a:t>协作检索系统</a:t>
                      </a:r>
                      <a:r>
                        <a:rPr lang="en-US" sz="1400" dirty="0" err="1">
                          <a:effectLst/>
                        </a:rPr>
                        <a:t>Coagmento</a:t>
                      </a:r>
                      <a:r>
                        <a:rPr lang="zh-CN" sz="1400" dirty="0">
                          <a:effectLst/>
                        </a:rPr>
                        <a:t>、数据定性分析软件</a:t>
                      </a:r>
                      <a:r>
                        <a:rPr lang="en-US" sz="1400" dirty="0" err="1">
                          <a:effectLst/>
                        </a:rPr>
                        <a:t>ATLAS.ti</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在校大学生</a:t>
                      </a:r>
                      <a:r>
                        <a:rPr lang="en-US" sz="1400">
                          <a:effectLst/>
                        </a:rPr>
                        <a:t>18</a:t>
                      </a:r>
                      <a:r>
                        <a:rPr lang="zh-CN" sz="1400">
                          <a:effectLst/>
                        </a:rPr>
                        <a:t>人，</a:t>
                      </a:r>
                      <a:r>
                        <a:rPr lang="en-US" sz="1400">
                          <a:effectLst/>
                        </a:rPr>
                        <a:t>2</a:t>
                      </a:r>
                      <a:r>
                        <a:rPr lang="zh-CN" sz="1400">
                          <a:effectLst/>
                        </a:rPr>
                        <a:t>人一组共 </a:t>
                      </a:r>
                      <a:r>
                        <a:rPr lang="en-US" sz="1400">
                          <a:effectLst/>
                        </a:rPr>
                        <a:t>9</a:t>
                      </a:r>
                      <a:r>
                        <a:rPr lang="zh-CN" sz="1400">
                          <a:effectLst/>
                        </a:rPr>
                        <a:t>组，每个社群有 </a:t>
                      </a:r>
                      <a:r>
                        <a:rPr lang="en-US" sz="1400">
                          <a:effectLst/>
                        </a:rPr>
                        <a:t>3 </a:t>
                      </a:r>
                      <a:r>
                        <a:rPr lang="zh-CN" sz="1400">
                          <a:effectLst/>
                        </a:rPr>
                        <a:t>组，分别为专业社群、兴趣社群、非社群。</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列举题、信息题和分析题三种题目类型， 题目难度逐步增加。</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2810317804"/>
                  </a:ext>
                </a:extLst>
              </a:tr>
              <a:tr h="1015312">
                <a:tc>
                  <a:txBody>
                    <a:bodyPr/>
                    <a:lstStyle/>
                    <a:p>
                      <a:pPr algn="l">
                        <a:spcAft>
                          <a:spcPts val="0"/>
                        </a:spcAft>
                      </a:pPr>
                      <a:r>
                        <a:rPr lang="zh-CN" sz="1400">
                          <a:effectLst/>
                        </a:rPr>
                        <a:t>邱瑾等</a:t>
                      </a:r>
                      <a:r>
                        <a:rPr lang="en-US" sz="1400" baseline="30000">
                          <a:effectLst/>
                        </a:rPr>
                        <a:t>[33]</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协同能力和任务类型对用户协同信息检索行为的影响</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任务类型、协同能力</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用户协同信息检索行为</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en-US" sz="1400" dirty="0">
                          <a:effectLst/>
                        </a:rPr>
                        <a:t> </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协作检索系统</a:t>
                      </a:r>
                      <a:r>
                        <a:rPr lang="en-US" sz="1400">
                          <a:effectLst/>
                        </a:rPr>
                        <a:t>Coagmento</a:t>
                      </a:r>
                      <a:r>
                        <a:rPr lang="zh-CN" sz="1400">
                          <a:effectLst/>
                        </a:rPr>
                        <a:t>、数据定性分析软件</a:t>
                      </a:r>
                      <a:r>
                        <a:rPr lang="en-US" sz="1400">
                          <a:effectLst/>
                        </a:rPr>
                        <a:t>ATLAS.ti</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en-US" sz="1400">
                          <a:effectLst/>
                        </a:rPr>
                        <a:t>12</a:t>
                      </a:r>
                      <a:r>
                        <a:rPr lang="zh-CN" sz="1400">
                          <a:effectLst/>
                        </a:rPr>
                        <a:t>名在校大学生，</a:t>
                      </a:r>
                      <a:r>
                        <a:rPr lang="en-US" sz="1400">
                          <a:effectLst/>
                        </a:rPr>
                        <a:t>3</a:t>
                      </a:r>
                      <a:r>
                        <a:rPr lang="zh-CN" sz="1400">
                          <a:effectLst/>
                        </a:rPr>
                        <a:t>人一组共</a:t>
                      </a:r>
                      <a:r>
                        <a:rPr lang="en-US" sz="1400">
                          <a:effectLst/>
                        </a:rPr>
                        <a:t>4</a:t>
                      </a:r>
                      <a:r>
                        <a:rPr lang="zh-CN" sz="1400">
                          <a:effectLst/>
                        </a:rPr>
                        <a:t>组，根据协同能力测试得分高、低分组，各两组。</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三类协同搜索任务：信息类、事务类以及导航类</a:t>
                      </a:r>
                      <a:r>
                        <a:rPr lang="en-US" sz="1400" baseline="30000">
                          <a:effectLst/>
                        </a:rPr>
                        <a:t>[36]</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703589325"/>
                  </a:ext>
                </a:extLst>
              </a:tr>
              <a:tr h="725223">
                <a:tc>
                  <a:txBody>
                    <a:bodyPr/>
                    <a:lstStyle/>
                    <a:p>
                      <a:pPr algn="l">
                        <a:spcAft>
                          <a:spcPts val="0"/>
                        </a:spcAft>
                      </a:pPr>
                      <a:r>
                        <a:rPr lang="zh-CN" sz="1400">
                          <a:effectLst/>
                        </a:rPr>
                        <a:t>刘畅等</a:t>
                      </a:r>
                      <a:r>
                        <a:rPr lang="en-US" sz="1400" baseline="30000">
                          <a:effectLst/>
                        </a:rPr>
                        <a:t>[34, 35]</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时间限制和搜索任务类型对搜索体验的影响</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有无时间限制、任务类型</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搜索体验</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en-US" sz="1400">
                          <a:effectLst/>
                        </a:rPr>
                        <a:t> </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dirty="0">
                          <a:effectLst/>
                        </a:rPr>
                        <a:t>用户行为记录</a:t>
                      </a:r>
                      <a:r>
                        <a:rPr lang="en-US" sz="1400" dirty="0">
                          <a:effectLst/>
                        </a:rPr>
                        <a:t>Morae Recorder 3.3</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a:effectLst/>
                        </a:rPr>
                        <a:t>北京大学的 </a:t>
                      </a:r>
                      <a:r>
                        <a:rPr lang="en-US" sz="1400">
                          <a:effectLst/>
                        </a:rPr>
                        <a:t>40 </a:t>
                      </a:r>
                      <a:r>
                        <a:rPr lang="zh-CN" sz="1400">
                          <a:effectLst/>
                        </a:rPr>
                        <a:t>名本科生</a:t>
                      </a:r>
                      <a:endParaRPr lang="zh-CN" sz="1400">
                        <a:effectLst/>
                        <a:latin typeface="TimesNewRoman"/>
                        <a:ea typeface="宋体" panose="02010600030101010101" pitchFamily="2" charset="-122"/>
                        <a:cs typeface="Times New Roman" panose="02020603050405020304" pitchFamily="18" charset="0"/>
                      </a:endParaRPr>
                    </a:p>
                  </a:txBody>
                  <a:tcPr marL="62162" marR="62162" marT="0" marB="0"/>
                </a:tc>
                <a:tc>
                  <a:txBody>
                    <a:bodyPr/>
                    <a:lstStyle/>
                    <a:p>
                      <a:pPr algn="l">
                        <a:spcAft>
                          <a:spcPts val="0"/>
                        </a:spcAft>
                      </a:pPr>
                      <a:r>
                        <a:rPr lang="zh-CN" sz="1400" dirty="0">
                          <a:effectLst/>
                        </a:rPr>
                        <a:t>事实型信息查找任务、理解型信息查找任务</a:t>
                      </a:r>
                      <a:endParaRPr lang="zh-CN" sz="1400" dirty="0">
                        <a:effectLst/>
                        <a:latin typeface="TimesNewRoman"/>
                        <a:ea typeface="宋体"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1401738662"/>
                  </a:ext>
                </a:extLst>
              </a:tr>
            </a:tbl>
          </a:graphicData>
        </a:graphic>
      </p:graphicFrame>
    </p:spTree>
    <p:extLst>
      <p:ext uri="{BB962C8B-B14F-4D97-AF65-F5344CB8AC3E}">
        <p14:creationId xmlns:p14="http://schemas.microsoft.com/office/powerpoint/2010/main" val="4241982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7D96D47E-EC6F-F949-8EF7-11501904AAD2}"/>
              </a:ext>
            </a:extLst>
          </p:cNvPr>
          <p:cNvGraphicFramePr>
            <a:graphicFrameLocks noGrp="1"/>
          </p:cNvGraphicFramePr>
          <p:nvPr>
            <p:extLst>
              <p:ext uri="{D42A27DB-BD31-4B8C-83A1-F6EECF244321}">
                <p14:modId xmlns:p14="http://schemas.microsoft.com/office/powerpoint/2010/main" val="4164835236"/>
              </p:ext>
            </p:extLst>
          </p:nvPr>
        </p:nvGraphicFramePr>
        <p:xfrm>
          <a:off x="302477" y="1715296"/>
          <a:ext cx="8591913" cy="4738575"/>
        </p:xfrm>
        <a:graphic>
          <a:graphicData uri="http://schemas.openxmlformats.org/drawingml/2006/table">
            <a:tbl>
              <a:tblPr firstRow="1" firstCol="1" bandRow="1">
                <a:tableStyleId>{8A107856-5554-42FB-B03E-39F5DBC370BA}</a:tableStyleId>
              </a:tblPr>
              <a:tblGrid>
                <a:gridCol w="968706">
                  <a:extLst>
                    <a:ext uri="{9D8B030D-6E8A-4147-A177-3AD203B41FA5}">
                      <a16:colId xmlns:a16="http://schemas.microsoft.com/office/drawing/2014/main" val="1815062769"/>
                    </a:ext>
                  </a:extLst>
                </a:gridCol>
                <a:gridCol w="1936572">
                  <a:extLst>
                    <a:ext uri="{9D8B030D-6E8A-4147-A177-3AD203B41FA5}">
                      <a16:colId xmlns:a16="http://schemas.microsoft.com/office/drawing/2014/main" val="780555810"/>
                    </a:ext>
                  </a:extLst>
                </a:gridCol>
                <a:gridCol w="900228">
                  <a:extLst>
                    <a:ext uri="{9D8B030D-6E8A-4147-A177-3AD203B41FA5}">
                      <a16:colId xmlns:a16="http://schemas.microsoft.com/office/drawing/2014/main" val="1074306811"/>
                    </a:ext>
                  </a:extLst>
                </a:gridCol>
                <a:gridCol w="1149819">
                  <a:extLst>
                    <a:ext uri="{9D8B030D-6E8A-4147-A177-3AD203B41FA5}">
                      <a16:colId xmlns:a16="http://schemas.microsoft.com/office/drawing/2014/main" val="2077845285"/>
                    </a:ext>
                  </a:extLst>
                </a:gridCol>
                <a:gridCol w="2174885">
                  <a:extLst>
                    <a:ext uri="{9D8B030D-6E8A-4147-A177-3AD203B41FA5}">
                      <a16:colId xmlns:a16="http://schemas.microsoft.com/office/drawing/2014/main" val="2121824820"/>
                    </a:ext>
                  </a:extLst>
                </a:gridCol>
                <a:gridCol w="1461703">
                  <a:extLst>
                    <a:ext uri="{9D8B030D-6E8A-4147-A177-3AD203B41FA5}">
                      <a16:colId xmlns:a16="http://schemas.microsoft.com/office/drawing/2014/main" val="3362082459"/>
                    </a:ext>
                  </a:extLst>
                </a:gridCol>
              </a:tblGrid>
              <a:tr h="184623">
                <a:tc>
                  <a:txBody>
                    <a:bodyPr/>
                    <a:lstStyle/>
                    <a:p>
                      <a:pPr algn="ctr">
                        <a:spcAft>
                          <a:spcPts val="0"/>
                        </a:spcAft>
                      </a:pPr>
                      <a:r>
                        <a:rPr lang="zh-CN" sz="1600">
                          <a:effectLst/>
                        </a:rPr>
                        <a:t>学者</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ctr">
                        <a:spcAft>
                          <a:spcPts val="0"/>
                        </a:spcAft>
                      </a:pPr>
                      <a:r>
                        <a:rPr lang="zh-CN" sz="1600">
                          <a:effectLst/>
                        </a:rPr>
                        <a:t>实验目的</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ctr">
                        <a:spcAft>
                          <a:spcPts val="0"/>
                        </a:spcAft>
                      </a:pPr>
                      <a:r>
                        <a:rPr lang="zh-CN" sz="1600">
                          <a:effectLst/>
                        </a:rPr>
                        <a:t>变量</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ctr">
                        <a:spcAft>
                          <a:spcPts val="0"/>
                        </a:spcAft>
                      </a:pPr>
                      <a:r>
                        <a:rPr lang="zh-CN" sz="1600">
                          <a:effectLst/>
                        </a:rPr>
                        <a:t>工具</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ctr">
                        <a:spcAft>
                          <a:spcPts val="0"/>
                        </a:spcAft>
                      </a:pPr>
                      <a:r>
                        <a:rPr lang="zh-CN" sz="1600">
                          <a:effectLst/>
                        </a:rPr>
                        <a:t>实验对象及分组</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ctr">
                        <a:spcAft>
                          <a:spcPts val="0"/>
                        </a:spcAft>
                      </a:pPr>
                      <a:r>
                        <a:rPr lang="zh-CN" sz="1600">
                          <a:effectLst/>
                        </a:rPr>
                        <a:t>任务</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extLst>
                  <a:ext uri="{0D108BD9-81ED-4DB2-BD59-A6C34878D82A}">
                    <a16:rowId xmlns:a16="http://schemas.microsoft.com/office/drawing/2014/main" val="1946275843"/>
                  </a:ext>
                </a:extLst>
              </a:tr>
              <a:tr h="738492">
                <a:tc>
                  <a:txBody>
                    <a:bodyPr/>
                    <a:lstStyle/>
                    <a:p>
                      <a:pPr algn="l">
                        <a:spcAft>
                          <a:spcPts val="0"/>
                        </a:spcAft>
                      </a:pPr>
                      <a:r>
                        <a:rPr lang="en-US" sz="1600">
                          <a:effectLst/>
                        </a:rPr>
                        <a:t>Yihan Tao</a:t>
                      </a:r>
                      <a:r>
                        <a:rPr lang="en-US" sz="1600" baseline="30000">
                          <a:effectLst/>
                        </a:rPr>
                        <a:t>[44]</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zh-CN" sz="1600">
                          <a:effectLst/>
                        </a:rPr>
                        <a:t>不同类型的任务中用户协同意义构建的不同特征</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zh-CN" sz="1600">
                          <a:effectLst/>
                        </a:rPr>
                        <a:t>任务类型</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ctr">
                        <a:spcAft>
                          <a:spcPts val="0"/>
                        </a:spcAft>
                      </a:pPr>
                      <a:r>
                        <a:rPr lang="en-US" sz="1600">
                          <a:effectLst/>
                        </a:rPr>
                        <a:t>Camstudio</a:t>
                      </a:r>
                      <a:r>
                        <a:rPr lang="zh-CN" sz="1600">
                          <a:effectLst/>
                        </a:rPr>
                        <a:t>软件录屏</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just">
                        <a:spcAft>
                          <a:spcPts val="0"/>
                        </a:spcAft>
                      </a:pPr>
                      <a:r>
                        <a:rPr lang="en-US" sz="1600">
                          <a:effectLst/>
                        </a:rPr>
                        <a:t>8</a:t>
                      </a:r>
                      <a:r>
                        <a:rPr lang="zh-CN" sz="1600">
                          <a:effectLst/>
                        </a:rPr>
                        <a:t>个</a:t>
                      </a:r>
                      <a:r>
                        <a:rPr lang="en-US" sz="1600">
                          <a:effectLst/>
                        </a:rPr>
                        <a:t>3</a:t>
                      </a:r>
                      <a:r>
                        <a:rPr lang="zh-CN" sz="1600">
                          <a:effectLst/>
                        </a:rPr>
                        <a:t>人小组，其中</a:t>
                      </a:r>
                      <a:r>
                        <a:rPr lang="en-US" sz="1600">
                          <a:effectLst/>
                        </a:rPr>
                        <a:t>6</a:t>
                      </a:r>
                      <a:r>
                        <a:rPr lang="zh-CN" sz="1600">
                          <a:effectLst/>
                        </a:rPr>
                        <a:t>个组是自己组队，</a:t>
                      </a:r>
                      <a:r>
                        <a:rPr lang="en-US" sz="1600">
                          <a:effectLst/>
                        </a:rPr>
                        <a:t>2</a:t>
                      </a:r>
                      <a:r>
                        <a:rPr lang="zh-CN" sz="1600">
                          <a:effectLst/>
                        </a:rPr>
                        <a:t>个是笔者组队。</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ctr">
                        <a:spcAft>
                          <a:spcPts val="0"/>
                        </a:spcAft>
                      </a:pPr>
                      <a:r>
                        <a:rPr lang="zh-CN" sz="1600">
                          <a:effectLst/>
                        </a:rPr>
                        <a:t>任务一：旅行计划；任务二：专题研究</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extLst>
                  <a:ext uri="{0D108BD9-81ED-4DB2-BD59-A6C34878D82A}">
                    <a16:rowId xmlns:a16="http://schemas.microsoft.com/office/drawing/2014/main" val="516757575"/>
                  </a:ext>
                </a:extLst>
              </a:tr>
              <a:tr h="553869">
                <a:tc>
                  <a:txBody>
                    <a:bodyPr/>
                    <a:lstStyle/>
                    <a:p>
                      <a:pPr algn="l">
                        <a:spcAft>
                          <a:spcPts val="0"/>
                        </a:spcAft>
                      </a:pPr>
                      <a:r>
                        <a:rPr lang="zh-CN" sz="1600">
                          <a:effectLst/>
                        </a:rPr>
                        <a:t>李枫林</a:t>
                      </a:r>
                      <a:r>
                        <a:rPr lang="en-US" sz="1600" baseline="30000">
                          <a:effectLst/>
                        </a:rPr>
                        <a:t>[45]</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zh-CN" sz="1600">
                          <a:effectLst/>
                        </a:rPr>
                        <a:t>协同信息查询中的合作意义构建特征</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en-US" sz="1600">
                          <a:effectLst/>
                        </a:rPr>
                        <a:t> </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ctr">
                        <a:spcAft>
                          <a:spcPts val="0"/>
                        </a:spcAft>
                      </a:pPr>
                      <a:r>
                        <a:rPr lang="en-US" sz="1600">
                          <a:effectLst/>
                        </a:rPr>
                        <a:t> </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en-US" sz="1600">
                          <a:effectLst/>
                        </a:rPr>
                        <a:t>6</a:t>
                      </a:r>
                      <a:r>
                        <a:rPr lang="zh-CN" sz="1600">
                          <a:effectLst/>
                        </a:rPr>
                        <a:t>个</a:t>
                      </a:r>
                      <a:r>
                        <a:rPr lang="en-US" sz="1600">
                          <a:effectLst/>
                        </a:rPr>
                        <a:t>3</a:t>
                      </a:r>
                      <a:r>
                        <a:rPr lang="zh-CN" sz="1600">
                          <a:effectLst/>
                        </a:rPr>
                        <a:t>人小组，武汉大学信息管理学院不同专业研究生，信息素养高</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just">
                        <a:spcAft>
                          <a:spcPts val="0"/>
                        </a:spcAft>
                      </a:pPr>
                      <a:r>
                        <a:rPr lang="zh-CN" sz="1600">
                          <a:effectLst/>
                        </a:rPr>
                        <a:t>泰国旅行计划</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extLst>
                  <a:ext uri="{0D108BD9-81ED-4DB2-BD59-A6C34878D82A}">
                    <a16:rowId xmlns:a16="http://schemas.microsoft.com/office/drawing/2014/main" val="4259474803"/>
                  </a:ext>
                </a:extLst>
              </a:tr>
              <a:tr h="1317843">
                <a:tc>
                  <a:txBody>
                    <a:bodyPr/>
                    <a:lstStyle/>
                    <a:p>
                      <a:pPr algn="l">
                        <a:spcAft>
                          <a:spcPts val="0"/>
                        </a:spcAft>
                      </a:pPr>
                      <a:r>
                        <a:rPr lang="en-US" sz="1600" dirty="0">
                          <a:effectLst/>
                        </a:rPr>
                        <a:t>Paul</a:t>
                      </a:r>
                      <a:endParaRPr lang="zh-CN" sz="1600" dirty="0">
                        <a:effectLst/>
                      </a:endParaRPr>
                    </a:p>
                    <a:p>
                      <a:pPr algn="l">
                        <a:spcAft>
                          <a:spcPts val="0"/>
                        </a:spcAft>
                      </a:pPr>
                      <a:r>
                        <a:rPr lang="en-US" sz="1600" dirty="0" err="1">
                          <a:effectLst/>
                        </a:rPr>
                        <a:t>Sharoda</a:t>
                      </a:r>
                      <a:r>
                        <a:rPr lang="en-US" sz="1600" dirty="0">
                          <a:effectLst/>
                        </a:rPr>
                        <a:t> A.</a:t>
                      </a:r>
                      <a:r>
                        <a:rPr lang="en-US" sz="1600" baseline="30000" dirty="0">
                          <a:effectLst/>
                        </a:rPr>
                        <a:t>[38]</a:t>
                      </a:r>
                      <a:endParaRPr lang="zh-CN" sz="1600" dirty="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en-US" sz="1600">
                          <a:effectLst/>
                        </a:rPr>
                        <a:t>Search Together</a:t>
                      </a:r>
                      <a:r>
                        <a:rPr lang="zh-CN" sz="1600">
                          <a:effectLst/>
                        </a:rPr>
                        <a:t>如何支持意义构建以及什么样的功能可以使其可以更好的支持协同意义构建</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en-US" sz="1600">
                          <a:effectLst/>
                        </a:rPr>
                        <a:t> </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zh-CN" sz="1600">
                          <a:effectLst/>
                        </a:rPr>
                        <a:t>协同工具</a:t>
                      </a:r>
                      <a:r>
                        <a:rPr lang="en-US" sz="1600">
                          <a:effectLst/>
                        </a:rPr>
                        <a:t>Search Together</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en-US" sz="1600">
                          <a:effectLst/>
                        </a:rPr>
                        <a:t>6</a:t>
                      </a:r>
                      <a:r>
                        <a:rPr lang="zh-CN" sz="1600">
                          <a:effectLst/>
                        </a:rPr>
                        <a:t>个</a:t>
                      </a:r>
                      <a:r>
                        <a:rPr lang="en-US" sz="1600">
                          <a:effectLst/>
                        </a:rPr>
                        <a:t>3</a:t>
                      </a:r>
                      <a:r>
                        <a:rPr lang="zh-CN" sz="1600">
                          <a:effectLst/>
                        </a:rPr>
                        <a:t>人小组，参与者是我们组织的成员，自愿分组。他们精通基本的网络搜索，但没有使用协作搜索工具。</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zh-CN" sz="1600">
                          <a:effectLst/>
                        </a:rPr>
                        <a:t>计划一个周末的活动，探索当地的大都市区</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extLst>
                  <a:ext uri="{0D108BD9-81ED-4DB2-BD59-A6C34878D82A}">
                    <a16:rowId xmlns:a16="http://schemas.microsoft.com/office/drawing/2014/main" val="3262842968"/>
                  </a:ext>
                </a:extLst>
              </a:tr>
              <a:tr h="1338409">
                <a:tc>
                  <a:txBody>
                    <a:bodyPr/>
                    <a:lstStyle/>
                    <a:p>
                      <a:pPr algn="l">
                        <a:spcAft>
                          <a:spcPts val="0"/>
                        </a:spcAft>
                      </a:pPr>
                      <a:r>
                        <a:rPr lang="en-US" sz="1600">
                          <a:effectLst/>
                        </a:rPr>
                        <a:t>Arif A S M</a:t>
                      </a:r>
                      <a:r>
                        <a:rPr lang="en-US" sz="1600" baseline="30000">
                          <a:effectLst/>
                        </a:rPr>
                        <a:t>[46]</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zh-CN" sz="1600">
                          <a:effectLst/>
                        </a:rPr>
                        <a:t>线上信息协作制定旅游计划时的特征</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zh-CN" sz="1600">
                          <a:effectLst/>
                        </a:rPr>
                        <a:t>先验知识、任务类型</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zh-CN" sz="1600">
                          <a:effectLst/>
                        </a:rPr>
                        <a:t>录屏软件</a:t>
                      </a:r>
                      <a:r>
                        <a:rPr lang="en-US" sz="1600">
                          <a:effectLst/>
                        </a:rPr>
                        <a:t>Camtasia</a:t>
                      </a:r>
                      <a:r>
                        <a:rPr lang="zh-CN" sz="1600">
                          <a:effectLst/>
                        </a:rPr>
                        <a:t>、交流软件</a:t>
                      </a:r>
                      <a:r>
                        <a:rPr lang="en-US" sz="1600">
                          <a:effectLst/>
                        </a:rPr>
                        <a:t>Skype</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en-US" sz="1600">
                          <a:effectLst/>
                        </a:rPr>
                        <a:t>10</a:t>
                      </a:r>
                      <a:r>
                        <a:rPr lang="zh-CN" sz="1600">
                          <a:effectLst/>
                        </a:rPr>
                        <a:t>个</a:t>
                      </a:r>
                      <a:r>
                        <a:rPr lang="en-US" sz="1600">
                          <a:effectLst/>
                        </a:rPr>
                        <a:t>2</a:t>
                      </a:r>
                      <a:r>
                        <a:rPr lang="zh-CN" sz="1600">
                          <a:effectLst/>
                        </a:rPr>
                        <a:t>人小组，澳大利亚阿德莱德大学的教师和研究生，同一组的成员互相认识，并之前一起工作或者一起旅游过</a:t>
                      </a:r>
                      <a:endParaRPr lang="zh-CN" sz="1600">
                        <a:effectLst/>
                        <a:latin typeface="TimesNewRoman"/>
                        <a:ea typeface="宋体" panose="02010600030101010101" pitchFamily="2" charset="-122"/>
                        <a:cs typeface="Times New Roman" panose="02020603050405020304" pitchFamily="18" charset="0"/>
                      </a:endParaRPr>
                    </a:p>
                  </a:txBody>
                  <a:tcPr marL="31081" marR="31081" marT="0" marB="0"/>
                </a:tc>
                <a:tc>
                  <a:txBody>
                    <a:bodyPr/>
                    <a:lstStyle/>
                    <a:p>
                      <a:pPr algn="l">
                        <a:spcAft>
                          <a:spcPts val="0"/>
                        </a:spcAft>
                      </a:pPr>
                      <a:r>
                        <a:rPr lang="zh-CN" sz="1600" dirty="0">
                          <a:effectLst/>
                        </a:rPr>
                        <a:t>旅游搜索任务：任务一无先验知识搜索；任务二有先验知识搜索；任务三设计旅游计划</a:t>
                      </a:r>
                      <a:endParaRPr lang="zh-CN" sz="1600" dirty="0">
                        <a:effectLst/>
                        <a:latin typeface="TimesNewRoman"/>
                        <a:ea typeface="宋体" panose="02010600030101010101" pitchFamily="2" charset="-122"/>
                        <a:cs typeface="Times New Roman" panose="02020603050405020304" pitchFamily="18" charset="0"/>
                      </a:endParaRPr>
                    </a:p>
                  </a:txBody>
                  <a:tcPr marL="31081" marR="31081" marT="0" marB="0"/>
                </a:tc>
                <a:extLst>
                  <a:ext uri="{0D108BD9-81ED-4DB2-BD59-A6C34878D82A}">
                    <a16:rowId xmlns:a16="http://schemas.microsoft.com/office/drawing/2014/main" val="973896499"/>
                  </a:ext>
                </a:extLst>
              </a:tr>
            </a:tbl>
          </a:graphicData>
        </a:graphic>
      </p:graphicFrame>
      <p:sp>
        <p:nvSpPr>
          <p:cNvPr id="5" name="Title 1">
            <a:extLst>
              <a:ext uri="{FF2B5EF4-FFF2-40B4-BE49-F238E27FC236}">
                <a16:creationId xmlns:a16="http://schemas.microsoft.com/office/drawing/2014/main" id="{EA273F0E-3516-2540-AFBE-DEC15B81EB0D}"/>
              </a:ext>
            </a:extLst>
          </p:cNvPr>
          <p:cNvSpPr>
            <a:spLocks noGrp="1"/>
          </p:cNvSpPr>
          <p:nvPr>
            <p:ph type="title"/>
          </p:nvPr>
        </p:nvSpPr>
        <p:spPr>
          <a:xfrm>
            <a:off x="228600" y="200025"/>
            <a:ext cx="7886700" cy="1054100"/>
          </a:xfrm>
        </p:spPr>
        <p:txBody>
          <a:bodyPr>
            <a:normAutofit fontScale="90000"/>
          </a:bodyPr>
          <a:lstStyle/>
          <a:p>
            <a:r>
              <a:rPr lang="zh-CN" altLang="en-US" sz="4000" dirty="0">
                <a:latin typeface="Microsoft YaHei" panose="020B0503020204020204" pitchFamily="34" charset="-122"/>
                <a:ea typeface="Microsoft YaHei" panose="020B0503020204020204" pitchFamily="34" charset="-122"/>
              </a:rPr>
              <a:t>协同意义建构（</a:t>
            </a:r>
            <a:r>
              <a:rPr lang="en-US" altLang="zh-CN" sz="4000" dirty="0">
                <a:latin typeface="Microsoft YaHei" panose="020B0503020204020204" pitchFamily="34" charset="-122"/>
                <a:ea typeface="Microsoft YaHei" panose="020B0503020204020204" pitchFamily="34" charset="-122"/>
              </a:rPr>
              <a:t>Collaborative</a:t>
            </a:r>
            <a:r>
              <a:rPr lang="zh-CN" altLang="en-US" sz="4000" dirty="0">
                <a:latin typeface="Microsoft YaHei" panose="020B0503020204020204" pitchFamily="34" charset="-122"/>
                <a:ea typeface="Microsoft YaHei" panose="020B0503020204020204" pitchFamily="34" charset="-122"/>
              </a:rPr>
              <a:t> </a:t>
            </a:r>
            <a:r>
              <a:rPr lang="en-US" altLang="zh-CN" sz="4000" dirty="0">
                <a:latin typeface="Microsoft YaHei" panose="020B0503020204020204" pitchFamily="34" charset="-122"/>
                <a:ea typeface="Microsoft YaHei" panose="020B0503020204020204" pitchFamily="34" charset="-122"/>
              </a:rPr>
              <a:t>sensemaking</a:t>
            </a:r>
            <a:r>
              <a:rPr lang="zh-CN" altLang="en-US" sz="4000" dirty="0" smtClean="0">
                <a:latin typeface="Microsoft YaHei" panose="020B0503020204020204" pitchFamily="34" charset="-122"/>
                <a:ea typeface="Microsoft YaHei" panose="020B0503020204020204" pitchFamily="34" charset="-122"/>
              </a:rPr>
              <a:t>）</a:t>
            </a:r>
            <a:endParaRPr lang="en-US" sz="4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1565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EFD0-3D84-2C4E-9DEF-540A90B75A24}"/>
              </a:ext>
            </a:extLst>
          </p:cNvPr>
          <p:cNvSpPr>
            <a:spLocks noGrp="1"/>
          </p:cNvSpPr>
          <p:nvPr>
            <p:ph type="title"/>
          </p:nvPr>
        </p:nvSpPr>
        <p:spPr/>
        <p:txBody>
          <a:bodyPr>
            <a:normAutofit/>
          </a:bodyPr>
          <a:lstStyle/>
          <a:p>
            <a:r>
              <a:rPr lang="zh-CN" altLang="en-US" sz="4000" dirty="0">
                <a:latin typeface="Microsoft YaHei" panose="020B0503020204020204" pitchFamily="34" charset="-122"/>
                <a:ea typeface="Microsoft YaHei" panose="020B0503020204020204" pitchFamily="34" charset="-122"/>
              </a:rPr>
              <a:t>相关研究结论</a:t>
            </a:r>
            <a:endParaRPr lang="en-US" sz="4000" dirty="0">
              <a:latin typeface="Microsoft YaHei" panose="020B0503020204020204" pitchFamily="34" charset="-122"/>
              <a:ea typeface="Microsoft YaHei" panose="020B0503020204020204" pitchFamily="34" charset="-122"/>
            </a:endParaRPr>
          </a:p>
        </p:txBody>
      </p:sp>
      <p:sp>
        <p:nvSpPr>
          <p:cNvPr id="5" name="Content Placeholder 2">
            <a:extLst>
              <a:ext uri="{FF2B5EF4-FFF2-40B4-BE49-F238E27FC236}">
                <a16:creationId xmlns:a16="http://schemas.microsoft.com/office/drawing/2014/main" id="{F1596B5A-BDF5-3944-9DB5-DAAD5D51E72A}"/>
              </a:ext>
            </a:extLst>
          </p:cNvPr>
          <p:cNvSpPr txBox="1">
            <a:spLocks/>
          </p:cNvSpPr>
          <p:nvPr/>
        </p:nvSpPr>
        <p:spPr>
          <a:xfrm>
            <a:off x="383458" y="1396182"/>
            <a:ext cx="8584122" cy="527992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880"/>
              </a:lnSpc>
            </a:pPr>
            <a:r>
              <a:rPr kumimoji="1" lang="en-US" altLang="zh-CN" dirty="0">
                <a:latin typeface="微软雅黑" panose="020B0503020204020204" pitchFamily="34" charset="-122"/>
                <a:ea typeface="微软雅黑" panose="020B0503020204020204" pitchFamily="34" charset="-122"/>
              </a:rPr>
              <a:t>Three collaboration strategies: parallel, sequential, reciprocal </a:t>
            </a:r>
            <a:r>
              <a:rPr kumimoji="1" lang="zh-CN" altLang="en-US" dirty="0">
                <a:latin typeface="微软雅黑" panose="020B0503020204020204" pitchFamily="34" charset="-122"/>
                <a:ea typeface="微软雅黑" panose="020B0503020204020204" pitchFamily="34" charset="-122"/>
              </a:rPr>
              <a:t>（</a:t>
            </a:r>
            <a:r>
              <a:rPr kumimoji="1" lang="en-US" altLang="zh-CN" dirty="0" err="1">
                <a:latin typeface="微软雅黑" panose="020B0503020204020204" pitchFamily="34" charset="-122"/>
                <a:ea typeface="微软雅黑" panose="020B0503020204020204" pitchFamily="34" charset="-122"/>
              </a:rPr>
              <a:t>Sharples</a:t>
            </a:r>
            <a:r>
              <a:rPr kumimoji="1" lang="en-US" altLang="zh-CN" dirty="0">
                <a:latin typeface="微软雅黑" panose="020B0503020204020204" pitchFamily="34" charset="-122"/>
                <a:ea typeface="微软雅黑" panose="020B0503020204020204" pitchFamily="34" charset="-122"/>
              </a:rPr>
              <a:t>, 1993</a:t>
            </a:r>
            <a:r>
              <a:rPr kumimoji="1" lang="zh-CN" altLang="en-US" dirty="0">
                <a:latin typeface="微软雅黑" panose="020B0503020204020204" pitchFamily="34" charset="-122"/>
                <a:ea typeface="微软雅黑" panose="020B0503020204020204" pitchFamily="34" charset="-122"/>
              </a:rPr>
              <a:t>）</a:t>
            </a:r>
            <a:endParaRPr kumimoji="1" lang="en-US" altLang="zh-CN" dirty="0">
              <a:latin typeface="微软雅黑" panose="020B0503020204020204" pitchFamily="34" charset="-122"/>
              <a:ea typeface="微软雅黑" panose="020B0503020204020204" pitchFamily="34" charset="-122"/>
            </a:endParaRPr>
          </a:p>
          <a:p>
            <a:pPr>
              <a:lnSpc>
                <a:spcPts val="2880"/>
              </a:lnSpc>
            </a:pPr>
            <a:r>
              <a:rPr kumimoji="1" lang="zh-CN" altLang="en-US" dirty="0" smtClean="0">
                <a:latin typeface="微软雅黑" panose="020B0503020204020204" pitchFamily="34" charset="-122"/>
                <a:ea typeface="微软雅黑" panose="020B0503020204020204" pitchFamily="34" charset="-122"/>
              </a:rPr>
              <a:t>协作</a:t>
            </a:r>
            <a:r>
              <a:rPr kumimoji="1" lang="zh-CN" altLang="en-US" dirty="0">
                <a:latin typeface="微软雅黑" panose="020B0503020204020204" pitchFamily="34" charset="-122"/>
                <a:ea typeface="微软雅黑" panose="020B0503020204020204" pitchFamily="34" charset="-122"/>
              </a:rPr>
              <a:t>的三种策略</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lvl="1">
              <a:lnSpc>
                <a:spcPts val="2880"/>
              </a:lnSpc>
            </a:pPr>
            <a:r>
              <a:rPr kumimoji="1" lang="zh-CN" altLang="en-US" dirty="0" smtClean="0">
                <a:latin typeface="微软雅黑" panose="020B0503020204020204" pitchFamily="34" charset="-122"/>
                <a:ea typeface="微软雅黑" panose="020B0503020204020204" pitchFamily="34" charset="-122"/>
              </a:rPr>
              <a:t>平行</a:t>
            </a:r>
            <a:r>
              <a:rPr kumimoji="1" lang="zh-CN" altLang="en-US" dirty="0">
                <a:latin typeface="微软雅黑" panose="020B0503020204020204" pitchFamily="34" charset="-122"/>
                <a:ea typeface="微软雅黑" panose="020B0503020204020204" pitchFamily="34" charset="-122"/>
              </a:rPr>
              <a:t>，将作品划分为子任务，所有合作者同时工作</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lvl="1">
              <a:lnSpc>
                <a:spcPts val="2880"/>
              </a:lnSpc>
            </a:pPr>
            <a:r>
              <a:rPr kumimoji="1" lang="zh-CN" altLang="en-US" dirty="0" smtClean="0">
                <a:latin typeface="微软雅黑" panose="020B0503020204020204" pitchFamily="34" charset="-122"/>
                <a:ea typeface="微软雅黑" panose="020B0503020204020204" pitchFamily="34" charset="-122"/>
              </a:rPr>
              <a:t>顺序</a:t>
            </a:r>
            <a:r>
              <a:rPr kumimoji="1" lang="zh-CN" altLang="en-US" dirty="0">
                <a:latin typeface="微软雅黑" panose="020B0503020204020204" pitchFamily="34" charset="-122"/>
                <a:ea typeface="微软雅黑" panose="020B0503020204020204" pitchFamily="34" charset="-122"/>
              </a:rPr>
              <a:t>，其中一个任务被分成几个阶段，这样一个阶段的输出交给下一个用户</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lvl="1">
              <a:lnSpc>
                <a:spcPts val="2880"/>
              </a:lnSpc>
            </a:pPr>
            <a:r>
              <a:rPr kumimoji="1" lang="zh-CN" altLang="en-US" dirty="0" smtClean="0">
                <a:latin typeface="微软雅黑" panose="020B0503020204020204" pitchFamily="34" charset="-122"/>
                <a:ea typeface="微软雅黑" panose="020B0503020204020204" pitchFamily="34" charset="-122"/>
              </a:rPr>
              <a:t>响应，</a:t>
            </a:r>
            <a:r>
              <a:rPr kumimoji="1" lang="zh-CN" altLang="en-US" dirty="0">
                <a:latin typeface="微软雅黑" panose="020B0503020204020204" pitchFamily="34" charset="-122"/>
                <a:ea typeface="微软雅黑" panose="020B0503020204020204" pitchFamily="34" charset="-122"/>
              </a:rPr>
              <a:t>小组成员共同协作相互调整</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marL="228600" lvl="1">
              <a:lnSpc>
                <a:spcPts val="2880"/>
              </a:lnSpc>
              <a:spcBef>
                <a:spcPts val="1000"/>
              </a:spcBef>
            </a:pPr>
            <a:r>
              <a:rPr kumimoji="1" lang="en-US" altLang="zh-CN" dirty="0" smtClean="0">
                <a:latin typeface="微软雅黑" panose="020B0503020204020204" pitchFamily="34" charset="-122"/>
                <a:ea typeface="微软雅黑" panose="020B0503020204020204" pitchFamily="34" charset="-122"/>
              </a:rPr>
              <a:t>Factors including collaboration: </a:t>
            </a: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Hernández</a:t>
            </a: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2015</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lvl="1">
              <a:lnSpc>
                <a:spcPts val="2880"/>
              </a:lnSpc>
            </a:pPr>
            <a:r>
              <a:rPr kumimoji="1" lang="en-US" altLang="zh-CN" b="1" dirty="0" smtClean="0">
                <a:latin typeface="微软雅黑" panose="020B0503020204020204" pitchFamily="34" charset="-122"/>
                <a:ea typeface="微软雅黑" panose="020B0503020204020204" pitchFamily="34" charset="-122"/>
              </a:rPr>
              <a:t>Social</a:t>
            </a:r>
            <a:r>
              <a:rPr kumimoji="1" lang="en-US" altLang="zh-CN" dirty="0" smtClean="0">
                <a:latin typeface="微软雅黑" panose="020B0503020204020204" pitchFamily="34" charset="-122"/>
                <a:ea typeface="微软雅黑" panose="020B0503020204020204" pitchFamily="34" charset="-122"/>
              </a:rPr>
              <a:t> – group closeness, leadership, decision making, norms, etc.; Communicative – frequency, trusts; Technical – information flow, technology, information resources</a:t>
            </a:r>
          </a:p>
          <a:p>
            <a:pPr>
              <a:lnSpc>
                <a:spcPts val="2880"/>
              </a:lnSpc>
            </a:pPr>
            <a:r>
              <a:rPr kumimoji="1" lang="zh-CN" altLang="en-US" dirty="0" smtClean="0">
                <a:latin typeface="微软雅黑" panose="020B0503020204020204" pitchFamily="34" charset="-122"/>
                <a:ea typeface="微软雅黑" panose="020B0503020204020204" pitchFamily="34" charset="-122"/>
              </a:rPr>
              <a:t>协同</a:t>
            </a:r>
            <a:r>
              <a:rPr kumimoji="1" lang="zh-CN" altLang="en-US" dirty="0">
                <a:latin typeface="微软雅黑" panose="020B0503020204020204" pitchFamily="34" charset="-122"/>
                <a:ea typeface="微软雅黑" panose="020B0503020204020204" pitchFamily="34" charset="-122"/>
              </a:rPr>
              <a:t>信息行为的影响因素：社会维度包括</a:t>
            </a:r>
            <a:r>
              <a:rPr kumimoji="1" lang="zh-CN" altLang="en-US" dirty="0" smtClean="0">
                <a:latin typeface="微软雅黑" panose="020B0503020204020204" pitchFamily="34" charset="-122"/>
                <a:ea typeface="微软雅黑" panose="020B0503020204020204" pitchFamily="34" charset="-122"/>
              </a:rPr>
              <a:t>小组亲密度、</a:t>
            </a:r>
            <a:r>
              <a:rPr kumimoji="1" lang="zh-CN" altLang="en-US" dirty="0">
                <a:latin typeface="微软雅黑" panose="020B0503020204020204" pitchFamily="34" charset="-122"/>
                <a:ea typeface="微软雅黑" panose="020B0503020204020204" pitchFamily="34" charset="-122"/>
              </a:rPr>
              <a:t>领导力</a:t>
            </a:r>
            <a:r>
              <a:rPr kumimoji="1" lang="zh-CN" altLang="en-US" dirty="0" smtClean="0">
                <a:latin typeface="微软雅黑" panose="020B0503020204020204" pitchFamily="34" charset="-122"/>
                <a:ea typeface="微软雅黑" panose="020B0503020204020204" pitchFamily="34" charset="-122"/>
              </a:rPr>
              <a:t>、决策</a:t>
            </a:r>
            <a:r>
              <a:rPr kumimoji="1" lang="zh-CN" altLang="en-US" dirty="0">
                <a:latin typeface="微软雅黑" panose="020B0503020204020204" pitchFamily="34" charset="-122"/>
                <a:ea typeface="微软雅黑" panose="020B0503020204020204" pitchFamily="34" charset="-122"/>
              </a:rPr>
              <a:t>制定、组内规范；交流维度包括交流频率、社会存在、沟通网略、信任；技术和信息维度包括信息流、技术条件、信息资源等</a:t>
            </a:r>
            <a:r>
              <a:rPr kumimoji="1" lang="zh-CN" altLang="en-US" dirty="0" smtClean="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5691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Social aspect – </a:t>
            </a:r>
            <a:r>
              <a:rPr lang="zh-CN" altLang="en-US" dirty="0" smtClean="0"/>
              <a:t>团队成员构成</a:t>
            </a:r>
            <a:endParaRPr lang="zh-CN" altLang="en-US" dirty="0"/>
          </a:p>
        </p:txBody>
      </p:sp>
      <p:sp>
        <p:nvSpPr>
          <p:cNvPr id="3" name="内容占位符 2"/>
          <p:cNvSpPr>
            <a:spLocks noGrp="1"/>
          </p:cNvSpPr>
          <p:nvPr>
            <p:ph idx="1"/>
          </p:nvPr>
        </p:nvSpPr>
        <p:spPr>
          <a:xfrm>
            <a:off x="628650" y="1568572"/>
            <a:ext cx="7886700" cy="5215686"/>
          </a:xfrm>
        </p:spPr>
        <p:txBody>
          <a:bodyPr>
            <a:normAutofit fontScale="85000" lnSpcReduction="10000"/>
          </a:bodyPr>
          <a:lstStyle/>
          <a:p>
            <a:r>
              <a:rPr lang="en-US" altLang="zh-CN" b="1" dirty="0" smtClean="0"/>
              <a:t>Relationship Closeness Inventory </a:t>
            </a:r>
            <a:r>
              <a:rPr lang="en-US" altLang="zh-CN" dirty="0"/>
              <a:t>(</a:t>
            </a:r>
            <a:r>
              <a:rPr lang="nl-NL" altLang="zh-CN" dirty="0"/>
              <a:t>Berscheid, E., Snyder, M., &amp; Omoto, A. M., 1989</a:t>
            </a:r>
            <a:r>
              <a:rPr lang="en-US" altLang="zh-CN" dirty="0" smtClean="0"/>
              <a:t>) </a:t>
            </a:r>
            <a:r>
              <a:rPr lang="zh-CN" altLang="en-US" dirty="0" smtClean="0"/>
              <a:t>亲密度量表</a:t>
            </a:r>
            <a:endParaRPr lang="en-US" altLang="zh-CN" b="1" dirty="0" smtClean="0"/>
          </a:p>
          <a:p>
            <a:pPr lvl="1"/>
            <a:r>
              <a:rPr lang="en-US" altLang="zh-CN" dirty="0" smtClean="0"/>
              <a:t>(1) frequency of impact</a:t>
            </a:r>
          </a:p>
          <a:p>
            <a:pPr lvl="1"/>
            <a:r>
              <a:rPr lang="en-US" altLang="zh-CN" dirty="0" smtClean="0"/>
              <a:t>(2) diversity of joint activities, and </a:t>
            </a:r>
          </a:p>
          <a:p>
            <a:pPr lvl="1"/>
            <a:r>
              <a:rPr lang="en-US" altLang="zh-CN" dirty="0" smtClean="0"/>
              <a:t>(3) strength of influence</a:t>
            </a:r>
          </a:p>
          <a:p>
            <a:pPr lvl="1"/>
            <a:endParaRPr lang="en-US" altLang="zh-CN" b="1" dirty="0" smtClean="0"/>
          </a:p>
          <a:p>
            <a:r>
              <a:rPr lang="en-US" altLang="zh-CN" b="1" dirty="0" smtClean="0"/>
              <a:t>Thinking Styles Inventory</a:t>
            </a:r>
            <a:r>
              <a:rPr lang="en-US" altLang="zh-CN" dirty="0" smtClean="0"/>
              <a:t> (Legislative, Executive, Judicial, Monarchic, Hierarchic, Oligarchic, Anarchic, Global, Local, </a:t>
            </a:r>
            <a:r>
              <a:rPr lang="en-US" altLang="zh-CN" b="1" dirty="0" smtClean="0"/>
              <a:t>Internal</a:t>
            </a:r>
            <a:r>
              <a:rPr lang="en-US" altLang="zh-CN" dirty="0" smtClean="0"/>
              <a:t>, </a:t>
            </a:r>
            <a:r>
              <a:rPr lang="en-US" altLang="zh-CN" b="1" dirty="0" smtClean="0"/>
              <a:t>External</a:t>
            </a:r>
            <a:r>
              <a:rPr lang="en-US" altLang="zh-CN" dirty="0" smtClean="0"/>
              <a:t>, Liberal and Conservative) </a:t>
            </a:r>
            <a:r>
              <a:rPr lang="zh-CN" altLang="en-US" dirty="0" smtClean="0"/>
              <a:t>思维风格量表</a:t>
            </a:r>
            <a:endParaRPr lang="en-US" altLang="zh-CN" dirty="0" smtClean="0"/>
          </a:p>
          <a:p>
            <a:pPr lvl="1"/>
            <a:r>
              <a:rPr lang="en-US" altLang="zh-CN" b="1" dirty="0" smtClean="0"/>
              <a:t>Internal </a:t>
            </a:r>
            <a:r>
              <a:rPr lang="en-US" altLang="zh-CN" b="1" dirty="0"/>
              <a:t>style: </a:t>
            </a:r>
            <a:r>
              <a:rPr lang="en-US" altLang="zh-CN" dirty="0" smtClean="0"/>
              <a:t>focuses </a:t>
            </a:r>
            <a:r>
              <a:rPr lang="en-US" altLang="zh-CN" dirty="0"/>
              <a:t>on internal matters; more introverted and task </a:t>
            </a:r>
            <a:r>
              <a:rPr lang="en-US" altLang="zh-CN" dirty="0" smtClean="0"/>
              <a:t>oriented</a:t>
            </a:r>
          </a:p>
          <a:p>
            <a:pPr lvl="1"/>
            <a:r>
              <a:rPr lang="en-US" altLang="zh-CN" b="1" dirty="0" smtClean="0"/>
              <a:t>External style: </a:t>
            </a:r>
            <a:r>
              <a:rPr lang="en-US" altLang="zh-CN" dirty="0" smtClean="0"/>
              <a:t>enjoys </a:t>
            </a:r>
            <a:r>
              <a:rPr lang="en-US" altLang="zh-CN" dirty="0"/>
              <a:t>working with other people; tends to be outgoing</a:t>
            </a:r>
          </a:p>
          <a:p>
            <a:r>
              <a:rPr lang="en-US" altLang="zh-CN" dirty="0" smtClean="0"/>
              <a:t>While </a:t>
            </a:r>
            <a:r>
              <a:rPr lang="en-US" altLang="zh-CN" b="1" dirty="0"/>
              <a:t>internal</a:t>
            </a:r>
            <a:r>
              <a:rPr lang="en-US" altLang="zh-CN" dirty="0"/>
              <a:t>-</a:t>
            </a:r>
            <a:r>
              <a:rPr lang="en-US" altLang="zh-CN" b="1" dirty="0"/>
              <a:t>style</a:t>
            </a:r>
            <a:r>
              <a:rPr lang="en-US" altLang="zh-CN" dirty="0"/>
              <a:t> individuals prefer to work alone, </a:t>
            </a:r>
            <a:r>
              <a:rPr lang="en-US" altLang="zh-CN" b="1" dirty="0"/>
              <a:t>externals </a:t>
            </a:r>
            <a:r>
              <a:rPr lang="en-US" altLang="zh-CN" dirty="0"/>
              <a:t>enjoy working with other people and tend to be outgoing (Sternberg, 1997</a:t>
            </a:r>
            <a:r>
              <a:rPr lang="en-US" altLang="zh-CN" dirty="0" smtClean="0"/>
              <a:t>). </a:t>
            </a:r>
            <a:r>
              <a:rPr lang="zh-CN" altLang="en-US" dirty="0"/>
              <a:t>内倾</a:t>
            </a:r>
            <a:r>
              <a:rPr lang="zh-CN" altLang="en-US" dirty="0" smtClean="0"/>
              <a:t>型思维 </a:t>
            </a:r>
            <a:r>
              <a:rPr lang="en-US" altLang="zh-CN" dirty="0" smtClean="0"/>
              <a:t>vs. </a:t>
            </a:r>
            <a:r>
              <a:rPr lang="zh-CN" altLang="en-US" dirty="0" smtClean="0"/>
              <a:t>外倾型思维</a:t>
            </a:r>
            <a:endParaRPr lang="en-US" altLang="zh-CN" dirty="0" smtClean="0"/>
          </a:p>
        </p:txBody>
      </p:sp>
    </p:spTree>
    <p:extLst>
      <p:ext uri="{BB962C8B-B14F-4D97-AF65-F5344CB8AC3E}">
        <p14:creationId xmlns:p14="http://schemas.microsoft.com/office/powerpoint/2010/main" val="3645968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3713430" y="3768333"/>
            <a:ext cx="1717138" cy="954107"/>
          </a:xfrm>
          <a:prstGeom prst="rect">
            <a:avLst/>
          </a:prstGeom>
          <a:noFill/>
        </p:spPr>
        <p:txBody>
          <a:bodyPr wrap="none" rtlCol="0">
            <a:spAutoFit/>
          </a:bodyPr>
          <a:lstStyle/>
          <a:p>
            <a:pPr algn="ctr"/>
            <a:r>
              <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研究</a:t>
            </a:r>
            <a:r>
              <a:rPr lang="zh-CN" altLang="en-US"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方法</a:t>
            </a:r>
            <a:endParaRPr lang="en-US" altLang="zh-CN"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a:p>
            <a:pPr algn="ctr"/>
            <a:r>
              <a:rPr lang="en-US" altLang="zh-CN"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Methods</a:t>
            </a:r>
            <a:endParaRPr lang="en-US" altLang="zh-CN"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3826019" y="2314278"/>
            <a:ext cx="1491960" cy="1286172"/>
          </a:xfrm>
          <a:prstGeom prst="hexagon">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latin typeface="Agency FB" panose="020B0503020202020204" pitchFamily="34" charset="0"/>
              </a:rPr>
              <a:t>03</a:t>
            </a:r>
            <a:endParaRPr lang="zh-CN" altLang="en-US" sz="54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266699" y="2209800"/>
            <a:ext cx="330347" cy="762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Tree>
    <p:extLst>
      <p:ext uri="{BB962C8B-B14F-4D97-AF65-F5344CB8AC3E}">
        <p14:creationId xmlns:p14="http://schemas.microsoft.com/office/powerpoint/2010/main" val="550910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DFE6-1925-0845-9F17-6F0EF99763D9}"/>
              </a:ext>
            </a:extLst>
          </p:cNvPr>
          <p:cNvSpPr>
            <a:spLocks noGrp="1"/>
          </p:cNvSpPr>
          <p:nvPr>
            <p:ph type="title"/>
          </p:nvPr>
        </p:nvSpPr>
        <p:spPr/>
        <p:txBody>
          <a:bodyPr/>
          <a:lstStyle/>
          <a:p>
            <a:r>
              <a:rPr lang="zh-CN" altLang="en-US" sz="4000" dirty="0">
                <a:latin typeface="Microsoft YaHei" panose="020B0503020204020204" pitchFamily="34" charset="-122"/>
                <a:ea typeface="Microsoft YaHei" panose="020B0503020204020204" pitchFamily="34" charset="-122"/>
              </a:rPr>
              <a:t>用户</a:t>
            </a:r>
            <a:r>
              <a:rPr lang="zh-CN" altLang="en-US" sz="4000" dirty="0" smtClean="0">
                <a:latin typeface="Microsoft YaHei" panose="020B0503020204020204" pitchFamily="34" charset="-122"/>
                <a:ea typeface="Microsoft YaHei" panose="020B0503020204020204" pitchFamily="34" charset="-122"/>
              </a:rPr>
              <a:t>实验</a:t>
            </a:r>
            <a:r>
              <a:rPr lang="en-US" altLang="zh-CN" sz="4000" dirty="0" smtClean="0">
                <a:latin typeface="Microsoft YaHei" panose="020B0503020204020204" pitchFamily="34" charset="-122"/>
                <a:ea typeface="Microsoft YaHei" panose="020B0503020204020204" pitchFamily="34" charset="-122"/>
              </a:rPr>
              <a:t>	User Experiment</a:t>
            </a:r>
            <a:endParaRPr lang="en-US" sz="4000" dirty="0">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1DB229B7-D9C1-8F47-A41E-BA505E24BFC8}"/>
              </a:ext>
            </a:extLst>
          </p:cNvPr>
          <p:cNvSpPr>
            <a:spLocks noGrp="1"/>
          </p:cNvSpPr>
          <p:nvPr>
            <p:ph idx="1"/>
          </p:nvPr>
        </p:nvSpPr>
        <p:spPr>
          <a:xfrm>
            <a:off x="628650" y="1568572"/>
            <a:ext cx="7886700" cy="4999376"/>
          </a:xfrm>
        </p:spPr>
        <p:txBody>
          <a:bodyPr>
            <a:normAutofit fontScale="85000" lnSpcReduction="10000"/>
          </a:bodyPr>
          <a:lstStyle/>
          <a:p>
            <a:pPr>
              <a:lnSpc>
                <a:spcPts val="2700"/>
              </a:lnSpc>
            </a:pPr>
            <a:r>
              <a:rPr lang="en-US" altLang="zh-CN" dirty="0" smtClean="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组</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人的协作小组，完成两个在线知识协作任务</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ts val="2700"/>
              </a:lnSpc>
            </a:pPr>
            <a:r>
              <a:rPr lang="en-US" altLang="zh-CN" dirty="0" smtClean="0">
                <a:latin typeface="微软雅黑" panose="020B0503020204020204" pitchFamily="34" charset="-122"/>
                <a:ea typeface="微软雅黑" panose="020B0503020204020204" pitchFamily="34" charset="-122"/>
              </a:rPr>
              <a:t>8 three-member groups, completing 2 tasks collaboratively online</a:t>
            </a:r>
            <a:endParaRPr lang="en-US" altLang="zh-CN" dirty="0">
              <a:latin typeface="微软雅黑" panose="020B0503020204020204" pitchFamily="34" charset="-122"/>
              <a:ea typeface="微软雅黑" panose="020B0503020204020204" pitchFamily="34" charset="-122"/>
            </a:endParaRPr>
          </a:p>
          <a:p>
            <a:pPr>
              <a:lnSpc>
                <a:spcPts val="2700"/>
              </a:lnSpc>
            </a:pPr>
            <a:endParaRPr kumimoji="1" lang="en-US" altLang="zh-CN" dirty="0" smtClean="0">
              <a:solidFill>
                <a:srgbClr val="8F000B"/>
              </a:solidFill>
              <a:latin typeface="微软雅黑" panose="020B0503020204020204" pitchFamily="34" charset="-122"/>
              <a:ea typeface="微软雅黑" panose="020B0503020204020204" pitchFamily="34" charset="-122"/>
            </a:endParaRPr>
          </a:p>
          <a:p>
            <a:pPr>
              <a:lnSpc>
                <a:spcPts val="2700"/>
              </a:lnSpc>
            </a:pPr>
            <a:r>
              <a:rPr kumimoji="1" lang="zh-CN" altLang="en-US" dirty="0" smtClean="0">
                <a:solidFill>
                  <a:srgbClr val="8F000B"/>
                </a:solidFill>
                <a:latin typeface="微软雅黑" panose="020B0503020204020204" pitchFamily="34" charset="-122"/>
                <a:ea typeface="微软雅黑" panose="020B0503020204020204" pitchFamily="34" charset="-122"/>
              </a:rPr>
              <a:t>实验场景</a:t>
            </a:r>
            <a:r>
              <a:rPr kumimoji="1" lang="zh-CN" altLang="en-US" b="1" dirty="0" smtClean="0">
                <a:solidFill>
                  <a:srgbClr val="8F000B"/>
                </a:solidFill>
                <a:latin typeface="微软雅黑" panose="020B0503020204020204" pitchFamily="34" charset="-122"/>
                <a:ea typeface="微软雅黑" panose="020B0503020204020204" pitchFamily="34" charset="-122"/>
              </a:rPr>
              <a:t>：</a:t>
            </a:r>
            <a:r>
              <a:rPr kumimoji="1" lang="en-US" altLang="zh-CN" b="1" dirty="0" smtClean="0">
                <a:solidFill>
                  <a:srgbClr val="8F000B"/>
                </a:solidFill>
                <a:latin typeface="微软雅黑" panose="020B0503020204020204" pitchFamily="34" charset="-122"/>
                <a:ea typeface="微软雅黑" panose="020B0503020204020204" pitchFamily="34" charset="-122"/>
              </a:rPr>
              <a:t>setting</a:t>
            </a:r>
          </a:p>
          <a:p>
            <a:pPr lvl="1">
              <a:lnSpc>
                <a:spcPts val="2700"/>
              </a:lnSpc>
            </a:pPr>
            <a:r>
              <a:rPr kumimoji="1" lang="zh-CN" altLang="en-US" dirty="0" smtClean="0">
                <a:latin typeface="微软雅黑" panose="020B0503020204020204" pitchFamily="34" charset="-122"/>
                <a:ea typeface="微软雅黑" panose="020B0503020204020204" pitchFamily="34" charset="-122"/>
              </a:rPr>
              <a:t>小组</a:t>
            </a:r>
            <a:r>
              <a:rPr kumimoji="1" lang="zh-CN" altLang="en-US" dirty="0">
                <a:latin typeface="微软雅黑" panose="020B0503020204020204" pitchFamily="34" charset="-122"/>
                <a:ea typeface="微软雅黑" panose="020B0503020204020204" pitchFamily="34" charset="-122"/>
              </a:rPr>
              <a:t>三个人每人一台装有用户研究软件</a:t>
            </a:r>
            <a:r>
              <a:rPr kumimoji="1" lang="en-US" altLang="zh-CN" dirty="0">
                <a:latin typeface="微软雅黑" panose="020B0503020204020204" pitchFamily="34" charset="-122"/>
                <a:ea typeface="微软雅黑" panose="020B0503020204020204" pitchFamily="34" charset="-122"/>
              </a:rPr>
              <a:t>Morae</a:t>
            </a:r>
            <a:r>
              <a:rPr kumimoji="1" lang="zh-CN" altLang="en-US" dirty="0">
                <a:latin typeface="微软雅黑" panose="020B0503020204020204" pitchFamily="34" charset="-122"/>
                <a:ea typeface="微软雅黑" panose="020B0503020204020204" pitchFamily="34" charset="-122"/>
              </a:rPr>
              <a:t>的电脑，所有沟通交流都在有道云协作群组聊天框中进行；可以使用任意搜索工具；最终结果以笔记形式编辑在有道云协作软件群组中</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lvl="1">
              <a:lnSpc>
                <a:spcPts val="2700"/>
              </a:lnSpc>
            </a:pPr>
            <a:r>
              <a:rPr kumimoji="1" lang="en-US" altLang="zh-CN" dirty="0" smtClean="0">
                <a:latin typeface="微软雅黑" panose="020B0503020204020204" pitchFamily="34" charset="-122"/>
                <a:ea typeface="微软雅黑" panose="020B0503020204020204" pitchFamily="34" charset="-122"/>
              </a:rPr>
              <a:t>Users used standard Web tools for individual search and sensemaking, and used an online collaboration platform, </a:t>
            </a:r>
            <a:r>
              <a:rPr kumimoji="1" lang="en-US" altLang="zh-CN" dirty="0" err="1" smtClean="0">
                <a:latin typeface="微软雅黑" panose="020B0503020204020204" pitchFamily="34" charset="-122"/>
                <a:ea typeface="微软雅黑" panose="020B0503020204020204" pitchFamily="34" charset="-122"/>
              </a:rPr>
              <a:t>Y</a:t>
            </a:r>
            <a:r>
              <a:rPr kumimoji="1" lang="en-US" altLang="zh-CN" dirty="0" err="1" smtClean="0">
                <a:latin typeface="微软雅黑" panose="020B0503020204020204" pitchFamily="34" charset="-122"/>
                <a:ea typeface="微软雅黑" panose="020B0503020204020204" pitchFamily="34" charset="-122"/>
              </a:rPr>
              <a:t>oudao</a:t>
            </a:r>
            <a:r>
              <a:rPr kumimoji="1" lang="en-US" altLang="zh-CN" dirty="0">
                <a:latin typeface="微软雅黑" panose="020B0503020204020204" pitchFamily="34" charset="-122"/>
                <a:ea typeface="微软雅黑" panose="020B0503020204020204" pitchFamily="34" charset="-122"/>
              </a:rPr>
              <a:t> </a:t>
            </a:r>
            <a:r>
              <a:rPr kumimoji="1" lang="en-US" altLang="zh-CN" dirty="0" smtClean="0">
                <a:latin typeface="微软雅黑" panose="020B0503020204020204" pitchFamily="34" charset="-122"/>
                <a:ea typeface="微软雅黑" panose="020B0503020204020204" pitchFamily="34" charset="-122"/>
              </a:rPr>
              <a:t>Y</a:t>
            </a:r>
            <a:r>
              <a:rPr kumimoji="1" lang="en-US" altLang="zh-CN" dirty="0" smtClean="0">
                <a:latin typeface="微软雅黑" panose="020B0503020204020204" pitchFamily="34" charset="-122"/>
                <a:ea typeface="微软雅黑" panose="020B0503020204020204" pitchFamily="34" charset="-122"/>
              </a:rPr>
              <a:t>un, to share search results, communicate, and edit the final report collaboratively.</a:t>
            </a:r>
          </a:p>
        </p:txBody>
      </p:sp>
    </p:spTree>
    <p:extLst>
      <p:ext uri="{BB962C8B-B14F-4D97-AF65-F5344CB8AC3E}">
        <p14:creationId xmlns:p14="http://schemas.microsoft.com/office/powerpoint/2010/main" val="593529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2500-932F-BC48-993A-587BAD02C1FF}"/>
              </a:ext>
            </a:extLst>
          </p:cNvPr>
          <p:cNvSpPr>
            <a:spLocks noGrp="1"/>
          </p:cNvSpPr>
          <p:nvPr>
            <p:ph type="title"/>
          </p:nvPr>
        </p:nvSpPr>
        <p:spPr/>
        <p:txBody>
          <a:bodyPr/>
          <a:lstStyle/>
          <a:p>
            <a:r>
              <a:rPr lang="zh-CN" altLang="en-US" dirty="0"/>
              <a:t>实验</a:t>
            </a:r>
            <a:r>
              <a:rPr lang="zh-CN" altLang="en-US" dirty="0" smtClean="0"/>
              <a:t>设置 </a:t>
            </a:r>
            <a:r>
              <a:rPr lang="en-US" altLang="zh-CN" dirty="0" smtClean="0"/>
              <a:t>Experiment setting</a:t>
            </a:r>
            <a:endParaRPr lang="en-US" dirty="0"/>
          </a:p>
        </p:txBody>
      </p:sp>
      <p:sp>
        <p:nvSpPr>
          <p:cNvPr id="3" name="Content Placeholder 2">
            <a:extLst>
              <a:ext uri="{FF2B5EF4-FFF2-40B4-BE49-F238E27FC236}">
                <a16:creationId xmlns:a16="http://schemas.microsoft.com/office/drawing/2014/main" id="{DC499BF0-48AD-414F-8FEB-A3B358EAE1BC}"/>
              </a:ext>
            </a:extLst>
          </p:cNvPr>
          <p:cNvSpPr>
            <a:spLocks noGrp="1"/>
          </p:cNvSpPr>
          <p:nvPr>
            <p:ph idx="1"/>
          </p:nvPr>
        </p:nvSpPr>
        <p:spPr/>
        <p:txBody>
          <a:bodyPr/>
          <a:lstStyle/>
          <a:p>
            <a:r>
              <a:rPr lang="zh-CN" altLang="en-US" dirty="0">
                <a:solidFill>
                  <a:srgbClr val="8F000B"/>
                </a:solidFill>
                <a:latin typeface="微软雅黑" panose="020B0503020204020204" pitchFamily="34" charset="-122"/>
                <a:ea typeface="微软雅黑" panose="020B0503020204020204" pitchFamily="34" charset="-122"/>
              </a:rPr>
              <a:t>实验</a:t>
            </a:r>
            <a:r>
              <a:rPr lang="zh-CN" altLang="en-US" dirty="0" smtClean="0">
                <a:solidFill>
                  <a:srgbClr val="8F000B"/>
                </a:solidFill>
                <a:latin typeface="微软雅黑" panose="020B0503020204020204" pitchFamily="34" charset="-122"/>
                <a:ea typeface="微软雅黑" panose="020B0503020204020204" pitchFamily="34" charset="-122"/>
              </a:rPr>
              <a:t>任务 </a:t>
            </a:r>
            <a:r>
              <a:rPr lang="en-US" altLang="zh-CN" dirty="0" smtClean="0">
                <a:solidFill>
                  <a:srgbClr val="8F000B"/>
                </a:solidFill>
                <a:latin typeface="微软雅黑" panose="020B0503020204020204" pitchFamily="34" charset="-122"/>
                <a:ea typeface="微软雅黑" panose="020B0503020204020204" pitchFamily="34" charset="-122"/>
              </a:rPr>
              <a:t>Tasks</a:t>
            </a:r>
            <a:r>
              <a:rPr lang="zh-CN" altLang="en-US" b="1" dirty="0" smtClean="0">
                <a:solidFill>
                  <a:srgbClr val="8F000B"/>
                </a:solidFill>
                <a:latin typeface="微软雅黑" panose="020B0503020204020204" pitchFamily="34" charset="-122"/>
                <a:ea typeface="微软雅黑" panose="020B0503020204020204" pitchFamily="34" charset="-122"/>
              </a:rPr>
              <a:t>：</a:t>
            </a:r>
            <a:endParaRPr lang="en-US" altLang="zh-CN" b="1" dirty="0">
              <a:solidFill>
                <a:srgbClr val="8F000B"/>
              </a:solidFill>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快播案（问题解决型）和互联网医院（学习型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kumimoji="1" lang="en-US" altLang="zh-CN" dirty="0" smtClean="0">
                <a:latin typeface="微软雅黑" panose="020B0503020204020204" pitchFamily="34" charset="-122"/>
                <a:ea typeface="微软雅黑" panose="020B0503020204020204" pitchFamily="34" charset="-122"/>
              </a:rPr>
              <a:t>1 problem solving task and one learning task</a:t>
            </a:r>
            <a:endParaRPr kumimoji="1" lang="en-US" altLang="zh-CN" dirty="0">
              <a:solidFill>
                <a:srgbClr val="8F000B"/>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solidFill>
                  <a:srgbClr val="8F000B"/>
                </a:solidFill>
                <a:latin typeface="微软雅黑" panose="020B0503020204020204" pitchFamily="34" charset="-122"/>
                <a:ea typeface="微软雅黑" panose="020B0503020204020204" pitchFamily="34" charset="-122"/>
              </a:rPr>
              <a:t>用户 </a:t>
            </a:r>
            <a:r>
              <a:rPr lang="en-US" altLang="zh-CN" dirty="0" smtClean="0">
                <a:solidFill>
                  <a:srgbClr val="8F000B"/>
                </a:solidFill>
                <a:latin typeface="微软雅黑" panose="020B0503020204020204" pitchFamily="34" charset="-122"/>
                <a:ea typeface="微软雅黑" panose="020B0503020204020204" pitchFamily="34" charset="-122"/>
              </a:rPr>
              <a:t>Participants:</a:t>
            </a:r>
          </a:p>
          <a:p>
            <a:pPr lvl="1"/>
            <a:r>
              <a:rPr kumimoji="1" lang="zh-CN" altLang="en-US" dirty="0" smtClean="0">
                <a:latin typeface="微软雅黑" panose="020B0503020204020204" pitchFamily="34" charset="-122"/>
                <a:ea typeface="微软雅黑" panose="020B0503020204020204" pitchFamily="34" charset="-122"/>
              </a:rPr>
              <a:t>实验</a:t>
            </a:r>
            <a:r>
              <a:rPr kumimoji="1" lang="zh-CN" altLang="en-US" dirty="0">
                <a:latin typeface="微软雅黑" panose="020B0503020204020204" pitchFamily="34" charset="-122"/>
                <a:ea typeface="微软雅黑" panose="020B0503020204020204" pitchFamily="34" charset="-122"/>
              </a:rPr>
              <a:t>用户全部</a:t>
            </a:r>
            <a:r>
              <a:rPr kumimoji="1" lang="zh-CN" altLang="en-US" dirty="0" smtClean="0">
                <a:latin typeface="微软雅黑" panose="020B0503020204020204" pitchFamily="34" charset="-122"/>
                <a:ea typeface="微软雅黑" panose="020B0503020204020204" pitchFamily="34" charset="-122"/>
              </a:rPr>
              <a:t>为北京大学</a:t>
            </a:r>
            <a:r>
              <a:rPr kumimoji="1" lang="zh-CN" altLang="en-US" dirty="0">
                <a:latin typeface="微软雅黑" panose="020B0503020204020204" pitchFamily="34" charset="-122"/>
                <a:ea typeface="微软雅黑" panose="020B0503020204020204" pitchFamily="34" charset="-122"/>
              </a:rPr>
              <a:t>信息管理系学生，其中</a:t>
            </a:r>
            <a:r>
              <a:rPr kumimoji="1" lang="en-US" altLang="zh-CN" dirty="0">
                <a:latin typeface="微软雅黑" panose="020B0503020204020204" pitchFamily="34" charset="-122"/>
                <a:ea typeface="微软雅黑" panose="020B0503020204020204" pitchFamily="34" charset="-122"/>
              </a:rPr>
              <a:t>6</a:t>
            </a:r>
            <a:r>
              <a:rPr kumimoji="1" lang="zh-CN" altLang="en-US" dirty="0">
                <a:latin typeface="微软雅黑" panose="020B0503020204020204" pitchFamily="34" charset="-122"/>
                <a:ea typeface="微软雅黑" panose="020B0503020204020204" pitchFamily="34" charset="-122"/>
              </a:rPr>
              <a:t>名男生</a:t>
            </a:r>
            <a:r>
              <a:rPr kumimoji="1" lang="en-US" altLang="zh-CN" dirty="0">
                <a:latin typeface="微软雅黑" panose="020B0503020204020204" pitchFamily="34" charset="-122"/>
                <a:ea typeface="微软雅黑" panose="020B0503020204020204" pitchFamily="34" charset="-122"/>
              </a:rPr>
              <a:t>18</a:t>
            </a:r>
            <a:r>
              <a:rPr kumimoji="1" lang="zh-CN" altLang="en-US" dirty="0">
                <a:latin typeface="微软雅黑" panose="020B0503020204020204" pitchFamily="34" charset="-122"/>
                <a:ea typeface="微软雅黑" panose="020B0503020204020204" pitchFamily="34" charset="-122"/>
              </a:rPr>
              <a:t>名女生；</a:t>
            </a:r>
            <a:r>
              <a:rPr kumimoji="1" lang="en-US" altLang="zh-CN" dirty="0">
                <a:latin typeface="微软雅黑" panose="020B0503020204020204" pitchFamily="34" charset="-122"/>
                <a:ea typeface="微软雅黑" panose="020B0503020204020204" pitchFamily="34" charset="-122"/>
              </a:rPr>
              <a:t>16</a:t>
            </a:r>
            <a:r>
              <a:rPr kumimoji="1" lang="zh-CN" altLang="en-US" dirty="0">
                <a:latin typeface="微软雅黑" panose="020B0503020204020204" pitchFamily="34" charset="-122"/>
                <a:ea typeface="微软雅黑" panose="020B0503020204020204" pitchFamily="34" charset="-122"/>
              </a:rPr>
              <a:t>名本科生，</a:t>
            </a:r>
            <a:r>
              <a:rPr kumimoji="1" lang="en-US" altLang="zh-CN" dirty="0">
                <a:latin typeface="微软雅黑" panose="020B0503020204020204" pitchFamily="34" charset="-122"/>
                <a:ea typeface="微软雅黑" panose="020B0503020204020204" pitchFamily="34" charset="-122"/>
              </a:rPr>
              <a:t>6</a:t>
            </a:r>
            <a:r>
              <a:rPr kumimoji="1" lang="zh-CN" altLang="en-US" dirty="0">
                <a:latin typeface="微软雅黑" panose="020B0503020204020204" pitchFamily="34" charset="-122"/>
                <a:ea typeface="微软雅黑" panose="020B0503020204020204" pitchFamily="34" charset="-122"/>
              </a:rPr>
              <a:t>名硕士生，</a:t>
            </a:r>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名博士生</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lvl="1"/>
            <a:r>
              <a:rPr kumimoji="1" lang="en-US" altLang="zh-CN" dirty="0" smtClean="0">
                <a:latin typeface="微软雅黑" panose="020B0503020204020204" pitchFamily="34" charset="-122"/>
                <a:ea typeface="微软雅黑" panose="020B0503020204020204" pitchFamily="34" charset="-122"/>
              </a:rPr>
              <a:t>6 males, 18 females</a:t>
            </a:r>
          </a:p>
          <a:p>
            <a:pPr lvl="1"/>
            <a:r>
              <a:rPr kumimoji="1" lang="en-US" altLang="zh-CN" dirty="0" smtClean="0">
                <a:latin typeface="微软雅黑" panose="020B0503020204020204" pitchFamily="34" charset="-122"/>
                <a:ea typeface="微软雅黑" panose="020B0503020204020204" pitchFamily="34" charset="-122"/>
              </a:rPr>
              <a:t>16 undergraduate, 6 master, and 2 </a:t>
            </a:r>
            <a:r>
              <a:rPr kumimoji="1" lang="en-US" altLang="zh-CN" dirty="0" err="1" smtClean="0">
                <a:latin typeface="微软雅黑" panose="020B0503020204020204" pitchFamily="34" charset="-122"/>
                <a:ea typeface="微软雅黑" panose="020B0503020204020204" pitchFamily="34" charset="-122"/>
              </a:rPr>
              <a:t>phd</a:t>
            </a:r>
            <a:r>
              <a:rPr kumimoji="1" lang="en-US" altLang="zh-CN" dirty="0" smtClean="0">
                <a:latin typeface="微软雅黑" panose="020B0503020204020204" pitchFamily="34" charset="-122"/>
                <a:ea typeface="微软雅黑" panose="020B0503020204020204" pitchFamily="34" charset="-122"/>
              </a:rPr>
              <a:t> students</a:t>
            </a:r>
            <a:endParaRPr kumimoji="1" lang="en-US" altLang="zh-CN" dirty="0">
              <a:latin typeface="微软雅黑" panose="020B0503020204020204" pitchFamily="34" charset="-122"/>
              <a:ea typeface="微软雅黑" panose="020B0503020204020204" pitchFamily="34" charset="-122"/>
            </a:endParaRPr>
          </a:p>
          <a:p>
            <a:pPr marL="0" indent="0">
              <a:buNone/>
            </a:pPr>
            <a:endParaRPr lang="en-US" altLang="zh-CN" dirty="0" smtClean="0">
              <a:solidFill>
                <a:srgbClr val="8F000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226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AC74-8BE3-1645-91F9-A81CFA5887DE}"/>
              </a:ext>
            </a:extLst>
          </p:cNvPr>
          <p:cNvSpPr>
            <a:spLocks noGrp="1"/>
          </p:cNvSpPr>
          <p:nvPr>
            <p:ph type="title"/>
          </p:nvPr>
        </p:nvSpPr>
        <p:spPr>
          <a:xfrm>
            <a:off x="185255" y="244295"/>
            <a:ext cx="7837868" cy="1052931"/>
          </a:xfrm>
        </p:spPr>
        <p:txBody>
          <a:bodyPr>
            <a:normAutofit fontScale="90000"/>
          </a:bodyPr>
          <a:lstStyle/>
          <a:p>
            <a:r>
              <a:rPr lang="zh-CN" altLang="en-US" dirty="0" smtClean="0"/>
              <a:t>协作思维倾向的测量 </a:t>
            </a:r>
            <a:r>
              <a:rPr lang="en-US" altLang="zh-CN" dirty="0" smtClean="0"/>
              <a:t>Thinking style</a:t>
            </a:r>
            <a:endParaRPr lang="en-US" dirty="0"/>
          </a:p>
        </p:txBody>
      </p:sp>
      <p:sp>
        <p:nvSpPr>
          <p:cNvPr id="3" name="Content Placeholder 2">
            <a:extLst>
              <a:ext uri="{FF2B5EF4-FFF2-40B4-BE49-F238E27FC236}">
                <a16:creationId xmlns:a16="http://schemas.microsoft.com/office/drawing/2014/main" id="{7111D98C-6BBC-504F-B052-5F88C2B97FD9}"/>
              </a:ext>
            </a:extLst>
          </p:cNvPr>
          <p:cNvSpPr>
            <a:spLocks noGrp="1"/>
          </p:cNvSpPr>
          <p:nvPr>
            <p:ph idx="1"/>
          </p:nvPr>
        </p:nvSpPr>
        <p:spPr>
          <a:xfrm>
            <a:off x="628650" y="1455175"/>
            <a:ext cx="7886700" cy="5402826"/>
          </a:xfrm>
        </p:spPr>
        <p:txBody>
          <a:bodyPr>
            <a:normAutofit fontScale="55000" lnSpcReduction="20000"/>
          </a:bodyPr>
          <a:lstStyle/>
          <a:p>
            <a:pPr>
              <a:lnSpc>
                <a:spcPts val="2700"/>
              </a:lnSpc>
            </a:pPr>
            <a:r>
              <a:rPr kumimoji="1" lang="zh-CN" altLang="en-US" dirty="0" smtClean="0">
                <a:solidFill>
                  <a:srgbClr val="8F000B"/>
                </a:solidFill>
                <a:latin typeface="微软雅黑" panose="020B0503020204020204" pitchFamily="34" charset="-122"/>
                <a:ea typeface="微软雅黑" panose="020B0503020204020204" pitchFamily="34" charset="-122"/>
              </a:rPr>
              <a:t>招募问卷中</a:t>
            </a:r>
            <a:r>
              <a:rPr kumimoji="1" lang="zh-CN" altLang="en-US" dirty="0" smtClean="0">
                <a:latin typeface="微软雅黑" panose="020B0503020204020204" pitchFamily="34" charset="-122"/>
                <a:ea typeface="微软雅黑" panose="020B0503020204020204" pitchFamily="34" charset="-122"/>
              </a:rPr>
              <a:t>采用协作倾向测量量表参考思维风格量表（</a:t>
            </a:r>
            <a:r>
              <a:rPr kumimoji="1" lang="en-US" altLang="zh-CN" dirty="0" smtClean="0">
                <a:latin typeface="微软雅黑" panose="020B0503020204020204" pitchFamily="34" charset="-122"/>
                <a:ea typeface="微软雅黑" panose="020B0503020204020204" pitchFamily="34" charset="-122"/>
              </a:rPr>
              <a:t>Thinking Style Inventory, TSI</a:t>
            </a:r>
            <a:r>
              <a:rPr kumimoji="1" lang="zh-CN" altLang="en-US" dirty="0" smtClean="0">
                <a:latin typeface="微软雅黑" panose="020B0503020204020204" pitchFamily="34" charset="-122"/>
                <a:ea typeface="微软雅黑" panose="020B0503020204020204" pitchFamily="34" charset="-122"/>
              </a:rPr>
              <a:t>）</a:t>
            </a:r>
            <a:r>
              <a:rPr kumimoji="1" lang="zh-CN" altLang="en-US" dirty="0" smtClean="0">
                <a:latin typeface="微软雅黑" panose="020B0503020204020204" pitchFamily="34" charset="-122"/>
                <a:ea typeface="微软雅黑" panose="020B0503020204020204" pitchFamily="34" charset="-122"/>
              </a:rPr>
              <a:t>的两个维度</a:t>
            </a:r>
            <a:r>
              <a:rPr kumimoji="1" lang="zh-CN" altLang="en-US" dirty="0" smtClean="0">
                <a:latin typeface="微软雅黑" panose="020B0503020204020204" pitchFamily="34" charset="-122"/>
                <a:ea typeface="微软雅黑" panose="020B0503020204020204" pitchFamily="34" charset="-122"/>
              </a:rPr>
              <a:t>，从</a:t>
            </a:r>
            <a:r>
              <a:rPr kumimoji="1" lang="en-US" altLang="zh-CN" dirty="0" smtClean="0">
                <a:latin typeface="微软雅黑" panose="020B0503020204020204" pitchFamily="34" charset="-122"/>
                <a:ea typeface="微软雅黑" panose="020B0503020204020204" pitchFamily="34" charset="-122"/>
              </a:rPr>
              <a:t>43</a:t>
            </a:r>
            <a:r>
              <a:rPr kumimoji="1" lang="zh-CN" altLang="en-US" dirty="0" smtClean="0">
                <a:latin typeface="微软雅黑" panose="020B0503020204020204" pitchFamily="34" charset="-122"/>
                <a:ea typeface="微软雅黑" panose="020B0503020204020204" pitchFamily="34" charset="-122"/>
              </a:rPr>
              <a:t>份报名</a:t>
            </a:r>
            <a:r>
              <a:rPr kumimoji="1" lang="zh-CN" altLang="en-US" dirty="0" smtClean="0">
                <a:latin typeface="微软雅黑" panose="020B0503020204020204" pitchFamily="34" charset="-122"/>
                <a:ea typeface="微软雅黑" panose="020B0503020204020204" pitchFamily="34" charset="-122"/>
              </a:rPr>
              <a:t>这</a:t>
            </a:r>
            <a:r>
              <a:rPr kumimoji="1" lang="zh-CN" altLang="en-US" dirty="0" smtClean="0">
                <a:latin typeface="微软雅黑" panose="020B0503020204020204" pitchFamily="34" charset="-122"/>
                <a:ea typeface="微软雅黑" panose="020B0503020204020204" pitchFamily="34" charset="-122"/>
              </a:rPr>
              <a:t>选出</a:t>
            </a:r>
            <a:r>
              <a:rPr kumimoji="1" lang="en-US" altLang="zh-CN" dirty="0" smtClean="0">
                <a:latin typeface="微软雅黑" panose="020B0503020204020204" pitchFamily="34" charset="-122"/>
                <a:ea typeface="微软雅黑" panose="020B0503020204020204" pitchFamily="34" charset="-122"/>
              </a:rPr>
              <a:t>24</a:t>
            </a:r>
            <a:r>
              <a:rPr kumimoji="1" lang="zh-CN" altLang="en-US" dirty="0" smtClean="0">
                <a:latin typeface="微软雅黑" panose="020B0503020204020204" pitchFamily="34" charset="-122"/>
                <a:ea typeface="微软雅黑" panose="020B0503020204020204" pitchFamily="34" charset="-122"/>
              </a:rPr>
              <a:t>名用户</a:t>
            </a:r>
            <a:endParaRPr kumimoji="1" lang="en-US" altLang="zh-CN" dirty="0" smtClean="0">
              <a:latin typeface="微软雅黑" panose="020B0503020204020204" pitchFamily="34" charset="-122"/>
              <a:ea typeface="微软雅黑" panose="020B0503020204020204" pitchFamily="34" charset="-122"/>
            </a:endParaRPr>
          </a:p>
          <a:p>
            <a:pPr>
              <a:lnSpc>
                <a:spcPts val="2700"/>
              </a:lnSpc>
            </a:pPr>
            <a:endParaRPr kumimoji="1" lang="en-US" altLang="zh-CN" dirty="0" smtClean="0">
              <a:latin typeface="微软雅黑" panose="020B0503020204020204" pitchFamily="34" charset="-122"/>
              <a:ea typeface="微软雅黑" panose="020B0503020204020204" pitchFamily="34" charset="-122"/>
            </a:endParaRPr>
          </a:p>
          <a:p>
            <a:pPr>
              <a:lnSpc>
                <a:spcPts val="2700"/>
              </a:lnSpc>
            </a:pPr>
            <a:endParaRPr kumimoji="1" lang="en-US" altLang="zh-CN" dirty="0" smtClean="0">
              <a:latin typeface="微软雅黑" panose="020B0503020204020204" pitchFamily="34" charset="-122"/>
              <a:ea typeface="微软雅黑" panose="020B0503020204020204" pitchFamily="34" charset="-122"/>
            </a:endParaRPr>
          </a:p>
          <a:p>
            <a:pPr>
              <a:lnSpc>
                <a:spcPts val="2700"/>
              </a:lnSpc>
            </a:pPr>
            <a:endParaRPr kumimoji="1" lang="en-US" altLang="zh-CN" dirty="0" smtClean="0">
              <a:latin typeface="微软雅黑" panose="020B0503020204020204" pitchFamily="34" charset="-122"/>
              <a:ea typeface="微软雅黑" panose="020B0503020204020204" pitchFamily="34" charset="-122"/>
            </a:endParaRPr>
          </a:p>
          <a:p>
            <a:pPr>
              <a:lnSpc>
                <a:spcPts val="2700"/>
              </a:lnSpc>
            </a:pPr>
            <a:endParaRPr kumimoji="1" lang="en-US" altLang="zh-CN" dirty="0" smtClean="0">
              <a:latin typeface="微软雅黑" panose="020B0503020204020204" pitchFamily="34" charset="-122"/>
              <a:ea typeface="微软雅黑" panose="020B0503020204020204" pitchFamily="34" charset="-122"/>
            </a:endParaRPr>
          </a:p>
          <a:p>
            <a:pPr>
              <a:lnSpc>
                <a:spcPts val="2700"/>
              </a:lnSpc>
            </a:pPr>
            <a:endParaRPr kumimoji="1" lang="en-US" altLang="zh-CN" dirty="0" smtClean="0">
              <a:latin typeface="微软雅黑" panose="020B0503020204020204" pitchFamily="34" charset="-122"/>
              <a:ea typeface="微软雅黑" panose="020B0503020204020204" pitchFamily="34" charset="-122"/>
            </a:endParaRPr>
          </a:p>
          <a:p>
            <a:pPr>
              <a:lnSpc>
                <a:spcPts val="2700"/>
              </a:lnSpc>
            </a:pPr>
            <a:endParaRPr kumimoji="1" lang="en-US" altLang="zh-CN" dirty="0" smtClean="0">
              <a:latin typeface="微软雅黑" panose="020B0503020204020204" pitchFamily="34" charset="-122"/>
              <a:ea typeface="微软雅黑" panose="020B0503020204020204" pitchFamily="34" charset="-122"/>
            </a:endParaRPr>
          </a:p>
          <a:p>
            <a:pPr>
              <a:lnSpc>
                <a:spcPts val="2700"/>
              </a:lnSpc>
            </a:pPr>
            <a:r>
              <a:rPr kumimoji="1" lang="en-US" altLang="zh-CN" dirty="0" smtClean="0">
                <a:latin typeface="微软雅黑" panose="020B0503020204020204" pitchFamily="34" charset="-122"/>
                <a:ea typeface="微软雅黑" panose="020B0503020204020204" pitchFamily="34" charset="-122"/>
              </a:rPr>
              <a:t/>
            </a:r>
            <a:br>
              <a:rPr kumimoji="1" lang="en-US" altLang="zh-CN" dirty="0" smtClean="0">
                <a:latin typeface="微软雅黑" panose="020B0503020204020204" pitchFamily="34" charset="-122"/>
                <a:ea typeface="微软雅黑" panose="020B0503020204020204" pitchFamily="34" charset="-122"/>
              </a:rPr>
            </a:br>
            <a:endParaRPr kumimoji="1" lang="en-US" altLang="zh-CN" dirty="0" smtClean="0">
              <a:latin typeface="微软雅黑" panose="020B0503020204020204" pitchFamily="34" charset="-122"/>
              <a:ea typeface="微软雅黑" panose="020B0503020204020204" pitchFamily="34" charset="-122"/>
            </a:endParaRPr>
          </a:p>
          <a:p>
            <a:pPr>
              <a:lnSpc>
                <a:spcPts val="2700"/>
              </a:lnSpc>
            </a:pPr>
            <a:r>
              <a:rPr lang="en-US" altLang="zh-CN" dirty="0" smtClean="0">
                <a:latin typeface="微软雅黑" panose="020B0503020204020204" pitchFamily="34" charset="-122"/>
                <a:ea typeface="微软雅黑" panose="020B0503020204020204" pitchFamily="34" charset="-122"/>
              </a:rPr>
              <a:t>External groups – all members are high in external styles;</a:t>
            </a:r>
          </a:p>
          <a:p>
            <a:pPr>
              <a:lnSpc>
                <a:spcPts val="2700"/>
              </a:lnSpc>
            </a:pPr>
            <a:r>
              <a:rPr lang="en-US" altLang="zh-CN" dirty="0" smtClean="0">
                <a:latin typeface="微软雅黑" panose="020B0503020204020204" pitchFamily="34" charset="-122"/>
                <a:ea typeface="微软雅黑" panose="020B0503020204020204" pitchFamily="34" charset="-122"/>
              </a:rPr>
              <a:t>Internal groups, at least two ore more members are high in internal thinking style</a:t>
            </a:r>
            <a:endParaRPr kumimoji="1"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535388" y="2632534"/>
            <a:ext cx="6289532" cy="3064131"/>
          </a:xfrm>
          <a:prstGeom prst="rect">
            <a:avLst/>
          </a:prstGeom>
        </p:spPr>
      </p:pic>
      <p:sp>
        <p:nvSpPr>
          <p:cNvPr id="7" name="文本框 6"/>
          <p:cNvSpPr txBox="1"/>
          <p:nvPr/>
        </p:nvSpPr>
        <p:spPr>
          <a:xfrm>
            <a:off x="633070" y="2263202"/>
            <a:ext cx="1598693" cy="369332"/>
          </a:xfrm>
          <a:prstGeom prst="rect">
            <a:avLst/>
          </a:prstGeom>
          <a:noFill/>
        </p:spPr>
        <p:txBody>
          <a:bodyPr wrap="square" rtlCol="0">
            <a:spAutoFit/>
          </a:bodyPr>
          <a:lstStyle/>
          <a:p>
            <a:r>
              <a:rPr lang="en-US" altLang="zh-CN" dirty="0" smtClean="0">
                <a:solidFill>
                  <a:srgbClr val="C00000"/>
                </a:solidFill>
              </a:rPr>
              <a:t>Participant ID</a:t>
            </a:r>
            <a:endParaRPr lang="zh-CN" altLang="en-US" dirty="0">
              <a:solidFill>
                <a:srgbClr val="C00000"/>
              </a:solidFill>
            </a:endParaRPr>
          </a:p>
        </p:txBody>
      </p:sp>
      <p:sp>
        <p:nvSpPr>
          <p:cNvPr id="8" name="文本框 7"/>
          <p:cNvSpPr txBox="1"/>
          <p:nvPr/>
        </p:nvSpPr>
        <p:spPr>
          <a:xfrm>
            <a:off x="2073536" y="2094503"/>
            <a:ext cx="1598693" cy="646331"/>
          </a:xfrm>
          <a:prstGeom prst="rect">
            <a:avLst/>
          </a:prstGeom>
          <a:noFill/>
        </p:spPr>
        <p:txBody>
          <a:bodyPr wrap="square" rtlCol="0">
            <a:spAutoFit/>
          </a:bodyPr>
          <a:lstStyle/>
          <a:p>
            <a:r>
              <a:rPr lang="en-US" altLang="zh-CN" dirty="0" smtClean="0">
                <a:solidFill>
                  <a:srgbClr val="C00000"/>
                </a:solidFill>
              </a:rPr>
              <a:t>Internal</a:t>
            </a:r>
          </a:p>
          <a:p>
            <a:r>
              <a:rPr lang="en-US" altLang="zh-CN" dirty="0" smtClean="0">
                <a:solidFill>
                  <a:srgbClr val="C00000"/>
                </a:solidFill>
              </a:rPr>
              <a:t>score</a:t>
            </a:r>
            <a:endParaRPr lang="zh-CN" altLang="en-US" dirty="0">
              <a:solidFill>
                <a:srgbClr val="C00000"/>
              </a:solidFill>
            </a:endParaRPr>
          </a:p>
        </p:txBody>
      </p:sp>
      <p:sp>
        <p:nvSpPr>
          <p:cNvPr id="9" name="文本框 8"/>
          <p:cNvSpPr txBox="1"/>
          <p:nvPr/>
        </p:nvSpPr>
        <p:spPr>
          <a:xfrm>
            <a:off x="2920825" y="2124703"/>
            <a:ext cx="1598693" cy="646331"/>
          </a:xfrm>
          <a:prstGeom prst="rect">
            <a:avLst/>
          </a:prstGeom>
          <a:noFill/>
        </p:spPr>
        <p:txBody>
          <a:bodyPr wrap="square" rtlCol="0">
            <a:spAutoFit/>
          </a:bodyPr>
          <a:lstStyle/>
          <a:p>
            <a:r>
              <a:rPr lang="en-US" altLang="zh-CN" dirty="0" smtClean="0">
                <a:solidFill>
                  <a:srgbClr val="C00000"/>
                </a:solidFill>
              </a:rPr>
              <a:t>External</a:t>
            </a:r>
          </a:p>
          <a:p>
            <a:r>
              <a:rPr lang="en-US" altLang="zh-CN" dirty="0" smtClean="0">
                <a:solidFill>
                  <a:srgbClr val="C00000"/>
                </a:solidFill>
              </a:rPr>
              <a:t>score</a:t>
            </a:r>
            <a:endParaRPr lang="zh-CN" altLang="en-US" dirty="0">
              <a:solidFill>
                <a:srgbClr val="C00000"/>
              </a:solidFill>
            </a:endParaRPr>
          </a:p>
        </p:txBody>
      </p:sp>
      <p:sp>
        <p:nvSpPr>
          <p:cNvPr id="10" name="文本框 9"/>
          <p:cNvSpPr txBox="1"/>
          <p:nvPr/>
        </p:nvSpPr>
        <p:spPr>
          <a:xfrm>
            <a:off x="3672229" y="2281089"/>
            <a:ext cx="1598693" cy="369332"/>
          </a:xfrm>
          <a:prstGeom prst="rect">
            <a:avLst/>
          </a:prstGeom>
          <a:noFill/>
        </p:spPr>
        <p:txBody>
          <a:bodyPr wrap="square" rtlCol="0">
            <a:spAutoFit/>
          </a:bodyPr>
          <a:lstStyle/>
          <a:p>
            <a:r>
              <a:rPr lang="en-US" altLang="zh-CN" dirty="0" smtClean="0">
                <a:solidFill>
                  <a:srgbClr val="C00000"/>
                </a:solidFill>
              </a:rPr>
              <a:t>Thinking style</a:t>
            </a:r>
            <a:endParaRPr lang="zh-CN" altLang="en-US" dirty="0">
              <a:solidFill>
                <a:srgbClr val="C00000"/>
              </a:solidFill>
            </a:endParaRPr>
          </a:p>
        </p:txBody>
      </p:sp>
      <p:sp>
        <p:nvSpPr>
          <p:cNvPr id="11" name="矩形 10"/>
          <p:cNvSpPr/>
          <p:nvPr/>
        </p:nvSpPr>
        <p:spPr>
          <a:xfrm>
            <a:off x="5344418" y="1893870"/>
            <a:ext cx="3728328" cy="369332"/>
          </a:xfrm>
          <a:prstGeom prst="rect">
            <a:avLst/>
          </a:prstGeom>
        </p:spPr>
        <p:txBody>
          <a:bodyPr wrap="none">
            <a:spAutoFit/>
          </a:bodyPr>
          <a:lstStyle/>
          <a:p>
            <a:r>
              <a:rPr lang="en-US" altLang="zh-CN" dirty="0">
                <a:solidFill>
                  <a:srgbClr val="666666"/>
                </a:solidFill>
                <a:latin typeface="Arial" panose="020B0604020202020204" pitchFamily="34" charset="0"/>
              </a:rPr>
              <a:t>(</a:t>
            </a:r>
            <a:r>
              <a:rPr lang="en-US" altLang="zh-CN" b="1" dirty="0">
                <a:solidFill>
                  <a:srgbClr val="666666"/>
                </a:solidFill>
                <a:latin typeface="Arial" panose="020B0604020202020204" pitchFamily="34" charset="0"/>
              </a:rPr>
              <a:t>TSI</a:t>
            </a:r>
            <a:r>
              <a:rPr lang="en-US" altLang="zh-CN" dirty="0">
                <a:solidFill>
                  <a:srgbClr val="666666"/>
                </a:solidFill>
                <a:latin typeface="Arial" panose="020B0604020202020204" pitchFamily="34" charset="0"/>
              </a:rPr>
              <a:t>, Sternberg and Wagner 1992)</a:t>
            </a:r>
            <a:endParaRPr lang="zh-CN" altLang="en-US" dirty="0"/>
          </a:p>
        </p:txBody>
      </p:sp>
    </p:spTree>
    <p:extLst>
      <p:ext uri="{BB962C8B-B14F-4D97-AF65-F5344CB8AC3E}">
        <p14:creationId xmlns:p14="http://schemas.microsoft.com/office/powerpoint/2010/main" val="3417771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3AB8-D092-B94C-AF3B-9FCA5948C9FB}"/>
              </a:ext>
            </a:extLst>
          </p:cNvPr>
          <p:cNvSpPr>
            <a:spLocks noGrp="1"/>
          </p:cNvSpPr>
          <p:nvPr>
            <p:ph type="title"/>
          </p:nvPr>
        </p:nvSpPr>
        <p:spPr>
          <a:xfrm>
            <a:off x="343514" y="200724"/>
            <a:ext cx="7886700" cy="1052931"/>
          </a:xfrm>
        </p:spPr>
        <p:txBody>
          <a:bodyPr>
            <a:normAutofit fontScale="90000"/>
          </a:bodyPr>
          <a:lstStyle/>
          <a:p>
            <a:r>
              <a:rPr lang="zh-CN" altLang="en-US" dirty="0"/>
              <a:t>成员亲密度的</a:t>
            </a:r>
            <a:r>
              <a:rPr lang="zh-CN" altLang="en-US" dirty="0" smtClean="0"/>
              <a:t>测量 </a:t>
            </a:r>
            <a:r>
              <a:rPr lang="en-US" altLang="zh-CN" dirty="0" smtClean="0"/>
              <a:t>Group Intimacy</a:t>
            </a:r>
            <a:endParaRPr lang="en-US" dirty="0"/>
          </a:p>
        </p:txBody>
      </p:sp>
      <p:sp>
        <p:nvSpPr>
          <p:cNvPr id="3" name="Content Placeholder 2">
            <a:extLst>
              <a:ext uri="{FF2B5EF4-FFF2-40B4-BE49-F238E27FC236}">
                <a16:creationId xmlns:a16="http://schemas.microsoft.com/office/drawing/2014/main" id="{EFA268BC-BB2F-0C40-A0FE-CA5BFDBEFBF5}"/>
              </a:ext>
            </a:extLst>
          </p:cNvPr>
          <p:cNvSpPr>
            <a:spLocks noGrp="1"/>
          </p:cNvSpPr>
          <p:nvPr>
            <p:ph idx="1"/>
          </p:nvPr>
        </p:nvSpPr>
        <p:spPr>
          <a:xfrm>
            <a:off x="343514" y="1411116"/>
            <a:ext cx="8254181" cy="5205854"/>
          </a:xfrm>
        </p:spPr>
        <p:txBody>
          <a:bodyPr>
            <a:normAutofit fontScale="55000" lnSpcReduction="20000"/>
          </a:bodyPr>
          <a:lstStyle/>
          <a:p>
            <a:pPr>
              <a:lnSpc>
                <a:spcPts val="2700"/>
              </a:lnSpc>
            </a:pPr>
            <a:r>
              <a:rPr kumimoji="1" lang="zh-CN" altLang="en-US" dirty="0">
                <a:solidFill>
                  <a:srgbClr val="8F000B"/>
                </a:solidFill>
                <a:latin typeface="微软雅黑" panose="020B0503020204020204" pitchFamily="34" charset="-122"/>
                <a:ea typeface="微软雅黑" panose="020B0503020204020204" pitchFamily="34" charset="-122"/>
              </a:rPr>
              <a:t>前测问卷</a:t>
            </a:r>
            <a:r>
              <a:rPr kumimoji="1" lang="zh-CN" altLang="en-US" b="1" dirty="0">
                <a:solidFill>
                  <a:srgbClr val="8F000B"/>
                </a:solidFill>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用于分组后组内成员亲密度的测量，</a:t>
            </a:r>
            <a:r>
              <a:rPr kumimoji="1" lang="zh-CN" altLang="en-US" dirty="0">
                <a:latin typeface="微软雅黑" panose="020B0503020204020204" pitchFamily="34" charset="-122"/>
                <a:ea typeface="微软雅黑" panose="020B0503020204020204" pitchFamily="34" charset="-122"/>
              </a:rPr>
              <a:t>根据关系亲密量表测量</a:t>
            </a:r>
            <a:r>
              <a:rPr kumimoji="1" lang="zh-CN" altLang="en-US" dirty="0">
                <a:latin typeface="微软雅黑" panose="020B0503020204020204" pitchFamily="34" charset="-122"/>
                <a:ea typeface="微软雅黑" panose="020B0503020204020204" pitchFamily="34" charset="-122"/>
              </a:rPr>
              <a:t>结果确定小组亲密度高低分组</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a:lnSpc>
                <a:spcPts val="2700"/>
              </a:lnSpc>
            </a:pPr>
            <a:r>
              <a:rPr kumimoji="1" lang="zh-CN" altLang="en-US" dirty="0" smtClean="0">
                <a:latin typeface="微软雅黑" panose="020B0503020204020204" pitchFamily="34" charset="-122"/>
                <a:ea typeface="微软雅黑" panose="020B0503020204020204" pitchFamily="34" charset="-122"/>
              </a:rPr>
              <a:t>有的</a:t>
            </a:r>
            <a:r>
              <a:rPr kumimoji="1" lang="zh-CN" altLang="en-US" dirty="0">
                <a:latin typeface="微软雅黑" panose="020B0503020204020204" pitchFamily="34" charset="-122"/>
                <a:ea typeface="微软雅黑" panose="020B0503020204020204" pitchFamily="34" charset="-122"/>
              </a:rPr>
              <a:t>组</a:t>
            </a:r>
            <a:r>
              <a:rPr kumimoji="1" lang="zh-CN" altLang="en-US" dirty="0" smtClean="0">
                <a:latin typeface="微软雅黑" panose="020B0503020204020204" pitchFamily="34" charset="-122"/>
                <a:ea typeface="微软雅黑" panose="020B0503020204020204" pitchFamily="34" charset="-122"/>
              </a:rPr>
              <a:t>是</a:t>
            </a:r>
            <a:r>
              <a:rPr kumimoji="1" lang="zh-CN" altLang="en-US" dirty="0">
                <a:latin typeface="微软雅黑" panose="020B0503020204020204" pitchFamily="34" charset="-122"/>
                <a:ea typeface="微软雅黑" panose="020B0503020204020204" pitchFamily="34" charset="-122"/>
              </a:rPr>
              <a:t>亲密度很高的三人一同报名，如</a:t>
            </a:r>
            <a:r>
              <a:rPr kumimoji="1" lang="en-US" altLang="zh-CN" dirty="0">
                <a:latin typeface="微软雅黑" panose="020B0503020204020204" pitchFamily="34" charset="-122"/>
                <a:ea typeface="微软雅黑" panose="020B0503020204020204" pitchFamily="34" charset="-122"/>
              </a:rPr>
              <a:t>A</a:t>
            </a:r>
            <a:r>
              <a:rPr kumimoji="1" lang="zh-CN" altLang="en-US" dirty="0">
                <a:latin typeface="微软雅黑" panose="020B0503020204020204" pitchFamily="34" charset="-122"/>
                <a:ea typeface="微软雅黑" panose="020B0503020204020204" pitchFamily="34" charset="-122"/>
              </a:rPr>
              <a:t>组、</a:t>
            </a:r>
            <a:r>
              <a:rPr kumimoji="1" lang="en-US" altLang="zh-CN" dirty="0">
                <a:latin typeface="微软雅黑" panose="020B0503020204020204" pitchFamily="34" charset="-122"/>
                <a:ea typeface="微软雅黑" panose="020B0503020204020204" pitchFamily="34" charset="-122"/>
              </a:rPr>
              <a:t>B</a:t>
            </a:r>
            <a:r>
              <a:rPr kumimoji="1" lang="zh-CN" altLang="en-US" dirty="0">
                <a:latin typeface="微软雅黑" panose="020B0503020204020204" pitchFamily="34" charset="-122"/>
                <a:ea typeface="微软雅黑" panose="020B0503020204020204" pitchFamily="34" charset="-122"/>
              </a:rPr>
              <a:t>组、</a:t>
            </a:r>
            <a:r>
              <a:rPr kumimoji="1" lang="en-US" altLang="zh-CN" dirty="0">
                <a:latin typeface="微软雅黑" panose="020B0503020204020204" pitchFamily="34" charset="-122"/>
                <a:ea typeface="微软雅黑" panose="020B0503020204020204" pitchFamily="34" charset="-122"/>
              </a:rPr>
              <a:t>F</a:t>
            </a:r>
            <a:r>
              <a:rPr kumimoji="1" lang="zh-CN" altLang="en-US" dirty="0">
                <a:latin typeface="微软雅黑" panose="020B0503020204020204" pitchFamily="34" charset="-122"/>
                <a:ea typeface="微软雅黑" panose="020B0503020204020204" pitchFamily="34" charset="-122"/>
              </a:rPr>
              <a:t>组是同班同学及室友，</a:t>
            </a:r>
            <a:r>
              <a:rPr kumimoji="1" lang="en-US" altLang="zh-CN" dirty="0">
                <a:latin typeface="微软雅黑" panose="020B0503020204020204" pitchFamily="34" charset="-122"/>
                <a:ea typeface="微软雅黑" panose="020B0503020204020204" pitchFamily="34" charset="-122"/>
              </a:rPr>
              <a:t>H</a:t>
            </a:r>
            <a:r>
              <a:rPr kumimoji="1" lang="zh-CN" altLang="en-US" dirty="0">
                <a:latin typeface="微软雅黑" panose="020B0503020204020204" pitchFamily="34" charset="-122"/>
                <a:ea typeface="微软雅黑" panose="020B0503020204020204" pitchFamily="34" charset="-122"/>
              </a:rPr>
              <a:t>组是室友和恋人，也有不是很熟的同级同学如</a:t>
            </a:r>
            <a:r>
              <a:rPr kumimoji="1" lang="en-US" altLang="zh-CN" dirty="0">
                <a:latin typeface="微软雅黑" panose="020B0503020204020204" pitchFamily="34" charset="-122"/>
                <a:ea typeface="微软雅黑" panose="020B0503020204020204" pitchFamily="34" charset="-122"/>
              </a:rPr>
              <a:t>E</a:t>
            </a:r>
            <a:r>
              <a:rPr kumimoji="1" lang="zh-CN" altLang="en-US" dirty="0">
                <a:latin typeface="微软雅黑" panose="020B0503020204020204" pitchFamily="34" charset="-122"/>
                <a:ea typeface="微软雅黑" panose="020B0503020204020204" pitchFamily="34" charset="-122"/>
              </a:rPr>
              <a:t>组，还有完全不认识的陌生人，如</a:t>
            </a:r>
            <a:r>
              <a:rPr kumimoji="1" lang="en-US" altLang="zh-CN" dirty="0">
                <a:latin typeface="微软雅黑" panose="020B0503020204020204" pitchFamily="34" charset="-122"/>
                <a:ea typeface="微软雅黑" panose="020B0503020204020204" pitchFamily="34" charset="-122"/>
              </a:rPr>
              <a:t>C</a:t>
            </a:r>
            <a:r>
              <a:rPr kumimoji="1" lang="zh-CN" altLang="en-US" dirty="0">
                <a:latin typeface="微软雅黑" panose="020B0503020204020204" pitchFamily="34" charset="-122"/>
                <a:ea typeface="微软雅黑" panose="020B0503020204020204" pitchFamily="34" charset="-122"/>
              </a:rPr>
              <a:t>组、</a:t>
            </a:r>
            <a:r>
              <a:rPr kumimoji="1" lang="en-US" altLang="zh-CN" dirty="0">
                <a:latin typeface="微软雅黑" panose="020B0503020204020204" pitchFamily="34" charset="-122"/>
                <a:ea typeface="微软雅黑" panose="020B0503020204020204" pitchFamily="34" charset="-122"/>
              </a:rPr>
              <a:t>D</a:t>
            </a:r>
            <a:r>
              <a:rPr kumimoji="1" lang="zh-CN" altLang="en-US" dirty="0">
                <a:latin typeface="微软雅黑" panose="020B0503020204020204" pitchFamily="34" charset="-122"/>
                <a:ea typeface="微软雅黑" panose="020B0503020204020204" pitchFamily="34" charset="-122"/>
              </a:rPr>
              <a:t>组和</a:t>
            </a:r>
            <a:r>
              <a:rPr kumimoji="1" lang="en-US" altLang="zh-CN" dirty="0">
                <a:latin typeface="微软雅黑" panose="020B0503020204020204" pitchFamily="34" charset="-122"/>
                <a:ea typeface="微软雅黑" panose="020B0503020204020204" pitchFamily="34" charset="-122"/>
              </a:rPr>
              <a:t>G</a:t>
            </a:r>
            <a:r>
              <a:rPr kumimoji="1" lang="zh-CN" altLang="en-US" dirty="0">
                <a:latin typeface="微软雅黑" panose="020B0503020204020204" pitchFamily="34" charset="-122"/>
                <a:ea typeface="微软雅黑" panose="020B0503020204020204" pitchFamily="34" charset="-122"/>
              </a:rPr>
              <a:t>组</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a:lnSpc>
                <a:spcPts val="2700"/>
              </a:lnSpc>
            </a:pPr>
            <a:r>
              <a:rPr lang="zh-CN" altLang="zh-CN" dirty="0" smtClean="0">
                <a:latin typeface="微软雅黑" panose="020B0503020204020204" pitchFamily="34" charset="-122"/>
                <a:ea typeface="微软雅黑" panose="020B0503020204020204" pitchFamily="34" charset="-122"/>
              </a:rPr>
              <a:t>组</a:t>
            </a:r>
            <a:r>
              <a:rPr lang="zh-CN" altLang="zh-CN" dirty="0">
                <a:latin typeface="微软雅黑" panose="020B0503020204020204" pitchFamily="34" charset="-122"/>
                <a:ea typeface="微软雅黑" panose="020B0503020204020204" pitchFamily="34" charset="-122"/>
              </a:rPr>
              <a:t>内成员两两测量亲密度，得出</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个亲密度分数，小组的亲密度分数为三者</a:t>
            </a:r>
            <a:r>
              <a:rPr lang="zh-CN" altLang="zh-CN" dirty="0" smtClean="0">
                <a:latin typeface="微软雅黑" panose="020B0503020204020204" pitchFamily="34" charset="-122"/>
                <a:ea typeface="微软雅黑" panose="020B0503020204020204" pitchFamily="34" charset="-122"/>
              </a:rPr>
              <a:t>平均值。</a:t>
            </a:r>
            <a:r>
              <a:rPr lang="zh-CN" altLang="zh-CN" dirty="0">
                <a:latin typeface="微软雅黑" panose="020B0503020204020204" pitchFamily="34" charset="-122"/>
                <a:ea typeface="微软雅黑" panose="020B0503020204020204" pitchFamily="34" charset="-122"/>
              </a:rPr>
              <a:t>低亲密度小组得分</a:t>
            </a:r>
            <a:r>
              <a:rPr lang="en-US" altLang="zh-CN" dirty="0">
                <a:latin typeface="微软雅黑" panose="020B0503020204020204" pitchFamily="34" charset="-122"/>
                <a:ea typeface="微软雅黑" panose="020B0503020204020204" pitchFamily="34" charset="-122"/>
              </a:rPr>
              <a:t>0-37.33</a:t>
            </a:r>
            <a:r>
              <a:rPr lang="zh-CN" altLang="zh-CN" dirty="0">
                <a:latin typeface="微软雅黑" panose="020B0503020204020204" pitchFamily="34" charset="-122"/>
                <a:ea typeface="微软雅黑" panose="020B0503020204020204" pitchFamily="34" charset="-122"/>
              </a:rPr>
              <a:t>，高亲密度小组得分</a:t>
            </a:r>
            <a:r>
              <a:rPr lang="en-US" altLang="zh-CN" dirty="0" smtClean="0">
                <a:latin typeface="微软雅黑" panose="020B0503020204020204" pitchFamily="34" charset="-122"/>
                <a:ea typeface="微软雅黑" panose="020B0503020204020204" pitchFamily="34" charset="-122"/>
              </a:rPr>
              <a:t>55-79.83</a:t>
            </a:r>
          </a:p>
          <a:p>
            <a:pPr>
              <a:lnSpc>
                <a:spcPts val="2700"/>
              </a:lnSpc>
            </a:pPr>
            <a:r>
              <a:rPr kumimoji="1" lang="en-US" altLang="zh-CN" dirty="0">
                <a:solidFill>
                  <a:srgbClr val="C00000"/>
                </a:solidFill>
                <a:latin typeface="微软雅黑" panose="020B0503020204020204" pitchFamily="34" charset="-122"/>
                <a:ea typeface="微软雅黑" panose="020B0503020204020204" pitchFamily="34" charset="-122"/>
              </a:rPr>
              <a:t>Pre-task questionnaire </a:t>
            </a:r>
            <a:r>
              <a:rPr kumimoji="1" lang="en-US" altLang="zh-CN" dirty="0">
                <a:latin typeface="微软雅黑" panose="020B0503020204020204" pitchFamily="34" charset="-122"/>
                <a:ea typeface="微软雅黑" panose="020B0503020204020204" pitchFamily="34" charset="-122"/>
              </a:rPr>
              <a:t>using Relationship Closeness Inventory </a:t>
            </a:r>
            <a:r>
              <a:rPr kumimoji="1" lang="en-US" altLang="zh-CN" b="1" dirty="0">
                <a:latin typeface="微软雅黑" panose="020B0503020204020204" pitchFamily="34" charset="-122"/>
                <a:ea typeface="微软雅黑" panose="020B0503020204020204" pitchFamily="34" charset="-122"/>
              </a:rPr>
              <a:t>(RCI)</a:t>
            </a:r>
            <a:r>
              <a:rPr kumimoji="1" lang="en-US" altLang="zh-CN" dirty="0">
                <a:latin typeface="微软雅黑" panose="020B0503020204020204" pitchFamily="34" charset="-122"/>
                <a:ea typeface="微软雅黑" panose="020B0503020204020204" pitchFamily="34" charset="-122"/>
              </a:rPr>
              <a:t> adapted to Chinese and University settings.</a:t>
            </a:r>
          </a:p>
          <a:p>
            <a:pPr>
              <a:lnSpc>
                <a:spcPts val="2700"/>
              </a:lnSpc>
            </a:pPr>
            <a:r>
              <a:rPr lang="en-US" altLang="zh-CN" dirty="0" smtClean="0">
                <a:latin typeface="微软雅黑" panose="020B0503020204020204" pitchFamily="34" charset="-122"/>
                <a:ea typeface="微软雅黑" panose="020B0503020204020204" pitchFamily="34" charset="-122"/>
              </a:rPr>
              <a:t>Groups </a:t>
            </a:r>
            <a:r>
              <a:rPr lang="en-US" altLang="zh-CN" dirty="0">
                <a:latin typeface="微软雅黑" panose="020B0503020204020204" pitchFamily="34" charset="-122"/>
                <a:ea typeface="微软雅黑" panose="020B0503020204020204" pitchFamily="34" charset="-122"/>
              </a:rPr>
              <a:t>A, B and F-Roommates &amp; friends; Group H, a couple and their mutual </a:t>
            </a:r>
            <a:r>
              <a:rPr lang="en-US" altLang="zh-CN" dirty="0" smtClean="0">
                <a:latin typeface="微软雅黑" panose="020B0503020204020204" pitchFamily="34" charset="-122"/>
                <a:ea typeface="微软雅黑" panose="020B0503020204020204" pitchFamily="34" charset="-122"/>
              </a:rPr>
              <a:t>friend; Groups C, D, E, and G are acquaintances or complete strangers.</a:t>
            </a:r>
            <a:endParaRPr lang="en-US" altLang="zh-CN" dirty="0">
              <a:latin typeface="微软雅黑" panose="020B0503020204020204" pitchFamily="34" charset="-122"/>
              <a:ea typeface="微软雅黑" panose="020B0503020204020204" pitchFamily="34" charset="-122"/>
            </a:endParaRPr>
          </a:p>
          <a:p>
            <a:pPr>
              <a:lnSpc>
                <a:spcPts val="2700"/>
              </a:lnSpc>
            </a:pPr>
            <a:r>
              <a:rPr kumimoji="1" lang="en-US" altLang="zh-CN" dirty="0" smtClean="0">
                <a:latin typeface="微软雅黑" panose="020B0503020204020204" pitchFamily="34" charset="-122"/>
                <a:ea typeface="微软雅黑" panose="020B0503020204020204" pitchFamily="34" charset="-122"/>
              </a:rPr>
              <a:t>We measured pair-wise closeness level, and the group intimacy level is the average closeness score of three pairs. Low intimacy group scored from </a:t>
            </a:r>
            <a:r>
              <a:rPr lang="en-US" altLang="zh-CN" dirty="0" smtClean="0">
                <a:latin typeface="微软雅黑" panose="020B0503020204020204" pitchFamily="34" charset="-122"/>
                <a:ea typeface="微软雅黑" panose="020B0503020204020204" pitchFamily="34" charset="-122"/>
              </a:rPr>
              <a:t>0-37.33, high intimacy group scored from 55-79.83</a:t>
            </a:r>
            <a:endParaRPr lang="en-US" altLang="zh-CN" dirty="0">
              <a:latin typeface="微软雅黑" panose="020B0503020204020204" pitchFamily="34" charset="-122"/>
              <a:ea typeface="微软雅黑" panose="020B0503020204020204" pitchFamily="34" charset="-122"/>
            </a:endParaRPr>
          </a:p>
        </p:txBody>
      </p:sp>
      <p:sp>
        <p:nvSpPr>
          <p:cNvPr id="4" name="矩形 3"/>
          <p:cNvSpPr/>
          <p:nvPr/>
        </p:nvSpPr>
        <p:spPr>
          <a:xfrm>
            <a:off x="3672347" y="6405099"/>
            <a:ext cx="5245510" cy="369332"/>
          </a:xfrm>
          <a:prstGeom prst="rect">
            <a:avLst/>
          </a:prstGeom>
        </p:spPr>
        <p:txBody>
          <a:bodyPr wrap="square">
            <a:spAutoFit/>
          </a:bodyPr>
          <a:lstStyle/>
          <a:p>
            <a:r>
              <a:rPr lang="nl-NL" altLang="zh-CN" dirty="0" smtClean="0">
                <a:solidFill>
                  <a:srgbClr val="666666"/>
                </a:solidFill>
                <a:latin typeface="Arial" panose="020B0604020202020204" pitchFamily="34" charset="0"/>
              </a:rPr>
              <a:t>(Berscheid</a:t>
            </a:r>
            <a:r>
              <a:rPr lang="nl-NL" altLang="zh-CN" dirty="0">
                <a:solidFill>
                  <a:srgbClr val="666666"/>
                </a:solidFill>
                <a:latin typeface="Arial" panose="020B0604020202020204" pitchFamily="34" charset="0"/>
              </a:rPr>
              <a:t>, E., Snyder, M., &amp; Omoto, A. </a:t>
            </a:r>
            <a:r>
              <a:rPr lang="nl-NL" altLang="zh-CN" dirty="0" smtClean="0">
                <a:solidFill>
                  <a:srgbClr val="666666"/>
                </a:solidFill>
                <a:latin typeface="Arial" panose="020B0604020202020204" pitchFamily="34" charset="0"/>
              </a:rPr>
              <a:t>M., 1989</a:t>
            </a:r>
            <a:r>
              <a:rPr lang="nl-NL" altLang="zh-CN" dirty="0">
                <a:solidFill>
                  <a:srgbClr val="666666"/>
                </a:solidFill>
                <a:latin typeface="Arial" panose="020B0604020202020204" pitchFamily="34" charset="0"/>
              </a:rPr>
              <a:t>)</a:t>
            </a:r>
            <a:endParaRPr lang="zh-CN" altLang="en-US" dirty="0"/>
          </a:p>
        </p:txBody>
      </p:sp>
    </p:spTree>
    <p:extLst>
      <p:ext uri="{BB962C8B-B14F-4D97-AF65-F5344CB8AC3E}">
        <p14:creationId xmlns:p14="http://schemas.microsoft.com/office/powerpoint/2010/main" val="4142816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EAB9-2DC4-A942-B893-A356246D65E5}"/>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大纲</a:t>
            </a:r>
            <a:endParaRPr lang="en-US" dirty="0">
              <a:latin typeface="Microsoft YaHei" panose="020B0503020204020204" pitchFamily="34" charset="-122"/>
              <a:ea typeface="Microsoft YaHei" panose="020B0503020204020204" pitchFamily="34" charset="-122"/>
            </a:endParaRPr>
          </a:p>
        </p:txBody>
      </p:sp>
      <p:sp>
        <p:nvSpPr>
          <p:cNvPr id="27" name="任意多边形 7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16D6AB9D-E6B5-0A4E-925A-95D35B958430}"/>
              </a:ext>
            </a:extLst>
          </p:cNvPr>
          <p:cNvSpPr/>
          <p:nvPr/>
        </p:nvSpPr>
        <p:spPr>
          <a:xfrm rot="5400000" flipV="1">
            <a:off x="1208009" y="1886990"/>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F000B"/>
              </a:solidFill>
              <a:latin typeface="Open Sans" panose="020B0606030504020204" pitchFamily="34" charset="0"/>
              <a:cs typeface="Open Sans" panose="020B0606030504020204" pitchFamily="34" charset="0"/>
            </a:endParaRPr>
          </a:p>
        </p:txBody>
      </p:sp>
      <p:sp>
        <p:nvSpPr>
          <p:cNvPr id="28" name="矩形 8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0D55CEE7-0E4F-B44F-9ECC-4858BF486397}"/>
              </a:ext>
            </a:extLst>
          </p:cNvPr>
          <p:cNvSpPr/>
          <p:nvPr/>
        </p:nvSpPr>
        <p:spPr>
          <a:xfrm>
            <a:off x="956369" y="1685774"/>
            <a:ext cx="550920" cy="584775"/>
          </a:xfrm>
          <a:prstGeom prst="rect">
            <a:avLst/>
          </a:prstGeom>
        </p:spPr>
        <p:txBody>
          <a:bodyPr wrap="none">
            <a:spAutoFit/>
          </a:bodyPr>
          <a:lstStyle/>
          <a:p>
            <a:r>
              <a:rPr lang="en-US" altLang="zh-CN" sz="3200" spc="-150" dirty="0">
                <a:solidFill>
                  <a:srgbClr val="8F000B"/>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8F000B"/>
              </a:solidFill>
              <a:latin typeface="Open Sans" panose="020B0606030504020204" pitchFamily="34" charset="0"/>
              <a:cs typeface="Open Sans" panose="020B0606030504020204" pitchFamily="34" charset="0"/>
            </a:endParaRPr>
          </a:p>
        </p:txBody>
      </p:sp>
      <p:sp>
        <p:nvSpPr>
          <p:cNvPr id="29" name="矩形 82">
            <a:extLst>
              <a:ext uri="{FF2B5EF4-FFF2-40B4-BE49-F238E27FC236}">
                <a16:creationId xmlns:a16="http://schemas.microsoft.com/office/drawing/2014/main" id="{D397A5F3-E05E-7241-AB28-2038F5A084B2}"/>
              </a:ext>
            </a:extLst>
          </p:cNvPr>
          <p:cNvSpPr/>
          <p:nvPr/>
        </p:nvSpPr>
        <p:spPr>
          <a:xfrm>
            <a:off x="1687107" y="1654670"/>
            <a:ext cx="3084271"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研究背景与问题 </a:t>
            </a:r>
          </a:p>
        </p:txBody>
      </p:sp>
      <p:sp>
        <p:nvSpPr>
          <p:cNvPr id="30" name="任意多边形 8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AF74CB9D-6C04-8C41-86CC-8A074B8693CC}"/>
              </a:ext>
            </a:extLst>
          </p:cNvPr>
          <p:cNvSpPr/>
          <p:nvPr/>
        </p:nvSpPr>
        <p:spPr>
          <a:xfrm rot="5400000" flipV="1">
            <a:off x="1208009" y="2984705"/>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F000B"/>
              </a:solidFill>
              <a:latin typeface="Open Sans" panose="020B0606030504020204" pitchFamily="34" charset="0"/>
              <a:cs typeface="Open Sans" panose="020B0606030504020204" pitchFamily="34" charset="0"/>
            </a:endParaRPr>
          </a:p>
        </p:txBody>
      </p:sp>
      <p:sp>
        <p:nvSpPr>
          <p:cNvPr id="31" name="矩形 8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BC6A6A25-668C-4044-A336-EFB6717EFF4A}"/>
              </a:ext>
            </a:extLst>
          </p:cNvPr>
          <p:cNvSpPr/>
          <p:nvPr/>
        </p:nvSpPr>
        <p:spPr>
          <a:xfrm>
            <a:off x="956371" y="2687233"/>
            <a:ext cx="566181" cy="584775"/>
          </a:xfrm>
          <a:prstGeom prst="rect">
            <a:avLst/>
          </a:prstGeom>
        </p:spPr>
        <p:txBody>
          <a:bodyPr wrap="none">
            <a:spAutoFit/>
          </a:bodyPr>
          <a:lstStyle/>
          <a:p>
            <a:r>
              <a:rPr lang="en-US" altLang="zh-CN" sz="3200" spc="-150" dirty="0">
                <a:solidFill>
                  <a:srgbClr val="8F000B"/>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spc="-150" dirty="0">
              <a:solidFill>
                <a:srgbClr val="8F000B"/>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2" name="组合 8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9329D439-806A-764D-8B97-BC24C41F6BBE}"/>
              </a:ext>
            </a:extLst>
          </p:cNvPr>
          <p:cNvGrpSpPr/>
          <p:nvPr/>
        </p:nvGrpSpPr>
        <p:grpSpPr>
          <a:xfrm>
            <a:off x="1677938" y="2656129"/>
            <a:ext cx="3650022" cy="640080"/>
            <a:chOff x="6929721" y="1711035"/>
            <a:chExt cx="3080793" cy="640080"/>
          </a:xfrm>
        </p:grpSpPr>
        <p:sp>
          <p:nvSpPr>
            <p:cNvPr id="33" name="矩形 87">
              <a:extLst>
                <a:ext uri="{FF2B5EF4-FFF2-40B4-BE49-F238E27FC236}">
                  <a16:creationId xmlns:a16="http://schemas.microsoft.com/office/drawing/2014/main" id="{E089EE7C-FD76-D142-929E-801B10C181DE}"/>
                </a:ext>
              </a:extLst>
            </p:cNvPr>
            <p:cNvSpPr/>
            <p:nvPr/>
          </p:nvSpPr>
          <p:spPr>
            <a:xfrm>
              <a:off x="6938527" y="1711035"/>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理论框架与相关研究</a:t>
              </a:r>
            </a:p>
          </p:txBody>
        </p:sp>
        <p:sp>
          <p:nvSpPr>
            <p:cNvPr id="34" name="Rectangle 3">
              <a:extLst>
                <a:ext uri="{FF2B5EF4-FFF2-40B4-BE49-F238E27FC236}">
                  <a16:creationId xmlns:a16="http://schemas.microsoft.com/office/drawing/2014/main" id="{1F70C916-2264-A64A-A018-3361146EFCA2}"/>
                </a:ext>
              </a:extLst>
            </p:cNvPr>
            <p:cNvSpPr txBox="1">
              <a:spLocks noChangeArrowheads="1"/>
            </p:cNvSpPr>
            <p:nvPr/>
          </p:nvSpPr>
          <p:spPr bwMode="auto">
            <a:xfrm>
              <a:off x="6929721" y="2106497"/>
              <a:ext cx="3080793" cy="233014"/>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r>
                <a:rPr lang="en-US" altLang="ko-KR" sz="900" b="0" dirty="0">
                  <a:solidFill>
                    <a:srgbClr val="8F000B"/>
                  </a:solidFill>
                  <a:effectLst/>
                  <a:latin typeface="Open Sans" panose="020B0606030504020204" pitchFamily="34" charset="0"/>
                  <a:ea typeface="Open Sans" panose="020B0606030504020204" pitchFamily="34" charset="0"/>
                  <a:cs typeface="Open Sans" panose="020B0606030504020204" pitchFamily="34" charset="0"/>
                </a:rPr>
                <a:t> </a:t>
              </a:r>
            </a:p>
          </p:txBody>
        </p:sp>
      </p:grpSp>
      <p:sp>
        <p:nvSpPr>
          <p:cNvPr id="35" name="任意多边形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327EBA29-F491-E641-B824-A037717D2FB0}"/>
              </a:ext>
            </a:extLst>
          </p:cNvPr>
          <p:cNvSpPr/>
          <p:nvPr/>
        </p:nvSpPr>
        <p:spPr>
          <a:xfrm rot="5400000" flipV="1">
            <a:off x="1217176" y="3923992"/>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F000B"/>
              </a:solidFill>
              <a:latin typeface="Open Sans" panose="020B0606030504020204" pitchFamily="34" charset="0"/>
              <a:cs typeface="Open Sans" panose="020B0606030504020204" pitchFamily="34" charset="0"/>
            </a:endParaRPr>
          </a:p>
        </p:txBody>
      </p:sp>
      <p:sp>
        <p:nvSpPr>
          <p:cNvPr id="36" name="矩形 9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9E344614-8172-7E40-AC0B-DE86AE16A56A}"/>
              </a:ext>
            </a:extLst>
          </p:cNvPr>
          <p:cNvSpPr/>
          <p:nvPr/>
        </p:nvSpPr>
        <p:spPr>
          <a:xfrm>
            <a:off x="965538" y="3746840"/>
            <a:ext cx="566181" cy="584775"/>
          </a:xfrm>
          <a:prstGeom prst="rect">
            <a:avLst/>
          </a:prstGeom>
        </p:spPr>
        <p:txBody>
          <a:bodyPr wrap="none">
            <a:spAutoFit/>
          </a:bodyPr>
          <a:lstStyle/>
          <a:p>
            <a:r>
              <a:rPr lang="en-US" altLang="zh-CN" sz="3200" spc="-150" dirty="0">
                <a:solidFill>
                  <a:srgbClr val="8F000B"/>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spc="-150" dirty="0">
              <a:solidFill>
                <a:srgbClr val="8F000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矩形 92">
            <a:extLst>
              <a:ext uri="{FF2B5EF4-FFF2-40B4-BE49-F238E27FC236}">
                <a16:creationId xmlns:a16="http://schemas.microsoft.com/office/drawing/2014/main" id="{FA965BFF-F5E5-4E44-AA74-E3B94CB04927}"/>
              </a:ext>
            </a:extLst>
          </p:cNvPr>
          <p:cNvSpPr/>
          <p:nvPr/>
        </p:nvSpPr>
        <p:spPr>
          <a:xfrm>
            <a:off x="1696274" y="3763864"/>
            <a:ext cx="3084271"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研究方法</a:t>
            </a:r>
            <a:endPar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8" name="任意多边形 9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29805780-EF61-964C-893C-2BCA174E8582}"/>
              </a:ext>
            </a:extLst>
          </p:cNvPr>
          <p:cNvSpPr/>
          <p:nvPr/>
        </p:nvSpPr>
        <p:spPr>
          <a:xfrm rot="5400000" flipV="1">
            <a:off x="1208009" y="5073618"/>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F000B"/>
              </a:solidFill>
              <a:latin typeface="Open Sans" panose="020B0606030504020204" pitchFamily="34" charset="0"/>
              <a:cs typeface="Open Sans" panose="020B0606030504020204" pitchFamily="34" charset="0"/>
            </a:endParaRPr>
          </a:p>
        </p:txBody>
      </p:sp>
      <p:sp>
        <p:nvSpPr>
          <p:cNvPr id="39" name="矩形 9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60F3DFFF-4A38-5B44-90DF-6E606F155E28}"/>
              </a:ext>
            </a:extLst>
          </p:cNvPr>
          <p:cNvSpPr/>
          <p:nvPr/>
        </p:nvSpPr>
        <p:spPr>
          <a:xfrm>
            <a:off x="956371" y="4788179"/>
            <a:ext cx="568169" cy="584775"/>
          </a:xfrm>
          <a:prstGeom prst="rect">
            <a:avLst/>
          </a:prstGeom>
        </p:spPr>
        <p:txBody>
          <a:bodyPr wrap="none">
            <a:spAutoFit/>
          </a:bodyPr>
          <a:lstStyle/>
          <a:p>
            <a:r>
              <a:rPr lang="en-US" altLang="zh-CN" sz="3200" spc="-150" dirty="0">
                <a:solidFill>
                  <a:srgbClr val="8F000B"/>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3200" spc="-150" dirty="0">
              <a:solidFill>
                <a:srgbClr val="8F000B"/>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0" name="组合 9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C259958B-8625-1245-A51C-4516B65EC0DE}"/>
              </a:ext>
            </a:extLst>
          </p:cNvPr>
          <p:cNvGrpSpPr/>
          <p:nvPr/>
        </p:nvGrpSpPr>
        <p:grpSpPr>
          <a:xfrm>
            <a:off x="1677940" y="4757074"/>
            <a:ext cx="3207223" cy="640080"/>
            <a:chOff x="6929721" y="1723067"/>
            <a:chExt cx="3080793" cy="640080"/>
          </a:xfrm>
        </p:grpSpPr>
        <p:sp>
          <p:nvSpPr>
            <p:cNvPr id="41" name="矩形 97">
              <a:extLst>
                <a:ext uri="{FF2B5EF4-FFF2-40B4-BE49-F238E27FC236}">
                  <a16:creationId xmlns:a16="http://schemas.microsoft.com/office/drawing/2014/main" id="{CFBA1CF7-0482-D440-BEF5-5A8DF381CE12}"/>
                </a:ext>
              </a:extLst>
            </p:cNvPr>
            <p:cNvSpPr/>
            <p:nvPr/>
          </p:nvSpPr>
          <p:spPr>
            <a:xfrm>
              <a:off x="6938527" y="1723067"/>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研究结果</a:t>
              </a:r>
            </a:p>
          </p:txBody>
        </p:sp>
        <p:sp>
          <p:nvSpPr>
            <p:cNvPr id="42" name="Rectangle 3">
              <a:extLst>
                <a:ext uri="{FF2B5EF4-FFF2-40B4-BE49-F238E27FC236}">
                  <a16:creationId xmlns:a16="http://schemas.microsoft.com/office/drawing/2014/main" id="{DCC9DE26-5876-CA4A-AEF7-8A23B1F909D0}"/>
                </a:ext>
              </a:extLst>
            </p:cNvPr>
            <p:cNvSpPr txBox="1">
              <a:spLocks noChangeArrowheads="1"/>
            </p:cNvSpPr>
            <p:nvPr/>
          </p:nvSpPr>
          <p:spPr bwMode="auto">
            <a:xfrm>
              <a:off x="6929721" y="2106497"/>
              <a:ext cx="3080793" cy="233014"/>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r>
                <a:rPr lang="en-US" altLang="ko-KR" sz="900" b="0" dirty="0">
                  <a:solidFill>
                    <a:srgbClr val="8F000B"/>
                  </a:solidFill>
                  <a:effectLst/>
                  <a:latin typeface="微软雅黑" panose="020B0503020204020204" pitchFamily="34" charset="-122"/>
                  <a:ea typeface="微软雅黑" panose="020B0503020204020204" pitchFamily="34" charset="-122"/>
                  <a:cs typeface="Open Sans" panose="020B0606030504020204" pitchFamily="34" charset="0"/>
                </a:rPr>
                <a:t> </a:t>
              </a:r>
            </a:p>
          </p:txBody>
        </p:sp>
      </p:grpSp>
      <p:sp>
        <p:nvSpPr>
          <p:cNvPr id="43" name="任意多边形 9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D3A92296-C027-364A-8700-C97BCC0CFF1A}"/>
              </a:ext>
            </a:extLst>
          </p:cNvPr>
          <p:cNvSpPr/>
          <p:nvPr/>
        </p:nvSpPr>
        <p:spPr>
          <a:xfrm rot="5400000" flipV="1">
            <a:off x="1192459" y="6049002"/>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F000B"/>
              </a:solidFill>
              <a:latin typeface="Open Sans" panose="020B0606030504020204" pitchFamily="34" charset="0"/>
              <a:cs typeface="Open Sans" panose="020B0606030504020204" pitchFamily="34" charset="0"/>
            </a:endParaRPr>
          </a:p>
        </p:txBody>
      </p:sp>
      <p:sp>
        <p:nvSpPr>
          <p:cNvPr id="44" name="矩形 10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16DD0E8A-47DA-9E43-AFDA-C1F9F4C3D1E3}"/>
              </a:ext>
            </a:extLst>
          </p:cNvPr>
          <p:cNvSpPr/>
          <p:nvPr/>
        </p:nvSpPr>
        <p:spPr>
          <a:xfrm>
            <a:off x="940821" y="5847786"/>
            <a:ext cx="566181" cy="584775"/>
          </a:xfrm>
          <a:prstGeom prst="rect">
            <a:avLst/>
          </a:prstGeom>
        </p:spPr>
        <p:txBody>
          <a:bodyPr wrap="none">
            <a:spAutoFit/>
          </a:bodyPr>
          <a:lstStyle/>
          <a:p>
            <a:r>
              <a:rPr lang="en-US" altLang="zh-CN" sz="3200" spc="-150" dirty="0">
                <a:solidFill>
                  <a:srgbClr val="8F000B"/>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3200" dirty="0">
              <a:solidFill>
                <a:srgbClr val="8F000B"/>
              </a:solidFill>
              <a:latin typeface="Open Sans" panose="020B0606030504020204" pitchFamily="34" charset="0"/>
              <a:cs typeface="Open Sans" panose="020B0606030504020204" pitchFamily="34" charset="0"/>
            </a:endParaRPr>
          </a:p>
        </p:txBody>
      </p:sp>
      <p:grpSp>
        <p:nvGrpSpPr>
          <p:cNvPr id="45" name="组合 10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a:extLst>
              <a:ext uri="{FF2B5EF4-FFF2-40B4-BE49-F238E27FC236}">
                <a16:creationId xmlns:a16="http://schemas.microsoft.com/office/drawing/2014/main" id="{B403F81D-352B-F74F-A644-53939925BA3A}"/>
              </a:ext>
            </a:extLst>
          </p:cNvPr>
          <p:cNvGrpSpPr/>
          <p:nvPr/>
        </p:nvGrpSpPr>
        <p:grpSpPr>
          <a:xfrm>
            <a:off x="1696274" y="5820131"/>
            <a:ext cx="3207223" cy="640080"/>
            <a:chOff x="6929721" y="1807291"/>
            <a:chExt cx="3080793" cy="640080"/>
          </a:xfrm>
        </p:grpSpPr>
        <p:sp>
          <p:nvSpPr>
            <p:cNvPr id="46" name="矩形 102">
              <a:extLst>
                <a:ext uri="{FF2B5EF4-FFF2-40B4-BE49-F238E27FC236}">
                  <a16:creationId xmlns:a16="http://schemas.microsoft.com/office/drawing/2014/main" id="{E72F4BE2-5A77-7C47-911F-514079D63A48}"/>
                </a:ext>
              </a:extLst>
            </p:cNvPr>
            <p:cNvSpPr/>
            <p:nvPr/>
          </p:nvSpPr>
          <p:spPr>
            <a:xfrm>
              <a:off x="6938527" y="1807291"/>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结论与讨论</a:t>
              </a:r>
            </a:p>
          </p:txBody>
        </p:sp>
        <p:sp>
          <p:nvSpPr>
            <p:cNvPr id="47" name="Rectangle 3">
              <a:extLst>
                <a:ext uri="{FF2B5EF4-FFF2-40B4-BE49-F238E27FC236}">
                  <a16:creationId xmlns:a16="http://schemas.microsoft.com/office/drawing/2014/main" id="{3BD2527C-47FD-544D-91B1-2716F3064C6E}"/>
                </a:ext>
              </a:extLst>
            </p:cNvPr>
            <p:cNvSpPr txBox="1">
              <a:spLocks noChangeArrowheads="1"/>
            </p:cNvSpPr>
            <p:nvPr/>
          </p:nvSpPr>
          <p:spPr bwMode="auto">
            <a:xfrm>
              <a:off x="6929721" y="2106497"/>
              <a:ext cx="3080793" cy="25609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r>
                <a:rPr lang="en-US" altLang="ko-KR" sz="1050" b="0" dirty="0">
                  <a:solidFill>
                    <a:srgbClr val="8F000B"/>
                  </a:solidFill>
                  <a:effectLst/>
                  <a:latin typeface="Open Sans" panose="020B0606030504020204" pitchFamily="34" charset="0"/>
                  <a:ea typeface="Open Sans" panose="020B0606030504020204" pitchFamily="34" charset="0"/>
                  <a:cs typeface="Open Sans" panose="020B0606030504020204" pitchFamily="34" charset="0"/>
                </a:rPr>
                <a:t> </a:t>
              </a:r>
            </a:p>
          </p:txBody>
        </p:sp>
      </p:grpSp>
      <p:sp>
        <p:nvSpPr>
          <p:cNvPr id="3" name="矩形 2"/>
          <p:cNvSpPr/>
          <p:nvPr/>
        </p:nvSpPr>
        <p:spPr>
          <a:xfrm>
            <a:off x="1705441" y="2152245"/>
            <a:ext cx="4558812" cy="400110"/>
          </a:xfrm>
          <a:prstGeom prst="rect">
            <a:avLst/>
          </a:prstGeom>
        </p:spPr>
        <p:txBody>
          <a:bodyPr wrap="none">
            <a:spAutoFit/>
          </a:bodyPr>
          <a:lstStyle/>
          <a:p>
            <a:r>
              <a:rPr lang="en-US" altLang="zh-CN" sz="20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Background and research questions</a:t>
            </a:r>
            <a:endParaRPr lang="zh-CN" altLang="en-US" sz="20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5" name="矩形 24"/>
          <p:cNvSpPr/>
          <p:nvPr/>
        </p:nvSpPr>
        <p:spPr>
          <a:xfrm>
            <a:off x="1705441" y="3190519"/>
            <a:ext cx="5341655" cy="400110"/>
          </a:xfrm>
          <a:prstGeom prst="rect">
            <a:avLst/>
          </a:prstGeom>
        </p:spPr>
        <p:txBody>
          <a:bodyPr wrap="none">
            <a:spAutoFit/>
          </a:bodyPr>
          <a:lstStyle/>
          <a:p>
            <a:r>
              <a:rPr lang="en-US" altLang="zh-CN" sz="20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Theoretic framework and related research</a:t>
            </a:r>
            <a:endParaRPr lang="zh-CN" altLang="en-US" sz="20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 name="矩形 3"/>
          <p:cNvSpPr/>
          <p:nvPr/>
        </p:nvSpPr>
        <p:spPr>
          <a:xfrm>
            <a:off x="1705440" y="4324141"/>
            <a:ext cx="5341655" cy="400110"/>
          </a:xfrm>
          <a:prstGeom prst="rect">
            <a:avLst/>
          </a:prstGeom>
        </p:spPr>
        <p:txBody>
          <a:bodyPr wrap="square">
            <a:spAutoFit/>
          </a:bodyPr>
          <a:lstStyle/>
          <a:p>
            <a:r>
              <a:rPr lang="en-US" altLang="zh-CN" sz="20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Methods</a:t>
            </a:r>
            <a:endParaRPr lang="zh-CN" altLang="en-US" sz="20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8" name="矩形 47"/>
          <p:cNvSpPr/>
          <p:nvPr/>
        </p:nvSpPr>
        <p:spPr>
          <a:xfrm>
            <a:off x="1705441" y="5358135"/>
            <a:ext cx="5341655" cy="400110"/>
          </a:xfrm>
          <a:prstGeom prst="rect">
            <a:avLst/>
          </a:prstGeom>
        </p:spPr>
        <p:txBody>
          <a:bodyPr wrap="square">
            <a:spAutoFit/>
          </a:bodyPr>
          <a:lstStyle/>
          <a:p>
            <a:r>
              <a:rPr lang="en-US" altLang="zh-CN" sz="20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Findings</a:t>
            </a:r>
            <a:endParaRPr lang="zh-CN" altLang="en-US" sz="20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9" name="矩形 48"/>
          <p:cNvSpPr/>
          <p:nvPr/>
        </p:nvSpPr>
        <p:spPr>
          <a:xfrm>
            <a:off x="1709702" y="6359307"/>
            <a:ext cx="5341655" cy="400110"/>
          </a:xfrm>
          <a:prstGeom prst="rect">
            <a:avLst/>
          </a:prstGeom>
        </p:spPr>
        <p:txBody>
          <a:bodyPr wrap="square">
            <a:spAutoFit/>
          </a:bodyPr>
          <a:lstStyle/>
          <a:p>
            <a:r>
              <a:rPr lang="en-US" altLang="zh-CN" sz="20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Conclusion and discussion</a:t>
            </a:r>
            <a:endParaRPr lang="zh-CN" altLang="en-US" sz="20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996975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 </a:t>
            </a:r>
            <a:r>
              <a:rPr lang="en-US" altLang="zh-CN" dirty="0" smtClean="0"/>
              <a:t>Data Collected</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Recruitment questionnaire (demographic, thinking style)</a:t>
            </a:r>
          </a:p>
          <a:p>
            <a:r>
              <a:rPr lang="en-US" altLang="zh-CN" dirty="0" smtClean="0"/>
              <a:t>Pre-task questionnaire (relationship closeness)</a:t>
            </a:r>
          </a:p>
          <a:p>
            <a:r>
              <a:rPr lang="en-US" altLang="zh-CN" dirty="0" smtClean="0"/>
              <a:t>Video recording of all 3 member’s task session (8*3*2 tasks) by Morae, time aligned</a:t>
            </a:r>
            <a:br>
              <a:rPr lang="en-US" altLang="zh-CN" dirty="0" smtClean="0"/>
            </a:br>
            <a:r>
              <a:rPr lang="en-US" altLang="zh-CN" dirty="0" smtClean="0"/>
              <a:t>(Search logs, links visited, key strokes, etc.)</a:t>
            </a:r>
          </a:p>
          <a:p>
            <a:r>
              <a:rPr lang="en-US" altLang="zh-CN" dirty="0" smtClean="0"/>
              <a:t>Communication logs and editing logs in </a:t>
            </a:r>
            <a:r>
              <a:rPr lang="en-US" altLang="zh-CN" dirty="0" err="1" smtClean="0"/>
              <a:t>Youdao</a:t>
            </a:r>
            <a:r>
              <a:rPr lang="en-US" altLang="zh-CN" dirty="0" smtClean="0"/>
              <a:t> Yun</a:t>
            </a:r>
          </a:p>
          <a:p>
            <a:r>
              <a:rPr lang="en-US" altLang="zh-CN" dirty="0" smtClean="0"/>
              <a:t>Post-task interview (division of labor, role, and strategies)</a:t>
            </a:r>
          </a:p>
          <a:p>
            <a:r>
              <a:rPr lang="zh-CN" altLang="en-US" dirty="0" smtClean="0"/>
              <a:t>招募问卷、前测问卷、</a:t>
            </a:r>
            <a:r>
              <a:rPr lang="en-US" altLang="zh-CN" dirty="0" smtClean="0"/>
              <a:t>Morae</a:t>
            </a:r>
            <a:r>
              <a:rPr lang="zh-CN" altLang="en-US" dirty="0" smtClean="0"/>
              <a:t>记录的成员的录屏视频、有道云协作记录、任务后访谈</a:t>
            </a:r>
            <a:endParaRPr lang="en-US" altLang="zh-CN" dirty="0" smtClean="0"/>
          </a:p>
          <a:p>
            <a:endParaRPr lang="zh-CN" altLang="en-US" dirty="0"/>
          </a:p>
        </p:txBody>
      </p:sp>
    </p:spTree>
    <p:extLst>
      <p:ext uri="{BB962C8B-B14F-4D97-AF65-F5344CB8AC3E}">
        <p14:creationId xmlns:p14="http://schemas.microsoft.com/office/powerpoint/2010/main" val="767491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7904" y="448694"/>
            <a:ext cx="7612486" cy="565962"/>
          </a:xfrm>
          <a:prstGeom prst="rect">
            <a:avLst/>
          </a:prstGeom>
          <a:noFill/>
        </p:spPr>
        <p:txBody>
          <a:bodyPr wrap="square" lIns="11847" tIns="5924" rIns="11847" bIns="5924" rtlCol="0">
            <a:spAutoFit/>
          </a:bodyPr>
          <a:lstStyle/>
          <a:p>
            <a:r>
              <a:rPr kumimoji="1" lang="zh-CN" altLang="en-US" sz="3600" b="1" dirty="0">
                <a:solidFill>
                  <a:schemeClr val="bg1"/>
                </a:solidFill>
                <a:ea typeface="微软雅黑" panose="020B0503020204020204" pitchFamily="34" charset="-122"/>
                <a:cs typeface="Arial" panose="020B0604020202020204" pitchFamily="34" charset="0"/>
              </a:rPr>
              <a:t>定性编码</a:t>
            </a:r>
            <a:r>
              <a:rPr kumimoji="1" lang="zh-CN" altLang="en-US" sz="3600" b="1" dirty="0" smtClean="0">
                <a:solidFill>
                  <a:schemeClr val="bg1"/>
                </a:solidFill>
                <a:ea typeface="微软雅黑" panose="020B0503020204020204" pitchFamily="34" charset="-122"/>
                <a:cs typeface="Arial" panose="020B0604020202020204" pitchFamily="34" charset="0"/>
              </a:rPr>
              <a:t>过程  </a:t>
            </a:r>
            <a:r>
              <a:rPr kumimoji="1" lang="en-US" altLang="zh-CN" sz="3600" b="1" dirty="0" smtClean="0">
                <a:solidFill>
                  <a:schemeClr val="bg1"/>
                </a:solidFill>
                <a:ea typeface="微软雅黑" panose="020B0503020204020204" pitchFamily="34" charset="-122"/>
                <a:cs typeface="Arial" panose="020B0604020202020204" pitchFamily="34" charset="0"/>
              </a:rPr>
              <a:t>Qualitative Coding</a:t>
            </a:r>
            <a:endParaRPr kumimoji="1" lang="zh-CN" altLang="en-US" sz="3600" b="1" dirty="0">
              <a:solidFill>
                <a:schemeClr val="bg1"/>
              </a:solidFill>
              <a:ea typeface="微软雅黑" panose="020B0503020204020204" pitchFamily="34" charset="-122"/>
              <a:cs typeface="Arial" panose="020B0604020202020204" pitchFamily="34" charset="0"/>
            </a:endParaRPr>
          </a:p>
        </p:txBody>
      </p:sp>
      <p:sp>
        <p:nvSpPr>
          <p:cNvPr id="10" name="幻灯片编号占位符 9"/>
          <p:cNvSpPr>
            <a:spLocks noGrp="1"/>
          </p:cNvSpPr>
          <p:nvPr>
            <p:ph type="sldNum" sz="quarter" idx="12"/>
          </p:nvPr>
        </p:nvSpPr>
        <p:spPr>
          <a:xfrm>
            <a:off x="5790678" y="5968657"/>
            <a:ext cx="2057399" cy="365126"/>
          </a:xfrm>
        </p:spPr>
        <p:txBody>
          <a:bodyPr/>
          <a:lstStyle/>
          <a:p>
            <a:pPr>
              <a:lnSpc>
                <a:spcPts val="2700"/>
              </a:lnSpc>
            </a:pPr>
            <a:fld id="{EADFEA85-5A77-449B-83CC-6129A30F980F}" type="slidenum">
              <a:rPr lang="zh-CN" altLang="en-US" sz="1400"/>
              <a:pPr>
                <a:lnSpc>
                  <a:spcPts val="2700"/>
                </a:lnSpc>
              </a:pPr>
              <a:t>21</a:t>
            </a:fld>
            <a:endParaRPr lang="zh-CN" altLang="en-US" sz="1400"/>
          </a:p>
        </p:txBody>
      </p:sp>
      <p:sp>
        <p:nvSpPr>
          <p:cNvPr id="19" name="矩形 18"/>
          <p:cNvSpPr/>
          <p:nvPr/>
        </p:nvSpPr>
        <p:spPr>
          <a:xfrm>
            <a:off x="1395836" y="1614593"/>
            <a:ext cx="7142375" cy="1131079"/>
          </a:xfrm>
          <a:prstGeom prst="rect">
            <a:avLst/>
          </a:prstGeom>
        </p:spPr>
        <p:txBody>
          <a:bodyPr wrap="square">
            <a:spAutoFit/>
          </a:bodyPr>
          <a:lstStyle/>
          <a:p>
            <a:pPr algn="just">
              <a:lnSpc>
                <a:spcPts val="2700"/>
              </a:lnSpc>
            </a:pP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对任务视频进行反复浏览，对组员的全部行为动作、发言中的关键内容和访谈记录内容进行初始描述性编码，编码描述也参考了其他学者的研究成果。</a:t>
            </a:r>
          </a:p>
        </p:txBody>
      </p:sp>
      <p:sp>
        <p:nvSpPr>
          <p:cNvPr id="22" name="矩形 21"/>
          <p:cNvSpPr/>
          <p:nvPr/>
        </p:nvSpPr>
        <p:spPr>
          <a:xfrm>
            <a:off x="1395835" y="2769929"/>
            <a:ext cx="7142375" cy="784830"/>
          </a:xfrm>
          <a:prstGeom prst="rect">
            <a:avLst/>
          </a:prstGeom>
        </p:spPr>
        <p:txBody>
          <a:bodyPr wrap="square">
            <a:spAutoFit/>
          </a:bodyPr>
          <a:lstStyle/>
          <a:p>
            <a:pPr algn="just">
              <a:lnSpc>
                <a:spcPts val="2700"/>
              </a:lnSpc>
            </a:pP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开放编码完成后，将类似的编码短语分组在一起，将所有已识别的概念划分到类似主题的行为类别中。</a:t>
            </a:r>
          </a:p>
        </p:txBody>
      </p:sp>
      <p:sp>
        <p:nvSpPr>
          <p:cNvPr id="25" name="矩形 24"/>
          <p:cNvSpPr/>
          <p:nvPr/>
        </p:nvSpPr>
        <p:spPr>
          <a:xfrm>
            <a:off x="1395834" y="3602847"/>
            <a:ext cx="7142375" cy="1131079"/>
          </a:xfrm>
          <a:prstGeom prst="rect">
            <a:avLst/>
          </a:prstGeom>
        </p:spPr>
        <p:txBody>
          <a:bodyPr wrap="square">
            <a:spAutoFit/>
          </a:bodyPr>
          <a:lstStyle/>
          <a:p>
            <a:pPr algn="just">
              <a:lnSpc>
                <a:spcPts val="2700"/>
              </a:lnSpc>
            </a:pP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在最后阶段，确定行为类别、分级、定义，并给予每个行为类别固定编码，确定编码标准及注意事项，在视频数据和行为框架之间反复切换浏览并持续调整，确保所有行为都能在行为框架中找到分类。</a:t>
            </a:r>
          </a:p>
        </p:txBody>
      </p:sp>
      <p:sp>
        <p:nvSpPr>
          <p:cNvPr id="54" name="矩形 53"/>
          <p:cNvSpPr/>
          <p:nvPr/>
        </p:nvSpPr>
        <p:spPr>
          <a:xfrm>
            <a:off x="1395834" y="4846564"/>
            <a:ext cx="7142375" cy="784830"/>
          </a:xfrm>
          <a:prstGeom prst="rect">
            <a:avLst/>
          </a:prstGeom>
        </p:spPr>
        <p:txBody>
          <a:bodyPr wrap="square">
            <a:spAutoFit/>
          </a:bodyPr>
          <a:lstStyle/>
          <a:p>
            <a:pPr algn="just">
              <a:lnSpc>
                <a:spcPts val="2700"/>
              </a:lnSpc>
            </a:pP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在接下来的全部视频编码过程中，如果发现新的行为类别立即添加至行为框架和编码体系中，并且更新前面的编码视频。</a:t>
            </a:r>
          </a:p>
        </p:txBody>
      </p:sp>
      <p:sp>
        <p:nvSpPr>
          <p:cNvPr id="103" name="椭圆 10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rot="21062060">
            <a:off x="443429" y="1762317"/>
            <a:ext cx="724744" cy="684292"/>
          </a:xfrm>
          <a:prstGeom prst="ellipse">
            <a:avLst/>
          </a:prstGeom>
          <a:gradFill>
            <a:gsLst>
              <a:gs pos="0">
                <a:srgbClr val="FFFFFF"/>
              </a:gs>
              <a:gs pos="100000">
                <a:schemeClr val="bg1">
                  <a:lumMod val="95000"/>
                </a:schemeClr>
              </a:gs>
            </a:gsLst>
            <a:lin ang="15000000" scaled="0"/>
          </a:gradFill>
          <a:ln w="25400">
            <a:solidFill>
              <a:srgbClr val="8F000B"/>
            </a:soli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700"/>
              </a:lnSpc>
            </a:pPr>
            <a:endParaRPr lang="zh-CN" altLang="en-US">
              <a:solidFill>
                <a:prstClr val="white"/>
              </a:solidFill>
            </a:endParaRPr>
          </a:p>
        </p:txBody>
      </p:sp>
      <p:sp>
        <p:nvSpPr>
          <p:cNvPr id="104" name="矩形 10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22349" y="1917564"/>
            <a:ext cx="1076245" cy="438582"/>
          </a:xfrm>
          <a:prstGeom prst="rect">
            <a:avLst/>
          </a:prstGeom>
        </p:spPr>
        <p:txBody>
          <a:bodyPr wrap="square">
            <a:spAutoFit/>
          </a:bodyPr>
          <a:lstStyle/>
          <a:p>
            <a:pPr>
              <a:lnSpc>
                <a:spcPts val="2700"/>
              </a:lnSpc>
            </a:pPr>
            <a:r>
              <a:rPr lang="en-US" altLang="zh-CN" sz="2800" dirty="0">
                <a:solidFill>
                  <a:srgbClr val="8F000B"/>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800" dirty="0">
              <a:solidFill>
                <a:srgbClr val="8F000B"/>
              </a:solidFill>
            </a:endParaRPr>
          </a:p>
        </p:txBody>
      </p:sp>
      <p:sp>
        <p:nvSpPr>
          <p:cNvPr id="105" name="椭圆 10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rot="20700000">
            <a:off x="433490" y="2862723"/>
            <a:ext cx="724744" cy="684292"/>
          </a:xfrm>
          <a:prstGeom prst="ellipse">
            <a:avLst/>
          </a:prstGeom>
          <a:gradFill>
            <a:gsLst>
              <a:gs pos="0">
                <a:srgbClr val="FFFFFF"/>
              </a:gs>
              <a:gs pos="100000">
                <a:schemeClr val="bg1">
                  <a:lumMod val="95000"/>
                </a:schemeClr>
              </a:gs>
            </a:gsLst>
            <a:lin ang="15000000" scaled="0"/>
          </a:gradFill>
          <a:ln w="25400">
            <a:solidFill>
              <a:srgbClr val="8F000B"/>
            </a:soli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700"/>
              </a:lnSpc>
            </a:pPr>
            <a:endParaRPr lang="zh-CN" altLang="en-US">
              <a:solidFill>
                <a:prstClr val="white"/>
              </a:solidFill>
            </a:endParaRPr>
          </a:p>
        </p:txBody>
      </p:sp>
      <p:sp>
        <p:nvSpPr>
          <p:cNvPr id="106" name="矩形 10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02471" y="3008031"/>
            <a:ext cx="1076245" cy="438582"/>
          </a:xfrm>
          <a:prstGeom prst="rect">
            <a:avLst/>
          </a:prstGeom>
        </p:spPr>
        <p:txBody>
          <a:bodyPr wrap="square">
            <a:spAutoFit/>
          </a:bodyPr>
          <a:lstStyle/>
          <a:p>
            <a:pPr>
              <a:lnSpc>
                <a:spcPts val="2700"/>
              </a:lnSpc>
            </a:pPr>
            <a:r>
              <a:rPr lang="en-US" altLang="zh-CN" sz="2800" dirty="0">
                <a:solidFill>
                  <a:srgbClr val="8F000B"/>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800" dirty="0">
              <a:solidFill>
                <a:srgbClr val="8F000B"/>
              </a:solidFill>
            </a:endParaRPr>
          </a:p>
        </p:txBody>
      </p:sp>
      <p:sp>
        <p:nvSpPr>
          <p:cNvPr id="107" name="椭圆 10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rot="20700000">
            <a:off x="433491" y="3852312"/>
            <a:ext cx="724744" cy="684292"/>
          </a:xfrm>
          <a:prstGeom prst="ellipse">
            <a:avLst/>
          </a:prstGeom>
          <a:gradFill>
            <a:gsLst>
              <a:gs pos="0">
                <a:srgbClr val="FFFFFF"/>
              </a:gs>
              <a:gs pos="100000">
                <a:schemeClr val="bg1">
                  <a:lumMod val="95000"/>
                </a:schemeClr>
              </a:gs>
            </a:gsLst>
            <a:lin ang="15000000" scaled="0"/>
          </a:gradFill>
          <a:ln w="25400">
            <a:solidFill>
              <a:srgbClr val="8F000B"/>
            </a:soli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700"/>
              </a:lnSpc>
            </a:pPr>
            <a:endParaRPr lang="zh-CN" altLang="en-US">
              <a:solidFill>
                <a:prstClr val="white"/>
              </a:solidFill>
            </a:endParaRPr>
          </a:p>
        </p:txBody>
      </p:sp>
      <p:sp>
        <p:nvSpPr>
          <p:cNvPr id="108" name="矩形 10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02472" y="3947925"/>
            <a:ext cx="1076245" cy="438582"/>
          </a:xfrm>
          <a:prstGeom prst="rect">
            <a:avLst/>
          </a:prstGeom>
        </p:spPr>
        <p:txBody>
          <a:bodyPr wrap="square">
            <a:spAutoFit/>
          </a:bodyPr>
          <a:lstStyle/>
          <a:p>
            <a:pPr>
              <a:lnSpc>
                <a:spcPts val="2700"/>
              </a:lnSpc>
            </a:pPr>
            <a:r>
              <a:rPr lang="en-US" altLang="zh-CN" sz="2800" dirty="0">
                <a:solidFill>
                  <a:srgbClr val="8F000B"/>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800" dirty="0">
              <a:solidFill>
                <a:srgbClr val="8F000B"/>
              </a:solidFill>
            </a:endParaRPr>
          </a:p>
        </p:txBody>
      </p:sp>
      <p:sp>
        <p:nvSpPr>
          <p:cNvPr id="109" name="椭圆 10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rot="20700000">
            <a:off x="441372" y="4902637"/>
            <a:ext cx="724744" cy="684292"/>
          </a:xfrm>
          <a:prstGeom prst="ellipse">
            <a:avLst/>
          </a:prstGeom>
          <a:gradFill>
            <a:gsLst>
              <a:gs pos="0">
                <a:srgbClr val="FFFFFF"/>
              </a:gs>
              <a:gs pos="100000">
                <a:schemeClr val="bg1">
                  <a:lumMod val="95000"/>
                </a:schemeClr>
              </a:gs>
            </a:gsLst>
            <a:lin ang="15000000" scaled="0"/>
          </a:gradFill>
          <a:ln w="25400">
            <a:solidFill>
              <a:srgbClr val="8F000B"/>
            </a:soli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700"/>
              </a:lnSpc>
            </a:pPr>
            <a:endParaRPr lang="zh-CN" altLang="en-US">
              <a:solidFill>
                <a:prstClr val="white"/>
              </a:solidFill>
            </a:endParaRPr>
          </a:p>
        </p:txBody>
      </p:sp>
      <p:sp>
        <p:nvSpPr>
          <p:cNvPr id="110" name="矩形 10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10353" y="4998250"/>
            <a:ext cx="1076245" cy="438582"/>
          </a:xfrm>
          <a:prstGeom prst="rect">
            <a:avLst/>
          </a:prstGeom>
        </p:spPr>
        <p:txBody>
          <a:bodyPr wrap="square">
            <a:spAutoFit/>
          </a:bodyPr>
          <a:lstStyle/>
          <a:p>
            <a:pPr>
              <a:lnSpc>
                <a:spcPts val="2700"/>
              </a:lnSpc>
            </a:pPr>
            <a:r>
              <a:rPr lang="en-US" altLang="zh-CN" sz="2800" dirty="0">
                <a:solidFill>
                  <a:srgbClr val="8F000B"/>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800" dirty="0">
              <a:solidFill>
                <a:srgbClr val="8F000B"/>
              </a:solidFill>
            </a:endParaRPr>
          </a:p>
        </p:txBody>
      </p:sp>
    </p:spTree>
    <p:extLst>
      <p:ext uri="{BB962C8B-B14F-4D97-AF65-F5344CB8AC3E}">
        <p14:creationId xmlns:p14="http://schemas.microsoft.com/office/powerpoint/2010/main" val="1003648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2475" y="465274"/>
            <a:ext cx="7612486" cy="442851"/>
          </a:xfrm>
          <a:prstGeom prst="rect">
            <a:avLst/>
          </a:prstGeom>
          <a:noFill/>
        </p:spPr>
        <p:txBody>
          <a:bodyPr wrap="square" lIns="11847" tIns="5924" rIns="11847" bIns="5924" rtlCol="0">
            <a:spAutoFit/>
          </a:bodyPr>
          <a:lstStyle/>
          <a:p>
            <a:r>
              <a:rPr kumimoji="1" lang="zh-CN" altLang="en-US" sz="2800" b="1" dirty="0">
                <a:solidFill>
                  <a:schemeClr val="bg1"/>
                </a:solidFill>
                <a:ea typeface="微软雅黑" panose="020B0503020204020204" pitchFamily="34" charset="-122"/>
                <a:cs typeface="Arial" panose="020B0604020202020204" pitchFamily="34" charset="0"/>
              </a:rPr>
              <a:t>数据分析：行为</a:t>
            </a:r>
            <a:r>
              <a:rPr kumimoji="1" lang="zh-CN" altLang="en-US" sz="2800" b="1" dirty="0" smtClean="0">
                <a:solidFill>
                  <a:schemeClr val="bg1"/>
                </a:solidFill>
                <a:ea typeface="微软雅黑" panose="020B0503020204020204" pitchFamily="34" charset="-122"/>
                <a:cs typeface="Arial" panose="020B0604020202020204" pitchFamily="34" charset="0"/>
              </a:rPr>
              <a:t>类型    </a:t>
            </a:r>
            <a:r>
              <a:rPr kumimoji="1" lang="en-US" altLang="zh-CN" sz="2800" b="1" dirty="0" smtClean="0">
                <a:solidFill>
                  <a:schemeClr val="bg1"/>
                </a:solidFill>
                <a:ea typeface="微软雅黑" panose="020B0503020204020204" pitchFamily="34" charset="-122"/>
                <a:cs typeface="Arial" panose="020B0604020202020204" pitchFamily="34" charset="0"/>
              </a:rPr>
              <a:t>Behavior Types</a:t>
            </a:r>
            <a:endParaRPr kumimoji="1" lang="zh-CN" altLang="en-US" sz="2800" b="1" dirty="0">
              <a:solidFill>
                <a:schemeClr val="bg1"/>
              </a:solidFill>
              <a:ea typeface="微软雅黑" panose="020B0503020204020204" pitchFamily="34" charset="-122"/>
              <a:cs typeface="Arial" panose="020B0604020202020204" pitchFamily="34" charset="0"/>
            </a:endParaRPr>
          </a:p>
        </p:txBody>
      </p:sp>
      <p:sp>
        <p:nvSpPr>
          <p:cNvPr id="10" name="幻灯片编号占位符 9"/>
          <p:cNvSpPr>
            <a:spLocks noGrp="1"/>
          </p:cNvSpPr>
          <p:nvPr>
            <p:ph type="sldNum" sz="quarter" idx="12"/>
          </p:nvPr>
        </p:nvSpPr>
        <p:spPr/>
        <p:txBody>
          <a:bodyPr/>
          <a:lstStyle/>
          <a:p>
            <a:fld id="{EADFEA85-5A77-449B-83CC-6129A30F980F}" type="slidenum">
              <a:rPr lang="zh-CN" altLang="en-US" smtClean="0"/>
              <a:t>22</a:t>
            </a:fld>
            <a:endParaRPr lang="zh-CN" altLang="en-US" dirty="0"/>
          </a:p>
        </p:txBody>
      </p:sp>
      <p:cxnSp>
        <p:nvCxnSpPr>
          <p:cNvPr id="96" name="直接连接符 95"/>
          <p:cNvCxnSpPr/>
          <p:nvPr/>
        </p:nvCxnSpPr>
        <p:spPr>
          <a:xfrm flipH="1">
            <a:off x="3007673" y="5366509"/>
            <a:ext cx="1566611"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4574284" y="5366509"/>
            <a:ext cx="1566611"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6200000" flipV="1">
            <a:off x="3790978" y="4583204"/>
            <a:ext cx="156660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2700000" flipH="1">
            <a:off x="3237096" y="4812628"/>
            <a:ext cx="1566611"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8900000">
            <a:off x="4344861" y="4812628"/>
            <a:ext cx="1566611"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1935022" y="4878043"/>
            <a:ext cx="952303" cy="967309"/>
          </a:xfrm>
          <a:prstGeom prst="ellipse">
            <a:avLst/>
          </a:prstGeom>
          <a:solidFill>
            <a:srgbClr val="AA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9989" tIns="64994" rIns="129989" bIns="64994" rtlCol="0" anchor="ctr"/>
          <a:lstStyle/>
          <a:p>
            <a:pPr algn="ctr">
              <a:lnSpc>
                <a:spcPct val="120000"/>
              </a:lnSpc>
            </a:pPr>
            <a:endParaRPr lang="zh-CN" alt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TextBox 16"/>
          <p:cNvSpPr txBox="1"/>
          <p:nvPr/>
        </p:nvSpPr>
        <p:spPr>
          <a:xfrm>
            <a:off x="2039183" y="4986857"/>
            <a:ext cx="711665" cy="722188"/>
          </a:xfrm>
          <a:prstGeom prst="rect">
            <a:avLst/>
          </a:prstGeom>
          <a:noFill/>
        </p:spPr>
        <p:txBody>
          <a:bodyPr wrap="square" lIns="129989" tIns="64994" rIns="129989" bIns="64994" rtlCol="0">
            <a:spAutoFit/>
          </a:bodyPr>
          <a:lstStyle/>
          <a:p>
            <a:pPr algn="ctr">
              <a:lnSpc>
                <a:spcPct val="120000"/>
              </a:lnSpc>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协作规划</a:t>
            </a:r>
          </a:p>
        </p:txBody>
      </p:sp>
      <p:grpSp>
        <p:nvGrpSpPr>
          <p:cNvPr id="103" name="组合 102"/>
          <p:cNvGrpSpPr/>
          <p:nvPr/>
        </p:nvGrpSpPr>
        <p:grpSpPr>
          <a:xfrm>
            <a:off x="3570704" y="4198657"/>
            <a:ext cx="1996315" cy="1996315"/>
            <a:chOff x="3815003" y="3087488"/>
            <a:chExt cx="2237712" cy="2237713"/>
          </a:xfrm>
        </p:grpSpPr>
        <p:sp>
          <p:nvSpPr>
            <p:cNvPr id="104" name="椭圆 103"/>
            <p:cNvSpPr/>
            <p:nvPr/>
          </p:nvSpPr>
          <p:spPr>
            <a:xfrm>
              <a:off x="3993415" y="3271064"/>
              <a:ext cx="1872208" cy="187220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椭圆 4"/>
            <p:cNvSpPr/>
            <p:nvPr/>
          </p:nvSpPr>
          <p:spPr>
            <a:xfrm>
              <a:off x="3815003" y="3087488"/>
              <a:ext cx="2237712" cy="2237713"/>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A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996">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6" name="Rectangle 11"/>
          <p:cNvSpPr>
            <a:spLocks noChangeArrowheads="1"/>
          </p:cNvSpPr>
          <p:nvPr/>
        </p:nvSpPr>
        <p:spPr bwMode="gray">
          <a:xfrm>
            <a:off x="3912309" y="4830456"/>
            <a:ext cx="1305807" cy="1200329"/>
          </a:xfrm>
          <a:prstGeom prst="rect">
            <a:avLst/>
          </a:prstGeom>
          <a:noFill/>
          <a:ln>
            <a:noFill/>
          </a:ln>
          <a:extLst/>
        </p:spPr>
        <p:txBody>
          <a:bodyPr wrap="square">
            <a:spAutoFit/>
          </a:bodyPr>
          <a:lstStyle/>
          <a:p>
            <a:pPr algn="ctr">
              <a:lnSpc>
                <a:spcPct val="120000"/>
              </a:lnSpc>
            </a:pPr>
            <a:r>
              <a:rPr lang="zh-CN" altLang="en-US" sz="2000" dirty="0">
                <a:solidFill>
                  <a:srgbClr val="8F000B"/>
                </a:solidFill>
                <a:latin typeface="Arial" panose="020B0604020202020204" pitchFamily="34" charset="0"/>
                <a:ea typeface="微软雅黑" panose="020B0503020204020204" pitchFamily="34" charset="-122"/>
                <a:cs typeface="+mn-ea"/>
                <a:sym typeface="Arial" panose="020B0604020202020204" pitchFamily="34" charset="0"/>
              </a:rPr>
              <a:t>行为</a:t>
            </a:r>
            <a:r>
              <a:rPr lang="zh-CN" altLang="en-US" sz="2000" dirty="0" smtClean="0">
                <a:solidFill>
                  <a:srgbClr val="8F000B"/>
                </a:solidFill>
                <a:latin typeface="Arial" panose="020B0604020202020204" pitchFamily="34" charset="0"/>
                <a:ea typeface="微软雅黑" panose="020B0503020204020204" pitchFamily="34" charset="-122"/>
                <a:cs typeface="+mn-ea"/>
                <a:sym typeface="Arial" panose="020B0604020202020204" pitchFamily="34" charset="0"/>
              </a:rPr>
              <a:t>类型</a:t>
            </a:r>
            <a:endParaRPr lang="en-US" altLang="zh-CN" sz="2000" dirty="0" smtClean="0">
              <a:solidFill>
                <a:srgbClr val="8F000B"/>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en-US" altLang="zh-CN" sz="2000" dirty="0" smtClean="0">
                <a:solidFill>
                  <a:srgbClr val="8F000B"/>
                </a:solidFill>
                <a:latin typeface="Arial" panose="020B0604020202020204" pitchFamily="34" charset="0"/>
                <a:ea typeface="微软雅黑" panose="020B0503020204020204" pitchFamily="34" charset="-122"/>
                <a:cs typeface="+mn-ea"/>
                <a:sym typeface="Arial" panose="020B0604020202020204" pitchFamily="34" charset="0"/>
              </a:rPr>
              <a:t>Behavior types</a:t>
            </a:r>
            <a:endParaRPr lang="en-US" altLang="zh-CN" sz="2000" dirty="0">
              <a:solidFill>
                <a:srgbClr val="8F000B"/>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椭圆 106"/>
          <p:cNvSpPr/>
          <p:nvPr/>
        </p:nvSpPr>
        <p:spPr>
          <a:xfrm>
            <a:off x="2524479" y="3346219"/>
            <a:ext cx="952303" cy="967309"/>
          </a:xfrm>
          <a:prstGeom prst="ellipse">
            <a:avLst/>
          </a:prstGeom>
          <a:solidFill>
            <a:srgbClr val="AA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9989" tIns="64994" rIns="129989" bIns="64994" rtlCol="0" anchor="ctr"/>
          <a:lstStyle/>
          <a:p>
            <a:pPr algn="ctr">
              <a:lnSpc>
                <a:spcPct val="120000"/>
              </a:lnSpc>
            </a:pPr>
            <a:endParaRPr lang="zh-CN" alt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椭圆 107"/>
          <p:cNvSpPr/>
          <p:nvPr/>
        </p:nvSpPr>
        <p:spPr>
          <a:xfrm>
            <a:off x="4106728" y="2764351"/>
            <a:ext cx="952303" cy="967309"/>
          </a:xfrm>
          <a:prstGeom prst="ellipse">
            <a:avLst/>
          </a:prstGeom>
          <a:solidFill>
            <a:srgbClr val="AA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9989" tIns="64994" rIns="129989" bIns="64994" rtlCol="0" anchor="ctr"/>
          <a:lstStyle/>
          <a:p>
            <a:pPr algn="ctr">
              <a:lnSpc>
                <a:spcPct val="120000"/>
              </a:lnSpc>
            </a:pPr>
            <a:endParaRPr lang="zh-CN" alt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椭圆 108"/>
          <p:cNvSpPr/>
          <p:nvPr/>
        </p:nvSpPr>
        <p:spPr>
          <a:xfrm>
            <a:off x="5532462" y="3346219"/>
            <a:ext cx="952303" cy="967309"/>
          </a:xfrm>
          <a:prstGeom prst="ellipse">
            <a:avLst/>
          </a:prstGeom>
          <a:solidFill>
            <a:srgbClr val="AA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9989" tIns="64994" rIns="129989" bIns="64994" rtlCol="0" anchor="ctr"/>
          <a:lstStyle/>
          <a:p>
            <a:pPr algn="ctr">
              <a:lnSpc>
                <a:spcPct val="120000"/>
              </a:lnSpc>
            </a:pPr>
            <a:endParaRPr lang="zh-CN" alt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椭圆 109"/>
          <p:cNvSpPr/>
          <p:nvPr/>
        </p:nvSpPr>
        <p:spPr>
          <a:xfrm>
            <a:off x="6250400" y="4878043"/>
            <a:ext cx="952303" cy="967309"/>
          </a:xfrm>
          <a:prstGeom prst="ellipse">
            <a:avLst/>
          </a:prstGeom>
          <a:solidFill>
            <a:srgbClr val="AA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9989" tIns="64994" rIns="129989" bIns="64994" rtlCol="0" anchor="ctr"/>
          <a:lstStyle/>
          <a:p>
            <a:pPr algn="ctr">
              <a:lnSpc>
                <a:spcPct val="120000"/>
              </a:lnSpc>
            </a:pPr>
            <a:endParaRPr lang="zh-CN" alt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TextBox 36"/>
          <p:cNvSpPr txBox="1"/>
          <p:nvPr/>
        </p:nvSpPr>
        <p:spPr>
          <a:xfrm>
            <a:off x="2602144" y="3463690"/>
            <a:ext cx="711665" cy="722188"/>
          </a:xfrm>
          <a:prstGeom prst="rect">
            <a:avLst/>
          </a:prstGeom>
          <a:noFill/>
        </p:spPr>
        <p:txBody>
          <a:bodyPr wrap="square" lIns="129989" tIns="64994" rIns="129989" bIns="64994" rtlCol="0">
            <a:spAutoFit/>
          </a:bodyPr>
          <a:lstStyle/>
          <a:p>
            <a:pPr algn="ctr">
              <a:lnSpc>
                <a:spcPct val="120000"/>
              </a:lnSpc>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信息检索</a:t>
            </a:r>
          </a:p>
        </p:txBody>
      </p:sp>
      <p:sp>
        <p:nvSpPr>
          <p:cNvPr id="112" name="TextBox 37"/>
          <p:cNvSpPr txBox="1"/>
          <p:nvPr/>
        </p:nvSpPr>
        <p:spPr>
          <a:xfrm>
            <a:off x="4218452" y="2885933"/>
            <a:ext cx="711665" cy="722188"/>
          </a:xfrm>
          <a:prstGeom prst="rect">
            <a:avLst/>
          </a:prstGeom>
          <a:noFill/>
        </p:spPr>
        <p:txBody>
          <a:bodyPr wrap="square" lIns="129989" tIns="64994" rIns="129989" bIns="64994" rtlCol="0">
            <a:spAutoFit/>
          </a:bodyPr>
          <a:lstStyle/>
          <a:p>
            <a:pPr algn="ctr">
              <a:lnSpc>
                <a:spcPct val="120000"/>
              </a:lnSpc>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信息共享</a:t>
            </a:r>
          </a:p>
        </p:txBody>
      </p:sp>
      <p:sp>
        <p:nvSpPr>
          <p:cNvPr id="113" name="TextBox 38"/>
          <p:cNvSpPr txBox="1"/>
          <p:nvPr/>
        </p:nvSpPr>
        <p:spPr>
          <a:xfrm>
            <a:off x="5638285" y="3491161"/>
            <a:ext cx="711665" cy="722188"/>
          </a:xfrm>
          <a:prstGeom prst="rect">
            <a:avLst/>
          </a:prstGeom>
          <a:noFill/>
        </p:spPr>
        <p:txBody>
          <a:bodyPr wrap="square" lIns="129989" tIns="64994" rIns="129989" bIns="64994" rtlCol="0">
            <a:spAutoFit/>
          </a:bodyPr>
          <a:lstStyle/>
          <a:p>
            <a:pPr algn="ctr">
              <a:lnSpc>
                <a:spcPct val="120000"/>
              </a:lnSpc>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信息使用</a:t>
            </a:r>
          </a:p>
        </p:txBody>
      </p:sp>
      <p:sp>
        <p:nvSpPr>
          <p:cNvPr id="114" name="TextBox 39"/>
          <p:cNvSpPr txBox="1"/>
          <p:nvPr/>
        </p:nvSpPr>
        <p:spPr>
          <a:xfrm>
            <a:off x="6373915" y="5010452"/>
            <a:ext cx="711665" cy="722188"/>
          </a:xfrm>
          <a:prstGeom prst="rect">
            <a:avLst/>
          </a:prstGeom>
          <a:noFill/>
        </p:spPr>
        <p:txBody>
          <a:bodyPr wrap="square" lIns="129989" tIns="64994" rIns="129989" bIns="64994" rtlCol="0">
            <a:spAutoFit/>
          </a:bodyPr>
          <a:lstStyle/>
          <a:p>
            <a:pPr algn="ctr">
              <a:lnSpc>
                <a:spcPct val="120000"/>
              </a:lnSpc>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沟通交流</a:t>
            </a:r>
          </a:p>
        </p:txBody>
      </p:sp>
      <p:sp>
        <p:nvSpPr>
          <p:cNvPr id="115" name="TextBox 23"/>
          <p:cNvSpPr txBox="1"/>
          <p:nvPr/>
        </p:nvSpPr>
        <p:spPr>
          <a:xfrm>
            <a:off x="302477" y="5042290"/>
            <a:ext cx="1530029" cy="886397"/>
          </a:xfrm>
          <a:prstGeom prst="rect">
            <a:avLst/>
          </a:prstGeom>
          <a:noFill/>
        </p:spPr>
        <p:txBody>
          <a:bodyPr wrap="square" lIns="0" tIns="0" rIns="0" bIns="0" rtlCol="0">
            <a:spAutoFit/>
          </a:bodyPr>
          <a:lstStyle>
            <a:defPPr>
              <a:defRPr lang="zh-CN"/>
            </a:defPPr>
            <a:lvl1pPr>
              <a:lnSpc>
                <a:spcPct val="120000"/>
              </a:lnSpc>
              <a:defRPr sz="1100">
                <a:latin typeface="Arial" panose="020B0604020202020204" pitchFamily="34" charset="0"/>
                <a:ea typeface="微软雅黑" panose="020B0503020204020204" pitchFamily="34" charset="-122"/>
                <a:cs typeface="+mn-ea"/>
              </a:defRPr>
            </a:lvl1pPr>
          </a:lstStyle>
          <a:p>
            <a:r>
              <a:rPr lang="zh-CN" altLang="en-US" sz="1600" dirty="0">
                <a:sym typeface="Arial" panose="020B0604020202020204" pitchFamily="34" charset="0"/>
              </a:rPr>
              <a:t>策略制定、任务分解、任务分工、时间制定</a:t>
            </a:r>
            <a:endParaRPr lang="en-GB" altLang="zh-CN" sz="1600" dirty="0">
              <a:sym typeface="Arial" panose="020B0604020202020204" pitchFamily="34" charset="0"/>
            </a:endParaRPr>
          </a:p>
        </p:txBody>
      </p:sp>
      <p:sp>
        <p:nvSpPr>
          <p:cNvPr id="117" name="TextBox 23"/>
          <p:cNvSpPr txBox="1"/>
          <p:nvPr/>
        </p:nvSpPr>
        <p:spPr>
          <a:xfrm>
            <a:off x="302476" y="3196333"/>
            <a:ext cx="2103682" cy="1181862"/>
          </a:xfrm>
          <a:prstGeom prst="rect">
            <a:avLst/>
          </a:prstGeom>
          <a:noFill/>
        </p:spPr>
        <p:txBody>
          <a:bodyPr wrap="square" lIns="0" tIns="0" rIns="0" bIns="0" rtlCol="0">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进行个人的信息检索和帮助他人进行信息检索。选择检索工具、输入检索词、点击</a:t>
            </a:r>
            <a:r>
              <a:rPr lang="en-US" altLang="zh-CN" sz="1600" dirty="0">
                <a:latin typeface="Arial" panose="020B0604020202020204" pitchFamily="34" charset="0"/>
                <a:ea typeface="微软雅黑" panose="020B0503020204020204" pitchFamily="34" charset="-122"/>
                <a:cs typeface="+mn-ea"/>
                <a:sym typeface="Arial" panose="020B0604020202020204" pitchFamily="34" charset="0"/>
              </a:rPr>
              <a:t>URL</a:t>
            </a: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TextBox 24"/>
          <p:cNvSpPr txBox="1"/>
          <p:nvPr/>
        </p:nvSpPr>
        <p:spPr>
          <a:xfrm>
            <a:off x="689016" y="3302822"/>
            <a:ext cx="65" cy="490134"/>
          </a:xfrm>
          <a:prstGeom prst="rect">
            <a:avLst/>
          </a:prstGeom>
          <a:noFill/>
        </p:spPr>
        <p:txBody>
          <a:bodyPr wrap="none" lIns="0" tIns="0" rIns="0" bIns="0" rtlCol="0">
            <a:spAutoFit/>
          </a:bodyPr>
          <a:lstStyle/>
          <a:p>
            <a:pPr>
              <a:lnSpc>
                <a:spcPct val="120000"/>
              </a:lnSpc>
            </a:pPr>
            <a:endParaRPr lang="en-US" altLang="zh-CN"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endParaRPr lang="zh-CN" altLang="en-US"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TextBox 23"/>
          <p:cNvSpPr txBox="1"/>
          <p:nvPr/>
        </p:nvSpPr>
        <p:spPr>
          <a:xfrm>
            <a:off x="3466519" y="1839007"/>
            <a:ext cx="1999124" cy="886397"/>
          </a:xfrm>
          <a:prstGeom prst="rect">
            <a:avLst/>
          </a:prstGeom>
          <a:noFill/>
        </p:spPr>
        <p:txBody>
          <a:bodyPr wrap="square" lIns="0" tIns="0" rIns="0" bIns="0" rtlCol="0">
            <a:spAutoFit/>
          </a:bodyPr>
          <a:lstStyle>
            <a:defPPr>
              <a:defRPr lang="zh-CN"/>
            </a:defPPr>
            <a:lvl1pPr>
              <a:lnSpc>
                <a:spcPct val="120000"/>
              </a:lnSpc>
              <a:defRPr sz="1100">
                <a:latin typeface="Arial" panose="020B0604020202020204" pitchFamily="34" charset="0"/>
                <a:ea typeface="微软雅黑" panose="020B0503020204020204" pitchFamily="34" charset="-122"/>
                <a:cs typeface="+mn-ea"/>
              </a:defRPr>
            </a:lvl1pPr>
          </a:lstStyle>
          <a:p>
            <a:r>
              <a:rPr lang="zh-CN" altLang="en-US" sz="1600" dirty="0">
                <a:sym typeface="Arial" panose="020B0604020202020204" pitchFamily="34" charset="0"/>
              </a:rPr>
              <a:t>共享检索策略、共享检索内容、查看小组历史记录</a:t>
            </a:r>
            <a:endParaRPr lang="en-GB" altLang="zh-CN" sz="1600" dirty="0">
              <a:sym typeface="Arial" panose="020B0604020202020204" pitchFamily="34" charset="0"/>
            </a:endParaRPr>
          </a:p>
        </p:txBody>
      </p:sp>
      <p:sp>
        <p:nvSpPr>
          <p:cNvPr id="121" name="TextBox 23"/>
          <p:cNvSpPr txBox="1"/>
          <p:nvPr/>
        </p:nvSpPr>
        <p:spPr>
          <a:xfrm>
            <a:off x="6628080" y="3196335"/>
            <a:ext cx="1717143" cy="886397"/>
          </a:xfrm>
          <a:prstGeom prst="rect">
            <a:avLst/>
          </a:prstGeom>
          <a:noFill/>
        </p:spPr>
        <p:txBody>
          <a:bodyPr wrap="square" lIns="0" tIns="0" rIns="0" bIns="0" rtlCol="0">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编辑个人成果、使用组员共享信息、小组成果决策</a:t>
            </a:r>
            <a:endParaRPr lang="en-GB" altLang="zh-CN"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TextBox 23"/>
          <p:cNvSpPr txBox="1"/>
          <p:nvPr/>
        </p:nvSpPr>
        <p:spPr>
          <a:xfrm>
            <a:off x="7348460" y="4683099"/>
            <a:ext cx="1717143" cy="1772793"/>
          </a:xfrm>
          <a:prstGeom prst="rect">
            <a:avLst/>
          </a:prstGeom>
          <a:noFill/>
        </p:spPr>
        <p:txBody>
          <a:bodyPr wrap="square" lIns="0" tIns="0" rIns="0" bIns="0" rtlCol="0">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组内发言、确定沟通方式、小组决策冲突发生、小组决策冲突解决、沟通交流无回应</a:t>
            </a:r>
            <a:r>
              <a:rPr lang="en-US" altLang="zh-CN" sz="16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延迟回应</a:t>
            </a:r>
            <a:endParaRPr lang="en-GB" altLang="zh-CN"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801556" y="5938610"/>
            <a:ext cx="1445845" cy="369332"/>
          </a:xfrm>
          <a:prstGeom prst="rect">
            <a:avLst/>
          </a:prstGeom>
          <a:noFill/>
        </p:spPr>
        <p:txBody>
          <a:bodyPr wrap="none" rtlCol="0">
            <a:spAutoFit/>
          </a:bodyPr>
          <a:lstStyle/>
          <a:p>
            <a:r>
              <a:rPr lang="en-US" altLang="zh-CN" dirty="0" smtClean="0"/>
              <a:t>Task Planning</a:t>
            </a:r>
            <a:endParaRPr lang="zh-CN" altLang="en-US" dirty="0"/>
          </a:p>
        </p:txBody>
      </p:sp>
      <p:sp>
        <p:nvSpPr>
          <p:cNvPr id="30" name="文本框 29"/>
          <p:cNvSpPr txBox="1"/>
          <p:nvPr/>
        </p:nvSpPr>
        <p:spPr>
          <a:xfrm>
            <a:off x="2304467" y="4302157"/>
            <a:ext cx="812851" cy="369332"/>
          </a:xfrm>
          <a:prstGeom prst="rect">
            <a:avLst/>
          </a:prstGeom>
          <a:noFill/>
        </p:spPr>
        <p:txBody>
          <a:bodyPr wrap="none" rtlCol="0">
            <a:spAutoFit/>
          </a:bodyPr>
          <a:lstStyle/>
          <a:p>
            <a:r>
              <a:rPr lang="en-US" altLang="zh-CN" dirty="0" smtClean="0"/>
              <a:t>Search</a:t>
            </a:r>
            <a:endParaRPr lang="zh-CN" altLang="en-US" dirty="0"/>
          </a:p>
        </p:txBody>
      </p:sp>
      <p:sp>
        <p:nvSpPr>
          <p:cNvPr id="31" name="文本框 30"/>
          <p:cNvSpPr txBox="1"/>
          <p:nvPr/>
        </p:nvSpPr>
        <p:spPr>
          <a:xfrm>
            <a:off x="3521036" y="3682050"/>
            <a:ext cx="2064338" cy="369332"/>
          </a:xfrm>
          <a:prstGeom prst="rect">
            <a:avLst/>
          </a:prstGeom>
          <a:noFill/>
        </p:spPr>
        <p:txBody>
          <a:bodyPr wrap="square" rtlCol="0">
            <a:spAutoFit/>
          </a:bodyPr>
          <a:lstStyle/>
          <a:p>
            <a:r>
              <a:rPr lang="en-US" altLang="zh-CN" dirty="0" smtClean="0"/>
              <a:t>Information sharing</a:t>
            </a:r>
            <a:endParaRPr lang="zh-CN" altLang="en-US" dirty="0"/>
          </a:p>
        </p:txBody>
      </p:sp>
      <p:sp>
        <p:nvSpPr>
          <p:cNvPr id="32" name="文本框 31"/>
          <p:cNvSpPr txBox="1"/>
          <p:nvPr/>
        </p:nvSpPr>
        <p:spPr>
          <a:xfrm>
            <a:off x="5553540" y="4296632"/>
            <a:ext cx="2064338" cy="369332"/>
          </a:xfrm>
          <a:prstGeom prst="rect">
            <a:avLst/>
          </a:prstGeom>
          <a:noFill/>
        </p:spPr>
        <p:txBody>
          <a:bodyPr wrap="square" rtlCol="0">
            <a:spAutoFit/>
          </a:bodyPr>
          <a:lstStyle/>
          <a:p>
            <a:r>
              <a:rPr lang="en-US" altLang="zh-CN" dirty="0" smtClean="0"/>
              <a:t>Information use</a:t>
            </a:r>
            <a:endParaRPr lang="zh-CN" altLang="en-US" dirty="0"/>
          </a:p>
        </p:txBody>
      </p:sp>
      <p:sp>
        <p:nvSpPr>
          <p:cNvPr id="33" name="文本框 32"/>
          <p:cNvSpPr txBox="1"/>
          <p:nvPr/>
        </p:nvSpPr>
        <p:spPr>
          <a:xfrm>
            <a:off x="5682048" y="5903969"/>
            <a:ext cx="2064338" cy="369332"/>
          </a:xfrm>
          <a:prstGeom prst="rect">
            <a:avLst/>
          </a:prstGeom>
          <a:noFill/>
        </p:spPr>
        <p:txBody>
          <a:bodyPr wrap="square" rtlCol="0">
            <a:spAutoFit/>
          </a:bodyPr>
          <a:lstStyle/>
          <a:p>
            <a:r>
              <a:rPr lang="en-US" altLang="zh-CN" dirty="0" smtClean="0"/>
              <a:t>Communication</a:t>
            </a:r>
            <a:endParaRPr lang="zh-CN" altLang="en-US" dirty="0"/>
          </a:p>
        </p:txBody>
      </p:sp>
      <p:sp>
        <p:nvSpPr>
          <p:cNvPr id="3" name="椭圆 2"/>
          <p:cNvSpPr/>
          <p:nvPr/>
        </p:nvSpPr>
        <p:spPr>
          <a:xfrm rot="19981433">
            <a:off x="1935022" y="2309927"/>
            <a:ext cx="3474548" cy="25270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4" name="矩形 3"/>
          <p:cNvSpPr/>
          <p:nvPr/>
        </p:nvSpPr>
        <p:spPr>
          <a:xfrm>
            <a:off x="763953" y="2694322"/>
            <a:ext cx="3342775" cy="369332"/>
          </a:xfrm>
          <a:prstGeom prst="rect">
            <a:avLst/>
          </a:prstGeom>
        </p:spPr>
        <p:txBody>
          <a:bodyPr wrap="none">
            <a:spAutoFit/>
          </a:bodyPr>
          <a:lstStyle/>
          <a:p>
            <a:pPr algn="ctr"/>
            <a:r>
              <a:rPr lang="en-US" altLang="zh-CN" dirty="0" smtClean="0">
                <a:solidFill>
                  <a:srgbClr val="C00000"/>
                </a:solidFill>
              </a:rPr>
              <a:t>Collaborative information seeking</a:t>
            </a:r>
            <a:endParaRPr lang="zh-CN" altLang="en-US" dirty="0">
              <a:solidFill>
                <a:srgbClr val="C00000"/>
              </a:solidFill>
            </a:endParaRPr>
          </a:p>
        </p:txBody>
      </p:sp>
      <p:sp>
        <p:nvSpPr>
          <p:cNvPr id="36" name="椭圆 35"/>
          <p:cNvSpPr/>
          <p:nvPr/>
        </p:nvSpPr>
        <p:spPr>
          <a:xfrm rot="20823033">
            <a:off x="5307812" y="2814869"/>
            <a:ext cx="2169358" cy="3639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37" name="矩形 36"/>
          <p:cNvSpPr/>
          <p:nvPr/>
        </p:nvSpPr>
        <p:spPr>
          <a:xfrm>
            <a:off x="6862496" y="4082732"/>
            <a:ext cx="2010177" cy="646331"/>
          </a:xfrm>
          <a:prstGeom prst="rect">
            <a:avLst/>
          </a:prstGeom>
        </p:spPr>
        <p:txBody>
          <a:bodyPr wrap="square">
            <a:spAutoFit/>
          </a:bodyPr>
          <a:lstStyle/>
          <a:p>
            <a:pPr algn="ctr"/>
            <a:r>
              <a:rPr lang="en-US" altLang="zh-CN" dirty="0" smtClean="0">
                <a:solidFill>
                  <a:srgbClr val="C00000"/>
                </a:solidFill>
              </a:rPr>
              <a:t>Collaborative sensemaking</a:t>
            </a:r>
            <a:endParaRPr lang="zh-CN" altLang="en-US" dirty="0">
              <a:solidFill>
                <a:srgbClr val="C00000"/>
              </a:solidFill>
            </a:endParaRPr>
          </a:p>
        </p:txBody>
      </p:sp>
    </p:spTree>
    <p:extLst>
      <p:ext uri="{BB962C8B-B14F-4D97-AF65-F5344CB8AC3E}">
        <p14:creationId xmlns:p14="http://schemas.microsoft.com/office/powerpoint/2010/main" val="11440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6" grpId="0" animBg="1"/>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524" y="455079"/>
            <a:ext cx="7817598" cy="565962"/>
          </a:xfrm>
          <a:prstGeom prst="rect">
            <a:avLst/>
          </a:prstGeom>
          <a:noFill/>
        </p:spPr>
        <p:txBody>
          <a:bodyPr wrap="square" lIns="11847" tIns="5924" rIns="11847" bIns="5924" rtlCol="0">
            <a:spAutoFit/>
          </a:bodyPr>
          <a:lstStyle/>
          <a:p>
            <a:r>
              <a:rPr kumimoji="1" lang="en-US" altLang="zh-CN" sz="3600" b="1" dirty="0" smtClean="0">
                <a:solidFill>
                  <a:schemeClr val="bg1"/>
                </a:solidFill>
                <a:ea typeface="微软雅黑" panose="020B0503020204020204" pitchFamily="34" charset="-122"/>
                <a:cs typeface="Arial" panose="020B0604020202020204" pitchFamily="34" charset="0"/>
              </a:rPr>
              <a:t>Coding of Team and Individual Behavior</a:t>
            </a:r>
            <a:endParaRPr kumimoji="1" lang="zh-CN" altLang="en-US" sz="3600" b="1" dirty="0">
              <a:solidFill>
                <a:schemeClr val="bg1"/>
              </a:solidFill>
              <a:ea typeface="微软雅黑" panose="020B0503020204020204" pitchFamily="34" charset="-122"/>
              <a:cs typeface="Arial" panose="020B0604020202020204" pitchFamily="34" charset="0"/>
            </a:endParaRPr>
          </a:p>
        </p:txBody>
      </p:sp>
      <p:sp>
        <p:nvSpPr>
          <p:cNvPr id="10" name="幻灯片编号占位符 9"/>
          <p:cNvSpPr>
            <a:spLocks noGrp="1"/>
          </p:cNvSpPr>
          <p:nvPr>
            <p:ph type="sldNum" sz="quarter" idx="12"/>
          </p:nvPr>
        </p:nvSpPr>
        <p:spPr/>
        <p:txBody>
          <a:bodyPr/>
          <a:lstStyle/>
          <a:p>
            <a:fld id="{EADFEA85-5A77-449B-83CC-6129A30F980F}" type="slidenum">
              <a:rPr lang="zh-CN" altLang="en-US" smtClean="0"/>
              <a:t>23</a:t>
            </a:fld>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373701" y="1469692"/>
            <a:ext cx="8419318" cy="5041172"/>
          </a:xfrm>
          <a:prstGeom prst="rect">
            <a:avLst/>
          </a:prstGeom>
        </p:spPr>
      </p:pic>
    </p:spTree>
    <p:extLst>
      <p:ext uri="{BB962C8B-B14F-4D97-AF65-F5344CB8AC3E}">
        <p14:creationId xmlns:p14="http://schemas.microsoft.com/office/powerpoint/2010/main" val="405175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3761520" y="3768333"/>
            <a:ext cx="1620957" cy="954107"/>
          </a:xfrm>
          <a:prstGeom prst="rect">
            <a:avLst/>
          </a:prstGeom>
          <a:noFill/>
        </p:spPr>
        <p:txBody>
          <a:bodyPr wrap="none" rtlCol="0">
            <a:spAutoFit/>
          </a:bodyPr>
          <a:lstStyle/>
          <a:p>
            <a:pPr algn="ctr"/>
            <a:r>
              <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研究</a:t>
            </a:r>
            <a:r>
              <a:rPr lang="zh-CN" altLang="en-US"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结果</a:t>
            </a:r>
            <a:endParaRPr lang="en-US" altLang="zh-CN"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a:p>
            <a:pPr algn="ctr"/>
            <a:r>
              <a:rPr lang="en-US" altLang="zh-CN"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Results</a:t>
            </a:r>
            <a:endParaRPr lang="en-US" altLang="zh-CN"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3826019" y="2314278"/>
            <a:ext cx="1491960" cy="1286172"/>
          </a:xfrm>
          <a:prstGeom prst="hexagon">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latin typeface="Agency FB" panose="020B0503020202020204" pitchFamily="34" charset="0"/>
              </a:rPr>
              <a:t>04</a:t>
            </a:r>
            <a:endParaRPr lang="zh-CN" altLang="en-US" sz="54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266699" y="2209800"/>
            <a:ext cx="330347" cy="762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Tree>
    <p:extLst>
      <p:ext uri="{BB962C8B-B14F-4D97-AF65-F5344CB8AC3E}">
        <p14:creationId xmlns:p14="http://schemas.microsoft.com/office/powerpoint/2010/main" val="3230002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6A0F-3D44-1C4F-AF35-044455655E18}"/>
              </a:ext>
            </a:extLst>
          </p:cNvPr>
          <p:cNvSpPr>
            <a:spLocks noGrp="1"/>
          </p:cNvSpPr>
          <p:nvPr>
            <p:ph type="title"/>
          </p:nvPr>
        </p:nvSpPr>
        <p:spPr/>
        <p:txBody>
          <a:bodyPr>
            <a:noAutofit/>
          </a:bodyPr>
          <a:lstStyle/>
          <a:p>
            <a:r>
              <a:rPr lang="zh-CN" altLang="en-US" sz="3200" dirty="0">
                <a:latin typeface="Microsoft YaHei" panose="020B0503020204020204" pitchFamily="34" charset="-122"/>
                <a:ea typeface="Microsoft YaHei" panose="020B0503020204020204" pitchFamily="34" charset="-122"/>
              </a:rPr>
              <a:t>小组协作的</a:t>
            </a:r>
            <a:r>
              <a:rPr lang="zh-CN" altLang="en-US" sz="3200" dirty="0" smtClean="0">
                <a:latin typeface="Microsoft YaHei" panose="020B0503020204020204" pitchFamily="34" charset="-122"/>
                <a:ea typeface="Microsoft YaHei" panose="020B0503020204020204" pitchFamily="34" charset="-122"/>
              </a:rPr>
              <a:t>行为模式</a:t>
            </a:r>
            <a:r>
              <a:rPr lang="en-US" altLang="zh-CN" sz="3200" dirty="0" smtClean="0">
                <a:latin typeface="Microsoft YaHei" panose="020B0503020204020204" pitchFamily="34" charset="-122"/>
                <a:ea typeface="Microsoft YaHei" panose="020B0503020204020204" pitchFamily="34" charset="-122"/>
              </a:rPr>
              <a:t/>
            </a:r>
            <a:br>
              <a:rPr lang="en-US" altLang="zh-CN" sz="3200" dirty="0" smtClean="0">
                <a:latin typeface="Microsoft YaHei" panose="020B0503020204020204" pitchFamily="34" charset="-122"/>
                <a:ea typeface="Microsoft YaHei" panose="020B0503020204020204" pitchFamily="34" charset="-122"/>
              </a:rPr>
            </a:br>
            <a:r>
              <a:rPr lang="en-US" altLang="zh-CN" sz="3200" dirty="0" smtClean="0">
                <a:latin typeface="Microsoft YaHei" panose="020B0503020204020204" pitchFamily="34" charset="-122"/>
                <a:ea typeface="Microsoft YaHei" panose="020B0503020204020204" pitchFamily="34" charset="-122"/>
              </a:rPr>
              <a:t>Patterns of Small Group </a:t>
            </a:r>
            <a:r>
              <a:rPr lang="en-US" altLang="zh-CN" sz="3200" dirty="0" err="1" smtClean="0">
                <a:latin typeface="Microsoft YaHei" panose="020B0503020204020204" pitchFamily="34" charset="-122"/>
                <a:ea typeface="Microsoft YaHei" panose="020B0503020204020204" pitchFamily="34" charset="-122"/>
              </a:rPr>
              <a:t>Collaboation</a:t>
            </a:r>
            <a:endParaRPr lang="en-US" sz="3200" dirty="0">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5546A820-FA2C-7D4D-99DC-3B70EF8E3C36}"/>
              </a:ext>
            </a:extLst>
          </p:cNvPr>
          <p:cNvSpPr>
            <a:spLocks noGrp="1"/>
          </p:cNvSpPr>
          <p:nvPr>
            <p:ph idx="1"/>
          </p:nvPr>
        </p:nvSpPr>
        <p:spPr/>
        <p:txBody>
          <a:bodyPr>
            <a:normAutofit fontScale="92500" lnSpcReduction="10000"/>
          </a:bodyPr>
          <a:lstStyle/>
          <a:p>
            <a:r>
              <a:rPr lang="zh-CN" altLang="en-US" dirty="0"/>
              <a:t>协作模式</a:t>
            </a:r>
            <a:endParaRPr lang="en-US" altLang="zh-CN" dirty="0"/>
          </a:p>
          <a:p>
            <a:pPr lvl="1"/>
            <a:r>
              <a:rPr lang="zh-CN" altLang="en-US" dirty="0"/>
              <a:t>平行型</a:t>
            </a:r>
            <a:endParaRPr lang="en-US" altLang="zh-CN" dirty="0"/>
          </a:p>
          <a:p>
            <a:pPr lvl="1"/>
            <a:r>
              <a:rPr lang="zh-CN" altLang="en-US" dirty="0"/>
              <a:t>响应</a:t>
            </a:r>
            <a:r>
              <a:rPr lang="zh-CN" altLang="en-US" dirty="0" smtClean="0"/>
              <a:t>型</a:t>
            </a:r>
            <a:endParaRPr lang="en-US" altLang="zh-CN" dirty="0"/>
          </a:p>
          <a:p>
            <a:pPr lvl="1"/>
            <a:r>
              <a:rPr lang="zh-CN" altLang="en-US" dirty="0"/>
              <a:t>平行</a:t>
            </a:r>
            <a:r>
              <a:rPr lang="en-US" altLang="zh-CN" dirty="0"/>
              <a:t>-</a:t>
            </a:r>
            <a:r>
              <a:rPr lang="zh-CN" altLang="en-US" dirty="0"/>
              <a:t>顺序型</a:t>
            </a:r>
            <a:endParaRPr lang="en-US" altLang="zh-CN" dirty="0"/>
          </a:p>
          <a:p>
            <a:pPr lvl="1"/>
            <a:r>
              <a:rPr lang="zh-CN" altLang="en-US" dirty="0"/>
              <a:t>平行</a:t>
            </a:r>
            <a:r>
              <a:rPr lang="en-US" altLang="zh-CN" dirty="0" smtClean="0"/>
              <a:t>-</a:t>
            </a:r>
            <a:r>
              <a:rPr lang="zh-CN" altLang="en-US" dirty="0"/>
              <a:t>响应</a:t>
            </a:r>
            <a:r>
              <a:rPr lang="zh-CN" altLang="en-US" dirty="0" smtClean="0"/>
              <a:t>型</a:t>
            </a:r>
            <a:endParaRPr lang="en-US" altLang="zh-CN" dirty="0" smtClean="0"/>
          </a:p>
          <a:p>
            <a:endParaRPr lang="en-US" altLang="zh-CN" dirty="0"/>
          </a:p>
          <a:p>
            <a:r>
              <a:rPr lang="en-US" altLang="zh-CN" dirty="0" smtClean="0"/>
              <a:t>4 patterns</a:t>
            </a:r>
          </a:p>
          <a:p>
            <a:pPr lvl="1"/>
            <a:r>
              <a:rPr lang="en-US" altLang="zh-CN" dirty="0" smtClean="0"/>
              <a:t>parallel – “divide and conquer”</a:t>
            </a:r>
          </a:p>
          <a:p>
            <a:pPr lvl="1"/>
            <a:r>
              <a:rPr lang="en-US" altLang="zh-CN" dirty="0"/>
              <a:t>reciprocal</a:t>
            </a:r>
            <a:r>
              <a:rPr lang="en-US" altLang="zh-CN" dirty="0" smtClean="0"/>
              <a:t> – closely intertwined activities</a:t>
            </a:r>
          </a:p>
          <a:p>
            <a:pPr lvl="1"/>
            <a:r>
              <a:rPr lang="en-US" altLang="zh-CN" dirty="0" smtClean="0"/>
              <a:t>Parallel-sequential – one’s output becomes another member’s input</a:t>
            </a:r>
          </a:p>
          <a:p>
            <a:pPr lvl="1"/>
            <a:r>
              <a:rPr lang="en-US" altLang="zh-CN" dirty="0" smtClean="0"/>
              <a:t>Parallel reciprocal – some times closely related some times divide and conquer</a:t>
            </a:r>
            <a:endParaRPr lang="en-US" altLang="zh-CN" dirty="0"/>
          </a:p>
        </p:txBody>
      </p:sp>
    </p:spTree>
    <p:extLst>
      <p:ext uri="{BB962C8B-B14F-4D97-AF65-F5344CB8AC3E}">
        <p14:creationId xmlns:p14="http://schemas.microsoft.com/office/powerpoint/2010/main" val="3356328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2000" y="413964"/>
            <a:ext cx="6725954" cy="627517"/>
          </a:xfrm>
          <a:prstGeom prst="rect">
            <a:avLst/>
          </a:prstGeom>
          <a:noFill/>
        </p:spPr>
        <p:txBody>
          <a:bodyPr wrap="square" lIns="11847" tIns="5924" rIns="11847" bIns="5924" rtlCol="0">
            <a:spAutoFit/>
          </a:bodyPr>
          <a:lstStyle/>
          <a:p>
            <a:r>
              <a:rPr kumimoji="1" lang="zh-CN" altLang="en-US" sz="4000" b="1" dirty="0">
                <a:solidFill>
                  <a:schemeClr val="bg1"/>
                </a:solidFill>
                <a:ea typeface="微软雅黑" panose="020B0503020204020204" pitchFamily="34" charset="-122"/>
                <a:cs typeface="Arial" panose="020B0604020202020204" pitchFamily="34" charset="0"/>
              </a:rPr>
              <a:t>平行</a:t>
            </a:r>
            <a:r>
              <a:rPr kumimoji="1" lang="zh-CN" altLang="en-US" sz="4000" b="1" dirty="0" smtClean="0">
                <a:solidFill>
                  <a:schemeClr val="bg1"/>
                </a:solidFill>
                <a:ea typeface="微软雅黑" panose="020B0503020204020204" pitchFamily="34" charset="-122"/>
                <a:cs typeface="Arial" panose="020B0604020202020204" pitchFamily="34" charset="0"/>
              </a:rPr>
              <a:t>型  </a:t>
            </a:r>
            <a:r>
              <a:rPr kumimoji="1" lang="en-US" altLang="zh-CN" sz="4000" b="1" dirty="0" smtClean="0">
                <a:solidFill>
                  <a:schemeClr val="bg1"/>
                </a:solidFill>
                <a:ea typeface="微软雅黑" panose="020B0503020204020204" pitchFamily="34" charset="-122"/>
                <a:cs typeface="Arial" panose="020B0604020202020204" pitchFamily="34" charset="0"/>
              </a:rPr>
              <a:t>Parallel</a:t>
            </a:r>
            <a:endParaRPr kumimoji="1" lang="zh-CN" altLang="en-US" sz="4000" b="1" dirty="0">
              <a:solidFill>
                <a:schemeClr val="bg1"/>
              </a:solidFill>
              <a:ea typeface="微软雅黑" panose="020B0503020204020204" pitchFamily="34" charset="-122"/>
              <a:cs typeface="Arial" panose="020B0604020202020204" pitchFamily="34" charset="0"/>
            </a:endParaRPr>
          </a:p>
        </p:txBody>
      </p:sp>
      <p:sp>
        <p:nvSpPr>
          <p:cNvPr id="7" name="Rectangle 2"/>
          <p:cNvSpPr>
            <a:spLocks noChangeArrowheads="1"/>
          </p:cNvSpPr>
          <p:nvPr/>
        </p:nvSpPr>
        <p:spPr bwMode="auto">
          <a:xfrm>
            <a:off x="729675" y="20043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052752517"/>
              </p:ext>
            </p:extLst>
          </p:nvPr>
        </p:nvGraphicFramePr>
        <p:xfrm>
          <a:off x="1150373" y="1936040"/>
          <a:ext cx="6883395" cy="4294909"/>
        </p:xfrm>
        <a:graphic>
          <a:graphicData uri="http://schemas.openxmlformats.org/presentationml/2006/ole">
            <mc:AlternateContent xmlns:mc="http://schemas.openxmlformats.org/markup-compatibility/2006">
              <mc:Choice xmlns:v="urn:schemas-microsoft-com:vml" Requires="v">
                <p:oleObj spid="_x0000_s5275" name="Visio" r:id="rId4" imgW="8864496" imgH="5511754" progId="Visio.Drawing.15">
                  <p:embed/>
                </p:oleObj>
              </mc:Choice>
              <mc:Fallback>
                <p:oleObj name="Visio" r:id="rId4" imgW="8864496" imgH="5511754" progId="Visio.Drawing.15">
                  <p:embed/>
                  <p:pic>
                    <p:nvPicPr>
                      <p:cNvPr id="8"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373" y="1936040"/>
                        <a:ext cx="6883395" cy="4294909"/>
                      </a:xfrm>
                      <a:prstGeom prst="rect">
                        <a:avLst/>
                      </a:prstGeom>
                      <a:noFill/>
                    </p:spPr>
                  </p:pic>
                </p:oleObj>
              </mc:Fallback>
            </mc:AlternateContent>
          </a:graphicData>
        </a:graphic>
      </p:graphicFrame>
      <p:sp>
        <p:nvSpPr>
          <p:cNvPr id="12" name="灯片编号占位符 11"/>
          <p:cNvSpPr>
            <a:spLocks noGrp="1"/>
          </p:cNvSpPr>
          <p:nvPr>
            <p:ph type="sldNum" sz="quarter" idx="12"/>
          </p:nvPr>
        </p:nvSpPr>
        <p:spPr/>
        <p:txBody>
          <a:bodyPr/>
          <a:lstStyle/>
          <a:p>
            <a:fld id="{EADFEA85-5A77-449B-83CC-6129A30F980F}" type="slidenum">
              <a:rPr lang="zh-CN" altLang="en-US" smtClean="0"/>
              <a:t>26</a:t>
            </a:fld>
            <a:endParaRPr lang="zh-CN" altLang="en-US"/>
          </a:p>
        </p:txBody>
      </p:sp>
      <p:sp>
        <p:nvSpPr>
          <p:cNvPr id="2" name="文本框 1"/>
          <p:cNvSpPr txBox="1"/>
          <p:nvPr/>
        </p:nvSpPr>
        <p:spPr>
          <a:xfrm>
            <a:off x="3873910" y="6230949"/>
            <a:ext cx="1045479" cy="369332"/>
          </a:xfrm>
          <a:prstGeom prst="rect">
            <a:avLst/>
          </a:prstGeom>
          <a:noFill/>
        </p:spPr>
        <p:txBody>
          <a:bodyPr wrap="none" rtlCol="0">
            <a:spAutoFit/>
          </a:bodyPr>
          <a:lstStyle/>
          <a:p>
            <a:r>
              <a:rPr lang="en-US" altLang="zh-CN" dirty="0" smtClean="0"/>
              <a:t>Time line</a:t>
            </a:r>
            <a:endParaRPr lang="zh-CN" altLang="en-US" dirty="0"/>
          </a:p>
        </p:txBody>
      </p:sp>
      <p:sp>
        <p:nvSpPr>
          <p:cNvPr id="3" name="文本框 2"/>
          <p:cNvSpPr txBox="1"/>
          <p:nvPr/>
        </p:nvSpPr>
        <p:spPr>
          <a:xfrm>
            <a:off x="914406" y="4729316"/>
            <a:ext cx="583429" cy="369332"/>
          </a:xfrm>
          <a:prstGeom prst="rect">
            <a:avLst/>
          </a:prstGeom>
          <a:noFill/>
        </p:spPr>
        <p:txBody>
          <a:bodyPr wrap="none" rtlCol="0">
            <a:spAutoFit/>
          </a:bodyPr>
          <a:lstStyle/>
          <a:p>
            <a:r>
              <a:rPr lang="en-US" altLang="zh-CN" dirty="0" smtClean="0"/>
              <a:t>Task</a:t>
            </a:r>
            <a:endParaRPr lang="zh-CN" altLang="en-US" dirty="0"/>
          </a:p>
        </p:txBody>
      </p:sp>
      <p:sp>
        <p:nvSpPr>
          <p:cNvPr id="4" name="文本框 3"/>
          <p:cNvSpPr txBox="1"/>
          <p:nvPr/>
        </p:nvSpPr>
        <p:spPr>
          <a:xfrm>
            <a:off x="7757672" y="4650658"/>
            <a:ext cx="825867" cy="369332"/>
          </a:xfrm>
          <a:prstGeom prst="rect">
            <a:avLst/>
          </a:prstGeom>
          <a:noFill/>
        </p:spPr>
        <p:txBody>
          <a:bodyPr wrap="none" rtlCol="0">
            <a:spAutoFit/>
          </a:bodyPr>
          <a:lstStyle/>
          <a:p>
            <a:r>
              <a:rPr lang="en-US" altLang="zh-CN" dirty="0" smtClean="0"/>
              <a:t>output</a:t>
            </a:r>
            <a:endParaRPr lang="zh-CN" altLang="en-US" dirty="0"/>
          </a:p>
        </p:txBody>
      </p:sp>
      <p:sp>
        <p:nvSpPr>
          <p:cNvPr id="6" name="文本框 5"/>
          <p:cNvSpPr txBox="1"/>
          <p:nvPr/>
        </p:nvSpPr>
        <p:spPr>
          <a:xfrm>
            <a:off x="4170507" y="1654685"/>
            <a:ext cx="1071960" cy="369332"/>
          </a:xfrm>
          <a:prstGeom prst="rect">
            <a:avLst/>
          </a:prstGeom>
          <a:noFill/>
        </p:spPr>
        <p:txBody>
          <a:bodyPr wrap="none" rtlCol="0">
            <a:spAutoFit/>
          </a:bodyPr>
          <a:lstStyle/>
          <a:p>
            <a:r>
              <a:rPr lang="en-US" altLang="zh-CN" dirty="0" smtClean="0"/>
              <a:t>members</a:t>
            </a:r>
            <a:endParaRPr lang="zh-CN" altLang="en-US" dirty="0"/>
          </a:p>
        </p:txBody>
      </p:sp>
    </p:spTree>
    <p:extLst>
      <p:ext uri="{BB962C8B-B14F-4D97-AF65-F5344CB8AC3E}">
        <p14:creationId xmlns:p14="http://schemas.microsoft.com/office/powerpoint/2010/main" val="4175604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7280" y="526824"/>
            <a:ext cx="7226951" cy="565962"/>
          </a:xfrm>
          <a:prstGeom prst="rect">
            <a:avLst/>
          </a:prstGeom>
          <a:noFill/>
        </p:spPr>
        <p:txBody>
          <a:bodyPr wrap="square" lIns="11847" tIns="5924" rIns="11847" bIns="5924" rtlCol="0">
            <a:spAutoFit/>
          </a:bodyPr>
          <a:lstStyle/>
          <a:p>
            <a:r>
              <a:rPr kumimoji="1" lang="zh-CN" altLang="en-US" sz="3600" b="1" dirty="0">
                <a:solidFill>
                  <a:schemeClr val="bg1"/>
                </a:solidFill>
                <a:ea typeface="微软雅黑" panose="020B0503020204020204" pitchFamily="34" charset="-122"/>
                <a:cs typeface="Arial" panose="020B0604020202020204" pitchFamily="34" charset="0"/>
              </a:rPr>
              <a:t>响应</a:t>
            </a:r>
            <a:r>
              <a:rPr kumimoji="1" lang="zh-CN" altLang="en-US" sz="3600" b="1" dirty="0" smtClean="0">
                <a:solidFill>
                  <a:schemeClr val="bg1"/>
                </a:solidFill>
                <a:ea typeface="微软雅黑" panose="020B0503020204020204" pitchFamily="34" charset="-122"/>
                <a:cs typeface="Arial" panose="020B0604020202020204" pitchFamily="34" charset="0"/>
              </a:rPr>
              <a:t>型  </a:t>
            </a:r>
            <a:r>
              <a:rPr kumimoji="1" lang="en-US" altLang="zh-CN" sz="3600" b="1" dirty="0" smtClean="0">
                <a:solidFill>
                  <a:schemeClr val="bg1"/>
                </a:solidFill>
                <a:ea typeface="微软雅黑" panose="020B0503020204020204" pitchFamily="34" charset="-122"/>
                <a:cs typeface="Arial" panose="020B0604020202020204" pitchFamily="34" charset="0"/>
              </a:rPr>
              <a:t>Reciprocal</a:t>
            </a:r>
            <a:r>
              <a:rPr kumimoji="1" lang="zh-CN" altLang="en-US" sz="3600" b="1" dirty="0" smtClean="0">
                <a:solidFill>
                  <a:schemeClr val="bg1"/>
                </a:solidFill>
                <a:ea typeface="微软雅黑" panose="020B0503020204020204" pitchFamily="34" charset="-122"/>
                <a:cs typeface="Arial" panose="020B0604020202020204" pitchFamily="34" charset="0"/>
              </a:rPr>
              <a:t>   </a:t>
            </a:r>
            <a:endParaRPr kumimoji="1" lang="zh-CN" altLang="en-US" sz="3600" b="1" dirty="0">
              <a:solidFill>
                <a:schemeClr val="bg1"/>
              </a:solidFill>
              <a:ea typeface="微软雅黑" panose="020B0503020204020204" pitchFamily="34" charset="-122"/>
              <a:cs typeface="Arial" panose="020B0604020202020204" pitchFamily="34" charset="0"/>
            </a:endParaRPr>
          </a:p>
        </p:txBody>
      </p:sp>
      <p:sp>
        <p:nvSpPr>
          <p:cNvPr id="7" name="Rectangle 2"/>
          <p:cNvSpPr>
            <a:spLocks noChangeArrowheads="1"/>
          </p:cNvSpPr>
          <p:nvPr/>
        </p:nvSpPr>
        <p:spPr bwMode="auto">
          <a:xfrm>
            <a:off x="729675" y="20043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701969" y="3196017"/>
            <a:ext cx="7582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701967" y="2738988"/>
          <a:ext cx="7953840" cy="2876718"/>
        </p:xfrm>
        <a:graphic>
          <a:graphicData uri="http://schemas.openxmlformats.org/presentationml/2006/ole">
            <mc:AlternateContent xmlns:mc="http://schemas.openxmlformats.org/markup-compatibility/2006">
              <mc:Choice xmlns:v="urn:schemas-microsoft-com:vml" Requires="v">
                <p:oleObj spid="_x0000_s6299" name="Visio" r:id="rId4" imgW="10191931" imgH="3695839" progId="Visio.Drawing.15">
                  <p:embed/>
                </p:oleObj>
              </mc:Choice>
              <mc:Fallback>
                <p:oleObj name="Visio" r:id="rId4" imgW="10191931" imgH="3695839" progId="Visio.Drawing.15">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67" y="2738988"/>
                        <a:ext cx="7953840" cy="2876718"/>
                      </a:xfrm>
                      <a:prstGeom prst="rect">
                        <a:avLst/>
                      </a:prstGeom>
                      <a:noFill/>
                    </p:spPr>
                  </p:pic>
                </p:oleObj>
              </mc:Fallback>
            </mc:AlternateContent>
          </a:graphicData>
        </a:graphic>
      </p:graphicFrame>
      <p:sp>
        <p:nvSpPr>
          <p:cNvPr id="8" name="灯片编号占位符 7"/>
          <p:cNvSpPr>
            <a:spLocks noGrp="1"/>
          </p:cNvSpPr>
          <p:nvPr>
            <p:ph type="sldNum" sz="quarter" idx="12"/>
          </p:nvPr>
        </p:nvSpPr>
        <p:spPr/>
        <p:txBody>
          <a:bodyPr/>
          <a:lstStyle/>
          <a:p>
            <a:fld id="{EADFEA85-5A77-449B-83CC-6129A30F980F}" type="slidenum">
              <a:rPr lang="zh-CN" altLang="en-US" smtClean="0"/>
              <a:t>27</a:t>
            </a:fld>
            <a:endParaRPr lang="zh-CN" altLang="en-US"/>
          </a:p>
        </p:txBody>
      </p:sp>
      <p:sp>
        <p:nvSpPr>
          <p:cNvPr id="9" name="文本框 8"/>
          <p:cNvSpPr txBox="1"/>
          <p:nvPr/>
        </p:nvSpPr>
        <p:spPr>
          <a:xfrm>
            <a:off x="4196988" y="5643691"/>
            <a:ext cx="1045479" cy="369332"/>
          </a:xfrm>
          <a:prstGeom prst="rect">
            <a:avLst/>
          </a:prstGeom>
          <a:noFill/>
        </p:spPr>
        <p:txBody>
          <a:bodyPr wrap="none" rtlCol="0">
            <a:spAutoFit/>
          </a:bodyPr>
          <a:lstStyle/>
          <a:p>
            <a:r>
              <a:rPr lang="en-US" altLang="zh-CN" dirty="0" smtClean="0"/>
              <a:t>Time line</a:t>
            </a:r>
            <a:endParaRPr lang="zh-CN" altLang="en-US" dirty="0"/>
          </a:p>
        </p:txBody>
      </p:sp>
      <p:sp>
        <p:nvSpPr>
          <p:cNvPr id="10" name="文本框 9"/>
          <p:cNvSpPr txBox="1"/>
          <p:nvPr/>
        </p:nvSpPr>
        <p:spPr>
          <a:xfrm>
            <a:off x="914406" y="4729316"/>
            <a:ext cx="583429" cy="369332"/>
          </a:xfrm>
          <a:prstGeom prst="rect">
            <a:avLst/>
          </a:prstGeom>
          <a:noFill/>
        </p:spPr>
        <p:txBody>
          <a:bodyPr wrap="none" rtlCol="0">
            <a:spAutoFit/>
          </a:bodyPr>
          <a:lstStyle/>
          <a:p>
            <a:r>
              <a:rPr lang="en-US" altLang="zh-CN" dirty="0" smtClean="0"/>
              <a:t>Task</a:t>
            </a:r>
            <a:endParaRPr lang="zh-CN" altLang="en-US" dirty="0"/>
          </a:p>
        </p:txBody>
      </p:sp>
      <p:sp>
        <p:nvSpPr>
          <p:cNvPr id="11" name="文本框 10"/>
          <p:cNvSpPr txBox="1"/>
          <p:nvPr/>
        </p:nvSpPr>
        <p:spPr>
          <a:xfrm>
            <a:off x="7757672" y="4650658"/>
            <a:ext cx="825867" cy="369332"/>
          </a:xfrm>
          <a:prstGeom prst="rect">
            <a:avLst/>
          </a:prstGeom>
          <a:noFill/>
        </p:spPr>
        <p:txBody>
          <a:bodyPr wrap="none" rtlCol="0">
            <a:spAutoFit/>
          </a:bodyPr>
          <a:lstStyle/>
          <a:p>
            <a:r>
              <a:rPr lang="en-US" altLang="zh-CN" dirty="0" smtClean="0"/>
              <a:t>output</a:t>
            </a:r>
            <a:endParaRPr lang="zh-CN" altLang="en-US" dirty="0"/>
          </a:p>
        </p:txBody>
      </p:sp>
      <p:sp>
        <p:nvSpPr>
          <p:cNvPr id="12" name="文本框 11"/>
          <p:cNvSpPr txBox="1"/>
          <p:nvPr/>
        </p:nvSpPr>
        <p:spPr>
          <a:xfrm>
            <a:off x="1319152" y="2341671"/>
            <a:ext cx="1071960" cy="369332"/>
          </a:xfrm>
          <a:prstGeom prst="rect">
            <a:avLst/>
          </a:prstGeom>
          <a:noFill/>
        </p:spPr>
        <p:txBody>
          <a:bodyPr wrap="none" rtlCol="0">
            <a:spAutoFit/>
          </a:bodyPr>
          <a:lstStyle/>
          <a:p>
            <a:r>
              <a:rPr lang="en-US" altLang="zh-CN" dirty="0" smtClean="0"/>
              <a:t>members</a:t>
            </a:r>
            <a:endParaRPr lang="zh-CN" altLang="en-US" dirty="0"/>
          </a:p>
        </p:txBody>
      </p:sp>
      <p:sp>
        <p:nvSpPr>
          <p:cNvPr id="13" name="文本框 12"/>
          <p:cNvSpPr txBox="1"/>
          <p:nvPr/>
        </p:nvSpPr>
        <p:spPr>
          <a:xfrm>
            <a:off x="3102586" y="2209918"/>
            <a:ext cx="2188804" cy="369332"/>
          </a:xfrm>
          <a:prstGeom prst="rect">
            <a:avLst/>
          </a:prstGeom>
          <a:noFill/>
        </p:spPr>
        <p:txBody>
          <a:bodyPr wrap="none" rtlCol="0">
            <a:spAutoFit/>
          </a:bodyPr>
          <a:lstStyle/>
          <a:p>
            <a:r>
              <a:rPr lang="en-US" altLang="zh-CN" dirty="0" smtClean="0"/>
              <a:t>Intermediate outputs</a:t>
            </a:r>
            <a:endParaRPr lang="zh-CN" altLang="en-US" dirty="0"/>
          </a:p>
        </p:txBody>
      </p:sp>
    </p:spTree>
    <p:extLst>
      <p:ext uri="{BB962C8B-B14F-4D97-AF65-F5344CB8AC3E}">
        <p14:creationId xmlns:p14="http://schemas.microsoft.com/office/powerpoint/2010/main" val="1491578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05099" y="402526"/>
            <a:ext cx="7009375" cy="565962"/>
          </a:xfrm>
          <a:prstGeom prst="rect">
            <a:avLst/>
          </a:prstGeom>
          <a:noFill/>
        </p:spPr>
        <p:txBody>
          <a:bodyPr wrap="square" lIns="11847" tIns="5924" rIns="11847" bIns="5924" rtlCol="0">
            <a:spAutoFit/>
          </a:bodyPr>
          <a:lstStyle/>
          <a:p>
            <a:r>
              <a:rPr kumimoji="1" lang="zh-CN" altLang="en-US" sz="3600" b="1" dirty="0">
                <a:solidFill>
                  <a:schemeClr val="bg1"/>
                </a:solidFill>
                <a:ea typeface="微软雅黑" panose="020B0503020204020204" pitchFamily="34" charset="-122"/>
                <a:cs typeface="Arial" panose="020B0604020202020204" pitchFamily="34" charset="0"/>
              </a:rPr>
              <a:t>平行</a:t>
            </a:r>
            <a:r>
              <a:rPr kumimoji="1" lang="en-US" altLang="zh-CN" sz="3600" b="1" dirty="0">
                <a:solidFill>
                  <a:schemeClr val="bg1"/>
                </a:solidFill>
                <a:ea typeface="微软雅黑" panose="020B0503020204020204" pitchFamily="34" charset="-122"/>
                <a:cs typeface="Arial" panose="020B0604020202020204" pitchFamily="34" charset="0"/>
              </a:rPr>
              <a:t>-</a:t>
            </a:r>
            <a:r>
              <a:rPr kumimoji="1" lang="zh-CN" altLang="en-US" sz="3600" b="1" dirty="0">
                <a:solidFill>
                  <a:schemeClr val="bg1"/>
                </a:solidFill>
                <a:ea typeface="微软雅黑" panose="020B0503020204020204" pitchFamily="34" charset="-122"/>
                <a:cs typeface="Arial" panose="020B0604020202020204" pitchFamily="34" charset="0"/>
              </a:rPr>
              <a:t>顺序</a:t>
            </a:r>
            <a:r>
              <a:rPr kumimoji="1" lang="zh-CN" altLang="en-US" sz="3600" b="1" dirty="0" smtClean="0">
                <a:solidFill>
                  <a:schemeClr val="bg1"/>
                </a:solidFill>
                <a:ea typeface="微软雅黑" panose="020B0503020204020204" pitchFamily="34" charset="-122"/>
                <a:cs typeface="Arial" panose="020B0604020202020204" pitchFamily="34" charset="0"/>
              </a:rPr>
              <a:t>型   </a:t>
            </a:r>
            <a:r>
              <a:rPr kumimoji="1" lang="en-US" altLang="zh-CN" sz="3600" b="1" dirty="0" smtClean="0">
                <a:solidFill>
                  <a:schemeClr val="bg1"/>
                </a:solidFill>
                <a:ea typeface="微软雅黑" panose="020B0503020204020204" pitchFamily="34" charset="-122"/>
                <a:cs typeface="Arial" panose="020B0604020202020204" pitchFamily="34" charset="0"/>
              </a:rPr>
              <a:t>Parallel – sequential </a:t>
            </a:r>
            <a:endParaRPr kumimoji="1" lang="zh-CN" altLang="en-US" sz="3600" b="1" dirty="0">
              <a:solidFill>
                <a:schemeClr val="bg1"/>
              </a:solidFill>
              <a:ea typeface="微软雅黑" panose="020B0503020204020204" pitchFamily="34" charset="-122"/>
              <a:cs typeface="Arial" panose="020B0604020202020204" pitchFamily="34" charset="0"/>
            </a:endParaRPr>
          </a:p>
        </p:txBody>
      </p:sp>
      <p:sp>
        <p:nvSpPr>
          <p:cNvPr id="7" name="Rectangle 2"/>
          <p:cNvSpPr>
            <a:spLocks noChangeArrowheads="1"/>
          </p:cNvSpPr>
          <p:nvPr/>
        </p:nvSpPr>
        <p:spPr bwMode="auto">
          <a:xfrm>
            <a:off x="729675" y="20043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729674" y="2627575"/>
            <a:ext cx="124083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flipV="1">
            <a:off x="369454" y="3707766"/>
            <a:ext cx="127110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211557797"/>
              </p:ext>
            </p:extLst>
          </p:nvPr>
        </p:nvGraphicFramePr>
        <p:xfrm>
          <a:off x="842088" y="2082088"/>
          <a:ext cx="7370619" cy="3574971"/>
        </p:xfrm>
        <a:graphic>
          <a:graphicData uri="http://schemas.openxmlformats.org/presentationml/2006/ole">
            <mc:AlternateContent xmlns:mc="http://schemas.openxmlformats.org/markup-compatibility/2006">
              <mc:Choice xmlns:v="urn:schemas-microsoft-com:vml" Requires="v">
                <p:oleObj spid="_x0000_s7323" name="Visio" r:id="rId4" imgW="10160000" imgH="5003846" progId="Visio.Drawing.15">
                  <p:embed/>
                </p:oleObj>
              </mc:Choice>
              <mc:Fallback>
                <p:oleObj name="Visio" r:id="rId4" imgW="10160000" imgH="5003846" progId="Visio.Drawing.15">
                  <p:embed/>
                  <p:pic>
                    <p:nvPicPr>
                      <p:cNvPr id="11" name="对象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088" y="2082088"/>
                        <a:ext cx="7370619" cy="3574971"/>
                      </a:xfrm>
                      <a:prstGeom prst="rect">
                        <a:avLst/>
                      </a:prstGeom>
                      <a:noFill/>
                    </p:spPr>
                  </p:pic>
                </p:oleObj>
              </mc:Fallback>
            </mc:AlternateContent>
          </a:graphicData>
        </a:graphic>
      </p:graphicFrame>
      <p:sp>
        <p:nvSpPr>
          <p:cNvPr id="12" name="灯片编号占位符 11"/>
          <p:cNvSpPr>
            <a:spLocks noGrp="1"/>
          </p:cNvSpPr>
          <p:nvPr>
            <p:ph type="sldNum" sz="quarter" idx="12"/>
          </p:nvPr>
        </p:nvSpPr>
        <p:spPr/>
        <p:txBody>
          <a:bodyPr/>
          <a:lstStyle/>
          <a:p>
            <a:fld id="{EADFEA85-5A77-449B-83CC-6129A30F980F}" type="slidenum">
              <a:rPr lang="zh-CN" altLang="en-US" smtClean="0"/>
              <a:t>28</a:t>
            </a:fld>
            <a:endParaRPr lang="zh-CN" altLang="en-US"/>
          </a:p>
        </p:txBody>
      </p:sp>
      <p:sp>
        <p:nvSpPr>
          <p:cNvPr id="9" name="文本框 8"/>
          <p:cNvSpPr txBox="1"/>
          <p:nvPr/>
        </p:nvSpPr>
        <p:spPr>
          <a:xfrm>
            <a:off x="3873910" y="6230949"/>
            <a:ext cx="1045479" cy="369332"/>
          </a:xfrm>
          <a:prstGeom prst="rect">
            <a:avLst/>
          </a:prstGeom>
          <a:noFill/>
        </p:spPr>
        <p:txBody>
          <a:bodyPr wrap="none" rtlCol="0">
            <a:spAutoFit/>
          </a:bodyPr>
          <a:lstStyle/>
          <a:p>
            <a:r>
              <a:rPr lang="en-US" altLang="zh-CN" dirty="0" smtClean="0"/>
              <a:t>Time line</a:t>
            </a:r>
            <a:endParaRPr lang="zh-CN" altLang="en-US" dirty="0"/>
          </a:p>
        </p:txBody>
      </p:sp>
      <p:sp>
        <p:nvSpPr>
          <p:cNvPr id="13" name="文本框 12"/>
          <p:cNvSpPr txBox="1"/>
          <p:nvPr/>
        </p:nvSpPr>
        <p:spPr>
          <a:xfrm>
            <a:off x="-79030" y="4544650"/>
            <a:ext cx="1842236" cy="369332"/>
          </a:xfrm>
          <a:prstGeom prst="rect">
            <a:avLst/>
          </a:prstGeom>
          <a:noFill/>
        </p:spPr>
        <p:txBody>
          <a:bodyPr wrap="none" rtlCol="0">
            <a:spAutoFit/>
          </a:bodyPr>
          <a:lstStyle/>
          <a:p>
            <a:r>
              <a:rPr lang="en-US" altLang="zh-CN" dirty="0" smtClean="0"/>
              <a:t>Task and subtasks</a:t>
            </a:r>
            <a:endParaRPr lang="zh-CN" altLang="en-US" dirty="0"/>
          </a:p>
        </p:txBody>
      </p:sp>
      <p:sp>
        <p:nvSpPr>
          <p:cNvPr id="14" name="文本框 13"/>
          <p:cNvSpPr txBox="1"/>
          <p:nvPr/>
        </p:nvSpPr>
        <p:spPr>
          <a:xfrm>
            <a:off x="8013311" y="5226514"/>
            <a:ext cx="825867" cy="369332"/>
          </a:xfrm>
          <a:prstGeom prst="rect">
            <a:avLst/>
          </a:prstGeom>
          <a:noFill/>
        </p:spPr>
        <p:txBody>
          <a:bodyPr wrap="none" rtlCol="0">
            <a:spAutoFit/>
          </a:bodyPr>
          <a:lstStyle/>
          <a:p>
            <a:r>
              <a:rPr lang="en-US" altLang="zh-CN" dirty="0" smtClean="0"/>
              <a:t>output</a:t>
            </a:r>
            <a:endParaRPr lang="zh-CN" altLang="en-US" dirty="0"/>
          </a:p>
        </p:txBody>
      </p:sp>
      <p:sp>
        <p:nvSpPr>
          <p:cNvPr id="15" name="文本框 14"/>
          <p:cNvSpPr txBox="1"/>
          <p:nvPr/>
        </p:nvSpPr>
        <p:spPr>
          <a:xfrm>
            <a:off x="3847429" y="1916716"/>
            <a:ext cx="1071960" cy="369332"/>
          </a:xfrm>
          <a:prstGeom prst="rect">
            <a:avLst/>
          </a:prstGeom>
          <a:noFill/>
        </p:spPr>
        <p:txBody>
          <a:bodyPr wrap="none" rtlCol="0">
            <a:spAutoFit/>
          </a:bodyPr>
          <a:lstStyle/>
          <a:p>
            <a:r>
              <a:rPr lang="en-US" altLang="zh-CN" dirty="0" smtClean="0"/>
              <a:t>members</a:t>
            </a:r>
            <a:endParaRPr lang="zh-CN" altLang="en-US" dirty="0"/>
          </a:p>
        </p:txBody>
      </p:sp>
    </p:spTree>
    <p:extLst>
      <p:ext uri="{BB962C8B-B14F-4D97-AF65-F5344CB8AC3E}">
        <p14:creationId xmlns:p14="http://schemas.microsoft.com/office/powerpoint/2010/main" val="1944925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405" y="534991"/>
            <a:ext cx="7226951" cy="627517"/>
          </a:xfrm>
          <a:prstGeom prst="rect">
            <a:avLst/>
          </a:prstGeom>
          <a:noFill/>
        </p:spPr>
        <p:txBody>
          <a:bodyPr wrap="square" lIns="11847" tIns="5924" rIns="11847" bIns="5924" rtlCol="0">
            <a:spAutoFit/>
          </a:bodyPr>
          <a:lstStyle/>
          <a:p>
            <a:r>
              <a:rPr kumimoji="1" lang="zh-CN" altLang="en-US" sz="4000" b="1" dirty="0">
                <a:solidFill>
                  <a:schemeClr val="bg1"/>
                </a:solidFill>
                <a:ea typeface="微软雅黑" panose="020B0503020204020204" pitchFamily="34" charset="-122"/>
                <a:cs typeface="Arial" panose="020B0604020202020204" pitchFamily="34" charset="0"/>
              </a:rPr>
              <a:t>平行</a:t>
            </a:r>
            <a:r>
              <a:rPr kumimoji="1" lang="en-US" altLang="zh-CN" sz="4000" b="1" dirty="0">
                <a:solidFill>
                  <a:schemeClr val="bg1"/>
                </a:solidFill>
                <a:ea typeface="微软雅黑" panose="020B0503020204020204" pitchFamily="34" charset="-122"/>
                <a:cs typeface="Arial" panose="020B0604020202020204" pitchFamily="34" charset="0"/>
              </a:rPr>
              <a:t>-</a:t>
            </a:r>
            <a:r>
              <a:rPr kumimoji="1" lang="zh-CN" altLang="en-US" sz="4000" b="1" dirty="0">
                <a:solidFill>
                  <a:schemeClr val="bg1"/>
                </a:solidFill>
                <a:ea typeface="微软雅黑" panose="020B0503020204020204" pitchFamily="34" charset="-122"/>
                <a:cs typeface="Arial" panose="020B0604020202020204" pitchFamily="34" charset="0"/>
              </a:rPr>
              <a:t>协同</a:t>
            </a:r>
            <a:r>
              <a:rPr kumimoji="1" lang="zh-CN" altLang="en-US" sz="4000" b="1" dirty="0" smtClean="0">
                <a:solidFill>
                  <a:schemeClr val="bg1"/>
                </a:solidFill>
                <a:ea typeface="微软雅黑" panose="020B0503020204020204" pitchFamily="34" charset="-122"/>
                <a:cs typeface="Arial" panose="020B0604020202020204" pitchFamily="34" charset="0"/>
              </a:rPr>
              <a:t>型  </a:t>
            </a:r>
            <a:r>
              <a:rPr kumimoji="1" lang="en-US" altLang="zh-CN" sz="4000" b="1" dirty="0" smtClean="0">
                <a:solidFill>
                  <a:schemeClr val="bg1"/>
                </a:solidFill>
                <a:ea typeface="微软雅黑" panose="020B0503020204020204" pitchFamily="34" charset="-122"/>
                <a:cs typeface="Arial" panose="020B0604020202020204" pitchFamily="34" charset="0"/>
              </a:rPr>
              <a:t>Parallel - Reciprocal</a:t>
            </a:r>
            <a:endParaRPr kumimoji="1" lang="zh-CN" altLang="en-US" sz="4000" b="1" dirty="0">
              <a:solidFill>
                <a:schemeClr val="bg1"/>
              </a:solidFill>
              <a:ea typeface="微软雅黑" panose="020B0503020204020204" pitchFamily="34" charset="-122"/>
              <a:cs typeface="Arial" panose="020B0604020202020204" pitchFamily="34" charset="0"/>
            </a:endParaRPr>
          </a:p>
        </p:txBody>
      </p:sp>
      <p:sp>
        <p:nvSpPr>
          <p:cNvPr id="7" name="Rectangle 2"/>
          <p:cNvSpPr>
            <a:spLocks noChangeArrowheads="1"/>
          </p:cNvSpPr>
          <p:nvPr/>
        </p:nvSpPr>
        <p:spPr bwMode="auto">
          <a:xfrm>
            <a:off x="729675" y="20043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flipV="1">
            <a:off x="729673" y="2987793"/>
            <a:ext cx="118685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03511575"/>
              </p:ext>
            </p:extLst>
          </p:nvPr>
        </p:nvGraphicFramePr>
        <p:xfrm>
          <a:off x="1237141" y="2078746"/>
          <a:ext cx="6890327" cy="4277607"/>
        </p:xfrm>
        <a:graphic>
          <a:graphicData uri="http://schemas.openxmlformats.org/presentationml/2006/ole">
            <mc:AlternateContent xmlns:mc="http://schemas.openxmlformats.org/markup-compatibility/2006">
              <mc:Choice xmlns:v="urn:schemas-microsoft-com:vml" Requires="v">
                <p:oleObj spid="_x0000_s8347" name="Visio" r:id="rId4" imgW="10242524" imgH="6318088" progId="Visio.Drawing.15">
                  <p:embed/>
                </p:oleObj>
              </mc:Choice>
              <mc:Fallback>
                <p:oleObj name="Visio" r:id="rId4" imgW="10242524" imgH="6318088" progId="Visio.Drawing.15">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7141" y="2078746"/>
                        <a:ext cx="6890327" cy="4277607"/>
                      </a:xfrm>
                      <a:prstGeom prst="rect">
                        <a:avLst/>
                      </a:prstGeom>
                      <a:noFill/>
                    </p:spPr>
                  </p:pic>
                </p:oleObj>
              </mc:Fallback>
            </mc:AlternateContent>
          </a:graphicData>
        </a:graphic>
      </p:graphicFrame>
      <p:sp>
        <p:nvSpPr>
          <p:cNvPr id="8" name="灯片编号占位符 7"/>
          <p:cNvSpPr>
            <a:spLocks noGrp="1"/>
          </p:cNvSpPr>
          <p:nvPr>
            <p:ph type="sldNum" sz="quarter" idx="12"/>
          </p:nvPr>
        </p:nvSpPr>
        <p:spPr/>
        <p:txBody>
          <a:bodyPr/>
          <a:lstStyle/>
          <a:p>
            <a:fld id="{EADFEA85-5A77-449B-83CC-6129A30F980F}" type="slidenum">
              <a:rPr lang="zh-CN" altLang="en-US" smtClean="0"/>
              <a:t>29</a:t>
            </a:fld>
            <a:endParaRPr lang="zh-CN" altLang="en-US"/>
          </a:p>
        </p:txBody>
      </p:sp>
      <p:sp>
        <p:nvSpPr>
          <p:cNvPr id="9" name="文本框 8"/>
          <p:cNvSpPr txBox="1"/>
          <p:nvPr/>
        </p:nvSpPr>
        <p:spPr>
          <a:xfrm>
            <a:off x="3873910" y="6230949"/>
            <a:ext cx="1045479" cy="369332"/>
          </a:xfrm>
          <a:prstGeom prst="rect">
            <a:avLst/>
          </a:prstGeom>
          <a:noFill/>
        </p:spPr>
        <p:txBody>
          <a:bodyPr wrap="none" rtlCol="0">
            <a:spAutoFit/>
          </a:bodyPr>
          <a:lstStyle/>
          <a:p>
            <a:r>
              <a:rPr lang="en-US" altLang="zh-CN" dirty="0" smtClean="0"/>
              <a:t>Time line</a:t>
            </a:r>
            <a:endParaRPr lang="zh-CN" altLang="en-US" dirty="0"/>
          </a:p>
        </p:txBody>
      </p:sp>
      <p:sp>
        <p:nvSpPr>
          <p:cNvPr id="10" name="文本框 9"/>
          <p:cNvSpPr txBox="1"/>
          <p:nvPr/>
        </p:nvSpPr>
        <p:spPr>
          <a:xfrm>
            <a:off x="-79030" y="4544650"/>
            <a:ext cx="1842236" cy="369332"/>
          </a:xfrm>
          <a:prstGeom prst="rect">
            <a:avLst/>
          </a:prstGeom>
          <a:noFill/>
        </p:spPr>
        <p:txBody>
          <a:bodyPr wrap="none" rtlCol="0">
            <a:spAutoFit/>
          </a:bodyPr>
          <a:lstStyle/>
          <a:p>
            <a:r>
              <a:rPr lang="en-US" altLang="zh-CN" dirty="0" smtClean="0"/>
              <a:t>Task and subtasks</a:t>
            </a:r>
            <a:endParaRPr lang="zh-CN" altLang="en-US" dirty="0"/>
          </a:p>
        </p:txBody>
      </p:sp>
      <p:sp>
        <p:nvSpPr>
          <p:cNvPr id="11" name="文本框 10"/>
          <p:cNvSpPr txBox="1"/>
          <p:nvPr/>
        </p:nvSpPr>
        <p:spPr>
          <a:xfrm>
            <a:off x="8013311" y="5226514"/>
            <a:ext cx="825867" cy="369332"/>
          </a:xfrm>
          <a:prstGeom prst="rect">
            <a:avLst/>
          </a:prstGeom>
          <a:noFill/>
        </p:spPr>
        <p:txBody>
          <a:bodyPr wrap="none" rtlCol="0">
            <a:spAutoFit/>
          </a:bodyPr>
          <a:lstStyle/>
          <a:p>
            <a:r>
              <a:rPr lang="en-US" altLang="zh-CN" dirty="0" smtClean="0"/>
              <a:t>output</a:t>
            </a:r>
            <a:endParaRPr lang="zh-CN" altLang="en-US" dirty="0"/>
          </a:p>
        </p:txBody>
      </p:sp>
      <p:sp>
        <p:nvSpPr>
          <p:cNvPr id="12" name="文本框 11"/>
          <p:cNvSpPr txBox="1"/>
          <p:nvPr/>
        </p:nvSpPr>
        <p:spPr>
          <a:xfrm>
            <a:off x="3847429" y="1916716"/>
            <a:ext cx="1071960" cy="369332"/>
          </a:xfrm>
          <a:prstGeom prst="rect">
            <a:avLst/>
          </a:prstGeom>
          <a:noFill/>
        </p:spPr>
        <p:txBody>
          <a:bodyPr wrap="none" rtlCol="0">
            <a:spAutoFit/>
          </a:bodyPr>
          <a:lstStyle/>
          <a:p>
            <a:r>
              <a:rPr lang="en-US" altLang="zh-CN" dirty="0" smtClean="0"/>
              <a:t>members</a:t>
            </a:r>
            <a:endParaRPr lang="zh-CN" altLang="en-US" dirty="0"/>
          </a:p>
        </p:txBody>
      </p:sp>
    </p:spTree>
    <p:extLst>
      <p:ext uri="{BB962C8B-B14F-4D97-AF65-F5344CB8AC3E}">
        <p14:creationId xmlns:p14="http://schemas.microsoft.com/office/powerpoint/2010/main" val="1313006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1340129" y="3768333"/>
            <a:ext cx="6463757" cy="954107"/>
          </a:xfrm>
          <a:prstGeom prst="rect">
            <a:avLst/>
          </a:prstGeom>
          <a:noFill/>
        </p:spPr>
        <p:txBody>
          <a:bodyPr wrap="none" rtlCol="0">
            <a:spAutoFit/>
          </a:bodyPr>
          <a:lstStyle/>
          <a:p>
            <a:pPr algn="ctr"/>
            <a:r>
              <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研究背景与</a:t>
            </a:r>
            <a:r>
              <a:rPr lang="zh-CN" altLang="en-US"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问题</a:t>
            </a:r>
            <a:endParaRPr lang="en-US" altLang="zh-CN"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a:p>
            <a:pPr algn="ctr"/>
            <a:r>
              <a:rPr lang="en-US" altLang="zh-CN"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Background and Research Questions</a:t>
            </a:r>
            <a:endParaRPr lang="en-US" altLang="zh-CN"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3826019" y="2314278"/>
            <a:ext cx="1491960" cy="1286172"/>
          </a:xfrm>
          <a:prstGeom prst="hexagon">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latin typeface="Agency FB" panose="020B0503020202020204" pitchFamily="34" charset="0"/>
              </a:rPr>
              <a:t>01</a:t>
            </a:r>
            <a:endParaRPr lang="zh-CN" altLang="en-US" sz="54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266699" y="2209800"/>
            <a:ext cx="330347" cy="762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Tree>
    <p:extLst>
      <p:ext uri="{BB962C8B-B14F-4D97-AF65-F5344CB8AC3E}">
        <p14:creationId xmlns:p14="http://schemas.microsoft.com/office/powerpoint/2010/main" val="376732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9699" y="161974"/>
            <a:ext cx="7645436" cy="996849"/>
          </a:xfrm>
          <a:prstGeom prst="rect">
            <a:avLst/>
          </a:prstGeom>
          <a:noFill/>
        </p:spPr>
        <p:txBody>
          <a:bodyPr wrap="square" lIns="11847" tIns="5924" rIns="11847" bIns="5924" rtlCol="0">
            <a:spAutoFit/>
          </a:bodyPr>
          <a:lstStyle/>
          <a:p>
            <a:r>
              <a:rPr kumimoji="1" lang="en-US" altLang="zh-CN" sz="3200" b="1" dirty="0" smtClean="0">
                <a:solidFill>
                  <a:schemeClr val="bg1"/>
                </a:solidFill>
                <a:ea typeface="微软雅黑" panose="020B0503020204020204" pitchFamily="34" charset="-122"/>
                <a:cs typeface="Arial" panose="020B0604020202020204" pitchFamily="34" charset="0"/>
              </a:rPr>
              <a:t>Group composition and collaboration patterns</a:t>
            </a:r>
            <a:endParaRPr kumimoji="1" lang="zh-CN" altLang="en-US" sz="3200" b="1" dirty="0">
              <a:solidFill>
                <a:schemeClr val="bg1"/>
              </a:solidFill>
              <a:ea typeface="微软雅黑" panose="020B0503020204020204" pitchFamily="34" charset="-122"/>
              <a:cs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02710552"/>
              </p:ext>
            </p:extLst>
          </p:nvPr>
        </p:nvGraphicFramePr>
        <p:xfrm>
          <a:off x="422911" y="1661445"/>
          <a:ext cx="8471480" cy="3736676"/>
        </p:xfrm>
        <a:graphic>
          <a:graphicData uri="http://schemas.openxmlformats.org/drawingml/2006/table">
            <a:tbl>
              <a:tblPr firstRow="1" firstCol="1" bandRow="1">
                <a:tableStyleId>{8A107856-5554-42FB-B03E-39F5DBC370BA}</a:tableStyleId>
              </a:tblPr>
              <a:tblGrid>
                <a:gridCol w="1759937">
                  <a:extLst>
                    <a:ext uri="{9D8B030D-6E8A-4147-A177-3AD203B41FA5}">
                      <a16:colId xmlns:a16="http://schemas.microsoft.com/office/drawing/2014/main" val="187054758"/>
                    </a:ext>
                  </a:extLst>
                </a:gridCol>
                <a:gridCol w="943810">
                  <a:extLst>
                    <a:ext uri="{9D8B030D-6E8A-4147-A177-3AD203B41FA5}">
                      <a16:colId xmlns:a16="http://schemas.microsoft.com/office/drawing/2014/main" val="933450237"/>
                    </a:ext>
                  </a:extLst>
                </a:gridCol>
                <a:gridCol w="2300748">
                  <a:extLst>
                    <a:ext uri="{9D8B030D-6E8A-4147-A177-3AD203B41FA5}">
                      <a16:colId xmlns:a16="http://schemas.microsoft.com/office/drawing/2014/main" val="2361657060"/>
                    </a:ext>
                  </a:extLst>
                </a:gridCol>
                <a:gridCol w="3466985">
                  <a:extLst>
                    <a:ext uri="{9D8B030D-6E8A-4147-A177-3AD203B41FA5}">
                      <a16:colId xmlns:a16="http://schemas.microsoft.com/office/drawing/2014/main" val="3758607886"/>
                    </a:ext>
                  </a:extLst>
                </a:gridCol>
              </a:tblGrid>
              <a:tr h="359578">
                <a:tc>
                  <a:txBody>
                    <a:bodyPr/>
                    <a:lstStyle/>
                    <a:p>
                      <a:pPr algn="l">
                        <a:spcAft>
                          <a:spcPts val="0"/>
                        </a:spcAft>
                      </a:pP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en-US" altLang="zh-CN" sz="1800" b="0" kern="100" dirty="0" smtClean="0">
                          <a:effectLst/>
                          <a:latin typeface="微软雅黑" panose="020B0503020204020204" pitchFamily="34" charset="-122"/>
                          <a:ea typeface="微软雅黑" panose="020B0503020204020204" pitchFamily="34" charset="-122"/>
                        </a:rPr>
                        <a:t>Group</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en-US" altLang="zh-CN" sz="1800" b="0" kern="100" dirty="0" smtClean="0">
                          <a:effectLst/>
                          <a:latin typeface="微软雅黑" panose="020B0503020204020204" pitchFamily="34" charset="-122"/>
                          <a:ea typeface="微软雅黑" panose="020B0503020204020204" pitchFamily="34" charset="-122"/>
                        </a:rPr>
                        <a:t>Task 1</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en-US" altLang="zh-CN" sz="1800" b="0" kern="100" dirty="0" smtClean="0">
                          <a:effectLst/>
                          <a:latin typeface="微软雅黑" panose="020B0503020204020204" pitchFamily="34" charset="-122"/>
                          <a:ea typeface="微软雅黑" panose="020B0503020204020204" pitchFamily="34" charset="-122"/>
                          <a:cs typeface="+mn-cs"/>
                        </a:rPr>
                        <a:t>Task</a:t>
                      </a:r>
                      <a:r>
                        <a:rPr lang="en-US" altLang="zh-CN" sz="1800" b="0" kern="100" baseline="0" dirty="0" smtClean="0">
                          <a:effectLst/>
                          <a:latin typeface="微软雅黑" panose="020B0503020204020204" pitchFamily="34" charset="-122"/>
                          <a:ea typeface="微软雅黑" panose="020B0503020204020204" pitchFamily="34" charset="-122"/>
                          <a:cs typeface="+mn-cs"/>
                        </a:rPr>
                        <a:t> 2</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extLst>
                  <a:ext uri="{0D108BD9-81ED-4DB2-BD59-A6C34878D82A}">
                    <a16:rowId xmlns:a16="http://schemas.microsoft.com/office/drawing/2014/main" val="479219018"/>
                  </a:ext>
                </a:extLst>
              </a:tr>
              <a:tr h="359578">
                <a:tc rowSpan="2">
                  <a:txBody>
                    <a:bodyPr/>
                    <a:lstStyle/>
                    <a:p>
                      <a:pPr algn="just">
                        <a:spcAft>
                          <a:spcPts val="0"/>
                        </a:spcAft>
                      </a:pPr>
                      <a:r>
                        <a:rPr lang="zh-CN" sz="1800" b="0" kern="100" dirty="0" smtClean="0">
                          <a:effectLst/>
                          <a:latin typeface="微软雅黑" panose="020B0503020204020204" pitchFamily="34" charset="-122"/>
                          <a:ea typeface="微软雅黑" panose="020B0503020204020204" pitchFamily="34" charset="-122"/>
                        </a:rPr>
                        <a:t>高亲密低协作</a:t>
                      </a:r>
                      <a:endParaRPr lang="en-US" altLang="zh-CN" sz="1800" b="0" kern="100" dirty="0" smtClean="0">
                        <a:effectLst/>
                        <a:latin typeface="微软雅黑" panose="020B0503020204020204" pitchFamily="34" charset="-122"/>
                        <a:ea typeface="微软雅黑" panose="020B0503020204020204" pitchFamily="34" charset="-122"/>
                      </a:endParaRPr>
                    </a:p>
                    <a:p>
                      <a:pPr algn="l">
                        <a:spcAft>
                          <a:spcPts val="0"/>
                        </a:spcAft>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High</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intimacy, internals</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b="0" kern="100">
                          <a:effectLst/>
                          <a:latin typeface="微软雅黑" panose="020B0503020204020204" pitchFamily="34" charset="-122"/>
                          <a:ea typeface="微软雅黑" panose="020B0503020204020204" pitchFamily="34" charset="-122"/>
                        </a:rPr>
                        <a:t>A</a:t>
                      </a:r>
                      <a:r>
                        <a:rPr lang="zh-CN" sz="1800" b="0" kern="100">
                          <a:effectLst/>
                          <a:latin typeface="微软雅黑" panose="020B0503020204020204" pitchFamily="34" charset="-122"/>
                          <a:ea typeface="微软雅黑" panose="020B0503020204020204" pitchFamily="34" charset="-122"/>
                        </a:rPr>
                        <a:t>组</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800" b="0" kern="100" dirty="0">
                          <a:effectLst/>
                          <a:latin typeface="微软雅黑" panose="020B0503020204020204" pitchFamily="34" charset="-122"/>
                          <a:ea typeface="微软雅黑" panose="020B0503020204020204" pitchFamily="34" charset="-122"/>
                        </a:rPr>
                        <a:t>平行</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800" b="0" kern="100" dirty="0" smtClean="0">
                        <a:effectLst/>
                        <a:latin typeface="微软雅黑" panose="020B0503020204020204" pitchFamily="34" charset="-122"/>
                        <a:ea typeface="微软雅黑" panose="020B0503020204020204" pitchFamily="34" charset="-122"/>
                      </a:endParaRPr>
                    </a:p>
                  </a:txBody>
                  <a:tcPr marL="68580" marR="68580" marT="0" marB="0" anchor="b"/>
                </a:tc>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平行</a:t>
                      </a:r>
                      <a:r>
                        <a:rPr lang="en-US" sz="1800" b="0" kern="100" dirty="0" smtClean="0">
                          <a:effectLst/>
                          <a:latin typeface="微软雅黑" panose="020B0503020204020204" pitchFamily="34" charset="-122"/>
                          <a:ea typeface="微软雅黑" panose="020B0503020204020204" pitchFamily="34" charset="-122"/>
                        </a:rPr>
                        <a:t>-</a:t>
                      </a:r>
                      <a:r>
                        <a:rPr lang="zh-CN" altLang="en-US" sz="1800" b="0" kern="100" dirty="0" smtClean="0">
                          <a:effectLst/>
                          <a:latin typeface="微软雅黑" panose="020B0503020204020204" pitchFamily="34" charset="-122"/>
                          <a:ea typeface="微软雅黑" panose="020B0503020204020204" pitchFamily="34" charset="-122"/>
                        </a:rPr>
                        <a:t>响应</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parallel</a:t>
                      </a:r>
                      <a:r>
                        <a:rPr lang="en-US" altLang="zh-CN" sz="1800" b="0" kern="100" baseline="0" dirty="0" smtClean="0">
                          <a:effectLst/>
                          <a:latin typeface="微软雅黑" panose="020B0503020204020204" pitchFamily="34" charset="-122"/>
                          <a:ea typeface="微软雅黑" panose="020B0503020204020204" pitchFamily="34" charset="-122"/>
                        </a:rPr>
                        <a:t>-reciprocal</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extLst>
                  <a:ext uri="{0D108BD9-81ED-4DB2-BD59-A6C34878D82A}">
                    <a16:rowId xmlns:a16="http://schemas.microsoft.com/office/drawing/2014/main" val="1308724102"/>
                  </a:ext>
                </a:extLst>
              </a:tr>
              <a:tr h="359578">
                <a:tc vMerge="1">
                  <a:txBody>
                    <a:bodyPr/>
                    <a:lstStyle/>
                    <a:p>
                      <a:endParaRPr lang="zh-CN" altLang="en-US"/>
                    </a:p>
                  </a:txBody>
                  <a:tcPr/>
                </a:tc>
                <a:tc>
                  <a:txBody>
                    <a:bodyPr/>
                    <a:lstStyle/>
                    <a:p>
                      <a:pPr algn="ctr">
                        <a:spcAft>
                          <a:spcPts val="0"/>
                        </a:spcAft>
                      </a:pPr>
                      <a:r>
                        <a:rPr lang="en-US" sz="1800" b="0" kern="100">
                          <a:effectLst/>
                          <a:latin typeface="微软雅黑" panose="020B0503020204020204" pitchFamily="34" charset="-122"/>
                          <a:ea typeface="微软雅黑" panose="020B0503020204020204" pitchFamily="34" charset="-122"/>
                        </a:rPr>
                        <a:t>H</a:t>
                      </a:r>
                      <a:r>
                        <a:rPr lang="zh-CN" sz="1800" b="0" kern="100">
                          <a:effectLst/>
                          <a:latin typeface="微软雅黑" panose="020B0503020204020204" pitchFamily="34" charset="-122"/>
                          <a:ea typeface="微软雅黑" panose="020B0503020204020204" pitchFamily="34" charset="-122"/>
                        </a:rPr>
                        <a:t>组</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平行</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800" b="0" kern="100" dirty="0">
                          <a:effectLst/>
                          <a:latin typeface="微软雅黑" panose="020B0503020204020204" pitchFamily="34" charset="-122"/>
                          <a:ea typeface="微软雅黑" panose="020B0503020204020204" pitchFamily="34" charset="-122"/>
                        </a:rPr>
                        <a:t>平行</a:t>
                      </a:r>
                      <a:r>
                        <a:rPr lang="en-US" sz="1800" b="0" kern="100" dirty="0" smtClean="0">
                          <a:effectLst/>
                          <a:latin typeface="微软雅黑" panose="020B0503020204020204" pitchFamily="34" charset="-122"/>
                          <a:ea typeface="微软雅黑" panose="020B0503020204020204" pitchFamily="34" charset="-122"/>
                        </a:rPr>
                        <a:t>-</a:t>
                      </a:r>
                      <a:r>
                        <a:rPr lang="zh-CN" altLang="en-US" sz="1800" b="0" kern="100" dirty="0" smtClean="0">
                          <a:effectLst/>
                          <a:latin typeface="微软雅黑" panose="020B0503020204020204" pitchFamily="34" charset="-122"/>
                          <a:ea typeface="微软雅黑" panose="020B0503020204020204" pitchFamily="34" charset="-122"/>
                        </a:rPr>
                        <a:t>响应</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parallel</a:t>
                      </a:r>
                      <a:r>
                        <a:rPr lang="en-US" altLang="zh-CN" sz="1800" b="0" kern="100" baseline="0" dirty="0" smtClean="0">
                          <a:effectLst/>
                          <a:latin typeface="微软雅黑" panose="020B0503020204020204" pitchFamily="34" charset="-122"/>
                          <a:ea typeface="微软雅黑" panose="020B0503020204020204" pitchFamily="34" charset="-122"/>
                        </a:rPr>
                        <a:t>-reciprocal</a:t>
                      </a:r>
                      <a:endParaRPr lang="zh-CN"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extLst>
                  <a:ext uri="{0D108BD9-81ED-4DB2-BD59-A6C34878D82A}">
                    <a16:rowId xmlns:a16="http://schemas.microsoft.com/office/drawing/2014/main" val="1229133253"/>
                  </a:ext>
                </a:extLst>
              </a:tr>
              <a:tr h="359578">
                <a:tc rowSpan="2">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高亲密高</a:t>
                      </a:r>
                      <a:r>
                        <a:rPr lang="zh-CN" sz="1800" b="0" kern="100" dirty="0" smtClean="0">
                          <a:effectLst/>
                          <a:latin typeface="微软雅黑" panose="020B0503020204020204" pitchFamily="34" charset="-122"/>
                          <a:ea typeface="微软雅黑" panose="020B0503020204020204" pitchFamily="34" charset="-122"/>
                        </a:rPr>
                        <a:t>协作</a:t>
                      </a:r>
                      <a:endParaRPr lang="en-US" altLang="zh-CN" sz="1800" b="0" kern="100" dirty="0" smtClean="0">
                        <a:effectLst/>
                        <a:latin typeface="微软雅黑" panose="020B0503020204020204" pitchFamily="34" charset="-122"/>
                        <a:ea typeface="微软雅黑" panose="020B0503020204020204" pitchFamily="34" charset="-122"/>
                      </a:endParaRPr>
                    </a:p>
                    <a:p>
                      <a:pPr algn="just">
                        <a:spcAft>
                          <a:spcPts val="0"/>
                        </a:spcAft>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High intimacy, </a:t>
                      </a:r>
                    </a:p>
                    <a:p>
                      <a:pPr algn="just">
                        <a:spcAft>
                          <a:spcPts val="0"/>
                        </a:spcAft>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Externals</a:t>
                      </a:r>
                    </a:p>
                  </a:txBody>
                  <a:tcPr marL="68580" marR="68580" marT="0" marB="0" anchor="ctr"/>
                </a:tc>
                <a:tc>
                  <a:txBody>
                    <a:bodyPr/>
                    <a:lstStyle/>
                    <a:p>
                      <a:pPr algn="ctr">
                        <a:spcAft>
                          <a:spcPts val="0"/>
                        </a:spcAft>
                      </a:pPr>
                      <a:r>
                        <a:rPr lang="en-US" sz="1800" b="0" kern="100">
                          <a:effectLst/>
                          <a:latin typeface="微软雅黑" panose="020B0503020204020204" pitchFamily="34" charset="-122"/>
                          <a:ea typeface="微软雅黑" panose="020B0503020204020204" pitchFamily="34" charset="-122"/>
                        </a:rPr>
                        <a:t>B</a:t>
                      </a:r>
                      <a:r>
                        <a:rPr lang="zh-CN" sz="1800" b="0" kern="100">
                          <a:effectLst/>
                          <a:latin typeface="微软雅黑" panose="020B0503020204020204" pitchFamily="34" charset="-122"/>
                          <a:ea typeface="微软雅黑" panose="020B0503020204020204" pitchFamily="34" charset="-122"/>
                        </a:rPr>
                        <a:t>组</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平行</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800" b="0" kern="100" dirty="0">
                          <a:effectLst/>
                          <a:latin typeface="微软雅黑" panose="020B0503020204020204" pitchFamily="34" charset="-122"/>
                          <a:ea typeface="微软雅黑" panose="020B0503020204020204" pitchFamily="34" charset="-122"/>
                        </a:rPr>
                        <a:t>平行</a:t>
                      </a:r>
                      <a:r>
                        <a:rPr lang="en-US" sz="1800" b="0" kern="100" dirty="0" smtClean="0">
                          <a:effectLst/>
                          <a:latin typeface="微软雅黑" panose="020B0503020204020204" pitchFamily="34" charset="-122"/>
                          <a:ea typeface="微软雅黑" panose="020B0503020204020204" pitchFamily="34" charset="-122"/>
                        </a:rPr>
                        <a:t>-</a:t>
                      </a:r>
                      <a:r>
                        <a:rPr lang="zh-CN" altLang="en-US" sz="1800" b="0" kern="100" dirty="0" smtClean="0">
                          <a:effectLst/>
                          <a:latin typeface="微软雅黑" panose="020B0503020204020204" pitchFamily="34" charset="-122"/>
                          <a:ea typeface="微软雅黑" panose="020B0503020204020204" pitchFamily="34" charset="-122"/>
                        </a:rPr>
                        <a:t>响应</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parallel</a:t>
                      </a:r>
                      <a:r>
                        <a:rPr lang="en-US" altLang="zh-CN" sz="1800" b="0" kern="100" baseline="0" dirty="0" smtClean="0">
                          <a:effectLst/>
                          <a:latin typeface="微软雅黑" panose="020B0503020204020204" pitchFamily="34" charset="-122"/>
                          <a:ea typeface="微软雅黑" panose="020B0503020204020204" pitchFamily="34" charset="-122"/>
                        </a:rPr>
                        <a:t>-reciprocal</a:t>
                      </a:r>
                      <a:endParaRPr lang="zh-CN"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extLst>
                  <a:ext uri="{0D108BD9-81ED-4DB2-BD59-A6C34878D82A}">
                    <a16:rowId xmlns:a16="http://schemas.microsoft.com/office/drawing/2014/main" val="252916525"/>
                  </a:ext>
                </a:extLst>
              </a:tr>
              <a:tr h="359578">
                <a:tc vMerge="1">
                  <a:txBody>
                    <a:bodyPr/>
                    <a:lstStyle/>
                    <a:p>
                      <a:endParaRPr lang="zh-CN" altLang="en-US"/>
                    </a:p>
                  </a:txBody>
                  <a:tcPr/>
                </a:tc>
                <a:tc>
                  <a:txBody>
                    <a:bodyPr/>
                    <a:lstStyle/>
                    <a:p>
                      <a:pPr algn="ctr">
                        <a:spcAft>
                          <a:spcPts val="0"/>
                        </a:spcAft>
                      </a:pPr>
                      <a:r>
                        <a:rPr lang="en-US" sz="1800" b="0" kern="100">
                          <a:effectLst/>
                          <a:latin typeface="微软雅黑" panose="020B0503020204020204" pitchFamily="34" charset="-122"/>
                          <a:ea typeface="微软雅黑" panose="020B0503020204020204" pitchFamily="34" charset="-122"/>
                        </a:rPr>
                        <a:t>F</a:t>
                      </a:r>
                      <a:r>
                        <a:rPr lang="zh-CN" sz="1800" b="0" kern="100">
                          <a:effectLst/>
                          <a:latin typeface="微软雅黑" panose="020B0503020204020204" pitchFamily="34" charset="-122"/>
                          <a:ea typeface="微软雅黑" panose="020B0503020204020204" pitchFamily="34" charset="-122"/>
                        </a:rPr>
                        <a:t>组</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altLang="en-US" sz="1800" b="0" kern="100" dirty="0" smtClean="0">
                          <a:effectLst/>
                          <a:latin typeface="微软雅黑" panose="020B0503020204020204" pitchFamily="34" charset="-122"/>
                          <a:ea typeface="微软雅黑" panose="020B0503020204020204" pitchFamily="34" charset="-122"/>
                        </a:rPr>
                        <a:t>响应</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reciprocal</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平行</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extLst>
                  <a:ext uri="{0D108BD9-81ED-4DB2-BD59-A6C34878D82A}">
                    <a16:rowId xmlns:a16="http://schemas.microsoft.com/office/drawing/2014/main" val="1114802787"/>
                  </a:ext>
                </a:extLst>
              </a:tr>
              <a:tr h="359578">
                <a:tc rowSpan="2">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低亲密低</a:t>
                      </a:r>
                      <a:r>
                        <a:rPr lang="zh-CN" sz="1800" b="0" kern="100" dirty="0" smtClean="0">
                          <a:effectLst/>
                          <a:latin typeface="微软雅黑" panose="020B0503020204020204" pitchFamily="34" charset="-122"/>
                          <a:ea typeface="微软雅黑" panose="020B0503020204020204" pitchFamily="34" charset="-122"/>
                        </a:rPr>
                        <a:t>协作</a:t>
                      </a:r>
                      <a:endParaRPr lang="en-US" altLang="zh-CN" sz="1800" b="0" kern="100" dirty="0" smtClean="0">
                        <a:effectLst/>
                        <a:latin typeface="微软雅黑" panose="020B0503020204020204" pitchFamily="34" charset="-122"/>
                        <a:ea typeface="微软雅黑" panose="020B0503020204020204" pitchFamily="34" charset="-122"/>
                      </a:endParaRPr>
                    </a:p>
                    <a:p>
                      <a:pPr algn="just">
                        <a:spcAft>
                          <a:spcPts val="0"/>
                        </a:spcAft>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Low intimacy,</a:t>
                      </a:r>
                    </a:p>
                    <a:p>
                      <a:pPr algn="just">
                        <a:spcAft>
                          <a:spcPts val="0"/>
                        </a:spcAft>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internals</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b="0" kern="100">
                          <a:effectLst/>
                          <a:latin typeface="微软雅黑" panose="020B0503020204020204" pitchFamily="34" charset="-122"/>
                          <a:ea typeface="微软雅黑" panose="020B0503020204020204" pitchFamily="34" charset="-122"/>
                        </a:rPr>
                        <a:t>C</a:t>
                      </a:r>
                      <a:r>
                        <a:rPr lang="zh-CN" sz="1800" b="0" kern="100">
                          <a:effectLst/>
                          <a:latin typeface="微软雅黑" panose="020B0503020204020204" pitchFamily="34" charset="-122"/>
                          <a:ea typeface="微软雅黑" panose="020B0503020204020204" pitchFamily="34" charset="-122"/>
                        </a:rPr>
                        <a:t>组</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sz="1800" b="0" kern="100" dirty="0" smtClean="0">
                          <a:effectLst/>
                          <a:latin typeface="微软雅黑" panose="020B0503020204020204" pitchFamily="34" charset="-122"/>
                          <a:ea typeface="微软雅黑" panose="020B0503020204020204" pitchFamily="34" charset="-122"/>
                        </a:rPr>
                        <a:t>平行型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altLang="en-US" sz="1800" b="0" kern="100" dirty="0" smtClean="0">
                          <a:effectLst/>
                          <a:latin typeface="微软雅黑" panose="020B0503020204020204" pitchFamily="34" charset="-122"/>
                          <a:ea typeface="微软雅黑" panose="020B0503020204020204" pitchFamily="34" charset="-122"/>
                        </a:rPr>
                        <a:t>响应</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reciprocal</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extLst>
                  <a:ext uri="{0D108BD9-81ED-4DB2-BD59-A6C34878D82A}">
                    <a16:rowId xmlns:a16="http://schemas.microsoft.com/office/drawing/2014/main" val="1131252894"/>
                  </a:ext>
                </a:extLst>
              </a:tr>
              <a:tr h="359578">
                <a:tc vMerge="1">
                  <a:txBody>
                    <a:bodyPr/>
                    <a:lstStyle/>
                    <a:p>
                      <a:endParaRPr lang="zh-CN" altLang="en-US"/>
                    </a:p>
                  </a:txBody>
                  <a:tcPr/>
                </a:tc>
                <a:tc>
                  <a:txBody>
                    <a:bodyPr/>
                    <a:lstStyle/>
                    <a:p>
                      <a:pPr algn="ctr">
                        <a:spcAft>
                          <a:spcPts val="0"/>
                        </a:spcAft>
                      </a:pPr>
                      <a:r>
                        <a:rPr lang="en-US" sz="1800" b="0" kern="100">
                          <a:effectLst/>
                          <a:latin typeface="微软雅黑" panose="020B0503020204020204" pitchFamily="34" charset="-122"/>
                          <a:ea typeface="微软雅黑" panose="020B0503020204020204" pitchFamily="34" charset="-122"/>
                        </a:rPr>
                        <a:t>E</a:t>
                      </a:r>
                      <a:r>
                        <a:rPr lang="zh-CN" sz="1800" b="0" kern="100">
                          <a:effectLst/>
                          <a:latin typeface="微软雅黑" panose="020B0503020204020204" pitchFamily="34" charset="-122"/>
                          <a:ea typeface="微软雅黑" panose="020B0503020204020204" pitchFamily="34" charset="-122"/>
                        </a:rPr>
                        <a:t>组</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平行</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平行</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extLst>
                  <a:ext uri="{0D108BD9-81ED-4DB2-BD59-A6C34878D82A}">
                    <a16:rowId xmlns:a16="http://schemas.microsoft.com/office/drawing/2014/main" val="1885199524"/>
                  </a:ext>
                </a:extLst>
              </a:tr>
              <a:tr h="359578">
                <a:tc rowSpan="2">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低亲密高</a:t>
                      </a:r>
                      <a:r>
                        <a:rPr lang="zh-CN" sz="1800" b="0" kern="100" dirty="0" smtClean="0">
                          <a:effectLst/>
                          <a:latin typeface="微软雅黑" panose="020B0503020204020204" pitchFamily="34" charset="-122"/>
                          <a:ea typeface="微软雅黑" panose="020B0503020204020204" pitchFamily="34" charset="-122"/>
                        </a:rPr>
                        <a:t>协作</a:t>
                      </a:r>
                      <a:endParaRPr lang="en-US" altLang="zh-CN" sz="1800" b="0" kern="100" dirty="0" smtClean="0">
                        <a:effectLst/>
                        <a:latin typeface="微软雅黑" panose="020B0503020204020204" pitchFamily="34" charset="-122"/>
                        <a:ea typeface="微软雅黑" panose="020B0503020204020204" pitchFamily="34" charset="-122"/>
                      </a:endParaRPr>
                    </a:p>
                    <a:p>
                      <a:pPr algn="just">
                        <a:spcAft>
                          <a:spcPts val="0"/>
                        </a:spcAft>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Low</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intimacy, </a:t>
                      </a:r>
                      <a:endParaRPr lang="en-US" altLang="zh-CN" sz="1800" b="0" kern="100" baseline="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externals</a:t>
                      </a:r>
                    </a:p>
                  </a:txBody>
                  <a:tcPr marL="68580" marR="68580" marT="0" marB="0" anchor="ctr"/>
                </a:tc>
                <a:tc>
                  <a:txBody>
                    <a:bodyPr/>
                    <a:lstStyle/>
                    <a:p>
                      <a:pPr algn="ctr">
                        <a:spcAft>
                          <a:spcPts val="0"/>
                        </a:spcAft>
                      </a:pPr>
                      <a:r>
                        <a:rPr lang="en-US" sz="1800" b="0" kern="100">
                          <a:effectLst/>
                          <a:latin typeface="微软雅黑" panose="020B0503020204020204" pitchFamily="34" charset="-122"/>
                          <a:ea typeface="微软雅黑" panose="020B0503020204020204" pitchFamily="34" charset="-122"/>
                        </a:rPr>
                        <a:t>D</a:t>
                      </a:r>
                      <a:r>
                        <a:rPr lang="zh-CN" sz="1800" b="0" kern="100">
                          <a:effectLst/>
                          <a:latin typeface="微软雅黑" panose="020B0503020204020204" pitchFamily="34" charset="-122"/>
                          <a:ea typeface="微软雅黑" panose="020B0503020204020204" pitchFamily="34" charset="-122"/>
                        </a:rPr>
                        <a:t>组</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平行</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kern="100" dirty="0">
                          <a:effectLst/>
                          <a:latin typeface="微软雅黑" panose="020B0503020204020204" pitchFamily="34" charset="-122"/>
                          <a:ea typeface="微软雅黑" panose="020B0503020204020204" pitchFamily="34" charset="-122"/>
                        </a:rPr>
                        <a:t>平行</a:t>
                      </a:r>
                      <a:r>
                        <a:rPr lang="en-US" altLang="zh-CN" sz="1800" b="0" kern="100" dirty="0">
                          <a:effectLst/>
                          <a:latin typeface="微软雅黑" panose="020B0503020204020204" pitchFamily="34" charset="-122"/>
                          <a:ea typeface="微软雅黑" panose="020B0503020204020204" pitchFamily="34" charset="-122"/>
                        </a:rPr>
                        <a:t>-</a:t>
                      </a:r>
                      <a:r>
                        <a:rPr lang="zh-CN" sz="1800" b="0" kern="100" dirty="0">
                          <a:effectLst/>
                          <a:latin typeface="微软雅黑" panose="020B0503020204020204" pitchFamily="34" charset="-122"/>
                          <a:ea typeface="微软雅黑" panose="020B0503020204020204" pitchFamily="34" charset="-122"/>
                        </a:rPr>
                        <a:t>顺序</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parallel</a:t>
                      </a:r>
                      <a:r>
                        <a:rPr lang="en-US" altLang="zh-CN" sz="1800" b="0" kern="100" baseline="0" dirty="0" smtClean="0">
                          <a:effectLst/>
                          <a:latin typeface="微软雅黑" panose="020B0503020204020204" pitchFamily="34" charset="-122"/>
                          <a:ea typeface="微软雅黑" panose="020B0503020204020204" pitchFamily="34" charset="-122"/>
                        </a:rPr>
                        <a:t>-sequential</a:t>
                      </a:r>
                      <a:endParaRPr lang="zh-CN"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extLst>
                  <a:ext uri="{0D108BD9-81ED-4DB2-BD59-A6C34878D82A}">
                    <a16:rowId xmlns:a16="http://schemas.microsoft.com/office/drawing/2014/main" val="3055068689"/>
                  </a:ext>
                </a:extLst>
              </a:tr>
              <a:tr h="359578">
                <a:tc vMerge="1">
                  <a:txBody>
                    <a:bodyPr/>
                    <a:lstStyle/>
                    <a:p>
                      <a:endParaRPr lang="zh-CN" altLang="en-US"/>
                    </a:p>
                  </a:txBody>
                  <a:tcPr/>
                </a:tc>
                <a:tc>
                  <a:txBody>
                    <a:bodyPr/>
                    <a:lstStyle/>
                    <a:p>
                      <a:pPr algn="ctr">
                        <a:spcAft>
                          <a:spcPts val="0"/>
                        </a:spcAft>
                      </a:pPr>
                      <a:r>
                        <a:rPr lang="en-US" sz="1800" b="0" kern="100" dirty="0">
                          <a:effectLst/>
                          <a:latin typeface="微软雅黑" panose="020B0503020204020204" pitchFamily="34" charset="-122"/>
                          <a:ea typeface="微软雅黑" panose="020B0503020204020204" pitchFamily="34" charset="-122"/>
                        </a:rPr>
                        <a:t>G</a:t>
                      </a:r>
                      <a:r>
                        <a:rPr lang="zh-CN" sz="1800" b="0" kern="100" dirty="0">
                          <a:effectLst/>
                          <a:latin typeface="微软雅黑" panose="020B0503020204020204" pitchFamily="34" charset="-122"/>
                          <a:ea typeface="微软雅黑" panose="020B0503020204020204" pitchFamily="34" charset="-122"/>
                        </a:rPr>
                        <a:t>组</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平行</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平行</a:t>
                      </a:r>
                      <a:r>
                        <a:rPr lang="zh-CN" sz="1800" b="0" kern="100" dirty="0" smtClean="0">
                          <a:effectLst/>
                          <a:latin typeface="微软雅黑" panose="020B0503020204020204" pitchFamily="34" charset="-122"/>
                          <a:ea typeface="微软雅黑" panose="020B0503020204020204" pitchFamily="34" charset="-122"/>
                        </a:rPr>
                        <a:t>型</a:t>
                      </a:r>
                      <a:r>
                        <a:rPr lang="en-US" altLang="zh-CN" sz="1800" b="0" kern="100" dirty="0" smtClean="0">
                          <a:effectLst/>
                          <a:latin typeface="微软雅黑" panose="020B0503020204020204" pitchFamily="34" charset="-122"/>
                          <a:ea typeface="微软雅黑" panose="020B0503020204020204" pitchFamily="34" charset="-122"/>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Parallel</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b"/>
                </a:tc>
                <a:extLst>
                  <a:ext uri="{0D108BD9-81ED-4DB2-BD59-A6C34878D82A}">
                    <a16:rowId xmlns:a16="http://schemas.microsoft.com/office/drawing/2014/main" val="3120351284"/>
                  </a:ext>
                </a:extLst>
              </a:tr>
            </a:tbl>
          </a:graphicData>
        </a:graphic>
      </p:graphicFrame>
      <p:sp>
        <p:nvSpPr>
          <p:cNvPr id="6" name="矩形 5"/>
          <p:cNvSpPr/>
          <p:nvPr/>
        </p:nvSpPr>
        <p:spPr>
          <a:xfrm>
            <a:off x="422912" y="5536230"/>
            <a:ext cx="8471479" cy="1054135"/>
          </a:xfrm>
          <a:prstGeom prst="rect">
            <a:avLst/>
          </a:prstGeom>
        </p:spPr>
        <p:txBody>
          <a:bodyPr wrap="square">
            <a:spAutoFit/>
          </a:bodyPr>
          <a:lstStyle/>
          <a:p>
            <a:pPr indent="259080" algn="just">
              <a:lnSpc>
                <a:spcPts val="2500"/>
              </a:lnSpc>
            </a:pP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11</a:t>
            </a: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次任务的协作策略是平行型，</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次任务的协作策略是</a:t>
            </a: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平行</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顺序型，</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次任务的协作策略是协作型，</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次任务的协作策略是平行</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协作型。</a:t>
            </a:r>
            <a:endPar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59080" algn="just">
              <a:lnSpc>
                <a:spcPts val="2500"/>
              </a:lnSpc>
            </a:pP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有</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个小组两次任务的协作策略不同，</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个小组两次任务的协作策略相同。</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EADFEA85-5A77-449B-83CC-6129A30F980F}" type="slidenum">
              <a:rPr lang="zh-CN" altLang="en-US" smtClean="0"/>
              <a:t>30</a:t>
            </a:fld>
            <a:endParaRPr lang="zh-CN" altLang="en-US"/>
          </a:p>
        </p:txBody>
      </p:sp>
    </p:spTree>
    <p:extLst>
      <p:ext uri="{BB962C8B-B14F-4D97-AF65-F5344CB8AC3E}">
        <p14:creationId xmlns:p14="http://schemas.microsoft.com/office/powerpoint/2010/main" val="987901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A64E-7FDB-3947-93FA-B6C806FAD42F}"/>
              </a:ext>
            </a:extLst>
          </p:cNvPr>
          <p:cNvSpPr>
            <a:spLocks noGrp="1"/>
          </p:cNvSpPr>
          <p:nvPr>
            <p:ph type="title"/>
          </p:nvPr>
        </p:nvSpPr>
        <p:spPr>
          <a:xfrm>
            <a:off x="628650" y="200724"/>
            <a:ext cx="7886700" cy="1052931"/>
          </a:xfrm>
        </p:spPr>
        <p:txBody>
          <a:bodyPr>
            <a:normAutofit/>
          </a:bodyPr>
          <a:lstStyle/>
          <a:p>
            <a:r>
              <a:rPr kumimoji="1" lang="zh-CN" altLang="en-US" sz="3600" b="1" dirty="0">
                <a:latin typeface="+mn-lt"/>
                <a:ea typeface="微软雅黑" panose="020B0503020204020204" pitchFamily="34" charset="-122"/>
                <a:cs typeface="Arial" panose="020B0604020202020204" pitchFamily="34" charset="0"/>
              </a:rPr>
              <a:t>成员亲密度对行为类型的影响</a:t>
            </a:r>
            <a:endParaRPr kumimoji="1" lang="en-US" sz="3600" b="1" dirty="0">
              <a:latin typeface="+mn-lt"/>
              <a:ea typeface="微软雅黑" panose="020B0503020204020204" pitchFamily="34" charset="-122"/>
              <a:cs typeface="Arial" panose="020B0604020202020204" pitchFamily="34" charset="0"/>
            </a:endParaRPr>
          </a:p>
        </p:txBody>
      </p:sp>
      <p:sp>
        <p:nvSpPr>
          <p:cNvPr id="3" name="Content Placeholder 2">
            <a:extLst>
              <a:ext uri="{FF2B5EF4-FFF2-40B4-BE49-F238E27FC236}">
                <a16:creationId xmlns:a16="http://schemas.microsoft.com/office/drawing/2014/main" id="{66A227B3-C9D8-B04A-9BB7-1E679E297E32}"/>
              </a:ext>
            </a:extLst>
          </p:cNvPr>
          <p:cNvSpPr>
            <a:spLocks noGrp="1"/>
          </p:cNvSpPr>
          <p:nvPr>
            <p:ph idx="1"/>
          </p:nvPr>
        </p:nvSpPr>
        <p:spPr/>
        <p:txBody>
          <a:bodyPr>
            <a:normAutofit fontScale="92500" lnSpcReduction="20000"/>
          </a:bodyPr>
          <a:lstStyle/>
          <a:p>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亲密度对</a:t>
            </a:r>
            <a:r>
              <a:rPr lang="en-US" altLang="zh-CN" kern="0" dirty="0">
                <a:latin typeface="微软雅黑" panose="020B0503020204020204" pitchFamily="34" charset="-122"/>
                <a:ea typeface="微软雅黑" panose="020B0503020204020204" pitchFamily="34" charset="-122"/>
              </a:rPr>
              <a:t>P1</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策略制定行为、</a:t>
            </a:r>
            <a:r>
              <a:rPr lang="en-US" altLang="zh-CN" kern="0" dirty="0">
                <a:latin typeface="微软雅黑" panose="020B0503020204020204" pitchFamily="34" charset="-122"/>
                <a:ea typeface="微软雅黑" panose="020B0503020204020204" pitchFamily="34" charset="-122"/>
              </a:rPr>
              <a:t>P11</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协作策略制定行为、</a:t>
            </a:r>
            <a:r>
              <a:rPr lang="en-US" altLang="zh-CN" kern="0" dirty="0">
                <a:latin typeface="微软雅黑" panose="020B0503020204020204" pitchFamily="34" charset="-122"/>
                <a:ea typeface="微软雅黑" panose="020B0503020204020204" pitchFamily="34" charset="-122"/>
              </a:rPr>
              <a:t>P4</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时间制定行为、</a:t>
            </a:r>
            <a:r>
              <a:rPr lang="en-US" altLang="zh-CN" kern="0" dirty="0">
                <a:latin typeface="微软雅黑" panose="020B0503020204020204" pitchFamily="34" charset="-122"/>
                <a:ea typeface="微软雅黑" panose="020B0503020204020204" pitchFamily="34" charset="-122"/>
              </a:rPr>
              <a:t>L1</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共享检索策略行为、</a:t>
            </a:r>
            <a:r>
              <a:rPr lang="en-US" altLang="zh-CN" kern="0" dirty="0">
                <a:latin typeface="微软雅黑" panose="020B0503020204020204" pitchFamily="34" charset="-122"/>
                <a:ea typeface="微软雅黑" panose="020B0503020204020204" pitchFamily="34" charset="-122"/>
              </a:rPr>
              <a:t>L12</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检索经验共享行为、</a:t>
            </a:r>
            <a:r>
              <a:rPr lang="en-US" altLang="zh-CN" kern="0" dirty="0">
                <a:latin typeface="微软雅黑" panose="020B0503020204020204" pitchFamily="34" charset="-122"/>
                <a:ea typeface="微软雅黑" panose="020B0503020204020204" pitchFamily="34" charset="-122"/>
              </a:rPr>
              <a:t>C</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类沟通交流行为、</a:t>
            </a:r>
            <a:r>
              <a:rPr lang="en-US" altLang="zh-CN" kern="0" dirty="0">
                <a:latin typeface="微软雅黑" panose="020B0503020204020204" pitchFamily="34" charset="-122"/>
                <a:ea typeface="微软雅黑" panose="020B0503020204020204" pitchFamily="34" charset="-122"/>
              </a:rPr>
              <a:t>C1</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发言次数有显著（</a:t>
            </a:r>
            <a:r>
              <a:rPr lang="en-US" altLang="zh-CN" kern="0" dirty="0">
                <a:latin typeface="微软雅黑" panose="020B0503020204020204" pitchFamily="34" charset="-122"/>
                <a:ea typeface="微软雅黑" panose="020B0503020204020204" pitchFamily="34" charset="-122"/>
              </a:rPr>
              <a:t>P</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kern="0" dirty="0">
                <a:latin typeface="微软雅黑" panose="020B0503020204020204" pitchFamily="34" charset="-122"/>
                <a:ea typeface="微软雅黑" panose="020B0503020204020204" pitchFamily="34" charset="-122"/>
              </a:rPr>
              <a:t>0</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0" dirty="0">
                <a:latin typeface="微软雅黑" panose="020B0503020204020204" pitchFamily="34" charset="-122"/>
                <a:ea typeface="微软雅黑" panose="020B0503020204020204" pitchFamily="34" charset="-122"/>
              </a:rPr>
              <a:t>05</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）影响</a:t>
            </a:r>
            <a:endParaRPr lang="en-US" altLang="zh-CN" kern="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kern="0" dirty="0">
                <a:latin typeface="微软雅黑" panose="020B0503020204020204" pitchFamily="34" charset="-122"/>
                <a:ea typeface="微软雅黑" panose="020B0503020204020204" pitchFamily="34" charset="-122"/>
                <a:cs typeface="Times New Roman" panose="02020603050405020304" pitchFamily="18" charset="0"/>
              </a:rPr>
              <a:t>亲密度高的团队，在上述行为的频次显著高于亲密度低的团队</a:t>
            </a:r>
            <a:r>
              <a:rPr lang="zh-CN" altLang="en-US" kern="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r>
              <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rPr>
              <a:t>High intimacy groups did more task planning on strategies, while low intimacy groups did more task planning on scheduling.</a:t>
            </a:r>
          </a:p>
          <a:p>
            <a:pPr marL="285750" indent="-285750" algn="just"/>
            <a:r>
              <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rPr>
              <a:t>High intimacy groups share more search results and search strategies.</a:t>
            </a:r>
          </a:p>
          <a:p>
            <a:pPr marL="285750" indent="-285750" algn="just"/>
            <a:r>
              <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rPr>
              <a:t>High intimacy groups communicated more often.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0741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249C-B5A8-8E47-AB0B-3A5C017EBF72}"/>
              </a:ext>
            </a:extLst>
          </p:cNvPr>
          <p:cNvSpPr>
            <a:spLocks noGrp="1"/>
          </p:cNvSpPr>
          <p:nvPr>
            <p:ph type="title"/>
          </p:nvPr>
        </p:nvSpPr>
        <p:spPr/>
        <p:txBody>
          <a:bodyPr>
            <a:normAutofit fontScale="90000"/>
          </a:bodyPr>
          <a:lstStyle/>
          <a:p>
            <a:r>
              <a:rPr kumimoji="1" lang="zh-CN" altLang="en-US" sz="3600" b="1" dirty="0">
                <a:latin typeface="+mn-lt"/>
                <a:ea typeface="微软雅黑" panose="020B0503020204020204" pitchFamily="34" charset="-122"/>
                <a:cs typeface="Arial" panose="020B0604020202020204" pitchFamily="34" charset="0"/>
              </a:rPr>
              <a:t>亲密度对行为类型的</a:t>
            </a:r>
            <a:r>
              <a:rPr kumimoji="1" lang="zh-CN" altLang="en-US" sz="3600" b="1" dirty="0" smtClean="0">
                <a:latin typeface="+mn-lt"/>
                <a:ea typeface="微软雅黑" panose="020B0503020204020204" pitchFamily="34" charset="-122"/>
                <a:cs typeface="Arial" panose="020B0604020202020204" pitchFamily="34" charset="0"/>
              </a:rPr>
              <a:t>影响</a:t>
            </a:r>
            <a:r>
              <a:rPr kumimoji="1" lang="en-US" altLang="zh-CN" sz="3600" b="1" dirty="0" smtClean="0">
                <a:latin typeface="+mn-lt"/>
                <a:ea typeface="微软雅黑" panose="020B0503020204020204" pitchFamily="34" charset="-122"/>
                <a:cs typeface="Arial" panose="020B0604020202020204" pitchFamily="34" charset="0"/>
              </a:rPr>
              <a:t/>
            </a:r>
            <a:br>
              <a:rPr kumimoji="1" lang="en-US" altLang="zh-CN" sz="3600" b="1" dirty="0" smtClean="0">
                <a:latin typeface="+mn-lt"/>
                <a:ea typeface="微软雅黑" panose="020B0503020204020204" pitchFamily="34" charset="-122"/>
                <a:cs typeface="Arial" panose="020B0604020202020204" pitchFamily="34" charset="0"/>
              </a:rPr>
            </a:br>
            <a:r>
              <a:rPr kumimoji="1" lang="en-US" altLang="zh-CN" sz="3600" b="1" dirty="0" smtClean="0">
                <a:latin typeface="+mn-lt"/>
                <a:ea typeface="微软雅黑" panose="020B0503020204020204" pitchFamily="34" charset="-122"/>
                <a:cs typeface="Arial" panose="020B0604020202020204" pitchFamily="34" charset="0"/>
              </a:rPr>
              <a:t>Influence of Group Intimacy </a:t>
            </a:r>
            <a:endParaRPr kumimoji="1" lang="en-US" sz="3600" b="1" dirty="0">
              <a:latin typeface="+mn-lt"/>
              <a:ea typeface="微软雅黑" panose="020B0503020204020204" pitchFamily="34" charset="-122"/>
              <a:cs typeface="Arial" panose="020B0604020202020204" pitchFamily="34" charset="0"/>
            </a:endParaRPr>
          </a:p>
        </p:txBody>
      </p:sp>
      <p:graphicFrame>
        <p:nvGraphicFramePr>
          <p:cNvPr id="4" name="内容占位符 3">
            <a:extLst>
              <a:ext uri="{FF2B5EF4-FFF2-40B4-BE49-F238E27FC236}">
                <a16:creationId xmlns:a16="http://schemas.microsoft.com/office/drawing/2014/main" id="{0A95A097-4DE9-7248-A329-9EE3A373941B}"/>
              </a:ext>
            </a:extLst>
          </p:cNvPr>
          <p:cNvGraphicFramePr>
            <a:graphicFrameLocks noGrp="1"/>
          </p:cNvGraphicFramePr>
          <p:nvPr>
            <p:ph idx="1"/>
            <p:extLst>
              <p:ext uri="{D42A27DB-BD31-4B8C-83A1-F6EECF244321}">
                <p14:modId xmlns:p14="http://schemas.microsoft.com/office/powerpoint/2010/main" val="2490961973"/>
              </p:ext>
            </p:extLst>
          </p:nvPr>
        </p:nvGraphicFramePr>
        <p:xfrm>
          <a:off x="884904" y="1568450"/>
          <a:ext cx="7541342" cy="3075822"/>
        </p:xfrm>
        <a:graphic>
          <a:graphicData uri="http://schemas.openxmlformats.org/drawingml/2006/table">
            <a:tbl>
              <a:tblPr firstRow="1" firstCol="1" bandRow="1">
                <a:tableStyleId>{8A107856-5554-42FB-B03E-39F5DBC370BA}</a:tableStyleId>
              </a:tblPr>
              <a:tblGrid>
                <a:gridCol w="3063768">
                  <a:extLst>
                    <a:ext uri="{9D8B030D-6E8A-4147-A177-3AD203B41FA5}">
                      <a16:colId xmlns:a16="http://schemas.microsoft.com/office/drawing/2014/main" val="1208020857"/>
                    </a:ext>
                  </a:extLst>
                </a:gridCol>
                <a:gridCol w="759615">
                  <a:extLst>
                    <a:ext uri="{9D8B030D-6E8A-4147-A177-3AD203B41FA5}">
                      <a16:colId xmlns:a16="http://schemas.microsoft.com/office/drawing/2014/main" val="1771169831"/>
                    </a:ext>
                  </a:extLst>
                </a:gridCol>
                <a:gridCol w="529689">
                  <a:extLst>
                    <a:ext uri="{9D8B030D-6E8A-4147-A177-3AD203B41FA5}">
                      <a16:colId xmlns:a16="http://schemas.microsoft.com/office/drawing/2014/main" val="679523985"/>
                    </a:ext>
                  </a:extLst>
                </a:gridCol>
                <a:gridCol w="511734">
                  <a:extLst>
                    <a:ext uri="{9D8B030D-6E8A-4147-A177-3AD203B41FA5}">
                      <a16:colId xmlns:a16="http://schemas.microsoft.com/office/drawing/2014/main" val="368041743"/>
                    </a:ext>
                  </a:extLst>
                </a:gridCol>
                <a:gridCol w="475823">
                  <a:extLst>
                    <a:ext uri="{9D8B030D-6E8A-4147-A177-3AD203B41FA5}">
                      <a16:colId xmlns:a16="http://schemas.microsoft.com/office/drawing/2014/main" val="2780261190"/>
                    </a:ext>
                  </a:extLst>
                </a:gridCol>
                <a:gridCol w="592535">
                  <a:extLst>
                    <a:ext uri="{9D8B030D-6E8A-4147-A177-3AD203B41FA5}">
                      <a16:colId xmlns:a16="http://schemas.microsoft.com/office/drawing/2014/main" val="3123742989"/>
                    </a:ext>
                  </a:extLst>
                </a:gridCol>
                <a:gridCol w="502756">
                  <a:extLst>
                    <a:ext uri="{9D8B030D-6E8A-4147-A177-3AD203B41FA5}">
                      <a16:colId xmlns:a16="http://schemas.microsoft.com/office/drawing/2014/main" val="3893332460"/>
                    </a:ext>
                  </a:extLst>
                </a:gridCol>
                <a:gridCol w="547645">
                  <a:extLst>
                    <a:ext uri="{9D8B030D-6E8A-4147-A177-3AD203B41FA5}">
                      <a16:colId xmlns:a16="http://schemas.microsoft.com/office/drawing/2014/main" val="1435358998"/>
                    </a:ext>
                  </a:extLst>
                </a:gridCol>
                <a:gridCol w="557777">
                  <a:extLst>
                    <a:ext uri="{9D8B030D-6E8A-4147-A177-3AD203B41FA5}">
                      <a16:colId xmlns:a16="http://schemas.microsoft.com/office/drawing/2014/main" val="1882369468"/>
                    </a:ext>
                  </a:extLst>
                </a:gridCol>
              </a:tblGrid>
              <a:tr h="341758">
                <a:tc>
                  <a:txBody>
                    <a:bodyPr/>
                    <a:lstStyle/>
                    <a:p>
                      <a:pPr algn="ctr">
                        <a:spcAft>
                          <a:spcPts val="0"/>
                        </a:spcAft>
                      </a:pP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altLang="zh-CN" sz="1800" dirty="0" smtClean="0">
                          <a:effectLst/>
                          <a:latin typeface="+mn-lt"/>
                          <a:ea typeface="+mn-ea"/>
                          <a:cs typeface="+mn-cs"/>
                        </a:rPr>
                        <a:t>Group</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P1</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P11</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P4</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L1</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L12</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C</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C1</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12376195"/>
                  </a:ext>
                </a:extLst>
              </a:tr>
              <a:tr h="341758">
                <a:tc rowSpan="2">
                  <a:txBody>
                    <a:bodyPr/>
                    <a:lstStyle/>
                    <a:p>
                      <a:pPr algn="just">
                        <a:spcAft>
                          <a:spcPts val="0"/>
                        </a:spcAft>
                      </a:pPr>
                      <a:r>
                        <a:rPr lang="zh-CN" sz="1800" dirty="0">
                          <a:effectLst/>
                        </a:rPr>
                        <a:t>高亲密低</a:t>
                      </a:r>
                      <a:r>
                        <a:rPr lang="zh-CN" sz="1800" dirty="0" smtClean="0">
                          <a:effectLst/>
                        </a:rPr>
                        <a:t>协作</a:t>
                      </a:r>
                      <a:endParaRPr lang="en-US" altLang="zh-CN" sz="18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High</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intimacy, internals</a:t>
                      </a:r>
                      <a:endParaRPr lang="zh-CN"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Aft>
                          <a:spcPts val="0"/>
                        </a:spcAft>
                      </a:pPr>
                      <a:r>
                        <a:rPr lang="en-US" sz="1800">
                          <a:effectLst/>
                        </a:rPr>
                        <a:t>A</a:t>
                      </a:r>
                      <a:r>
                        <a:rPr lang="zh-CN" sz="1800">
                          <a:effectLst/>
                        </a:rPr>
                        <a:t>组</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12</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3</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5</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9</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6</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79</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79</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4885884"/>
                  </a:ext>
                </a:extLst>
              </a:tr>
              <a:tr h="341758">
                <a:tc vMerge="1">
                  <a:txBody>
                    <a:bodyPr/>
                    <a:lstStyle/>
                    <a:p>
                      <a:endParaRPr lang="zh-CN" altLang="en-US"/>
                    </a:p>
                  </a:txBody>
                  <a:tcPr/>
                </a:tc>
                <a:tc>
                  <a:txBody>
                    <a:bodyPr/>
                    <a:lstStyle/>
                    <a:p>
                      <a:pPr algn="l">
                        <a:spcAft>
                          <a:spcPts val="0"/>
                        </a:spcAft>
                      </a:pPr>
                      <a:r>
                        <a:rPr lang="en-US" sz="1800">
                          <a:effectLst/>
                        </a:rPr>
                        <a:t>H</a:t>
                      </a:r>
                      <a:r>
                        <a:rPr lang="zh-CN" sz="1800">
                          <a:effectLst/>
                        </a:rPr>
                        <a:t>组</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11</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4</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7</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0</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109</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109</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5585922"/>
                  </a:ext>
                </a:extLst>
              </a:tr>
              <a:tr h="341758">
                <a:tc rowSpan="2">
                  <a:txBody>
                    <a:bodyPr/>
                    <a:lstStyle/>
                    <a:p>
                      <a:pPr algn="just">
                        <a:spcAft>
                          <a:spcPts val="0"/>
                        </a:spcAft>
                      </a:pPr>
                      <a:r>
                        <a:rPr lang="zh-CN" sz="1800" dirty="0">
                          <a:effectLst/>
                        </a:rPr>
                        <a:t>高亲密高</a:t>
                      </a:r>
                      <a:r>
                        <a:rPr lang="zh-CN" sz="1800" dirty="0" smtClean="0">
                          <a:effectLst/>
                        </a:rPr>
                        <a:t>协作</a:t>
                      </a:r>
                      <a:endParaRPr lang="en-US" altLang="zh-CN" sz="1800" dirty="0" smtClean="0">
                        <a:effectLst/>
                      </a:endParaRPr>
                    </a:p>
                    <a:p>
                      <a:pPr algn="just">
                        <a:spcAft>
                          <a:spcPts val="0"/>
                        </a:spcAft>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High intimacy, externals</a:t>
                      </a:r>
                    </a:p>
                  </a:txBody>
                  <a:tcPr marL="68580" marR="68580" marT="0" marB="0" anchor="ctr"/>
                </a:tc>
                <a:tc>
                  <a:txBody>
                    <a:bodyPr/>
                    <a:lstStyle/>
                    <a:p>
                      <a:pPr algn="l">
                        <a:spcAft>
                          <a:spcPts val="0"/>
                        </a:spcAft>
                      </a:pPr>
                      <a:r>
                        <a:rPr lang="en-US" sz="1800">
                          <a:effectLst/>
                        </a:rPr>
                        <a:t>B</a:t>
                      </a:r>
                      <a:r>
                        <a:rPr lang="zh-CN" sz="1800">
                          <a:effectLst/>
                        </a:rPr>
                        <a:t>组</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12</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5</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12</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4</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3</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118</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113</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64560630"/>
                  </a:ext>
                </a:extLst>
              </a:tr>
              <a:tr h="341758">
                <a:tc vMerge="1">
                  <a:txBody>
                    <a:bodyPr/>
                    <a:lstStyle/>
                    <a:p>
                      <a:endParaRPr lang="zh-CN" altLang="en-US"/>
                    </a:p>
                  </a:txBody>
                  <a:tcPr/>
                </a:tc>
                <a:tc>
                  <a:txBody>
                    <a:bodyPr/>
                    <a:lstStyle/>
                    <a:p>
                      <a:pPr algn="l">
                        <a:spcAft>
                          <a:spcPts val="0"/>
                        </a:spcAft>
                      </a:pPr>
                      <a:r>
                        <a:rPr lang="en-US" sz="1800">
                          <a:effectLst/>
                        </a:rPr>
                        <a:t>F</a:t>
                      </a:r>
                      <a:r>
                        <a:rPr lang="zh-CN" sz="1800">
                          <a:effectLst/>
                        </a:rPr>
                        <a:t>组</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11</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8</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0</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9</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2</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81</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74</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6115024"/>
                  </a:ext>
                </a:extLst>
              </a:tr>
              <a:tr h="341758">
                <a:tc rowSpan="2">
                  <a:txBody>
                    <a:bodyPr/>
                    <a:lstStyle/>
                    <a:p>
                      <a:pPr algn="just">
                        <a:spcAft>
                          <a:spcPts val="0"/>
                        </a:spcAft>
                      </a:pPr>
                      <a:r>
                        <a:rPr lang="zh-CN" sz="1800" dirty="0">
                          <a:effectLst/>
                        </a:rPr>
                        <a:t>低亲密低</a:t>
                      </a:r>
                      <a:r>
                        <a:rPr lang="zh-CN" sz="1800" dirty="0" smtClean="0">
                          <a:effectLst/>
                        </a:rPr>
                        <a:t>协作</a:t>
                      </a:r>
                      <a:endParaRPr lang="en-US" altLang="zh-CN" sz="1800" dirty="0" smtClean="0">
                        <a:effectLst/>
                      </a:endParaRPr>
                    </a:p>
                    <a:p>
                      <a:pPr algn="just">
                        <a:spcAft>
                          <a:spcPts val="0"/>
                        </a:spcAft>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Low intimacy,</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internals</a:t>
                      </a:r>
                      <a:endParaRPr lang="zh-CN"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Aft>
                          <a:spcPts val="0"/>
                        </a:spcAft>
                      </a:pPr>
                      <a:r>
                        <a:rPr lang="en-US" sz="1800">
                          <a:effectLst/>
                        </a:rPr>
                        <a:t>C</a:t>
                      </a:r>
                      <a:r>
                        <a:rPr lang="zh-CN" sz="1800">
                          <a:effectLst/>
                        </a:rPr>
                        <a:t>组</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6</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3</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5</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5</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42</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42</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87560317"/>
                  </a:ext>
                </a:extLst>
              </a:tr>
              <a:tr h="341758">
                <a:tc vMerge="1">
                  <a:txBody>
                    <a:bodyPr/>
                    <a:lstStyle/>
                    <a:p>
                      <a:endParaRPr lang="zh-CN" altLang="en-US"/>
                    </a:p>
                  </a:txBody>
                  <a:tcPr/>
                </a:tc>
                <a:tc>
                  <a:txBody>
                    <a:bodyPr/>
                    <a:lstStyle/>
                    <a:p>
                      <a:pPr algn="l">
                        <a:spcAft>
                          <a:spcPts val="0"/>
                        </a:spcAft>
                      </a:pPr>
                      <a:r>
                        <a:rPr lang="en-US" sz="1800">
                          <a:effectLst/>
                        </a:rPr>
                        <a:t>E</a:t>
                      </a:r>
                      <a:r>
                        <a:rPr lang="zh-CN" sz="1800">
                          <a:effectLst/>
                        </a:rPr>
                        <a:t>组</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4</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2</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50</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49</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455409"/>
                  </a:ext>
                </a:extLst>
              </a:tr>
              <a:tr h="341758">
                <a:tc rowSpan="2">
                  <a:txBody>
                    <a:bodyPr/>
                    <a:lstStyle/>
                    <a:p>
                      <a:pPr algn="just">
                        <a:spcAft>
                          <a:spcPts val="0"/>
                        </a:spcAft>
                      </a:pPr>
                      <a:r>
                        <a:rPr lang="zh-CN" sz="1800" dirty="0">
                          <a:effectLst/>
                        </a:rPr>
                        <a:t>低亲密高</a:t>
                      </a:r>
                      <a:r>
                        <a:rPr lang="zh-CN" sz="1800" dirty="0" smtClean="0">
                          <a:effectLst/>
                        </a:rPr>
                        <a:t>协作</a:t>
                      </a:r>
                      <a:endParaRPr lang="en-US" altLang="zh-CN" sz="1800" dirty="0" smtClean="0">
                        <a:effectLst/>
                      </a:endParaRPr>
                    </a:p>
                    <a:p>
                      <a:pPr algn="just">
                        <a:spcAft>
                          <a:spcPts val="0"/>
                        </a:spcAft>
                      </a:pPr>
                      <a:r>
                        <a:rPr lang="en-US" altLang="zh-CN" sz="18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Low</a:t>
                      </a:r>
                      <a:r>
                        <a:rPr lang="en-US" altLang="zh-CN" sz="18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intimacy, externals</a:t>
                      </a:r>
                    </a:p>
                  </a:txBody>
                  <a:tcPr marL="68580" marR="68580" marT="0" marB="0" anchor="ctr"/>
                </a:tc>
                <a:tc>
                  <a:txBody>
                    <a:bodyPr/>
                    <a:lstStyle/>
                    <a:p>
                      <a:pPr algn="l">
                        <a:spcAft>
                          <a:spcPts val="0"/>
                        </a:spcAft>
                      </a:pPr>
                      <a:r>
                        <a:rPr lang="en-US" sz="1800">
                          <a:effectLst/>
                        </a:rPr>
                        <a:t>D</a:t>
                      </a:r>
                      <a:r>
                        <a:rPr lang="zh-CN" sz="1800">
                          <a:effectLst/>
                        </a:rPr>
                        <a:t>组</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10</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0</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3</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62</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62</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5119859"/>
                  </a:ext>
                </a:extLst>
              </a:tr>
              <a:tr h="341758">
                <a:tc vMerge="1">
                  <a:txBody>
                    <a:bodyPr/>
                    <a:lstStyle/>
                    <a:p>
                      <a:endParaRPr lang="zh-CN" altLang="en-US"/>
                    </a:p>
                  </a:txBody>
                  <a:tcPr/>
                </a:tc>
                <a:tc>
                  <a:txBody>
                    <a:bodyPr/>
                    <a:lstStyle/>
                    <a:p>
                      <a:pPr algn="l">
                        <a:spcAft>
                          <a:spcPts val="0"/>
                        </a:spcAft>
                      </a:pPr>
                      <a:r>
                        <a:rPr lang="en-US" sz="1800">
                          <a:effectLst/>
                        </a:rPr>
                        <a:t>G</a:t>
                      </a:r>
                      <a:r>
                        <a:rPr lang="zh-CN" sz="1800">
                          <a:effectLst/>
                        </a:rPr>
                        <a:t>组</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5</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3</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3</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1</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1</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a:effectLst/>
                        </a:rPr>
                        <a:t>94</a:t>
                      </a:r>
                      <a:endParaRPr lang="zh-CN" sz="18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84</a:t>
                      </a:r>
                      <a:endParaRPr lang="zh-CN" sz="18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2443753"/>
                  </a:ext>
                </a:extLst>
              </a:tr>
            </a:tbl>
          </a:graphicData>
        </a:graphic>
      </p:graphicFrame>
      <p:sp>
        <p:nvSpPr>
          <p:cNvPr id="5" name="Rectangle 4">
            <a:extLst>
              <a:ext uri="{FF2B5EF4-FFF2-40B4-BE49-F238E27FC236}">
                <a16:creationId xmlns:a16="http://schemas.microsoft.com/office/drawing/2014/main" id="{B186CDA7-9B0F-5343-943E-723981FFB310}"/>
              </a:ext>
            </a:extLst>
          </p:cNvPr>
          <p:cNvSpPr/>
          <p:nvPr/>
        </p:nvSpPr>
        <p:spPr>
          <a:xfrm>
            <a:off x="532856" y="4783745"/>
            <a:ext cx="8611144" cy="1200329"/>
          </a:xfrm>
          <a:prstGeom prst="rect">
            <a:avLst/>
          </a:prstGeom>
        </p:spPr>
        <p:txBody>
          <a:bodyPr wrap="square">
            <a:spAutoFit/>
          </a:bodyPr>
          <a:lstStyle/>
          <a:p>
            <a:pPr marL="285750" indent="-285750" algn="just">
              <a:buFont typeface="Arial" panose="020B0604020202020204" pitchFamily="34" charset="0"/>
              <a:buChar char="•"/>
            </a:pPr>
            <a:r>
              <a:rPr lang="zh-CN" altLang="en-US" kern="0" dirty="0">
                <a:latin typeface="微软雅黑" panose="020B0503020204020204" pitchFamily="34" charset="-122"/>
                <a:ea typeface="微软雅黑" panose="020B0503020204020204" pitchFamily="34" charset="-122"/>
                <a:cs typeface="Times New Roman" panose="02020603050405020304" pitchFamily="18" charset="0"/>
              </a:rPr>
              <a:t>亲密度对策略制定，尤其是协作策略制定行为呈正向显著（</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P&lt;0.05</a:t>
            </a:r>
            <a:r>
              <a:rPr lang="zh-CN" altLang="en-US" kern="0" dirty="0">
                <a:latin typeface="微软雅黑" panose="020B0503020204020204" pitchFamily="34" charset="-122"/>
                <a:ea typeface="微软雅黑" panose="020B0503020204020204" pitchFamily="34" charset="-122"/>
                <a:cs typeface="Times New Roman" panose="02020603050405020304" pitchFamily="18" charset="0"/>
              </a:rPr>
              <a:t>）影响，高亲密小组更倾向于制定小组协作策略，高亲密低协作的小组更倾向于制定时间计划</a:t>
            </a:r>
            <a:r>
              <a:rPr lang="zh-CN" altLang="en-US" kern="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kern="0" dirty="0">
                <a:latin typeface="微软雅黑" panose="020B0503020204020204" pitchFamily="34" charset="-122"/>
                <a:ea typeface="微软雅黑" panose="020B0503020204020204" pitchFamily="34" charset="-122"/>
                <a:cs typeface="Times New Roman" panose="02020603050405020304" pitchFamily="18" charset="0"/>
              </a:rPr>
              <a:t>同样是低协作倾向的情况下，亲密度高的小组的沟通交流行为频次高于亲密度低的小组，双高小组都自己探索出了新的沟通方式</a:t>
            </a:r>
            <a:r>
              <a:rPr lang="zh-CN" altLang="en-US" kern="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85712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D0-E532-124D-B934-176397EADFAB}"/>
              </a:ext>
            </a:extLst>
          </p:cNvPr>
          <p:cNvSpPr>
            <a:spLocks noGrp="1"/>
          </p:cNvSpPr>
          <p:nvPr>
            <p:ph type="title"/>
          </p:nvPr>
        </p:nvSpPr>
        <p:spPr/>
        <p:txBody>
          <a:bodyPr>
            <a:normAutofit fontScale="90000"/>
          </a:bodyPr>
          <a:lstStyle/>
          <a:p>
            <a:r>
              <a:rPr kumimoji="1" lang="zh-CN" altLang="en-US" sz="3600" b="1" dirty="0">
                <a:latin typeface="+mn-lt"/>
                <a:ea typeface="微软雅黑" panose="020B0503020204020204" pitchFamily="34" charset="-122"/>
                <a:cs typeface="Arial" panose="020B0604020202020204" pitchFamily="34" charset="0"/>
              </a:rPr>
              <a:t>成员协作倾向的</a:t>
            </a:r>
            <a:r>
              <a:rPr kumimoji="1" lang="zh-CN" altLang="en-US" sz="3600" b="1" dirty="0" smtClean="0">
                <a:latin typeface="+mn-lt"/>
                <a:ea typeface="微软雅黑" panose="020B0503020204020204" pitchFamily="34" charset="-122"/>
                <a:cs typeface="Arial" panose="020B0604020202020204" pitchFamily="34" charset="0"/>
              </a:rPr>
              <a:t>影响</a:t>
            </a:r>
            <a:r>
              <a:rPr kumimoji="1" lang="en-US" altLang="zh-CN" sz="3600" b="1" dirty="0" smtClean="0">
                <a:latin typeface="+mn-lt"/>
                <a:ea typeface="微软雅黑" panose="020B0503020204020204" pitchFamily="34" charset="-122"/>
                <a:cs typeface="Arial" panose="020B0604020202020204" pitchFamily="34" charset="0"/>
              </a:rPr>
              <a:t/>
            </a:r>
            <a:br>
              <a:rPr kumimoji="1" lang="en-US" altLang="zh-CN" sz="3600" b="1" dirty="0" smtClean="0">
                <a:latin typeface="+mn-lt"/>
                <a:ea typeface="微软雅黑" panose="020B0503020204020204" pitchFamily="34" charset="-122"/>
                <a:cs typeface="Arial" panose="020B0604020202020204" pitchFamily="34" charset="0"/>
              </a:rPr>
            </a:br>
            <a:r>
              <a:rPr kumimoji="1" lang="en-US" altLang="zh-CN" sz="3600" b="1" dirty="0" smtClean="0">
                <a:latin typeface="+mn-lt"/>
                <a:ea typeface="微软雅黑" panose="020B0503020204020204" pitchFamily="34" charset="-122"/>
                <a:cs typeface="Arial" panose="020B0604020202020204" pitchFamily="34" charset="0"/>
              </a:rPr>
              <a:t>Influence of Thinking Style</a:t>
            </a:r>
            <a:endParaRPr kumimoji="1" lang="en-US" sz="3600" b="1" dirty="0">
              <a:latin typeface="+mn-lt"/>
              <a:ea typeface="微软雅黑" panose="020B0503020204020204" pitchFamily="34" charset="-122"/>
              <a:cs typeface="Arial" panose="020B0604020202020204" pitchFamily="34" charset="0"/>
            </a:endParaRPr>
          </a:p>
        </p:txBody>
      </p:sp>
      <p:sp>
        <p:nvSpPr>
          <p:cNvPr id="4" name="矩形 7">
            <a:extLst>
              <a:ext uri="{FF2B5EF4-FFF2-40B4-BE49-F238E27FC236}">
                <a16:creationId xmlns:a16="http://schemas.microsoft.com/office/drawing/2014/main" id="{D3C0B4E7-B56D-6043-8FAC-22A8C60DEB00}"/>
              </a:ext>
            </a:extLst>
          </p:cNvPr>
          <p:cNvSpPr/>
          <p:nvPr/>
        </p:nvSpPr>
        <p:spPr>
          <a:xfrm>
            <a:off x="6306534" y="2505376"/>
            <a:ext cx="2587857" cy="2585323"/>
          </a:xfrm>
          <a:prstGeom prst="rect">
            <a:avLst/>
          </a:prstGeom>
        </p:spPr>
        <p:txBody>
          <a:bodyPr wrap="square">
            <a:spAutoFit/>
          </a:bodyPr>
          <a:lstStyle/>
          <a:p>
            <a:pPr algn="just"/>
            <a:r>
              <a:rPr lang="zh-CN" altLang="en-US" kern="0" dirty="0">
                <a:latin typeface="微软雅黑" panose="020B0503020204020204" pitchFamily="34" charset="-122"/>
                <a:ea typeface="微软雅黑" panose="020B0503020204020204" pitchFamily="34" charset="-122"/>
                <a:cs typeface="Times New Roman" panose="02020603050405020304" pitchFamily="18" charset="0"/>
              </a:rPr>
              <a:t>协作倾向对</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Q21</a:t>
            </a:r>
            <a:r>
              <a:rPr lang="zh-CN" altLang="en-US" kern="0" dirty="0">
                <a:latin typeface="微软雅黑" panose="020B0503020204020204" pitchFamily="34" charset="-122"/>
                <a:ea typeface="微软雅黑" panose="020B0503020204020204" pitchFamily="34" charset="-122"/>
                <a:cs typeface="Times New Roman" panose="02020603050405020304" pitchFamily="18" charset="0"/>
              </a:rPr>
              <a:t>个人信息检索行为影响显著（</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P&lt;0.05</a:t>
            </a:r>
            <a:r>
              <a:rPr lang="zh-CN" altLang="en-US" kern="0" dirty="0">
                <a:latin typeface="微软雅黑" panose="020B0503020204020204" pitchFamily="34" charset="-122"/>
                <a:ea typeface="微软雅黑" panose="020B0503020204020204" pitchFamily="34" charset="-122"/>
                <a:cs typeface="Times New Roman" panose="02020603050405020304" pitchFamily="18" charset="0"/>
              </a:rPr>
              <a:t>），低亲密度的情况下，协作倾向越低越倾向于进行个人信息检索。高亲密度的情况下，高协作倾向的小组共享信息和编辑小组成果的频次更高。</a:t>
            </a:r>
            <a:endParaRPr lang="zh-CN" altLang="en-US" dirty="0">
              <a:latin typeface="微软雅黑" panose="020B0503020204020204" pitchFamily="34" charset="-122"/>
              <a:ea typeface="微软雅黑" panose="020B0503020204020204" pitchFamily="34" charset="-122"/>
            </a:endParaRPr>
          </a:p>
        </p:txBody>
      </p:sp>
      <p:graphicFrame>
        <p:nvGraphicFramePr>
          <p:cNvPr id="5" name="表格 5">
            <a:extLst>
              <a:ext uri="{FF2B5EF4-FFF2-40B4-BE49-F238E27FC236}">
                <a16:creationId xmlns:a16="http://schemas.microsoft.com/office/drawing/2014/main" id="{CFA5F8B7-39EA-DF4A-BE1B-57EC2E23765F}"/>
              </a:ext>
            </a:extLst>
          </p:cNvPr>
          <p:cNvGraphicFramePr>
            <a:graphicFrameLocks noGrp="1"/>
          </p:cNvGraphicFramePr>
          <p:nvPr>
            <p:extLst>
              <p:ext uri="{D42A27DB-BD31-4B8C-83A1-F6EECF244321}">
                <p14:modId xmlns:p14="http://schemas.microsoft.com/office/powerpoint/2010/main" val="1122121443"/>
              </p:ext>
            </p:extLst>
          </p:nvPr>
        </p:nvGraphicFramePr>
        <p:xfrm>
          <a:off x="304801" y="2042699"/>
          <a:ext cx="5919018" cy="3048000"/>
        </p:xfrm>
        <a:graphic>
          <a:graphicData uri="http://schemas.openxmlformats.org/drawingml/2006/table">
            <a:tbl>
              <a:tblPr firstRow="1" firstCol="1" bandRow="1">
                <a:tableStyleId>{8A107856-5554-42FB-B03E-39F5DBC370BA}</a:tableStyleId>
              </a:tblPr>
              <a:tblGrid>
                <a:gridCol w="3002391">
                  <a:extLst>
                    <a:ext uri="{9D8B030D-6E8A-4147-A177-3AD203B41FA5}">
                      <a16:colId xmlns:a16="http://schemas.microsoft.com/office/drawing/2014/main" val="2133228809"/>
                    </a:ext>
                  </a:extLst>
                </a:gridCol>
                <a:gridCol w="865096">
                  <a:extLst>
                    <a:ext uri="{9D8B030D-6E8A-4147-A177-3AD203B41FA5}">
                      <a16:colId xmlns:a16="http://schemas.microsoft.com/office/drawing/2014/main" val="3579854945"/>
                    </a:ext>
                  </a:extLst>
                </a:gridCol>
                <a:gridCol w="651367">
                  <a:extLst>
                    <a:ext uri="{9D8B030D-6E8A-4147-A177-3AD203B41FA5}">
                      <a16:colId xmlns:a16="http://schemas.microsoft.com/office/drawing/2014/main" val="472546909"/>
                    </a:ext>
                  </a:extLst>
                </a:gridCol>
                <a:gridCol w="611394">
                  <a:extLst>
                    <a:ext uri="{9D8B030D-6E8A-4147-A177-3AD203B41FA5}">
                      <a16:colId xmlns:a16="http://schemas.microsoft.com/office/drawing/2014/main" val="2081855977"/>
                    </a:ext>
                  </a:extLst>
                </a:gridCol>
                <a:gridCol w="788770">
                  <a:extLst>
                    <a:ext uri="{9D8B030D-6E8A-4147-A177-3AD203B41FA5}">
                      <a16:colId xmlns:a16="http://schemas.microsoft.com/office/drawing/2014/main" val="2928307206"/>
                    </a:ext>
                  </a:extLst>
                </a:gridCol>
              </a:tblGrid>
              <a:tr h="292588">
                <a:tc>
                  <a:txBody>
                    <a:bodyPr/>
                    <a:lstStyle/>
                    <a:p>
                      <a:pPr algn="ctr">
                        <a:spcAft>
                          <a:spcPts val="0"/>
                        </a:spcAft>
                      </a:pPr>
                      <a:r>
                        <a:rPr lang="zh-CN" sz="2000" dirty="0">
                          <a:effectLst/>
                        </a:rPr>
                        <a:t>类型</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dirty="0">
                          <a:effectLst/>
                        </a:rPr>
                        <a:t>组别</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dirty="0">
                          <a:effectLst/>
                        </a:rPr>
                        <a:t>Q21</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dirty="0">
                          <a:effectLst/>
                        </a:rPr>
                        <a:t>L</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dirty="0">
                          <a:effectLst/>
                        </a:rPr>
                        <a:t>U33</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595175963"/>
                  </a:ext>
                </a:extLst>
              </a:tr>
              <a:tr h="292588">
                <a:tc rowSpan="2">
                  <a:txBody>
                    <a:bodyPr/>
                    <a:lstStyle/>
                    <a:p>
                      <a:pPr algn="l">
                        <a:spcAft>
                          <a:spcPts val="0"/>
                        </a:spcAft>
                      </a:pPr>
                      <a:r>
                        <a:rPr lang="zh-CN" sz="2000" dirty="0">
                          <a:effectLst/>
                        </a:rPr>
                        <a:t>高亲密低</a:t>
                      </a:r>
                      <a:r>
                        <a:rPr lang="zh-CN" sz="2000" dirty="0" smtClean="0">
                          <a:effectLst/>
                        </a:rPr>
                        <a:t>协作</a:t>
                      </a:r>
                      <a:endParaRPr lang="en-US" altLang="zh-CN" sz="20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High</a:t>
                      </a:r>
                      <a:r>
                        <a:rPr lang="en-US" altLang="zh-CN" sz="20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intimacy, internals</a:t>
                      </a:r>
                      <a:endParaRPr lang="zh-CN" altLang="zh-CN"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A</a:t>
                      </a:r>
                      <a:r>
                        <a:rPr lang="zh-CN" sz="2000" dirty="0">
                          <a:effectLst/>
                        </a:rPr>
                        <a:t>组</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36</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a:effectLst/>
                        </a:rPr>
                        <a:t>32</a:t>
                      </a:r>
                      <a:endParaRPr lang="zh-CN" sz="20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20</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6194473"/>
                  </a:ext>
                </a:extLst>
              </a:tr>
              <a:tr h="292588">
                <a:tc vMerge="1">
                  <a:txBody>
                    <a:bodyPr/>
                    <a:lstStyle/>
                    <a:p>
                      <a:endParaRPr lang="zh-CN" altLang="en-US"/>
                    </a:p>
                  </a:txBody>
                  <a:tcPr/>
                </a:tc>
                <a:tc>
                  <a:txBody>
                    <a:bodyPr/>
                    <a:lstStyle/>
                    <a:p>
                      <a:pPr algn="ctr">
                        <a:spcAft>
                          <a:spcPts val="0"/>
                        </a:spcAft>
                      </a:pPr>
                      <a:r>
                        <a:rPr lang="en-US" sz="2000" dirty="0">
                          <a:effectLst/>
                        </a:rPr>
                        <a:t>H</a:t>
                      </a:r>
                      <a:r>
                        <a:rPr lang="zh-CN" sz="2000" dirty="0">
                          <a:effectLst/>
                        </a:rPr>
                        <a:t>组</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38</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12</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9</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21569821"/>
                  </a:ext>
                </a:extLst>
              </a:tr>
              <a:tr h="292588">
                <a:tc rowSpan="2">
                  <a:txBody>
                    <a:bodyPr/>
                    <a:lstStyle/>
                    <a:p>
                      <a:pPr algn="l">
                        <a:spcAft>
                          <a:spcPts val="0"/>
                        </a:spcAft>
                      </a:pPr>
                      <a:r>
                        <a:rPr lang="zh-CN" sz="2000" dirty="0">
                          <a:effectLst/>
                        </a:rPr>
                        <a:t>高亲密高</a:t>
                      </a:r>
                      <a:r>
                        <a:rPr lang="zh-CN" sz="2000" dirty="0" smtClean="0">
                          <a:effectLst/>
                        </a:rPr>
                        <a:t>协作</a:t>
                      </a:r>
                      <a:endParaRPr lang="en-US" altLang="zh-CN" sz="20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High intimacy, externals</a:t>
                      </a:r>
                    </a:p>
                  </a:txBody>
                  <a:tcPr marL="68580" marR="68580" marT="0" marB="0" anchor="ctr"/>
                </a:tc>
                <a:tc>
                  <a:txBody>
                    <a:bodyPr/>
                    <a:lstStyle/>
                    <a:p>
                      <a:pPr algn="ctr">
                        <a:spcAft>
                          <a:spcPts val="0"/>
                        </a:spcAft>
                      </a:pPr>
                      <a:r>
                        <a:rPr lang="en-US" sz="2000" dirty="0">
                          <a:effectLst/>
                        </a:rPr>
                        <a:t>B</a:t>
                      </a:r>
                      <a:r>
                        <a:rPr lang="zh-CN" sz="2000" dirty="0">
                          <a:effectLst/>
                        </a:rPr>
                        <a:t>组</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a:effectLst/>
                        </a:rPr>
                        <a:t>43</a:t>
                      </a:r>
                      <a:endParaRPr lang="zh-CN" sz="20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43</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33</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11207925"/>
                  </a:ext>
                </a:extLst>
              </a:tr>
              <a:tr h="292588">
                <a:tc vMerge="1">
                  <a:txBody>
                    <a:bodyPr/>
                    <a:lstStyle/>
                    <a:p>
                      <a:endParaRPr lang="zh-CN" altLang="en-US"/>
                    </a:p>
                  </a:txBody>
                  <a:tcPr/>
                </a:tc>
                <a:tc>
                  <a:txBody>
                    <a:bodyPr/>
                    <a:lstStyle/>
                    <a:p>
                      <a:pPr algn="ctr">
                        <a:spcAft>
                          <a:spcPts val="0"/>
                        </a:spcAft>
                      </a:pPr>
                      <a:r>
                        <a:rPr lang="en-US" sz="2000" dirty="0">
                          <a:effectLst/>
                        </a:rPr>
                        <a:t>F</a:t>
                      </a:r>
                      <a:r>
                        <a:rPr lang="zh-CN" sz="2000" dirty="0">
                          <a:effectLst/>
                        </a:rPr>
                        <a:t>组</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a:effectLst/>
                        </a:rPr>
                        <a:t>29</a:t>
                      </a:r>
                      <a:endParaRPr lang="zh-CN" sz="20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51</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103</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6810765"/>
                  </a:ext>
                </a:extLst>
              </a:tr>
              <a:tr h="292588">
                <a:tc rowSpan="2">
                  <a:txBody>
                    <a:bodyPr/>
                    <a:lstStyle/>
                    <a:p>
                      <a:pPr algn="l">
                        <a:spcAft>
                          <a:spcPts val="0"/>
                        </a:spcAft>
                      </a:pPr>
                      <a:r>
                        <a:rPr lang="zh-CN" sz="2000" dirty="0">
                          <a:effectLst/>
                        </a:rPr>
                        <a:t>低亲密低</a:t>
                      </a:r>
                      <a:r>
                        <a:rPr lang="zh-CN" sz="2000" dirty="0" smtClean="0">
                          <a:effectLst/>
                        </a:rPr>
                        <a:t>协作</a:t>
                      </a:r>
                      <a:endParaRPr lang="en-US" altLang="zh-CN" sz="20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Low intimacy,</a:t>
                      </a:r>
                      <a:r>
                        <a:rPr lang="en-US" altLang="zh-CN" sz="20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internals</a:t>
                      </a:r>
                      <a:endParaRPr lang="zh-CN" altLang="zh-CN"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C</a:t>
                      </a:r>
                      <a:r>
                        <a:rPr lang="zh-CN" sz="2000" dirty="0">
                          <a:effectLst/>
                        </a:rPr>
                        <a:t>组</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a:effectLst/>
                        </a:rPr>
                        <a:t>79</a:t>
                      </a:r>
                      <a:endParaRPr lang="zh-CN" sz="20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38</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65</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75491623"/>
                  </a:ext>
                </a:extLst>
              </a:tr>
              <a:tr h="292588">
                <a:tc vMerge="1">
                  <a:txBody>
                    <a:bodyPr/>
                    <a:lstStyle/>
                    <a:p>
                      <a:endParaRPr lang="zh-CN" altLang="en-US"/>
                    </a:p>
                  </a:txBody>
                  <a:tcPr/>
                </a:tc>
                <a:tc>
                  <a:txBody>
                    <a:bodyPr/>
                    <a:lstStyle/>
                    <a:p>
                      <a:pPr algn="ctr">
                        <a:spcAft>
                          <a:spcPts val="0"/>
                        </a:spcAft>
                      </a:pPr>
                      <a:r>
                        <a:rPr lang="en-US" sz="2000" dirty="0">
                          <a:effectLst/>
                        </a:rPr>
                        <a:t>E</a:t>
                      </a:r>
                      <a:r>
                        <a:rPr lang="zh-CN" sz="2000" dirty="0">
                          <a:effectLst/>
                        </a:rPr>
                        <a:t>组</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a:effectLst/>
                        </a:rPr>
                        <a:t>36</a:t>
                      </a:r>
                      <a:endParaRPr lang="zh-CN" sz="20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28</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a:effectLst/>
                        </a:rPr>
                        <a:t>14</a:t>
                      </a:r>
                      <a:endParaRPr lang="zh-CN" sz="200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46599124"/>
                  </a:ext>
                </a:extLst>
              </a:tr>
              <a:tr h="292588">
                <a:tc rowSpan="2">
                  <a:txBody>
                    <a:bodyPr/>
                    <a:lstStyle/>
                    <a:p>
                      <a:pPr algn="l">
                        <a:spcAft>
                          <a:spcPts val="0"/>
                        </a:spcAft>
                      </a:pPr>
                      <a:r>
                        <a:rPr lang="zh-CN" sz="2000" dirty="0">
                          <a:effectLst/>
                        </a:rPr>
                        <a:t>低亲密高</a:t>
                      </a:r>
                      <a:r>
                        <a:rPr lang="zh-CN" sz="2000" dirty="0" smtClean="0">
                          <a:effectLst/>
                        </a:rPr>
                        <a:t>协作</a:t>
                      </a:r>
                      <a:endParaRPr lang="en-US" altLang="zh-CN" sz="20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Low</a:t>
                      </a:r>
                      <a:r>
                        <a:rPr lang="en-US" altLang="zh-CN" sz="20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intimacy, externals</a:t>
                      </a:r>
                    </a:p>
                  </a:txBody>
                  <a:tcPr marL="68580" marR="68580" marT="0" marB="0" anchor="ctr"/>
                </a:tc>
                <a:tc>
                  <a:txBody>
                    <a:bodyPr/>
                    <a:lstStyle/>
                    <a:p>
                      <a:pPr algn="ctr">
                        <a:spcAft>
                          <a:spcPts val="0"/>
                        </a:spcAft>
                      </a:pPr>
                      <a:r>
                        <a:rPr lang="en-US" sz="2000" dirty="0">
                          <a:effectLst/>
                        </a:rPr>
                        <a:t>D</a:t>
                      </a:r>
                      <a:r>
                        <a:rPr lang="zh-CN" sz="2000" dirty="0">
                          <a:effectLst/>
                        </a:rPr>
                        <a:t>组</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a:effectLst/>
                        </a:rPr>
                        <a:t>16</a:t>
                      </a:r>
                      <a:endParaRPr lang="zh-CN" sz="200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16</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18</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5743424"/>
                  </a:ext>
                </a:extLst>
              </a:tr>
              <a:tr h="292588">
                <a:tc vMerge="1">
                  <a:txBody>
                    <a:bodyPr/>
                    <a:lstStyle/>
                    <a:p>
                      <a:endParaRPr lang="zh-CN" altLang="en-US"/>
                    </a:p>
                  </a:txBody>
                  <a:tcPr/>
                </a:tc>
                <a:tc>
                  <a:txBody>
                    <a:bodyPr/>
                    <a:lstStyle/>
                    <a:p>
                      <a:pPr algn="ctr">
                        <a:spcAft>
                          <a:spcPts val="0"/>
                        </a:spcAft>
                      </a:pPr>
                      <a:r>
                        <a:rPr lang="en-US" sz="2000" dirty="0">
                          <a:effectLst/>
                        </a:rPr>
                        <a:t>G</a:t>
                      </a:r>
                      <a:r>
                        <a:rPr lang="zh-CN" sz="2000" dirty="0">
                          <a:effectLst/>
                        </a:rPr>
                        <a:t>组</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15</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50</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19</a:t>
                      </a:r>
                      <a:endParaRPr lang="zh-CN" sz="2000" dirty="0">
                        <a:effectLst/>
                        <a:latin typeface="TimesNewRoman"/>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2371452"/>
                  </a:ext>
                </a:extLst>
              </a:tr>
            </a:tbl>
          </a:graphicData>
        </a:graphic>
      </p:graphicFrame>
      <p:sp>
        <p:nvSpPr>
          <p:cNvPr id="6" name="Rectangle 5">
            <a:extLst>
              <a:ext uri="{FF2B5EF4-FFF2-40B4-BE49-F238E27FC236}">
                <a16:creationId xmlns:a16="http://schemas.microsoft.com/office/drawing/2014/main" id="{1C714FFA-C07A-1540-9DE1-9D3B7994E494}"/>
              </a:ext>
            </a:extLst>
          </p:cNvPr>
          <p:cNvSpPr/>
          <p:nvPr/>
        </p:nvSpPr>
        <p:spPr>
          <a:xfrm>
            <a:off x="400751" y="5258611"/>
            <a:ext cx="8342497" cy="1477328"/>
          </a:xfrm>
          <a:prstGeom prst="rect">
            <a:avLst/>
          </a:prstGeom>
        </p:spPr>
        <p:txBody>
          <a:bodyPr wrap="square">
            <a:spAutoFit/>
          </a:bodyPr>
          <a:lstStyle/>
          <a:p>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协作倾向对</a:t>
            </a:r>
            <a:r>
              <a:rPr lang="en-US" altLang="zh-CN" kern="0" dirty="0">
                <a:latin typeface="微软雅黑" panose="020B0503020204020204" pitchFamily="34" charset="-122"/>
                <a:ea typeface="微软雅黑" panose="020B0503020204020204" pitchFamily="34" charset="-122"/>
              </a:rPr>
              <a:t>Q21</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个人信息检索行为、</a:t>
            </a:r>
            <a:r>
              <a:rPr lang="en-US" altLang="zh-CN" kern="0" dirty="0">
                <a:latin typeface="微软雅黑" panose="020B0503020204020204" pitchFamily="34" charset="-122"/>
                <a:ea typeface="微软雅黑" panose="020B0503020204020204" pitchFamily="34" charset="-122"/>
              </a:rPr>
              <a:t>L</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信息共享行为、</a:t>
            </a:r>
            <a:r>
              <a:rPr lang="en-US" altLang="zh-CN" kern="0" dirty="0">
                <a:latin typeface="微软雅黑" panose="020B0503020204020204" pitchFamily="34" charset="-122"/>
                <a:ea typeface="微软雅黑" panose="020B0503020204020204" pitchFamily="34" charset="-122"/>
              </a:rPr>
              <a:t>U33</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编辑小组成果行为有显著（</a:t>
            </a:r>
            <a:r>
              <a:rPr lang="en-US" altLang="zh-CN" kern="0" dirty="0">
                <a:latin typeface="微软雅黑" panose="020B0503020204020204" pitchFamily="34" charset="-122"/>
                <a:ea typeface="微软雅黑" panose="020B0503020204020204" pitchFamily="34" charset="-122"/>
              </a:rPr>
              <a:t>P</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kern="0" dirty="0">
                <a:latin typeface="微软雅黑" panose="020B0503020204020204" pitchFamily="34" charset="-122"/>
                <a:ea typeface="微软雅黑" panose="020B0503020204020204" pitchFamily="34" charset="-122"/>
              </a:rPr>
              <a:t>0</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0" dirty="0">
                <a:latin typeface="微软雅黑" panose="020B0503020204020204" pitchFamily="34" charset="-122"/>
                <a:ea typeface="微软雅黑" panose="020B0503020204020204" pitchFamily="34" charset="-122"/>
              </a:rPr>
              <a:t>05</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）影响</a:t>
            </a:r>
            <a:r>
              <a:rPr lang="zh-CN" altLang="en-US" kern="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kern="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rPr>
              <a:t>Thinking style has a significant influence on individual search, information sharing, and collaborative editing behaviors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01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3537099" y="3768333"/>
            <a:ext cx="2069797" cy="954107"/>
          </a:xfrm>
          <a:prstGeom prst="rect">
            <a:avLst/>
          </a:prstGeom>
          <a:noFill/>
        </p:spPr>
        <p:txBody>
          <a:bodyPr wrap="none" rtlCol="0">
            <a:spAutoFit/>
          </a:bodyPr>
          <a:lstStyle/>
          <a:p>
            <a:pPr algn="ctr"/>
            <a:r>
              <a:rPr lang="zh-CN" altLang="en-US"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rPr>
              <a:t>结论与</a:t>
            </a:r>
            <a:r>
              <a:rPr lang="zh-CN" altLang="en-US"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讨论</a:t>
            </a:r>
            <a:endParaRPr lang="en-US" altLang="zh-CN" sz="2800" dirty="0"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a:p>
            <a:pPr algn="ctr"/>
            <a:r>
              <a:rPr lang="en-US" altLang="zh-CN" sz="2800" dirty="0" err="1" smtClean="0">
                <a:solidFill>
                  <a:srgbClr val="8F000B"/>
                </a:solidFill>
                <a:latin typeface="微软雅黑" panose="020B0503020204020204" pitchFamily="34" charset="-122"/>
                <a:ea typeface="微软雅黑" panose="020B0503020204020204" pitchFamily="34" charset="-122"/>
                <a:cs typeface="Open Sans" panose="020B0606030504020204" pitchFamily="34" charset="0"/>
              </a:rPr>
              <a:t>Conlusions</a:t>
            </a:r>
            <a:endParaRPr lang="en-US" altLang="zh-CN" sz="2800" dirty="0">
              <a:solidFill>
                <a:srgbClr val="8F000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3826019" y="2314278"/>
            <a:ext cx="1491960" cy="1286172"/>
          </a:xfrm>
          <a:prstGeom prst="hexagon">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latin typeface="Agency FB" panose="020B0503020202020204" pitchFamily="34" charset="0"/>
              </a:rPr>
              <a:t>05</a:t>
            </a:r>
            <a:endParaRPr lang="zh-CN" altLang="en-US" sz="54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266699" y="2209800"/>
            <a:ext cx="330347" cy="762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Tree>
    <p:extLst>
      <p:ext uri="{BB962C8B-B14F-4D97-AF65-F5344CB8AC3E}">
        <p14:creationId xmlns:p14="http://schemas.microsoft.com/office/powerpoint/2010/main" val="796024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593C-3222-8443-8779-2ECBEEABA4D6}"/>
              </a:ext>
            </a:extLst>
          </p:cNvPr>
          <p:cNvSpPr>
            <a:spLocks noGrp="1"/>
          </p:cNvSpPr>
          <p:nvPr>
            <p:ph type="title"/>
          </p:nvPr>
        </p:nvSpPr>
        <p:spPr/>
        <p:txBody>
          <a:bodyPr/>
          <a:lstStyle/>
          <a:p>
            <a:r>
              <a:rPr kumimoji="1" lang="zh-CN" altLang="en-US" sz="3600" b="1" dirty="0">
                <a:latin typeface="+mn-lt"/>
                <a:ea typeface="微软雅黑" panose="020B0503020204020204" pitchFamily="34" charset="-122"/>
                <a:cs typeface="Arial" panose="020B0604020202020204" pitchFamily="34" charset="0"/>
              </a:rPr>
              <a:t>协作策略</a:t>
            </a:r>
            <a:endParaRPr kumimoji="1" lang="en-US" sz="3600" b="1" dirty="0">
              <a:latin typeface="+mn-lt"/>
              <a:ea typeface="微软雅黑" panose="020B0503020204020204" pitchFamily="34" charset="-122"/>
              <a:cs typeface="Arial" panose="020B0604020202020204" pitchFamily="34" charset="0"/>
            </a:endParaRPr>
          </a:p>
        </p:txBody>
      </p:sp>
      <p:sp>
        <p:nvSpPr>
          <p:cNvPr id="3" name="Content Placeholder 2">
            <a:extLst>
              <a:ext uri="{FF2B5EF4-FFF2-40B4-BE49-F238E27FC236}">
                <a16:creationId xmlns:a16="http://schemas.microsoft.com/office/drawing/2014/main" id="{AB7F7BD8-6057-A24C-9AB7-9783BD71E568}"/>
              </a:ext>
            </a:extLst>
          </p:cNvPr>
          <p:cNvSpPr>
            <a:spLocks noGrp="1"/>
          </p:cNvSpPr>
          <p:nvPr>
            <p:ph idx="1"/>
          </p:nvPr>
        </p:nvSpPr>
        <p:spPr/>
        <p:txBody>
          <a:bodyPr>
            <a:normAutofit fontScale="92500" lnSpcReduction="10000"/>
          </a:bodyPr>
          <a:lstStyle/>
          <a:p>
            <a:r>
              <a:rPr lang="zh-CN" altLang="en-US" dirty="0"/>
              <a:t>根据小组两次任务的协作策略可以划分为平行型</a:t>
            </a:r>
            <a:r>
              <a:rPr lang="zh-CN" altLang="en-US" dirty="0" smtClean="0"/>
              <a:t>、平行</a:t>
            </a:r>
            <a:r>
              <a:rPr lang="en-US" altLang="zh-CN" dirty="0" smtClean="0"/>
              <a:t>-</a:t>
            </a:r>
            <a:r>
              <a:rPr lang="zh-CN" altLang="en-US" dirty="0" smtClean="0"/>
              <a:t>顺序</a:t>
            </a:r>
            <a:r>
              <a:rPr lang="zh-CN" altLang="en-US" dirty="0"/>
              <a:t>型</a:t>
            </a:r>
            <a:r>
              <a:rPr lang="zh-CN" altLang="en-US" dirty="0" smtClean="0"/>
              <a:t>、</a:t>
            </a:r>
            <a:r>
              <a:rPr lang="zh-CN" altLang="en-US" dirty="0"/>
              <a:t>响应</a:t>
            </a:r>
            <a:r>
              <a:rPr lang="zh-CN" altLang="en-US" dirty="0" smtClean="0"/>
              <a:t>型</a:t>
            </a:r>
            <a:r>
              <a:rPr lang="zh-CN" altLang="en-US" dirty="0"/>
              <a:t>、平行</a:t>
            </a:r>
            <a:r>
              <a:rPr lang="en-US" altLang="zh-CN" dirty="0"/>
              <a:t>-</a:t>
            </a:r>
            <a:r>
              <a:rPr lang="zh-CN" altLang="en-US" dirty="0"/>
              <a:t>协作型四种类型。</a:t>
            </a:r>
            <a:endParaRPr lang="en-US" altLang="zh-CN" dirty="0"/>
          </a:p>
          <a:p>
            <a:r>
              <a:rPr lang="zh-CN" altLang="en-US" dirty="0"/>
              <a:t>低亲密小组更倾向于产生一个小组组长来组织协作任务的进行，而高亲密度小组没有组长，且组员之间协作配合较好，协作倾向并不明显影响分工协作的类型</a:t>
            </a:r>
            <a:r>
              <a:rPr lang="zh-CN" altLang="en-US" dirty="0" smtClean="0"/>
              <a:t>。</a:t>
            </a:r>
            <a:endParaRPr lang="en-US" altLang="zh-CN" dirty="0" smtClean="0"/>
          </a:p>
          <a:p>
            <a:r>
              <a:rPr lang="en-US" altLang="zh-CN" dirty="0" smtClean="0"/>
              <a:t>We discovered four patterns of small group collaboration in information seeking and sensemaking: parallel, reciprocal</a:t>
            </a:r>
            <a:r>
              <a:rPr lang="en-US" altLang="zh-CN" dirty="0"/>
              <a:t>, parallel- sequential, </a:t>
            </a:r>
            <a:r>
              <a:rPr lang="en-US" altLang="zh-CN" dirty="0" smtClean="0"/>
              <a:t>parallel-reciprocal</a:t>
            </a:r>
          </a:p>
          <a:p>
            <a:r>
              <a:rPr lang="en-US" altLang="zh-CN" dirty="0" smtClean="0"/>
              <a:t>Low intimacy groups tend to have a leader role, while high intimacy groups tend to use a more reciprocal pattern</a:t>
            </a:r>
            <a:endParaRPr lang="zh-CN" altLang="en-US" dirty="0"/>
          </a:p>
        </p:txBody>
      </p:sp>
    </p:spTree>
    <p:extLst>
      <p:ext uri="{BB962C8B-B14F-4D97-AF65-F5344CB8AC3E}">
        <p14:creationId xmlns:p14="http://schemas.microsoft.com/office/powerpoint/2010/main" val="2986861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4AEF-B462-0A44-BD03-ED95B8A4585E}"/>
              </a:ext>
            </a:extLst>
          </p:cNvPr>
          <p:cNvSpPr>
            <a:spLocks noGrp="1"/>
          </p:cNvSpPr>
          <p:nvPr>
            <p:ph type="title"/>
          </p:nvPr>
        </p:nvSpPr>
        <p:spPr/>
        <p:txBody>
          <a:bodyPr/>
          <a:lstStyle/>
          <a:p>
            <a:r>
              <a:rPr kumimoji="1" lang="zh-CN" altLang="en-US" sz="3600" b="1" dirty="0">
                <a:latin typeface="+mn-lt"/>
                <a:ea typeface="微软雅黑" panose="020B0503020204020204" pitchFamily="34" charset="-122"/>
                <a:cs typeface="Arial" panose="020B0604020202020204" pitchFamily="34" charset="0"/>
              </a:rPr>
              <a:t>对于协作行为的影响</a:t>
            </a:r>
            <a:endParaRPr kumimoji="1" lang="en-US" sz="3600" b="1" dirty="0">
              <a:latin typeface="+mn-lt"/>
              <a:ea typeface="微软雅黑" panose="020B0503020204020204" pitchFamily="34" charset="-122"/>
              <a:cs typeface="Arial" panose="020B0604020202020204" pitchFamily="34" charset="0"/>
            </a:endParaRPr>
          </a:p>
        </p:txBody>
      </p:sp>
      <p:sp>
        <p:nvSpPr>
          <p:cNvPr id="3" name="Content Placeholder 2">
            <a:extLst>
              <a:ext uri="{FF2B5EF4-FFF2-40B4-BE49-F238E27FC236}">
                <a16:creationId xmlns:a16="http://schemas.microsoft.com/office/drawing/2014/main" id="{E85AF1D7-9053-604F-991E-C14C763ED3AB}"/>
              </a:ext>
            </a:extLst>
          </p:cNvPr>
          <p:cNvSpPr>
            <a:spLocks noGrp="1"/>
          </p:cNvSpPr>
          <p:nvPr>
            <p:ph idx="1"/>
          </p:nvPr>
        </p:nvSpPr>
        <p:spPr>
          <a:xfrm>
            <a:off x="393290" y="1568572"/>
            <a:ext cx="8514736" cy="5289428"/>
          </a:xfrm>
        </p:spPr>
        <p:txBody>
          <a:bodyPr>
            <a:normAutofit fontScale="62500" lnSpcReduction="20000"/>
          </a:bodyPr>
          <a:lstStyle/>
          <a:p>
            <a:pPr marL="285750" indent="-285750" algn="just">
              <a:lnSpc>
                <a:spcPts val="2700"/>
              </a:lnSpc>
            </a:pP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亲密度对策略制定，尤其是协作策略制定行为呈正向显著（</a:t>
            </a:r>
            <a:r>
              <a:rPr lang="en-US" altLang="zh-CN" dirty="0">
                <a:latin typeface="微软雅黑" panose="020B0503020204020204" pitchFamily="34" charset="-122"/>
                <a:ea typeface="微软雅黑" panose="020B0503020204020204" pitchFamily="34" charset="-122"/>
                <a:cs typeface="Segoe UI Semilight" panose="020B0402040204020203" pitchFamily="34" charset="0"/>
              </a:rPr>
              <a:t>P&lt;0.05</a:t>
            </a: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）影响，高亲密低协作的小组更倾向于制定时间计划。</a:t>
            </a:r>
            <a:endParaRPr lang="en-US" altLang="zh-CN" dirty="0">
              <a:latin typeface="微软雅黑" panose="020B0503020204020204" pitchFamily="34" charset="-122"/>
              <a:ea typeface="微软雅黑" panose="020B0503020204020204" pitchFamily="34" charset="-122"/>
              <a:cs typeface="Segoe UI Semilight" panose="020B0402040204020203" pitchFamily="34" charset="0"/>
            </a:endParaRPr>
          </a:p>
          <a:p>
            <a:pPr marL="285750" indent="-285750" algn="just">
              <a:lnSpc>
                <a:spcPts val="2700"/>
              </a:lnSpc>
            </a:pP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高亲密度高协作的小组更倾向于共享检索策略，尤其是共享检索经验。</a:t>
            </a:r>
            <a:endParaRPr lang="en-US" altLang="zh-CN" dirty="0">
              <a:latin typeface="微软雅黑" panose="020B0503020204020204" pitchFamily="34" charset="-122"/>
              <a:ea typeface="微软雅黑" panose="020B0503020204020204" pitchFamily="34" charset="-122"/>
              <a:cs typeface="Segoe UI Semilight" panose="020B0402040204020203" pitchFamily="34" charset="0"/>
            </a:endParaRPr>
          </a:p>
          <a:p>
            <a:pPr marL="285750" indent="-285750" algn="just">
              <a:lnSpc>
                <a:spcPts val="2700"/>
              </a:lnSpc>
            </a:pP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同样是低协作倾向的情况下，亲密度高的小组的沟通交流行为频次高于亲密度低的小组，双高小组都自己探索出了新的沟通方式。</a:t>
            </a:r>
            <a:endParaRPr lang="en-US" altLang="zh-CN" dirty="0">
              <a:latin typeface="微软雅黑" panose="020B0503020204020204" pitchFamily="34" charset="-122"/>
              <a:ea typeface="微软雅黑" panose="020B0503020204020204" pitchFamily="34" charset="-122"/>
              <a:cs typeface="Segoe UI Semilight" panose="020B0402040204020203" pitchFamily="34" charset="0"/>
            </a:endParaRPr>
          </a:p>
          <a:p>
            <a:pPr marL="285750" indent="-285750" algn="just">
              <a:lnSpc>
                <a:spcPts val="2700"/>
              </a:lnSpc>
            </a:pP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协作倾向对个人信息检索行为影响显著（</a:t>
            </a:r>
            <a:r>
              <a:rPr lang="en-US" altLang="zh-CN" dirty="0">
                <a:latin typeface="微软雅黑" panose="020B0503020204020204" pitchFamily="34" charset="-122"/>
                <a:ea typeface="微软雅黑" panose="020B0503020204020204" pitchFamily="34" charset="-122"/>
                <a:cs typeface="Segoe UI Semilight" panose="020B0402040204020203" pitchFamily="34" charset="0"/>
              </a:rPr>
              <a:t>P&lt;0.05</a:t>
            </a: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），低亲密度的情况下，低协作倾向的小组进行个人信息检索的频次更高。</a:t>
            </a:r>
            <a:endParaRPr lang="en-US" altLang="zh-CN" dirty="0">
              <a:latin typeface="微软雅黑" panose="020B0503020204020204" pitchFamily="34" charset="-122"/>
              <a:ea typeface="微软雅黑" panose="020B0503020204020204" pitchFamily="34" charset="-122"/>
              <a:cs typeface="Segoe UI Semilight" panose="020B0402040204020203" pitchFamily="34" charset="0"/>
            </a:endParaRPr>
          </a:p>
          <a:p>
            <a:pPr marL="285750" indent="-285750" algn="just">
              <a:lnSpc>
                <a:spcPts val="2700"/>
              </a:lnSpc>
            </a:pPr>
            <a:r>
              <a:rPr lang="zh-CN" altLang="en-US" dirty="0">
                <a:latin typeface="微软雅黑" panose="020B0503020204020204" pitchFamily="34" charset="-122"/>
                <a:ea typeface="微软雅黑" panose="020B0503020204020204" pitchFamily="34" charset="-122"/>
                <a:cs typeface="Segoe UI Semilight" panose="020B0402040204020203" pitchFamily="34" charset="0"/>
              </a:rPr>
              <a:t>高亲密度的情况下，高协作倾向的小组共享信息和编辑小组成果的频次更高</a:t>
            </a:r>
            <a:r>
              <a:rPr lang="zh-CN" altLang="en-US" dirty="0" smtClean="0">
                <a:latin typeface="微软雅黑" panose="020B0503020204020204" pitchFamily="34" charset="-122"/>
                <a:ea typeface="微软雅黑" panose="020B0503020204020204" pitchFamily="34" charset="-122"/>
                <a:cs typeface="Segoe UI Semilight" panose="020B0402040204020203" pitchFamily="34" charset="0"/>
              </a:rPr>
              <a:t>。</a:t>
            </a:r>
            <a:endParaRPr lang="en-US" altLang="zh-CN" dirty="0" smtClean="0">
              <a:latin typeface="微软雅黑" panose="020B0503020204020204" pitchFamily="34" charset="-122"/>
              <a:ea typeface="微软雅黑" panose="020B0503020204020204" pitchFamily="34" charset="-122"/>
              <a:cs typeface="Segoe UI Semilight" panose="020B0402040204020203" pitchFamily="34" charset="0"/>
            </a:endParaRPr>
          </a:p>
          <a:p>
            <a:pPr marL="285750" indent="-285750"/>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High intimacy groups did more task planning on strategies, while low intimacy groups did more task planning on scheduling.</a:t>
            </a:r>
          </a:p>
          <a:p>
            <a:pPr marL="285750" indent="-285750"/>
            <a:r>
              <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rPr>
              <a:t>High intimacy groups share </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more search results and search </a:t>
            </a:r>
            <a:r>
              <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rPr>
              <a:t>strategies and communicated </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more often</a:t>
            </a:r>
            <a:r>
              <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nSpc>
                <a:spcPts val="2700"/>
              </a:lnSpc>
            </a:pPr>
            <a:r>
              <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rPr>
              <a:t>Thinking </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style has a significant influence on individual search, information sharing, and collaborative editing </a:t>
            </a:r>
            <a:r>
              <a:rPr lang="en-US" altLang="zh-CN" kern="0" dirty="0" smtClean="0">
                <a:latin typeface="微软雅黑" panose="020B0503020204020204" pitchFamily="34" charset="-122"/>
                <a:ea typeface="微软雅黑" panose="020B0503020204020204" pitchFamily="34" charset="-122"/>
                <a:cs typeface="Times New Roman" panose="02020603050405020304" pitchFamily="18" charset="0"/>
              </a:rPr>
              <a:t>behaviors</a:t>
            </a:r>
            <a:endParaRPr lang="zh-CN" altLang="en-US" dirty="0">
              <a:latin typeface="微软雅黑" panose="020B0503020204020204" pitchFamily="34" charset="-122"/>
              <a:ea typeface="微软雅黑" panose="020B0503020204020204" pitchFamily="34" charset="-122"/>
              <a:cs typeface="Segoe UI Semilight" panose="020B0402040204020203" pitchFamily="34" charset="0"/>
            </a:endParaRPr>
          </a:p>
          <a:p>
            <a:endParaRPr lang="en-US" dirty="0"/>
          </a:p>
        </p:txBody>
      </p:sp>
    </p:spTree>
    <p:extLst>
      <p:ext uri="{BB962C8B-B14F-4D97-AF65-F5344CB8AC3E}">
        <p14:creationId xmlns:p14="http://schemas.microsoft.com/office/powerpoint/2010/main" val="13710604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3559" y="427414"/>
            <a:ext cx="7226951" cy="565962"/>
          </a:xfrm>
          <a:prstGeom prst="rect">
            <a:avLst/>
          </a:prstGeom>
          <a:noFill/>
        </p:spPr>
        <p:txBody>
          <a:bodyPr wrap="square" lIns="11847" tIns="5924" rIns="11847" bIns="5924" rtlCol="0">
            <a:spAutoFit/>
          </a:bodyPr>
          <a:lstStyle/>
          <a:p>
            <a:r>
              <a:rPr kumimoji="1" lang="zh-CN" altLang="en-US" sz="3600" b="1" dirty="0">
                <a:solidFill>
                  <a:schemeClr val="bg1"/>
                </a:solidFill>
                <a:ea typeface="微软雅黑" panose="020B0503020204020204" pitchFamily="34" charset="-122"/>
                <a:cs typeface="Arial" panose="020B0604020202020204" pitchFamily="34" charset="0"/>
              </a:rPr>
              <a:t>研究</a:t>
            </a:r>
            <a:r>
              <a:rPr kumimoji="1" lang="zh-CN" altLang="en-US" sz="3600" b="1" dirty="0" smtClean="0">
                <a:solidFill>
                  <a:schemeClr val="bg1"/>
                </a:solidFill>
                <a:ea typeface="微软雅黑" panose="020B0503020204020204" pitchFamily="34" charset="-122"/>
                <a:cs typeface="Arial" panose="020B0604020202020204" pitchFamily="34" charset="0"/>
              </a:rPr>
              <a:t>局限 </a:t>
            </a:r>
            <a:r>
              <a:rPr kumimoji="1" lang="en-US" altLang="zh-CN" sz="3600" b="1" dirty="0" smtClean="0">
                <a:solidFill>
                  <a:schemeClr val="bg1"/>
                </a:solidFill>
                <a:ea typeface="微软雅黑" panose="020B0503020204020204" pitchFamily="34" charset="-122"/>
                <a:cs typeface="Arial" panose="020B0604020202020204" pitchFamily="34" charset="0"/>
              </a:rPr>
              <a:t>Limitations</a:t>
            </a:r>
            <a:endParaRPr kumimoji="1" lang="zh-CN" altLang="en-US" sz="3600" b="1" dirty="0">
              <a:solidFill>
                <a:schemeClr val="bg1"/>
              </a:solidFill>
              <a:ea typeface="微软雅黑" panose="020B0503020204020204" pitchFamily="34" charset="-122"/>
              <a:cs typeface="Arial" panose="020B0604020202020204" pitchFamily="34" charset="0"/>
            </a:endParaRPr>
          </a:p>
        </p:txBody>
      </p:sp>
      <p:sp>
        <p:nvSpPr>
          <p:cNvPr id="10" name="幻灯片编号占位符 9"/>
          <p:cNvSpPr>
            <a:spLocks noGrp="1"/>
          </p:cNvSpPr>
          <p:nvPr>
            <p:ph type="sldNum" sz="quarter" idx="12"/>
          </p:nvPr>
        </p:nvSpPr>
        <p:spPr/>
        <p:txBody>
          <a:bodyPr/>
          <a:lstStyle/>
          <a:p>
            <a:fld id="{EADFEA85-5A77-449B-83CC-6129A30F980F}" type="slidenum">
              <a:rPr lang="zh-CN" altLang="en-US" smtClean="0"/>
              <a:t>37</a:t>
            </a:fld>
            <a:endParaRPr lang="zh-CN" altLang="en-US"/>
          </a:p>
        </p:txBody>
      </p:sp>
      <p:grpSp>
        <p:nvGrpSpPr>
          <p:cNvPr id="8" name="Group 3"/>
          <p:cNvGrpSpPr/>
          <p:nvPr/>
        </p:nvGrpSpPr>
        <p:grpSpPr>
          <a:xfrm>
            <a:off x="302474" y="1581476"/>
            <a:ext cx="3114256" cy="4601536"/>
            <a:chOff x="1912728" y="1458758"/>
            <a:chExt cx="3510757" cy="5187394"/>
          </a:xfrm>
        </p:grpSpPr>
        <p:grpSp>
          <p:nvGrpSpPr>
            <p:cNvPr id="9" name="Group 4"/>
            <p:cNvGrpSpPr/>
            <p:nvPr/>
          </p:nvGrpSpPr>
          <p:grpSpPr>
            <a:xfrm>
              <a:off x="1972256" y="1458758"/>
              <a:ext cx="292103" cy="5187394"/>
              <a:chOff x="1374772" y="1213680"/>
              <a:chExt cx="274322" cy="5187394"/>
            </a:xfrm>
          </p:grpSpPr>
          <p:sp>
            <p:nvSpPr>
              <p:cNvPr id="27" name="Pentagon 21"/>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solidFill>
                <a:schemeClr val="tx1">
                  <a:lumMod val="65000"/>
                  <a:lumOff val="3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Rectangle 23"/>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Rectangle 24"/>
              <p:cNvSpPr/>
              <p:nvPr/>
            </p:nvSpPr>
            <p:spPr>
              <a:xfrm>
                <a:off x="1404710" y="1213680"/>
                <a:ext cx="212954" cy="203438"/>
              </a:xfrm>
              <a:prstGeom prst="rect">
                <a:avLst/>
              </a:prstGeom>
              <a:solidFill>
                <a:schemeClr val="tx1">
                  <a:lumMod val="65000"/>
                  <a:lumOff val="3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25"/>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2" name="Straight Connector 26"/>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27"/>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28"/>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29"/>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30"/>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12" name="Trapezoid 6"/>
            <p:cNvSpPr/>
            <p:nvPr/>
          </p:nvSpPr>
          <p:spPr>
            <a:xfrm rot="16200000">
              <a:off x="1594832" y="5173992"/>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rapezoid 7"/>
            <p:cNvSpPr/>
            <p:nvPr/>
          </p:nvSpPr>
          <p:spPr>
            <a:xfrm rot="16200000">
              <a:off x="1594832" y="3988217"/>
              <a:ext cx="695326" cy="59529"/>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Trapezoid 8"/>
            <p:cNvSpPr/>
            <p:nvPr/>
          </p:nvSpPr>
          <p:spPr>
            <a:xfrm rot="16200000">
              <a:off x="1594832" y="2634935"/>
              <a:ext cx="695326" cy="59529"/>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Pentagon 9"/>
            <p:cNvSpPr/>
            <p:nvPr/>
          </p:nvSpPr>
          <p:spPr>
            <a:xfrm>
              <a:off x="1912729" y="2359899"/>
              <a:ext cx="3510756" cy="607219"/>
            </a:xfrm>
            <a:prstGeom prst="homePlate">
              <a:avLst>
                <a:gd name="adj" fmla="val 36274"/>
              </a:avLst>
            </a:prstGeom>
            <a:solidFill>
              <a:srgbClr val="8F000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Pentagon 10"/>
            <p:cNvSpPr/>
            <p:nvPr/>
          </p:nvSpPr>
          <p:spPr>
            <a:xfrm>
              <a:off x="1912729" y="3700297"/>
              <a:ext cx="3510756" cy="607219"/>
            </a:xfrm>
            <a:prstGeom prst="homePlate">
              <a:avLst>
                <a:gd name="adj" fmla="val 36274"/>
              </a:avLst>
            </a:prstGeom>
            <a:solidFill>
              <a:schemeClr val="bg2">
                <a:lumMod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Pentagon 11"/>
            <p:cNvSpPr/>
            <p:nvPr/>
          </p:nvSpPr>
          <p:spPr>
            <a:xfrm>
              <a:off x="1912728" y="4900147"/>
              <a:ext cx="3510756" cy="607219"/>
            </a:xfrm>
            <a:prstGeom prst="homePlate">
              <a:avLst>
                <a:gd name="adj" fmla="val 36274"/>
              </a:avLst>
            </a:prstGeom>
            <a:solidFill>
              <a:srgbClr val="8F000B"/>
            </a:solidFill>
            <a:ln w="3175">
              <a:solidFill>
                <a:srgbClr val="8F000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33"/>
            <p:cNvSpPr/>
            <p:nvPr/>
          </p:nvSpPr>
          <p:spPr>
            <a:xfrm>
              <a:off x="2679704" y="2419543"/>
              <a:ext cx="2330568" cy="478808"/>
            </a:xfrm>
            <a:prstGeom prst="rect">
              <a:avLst/>
            </a:prstGeom>
          </p:spPr>
          <p:txBody>
            <a:bodyPr wrap="square">
              <a:spAutoFit/>
            </a:bodyPr>
            <a:lstStyle/>
            <a:p>
              <a:pPr algn="ctr">
                <a:lnSpc>
                  <a:spcPct val="120000"/>
                </a:lnSpc>
              </a:pPr>
              <a:r>
                <a:rPr lang="zh-CN" alt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实验设计</a:t>
              </a:r>
              <a:r>
                <a:rPr lang="en-GB"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p>
          </p:txBody>
        </p:sp>
        <p:sp>
          <p:nvSpPr>
            <p:cNvPr id="20" name="TextBox 38"/>
            <p:cNvSpPr txBox="1"/>
            <p:nvPr/>
          </p:nvSpPr>
          <p:spPr>
            <a:xfrm>
              <a:off x="1939253" y="2478964"/>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p>
          </p:txBody>
        </p:sp>
        <p:sp>
          <p:nvSpPr>
            <p:cNvPr id="21" name="TextBox 191"/>
            <p:cNvSpPr txBox="1"/>
            <p:nvPr/>
          </p:nvSpPr>
          <p:spPr>
            <a:xfrm>
              <a:off x="1939253" y="3819527"/>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p>
          </p:txBody>
        </p:sp>
        <p:sp>
          <p:nvSpPr>
            <p:cNvPr id="22" name="TextBox 192"/>
            <p:cNvSpPr txBox="1"/>
            <p:nvPr/>
          </p:nvSpPr>
          <p:spPr>
            <a:xfrm>
              <a:off x="1939253" y="5018353"/>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p>
          </p:txBody>
        </p:sp>
        <p:sp>
          <p:nvSpPr>
            <p:cNvPr id="24" name="Rectangle 38"/>
            <p:cNvSpPr/>
            <p:nvPr/>
          </p:nvSpPr>
          <p:spPr>
            <a:xfrm>
              <a:off x="2679704" y="3721452"/>
              <a:ext cx="2330568" cy="478808"/>
            </a:xfrm>
            <a:prstGeom prst="rect">
              <a:avLst/>
            </a:prstGeom>
          </p:spPr>
          <p:txBody>
            <a:bodyPr wrap="square">
              <a:spAutoFit/>
            </a:bodyPr>
            <a:lstStyle/>
            <a:p>
              <a:pPr algn="ctr">
                <a:lnSpc>
                  <a:spcPct val="120000"/>
                </a:lnSpc>
              </a:pPr>
              <a:r>
                <a:rPr lang="zh-CN" alt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软件功能</a:t>
              </a:r>
              <a:r>
                <a:rPr lang="en-GB"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p>
          </p:txBody>
        </p:sp>
        <p:sp>
          <p:nvSpPr>
            <p:cNvPr id="26" name="Rectangle 40"/>
            <p:cNvSpPr/>
            <p:nvPr/>
          </p:nvSpPr>
          <p:spPr>
            <a:xfrm>
              <a:off x="2649137" y="4973703"/>
              <a:ext cx="2330568" cy="478808"/>
            </a:xfrm>
            <a:prstGeom prst="rect">
              <a:avLst/>
            </a:prstGeom>
          </p:spPr>
          <p:txBody>
            <a:bodyPr wrap="square">
              <a:spAutoFit/>
            </a:bodyPr>
            <a:lstStyle/>
            <a:p>
              <a:pPr algn="ctr">
                <a:lnSpc>
                  <a:spcPct val="120000"/>
                </a:lnSpc>
              </a:pPr>
              <a:r>
                <a:rPr lang="zh-CN" alt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用户样本</a:t>
              </a:r>
              <a:r>
                <a:rPr lang="en-GB"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p>
          </p:txBody>
        </p:sp>
      </p:grpSp>
      <p:sp>
        <p:nvSpPr>
          <p:cNvPr id="7" name="矩形 6"/>
          <p:cNvSpPr/>
          <p:nvPr/>
        </p:nvSpPr>
        <p:spPr>
          <a:xfrm>
            <a:off x="3785616" y="2310930"/>
            <a:ext cx="5221224" cy="707886"/>
          </a:xfrm>
          <a:prstGeom prst="rect">
            <a:avLst/>
          </a:prstGeom>
        </p:spPr>
        <p:txBody>
          <a:bodyPr wrap="square">
            <a:spAutoFit/>
          </a:bodyPr>
          <a:lstStyle/>
          <a:p>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要求小组使用知识协作软件进行协作，但使用软件本身就给协作造成了一些阻碍。</a:t>
            </a:r>
            <a:endParaRPr lang="zh-CN" altLang="en-US" dirty="0">
              <a:latin typeface="微软雅黑" panose="020B0503020204020204" pitchFamily="34" charset="-122"/>
              <a:ea typeface="微软雅黑" panose="020B0503020204020204" pitchFamily="34" charset="-122"/>
            </a:endParaRPr>
          </a:p>
        </p:txBody>
      </p:sp>
      <p:sp>
        <p:nvSpPr>
          <p:cNvPr id="39" name="矩形 38"/>
          <p:cNvSpPr/>
          <p:nvPr/>
        </p:nvSpPr>
        <p:spPr>
          <a:xfrm>
            <a:off x="3785616" y="3370729"/>
            <a:ext cx="5221224" cy="1015663"/>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rPr>
              <a:t>网页版有道云协作的消息即时通知性较差</a:t>
            </a:r>
            <a:r>
              <a:rPr lang="zh-CN" altLang="en-US" sz="2000" dirty="0">
                <a:latin typeface="微软雅黑" panose="020B0503020204020204" pitchFamily="34" charset="-122"/>
                <a:ea typeface="微软雅黑" panose="020B0503020204020204" pitchFamily="34" charset="-122"/>
              </a:rPr>
              <a:t>；</a:t>
            </a: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Morae</a:t>
            </a:r>
            <a:r>
              <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rPr>
              <a:t>的稳定性较差，出现了</a:t>
            </a: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H</a:t>
            </a:r>
            <a:r>
              <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rPr>
              <a:t>组第二次任务数据无法读取的问题。</a:t>
            </a:r>
            <a:endParaRPr lang="zh-CN" altLang="en-US" dirty="0">
              <a:latin typeface="微软雅黑" panose="020B0503020204020204" pitchFamily="34" charset="-122"/>
              <a:ea typeface="微软雅黑" panose="020B0503020204020204" pitchFamily="34" charset="-122"/>
            </a:endParaRPr>
          </a:p>
        </p:txBody>
      </p:sp>
      <p:sp>
        <p:nvSpPr>
          <p:cNvPr id="40" name="矩形 39"/>
          <p:cNvSpPr/>
          <p:nvPr/>
        </p:nvSpPr>
        <p:spPr>
          <a:xfrm>
            <a:off x="3785616" y="4446500"/>
            <a:ext cx="5221224" cy="1015663"/>
          </a:xfrm>
          <a:prstGeom prst="rect">
            <a:avLst/>
          </a:prstGeom>
        </p:spPr>
        <p:txBody>
          <a:bodyPr wrap="square">
            <a:spAutoFit/>
          </a:bodyPr>
          <a:lstStyle/>
          <a:p>
            <a:r>
              <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rPr>
              <a:t>未控制男女比例、学历水平等特征；样本较小可能会因为个体差异性对实验结果产生影响。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5461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53A4-4E82-A147-954C-28D4389C0683}"/>
              </a:ext>
            </a:extLst>
          </p:cNvPr>
          <p:cNvSpPr>
            <a:spLocks noGrp="1"/>
          </p:cNvSpPr>
          <p:nvPr>
            <p:ph type="title"/>
          </p:nvPr>
        </p:nvSpPr>
        <p:spPr/>
        <p:txBody>
          <a:bodyPr/>
          <a:lstStyle/>
          <a:p>
            <a:r>
              <a:rPr kumimoji="1" lang="zh-CN" altLang="en-US" sz="3600" b="1" dirty="0">
                <a:latin typeface="+mn-lt"/>
                <a:ea typeface="微软雅黑" panose="020B0503020204020204" pitchFamily="34" charset="-122"/>
                <a:cs typeface="Arial" panose="020B0604020202020204" pitchFamily="34" charset="0"/>
              </a:rPr>
              <a:t>谢谢大家</a:t>
            </a:r>
            <a:r>
              <a:rPr kumimoji="1" lang="zh-CN" altLang="en-US" sz="3600" b="1" dirty="0" smtClean="0">
                <a:latin typeface="+mn-lt"/>
                <a:ea typeface="微软雅黑" panose="020B0503020204020204" pitchFamily="34" charset="-122"/>
                <a:cs typeface="Arial" panose="020B0604020202020204" pitchFamily="34" charset="0"/>
              </a:rPr>
              <a:t>！</a:t>
            </a:r>
            <a:r>
              <a:rPr kumimoji="1" lang="en-US" altLang="zh-CN" sz="3600" b="1" dirty="0" smtClean="0">
                <a:latin typeface="+mn-lt"/>
                <a:ea typeface="微软雅黑" panose="020B0503020204020204" pitchFamily="34" charset="-122"/>
                <a:cs typeface="Arial" panose="020B0604020202020204" pitchFamily="34" charset="0"/>
              </a:rPr>
              <a:t>Thank you!</a:t>
            </a:r>
            <a:endParaRPr kumimoji="1" lang="en-US" sz="3600" b="1" dirty="0">
              <a:latin typeface="+mn-lt"/>
              <a:ea typeface="微软雅黑" panose="020B0503020204020204" pitchFamily="34" charset="-122"/>
              <a:cs typeface="Arial" panose="020B0604020202020204" pitchFamily="34" charset="0"/>
            </a:endParaRPr>
          </a:p>
        </p:txBody>
      </p:sp>
      <p:sp>
        <p:nvSpPr>
          <p:cNvPr id="3" name="Content Placeholder 2">
            <a:extLst>
              <a:ext uri="{FF2B5EF4-FFF2-40B4-BE49-F238E27FC236}">
                <a16:creationId xmlns:a16="http://schemas.microsoft.com/office/drawing/2014/main" id="{8096913F-B753-A749-83AE-D12CCEA72049}"/>
              </a:ext>
            </a:extLst>
          </p:cNvPr>
          <p:cNvSpPr>
            <a:spLocks noGrp="1"/>
          </p:cNvSpPr>
          <p:nvPr>
            <p:ph idx="1"/>
          </p:nvPr>
        </p:nvSpPr>
        <p:spPr/>
        <p:txBody>
          <a:bodyPr/>
          <a:lstStyle/>
          <a:p>
            <a:r>
              <a:rPr lang="zh-CN" altLang="en-US" dirty="0"/>
              <a:t>请不吝赐教！</a:t>
            </a:r>
            <a:endParaRPr lang="en-US" altLang="zh-CN" dirty="0"/>
          </a:p>
          <a:p>
            <a:endParaRPr lang="en-US" dirty="0"/>
          </a:p>
          <a:p>
            <a:endParaRPr lang="en-US" altLang="zh-CN" dirty="0"/>
          </a:p>
          <a:p>
            <a:endParaRPr lang="en-US" altLang="zh-CN" dirty="0" smtClean="0"/>
          </a:p>
          <a:p>
            <a:endParaRPr lang="en-US" altLang="zh-CN" dirty="0"/>
          </a:p>
          <a:p>
            <a:endParaRPr lang="en-US" altLang="zh-CN" dirty="0"/>
          </a:p>
          <a:p>
            <a:r>
              <a:rPr lang="zh-CN" altLang="en-US" dirty="0"/>
              <a:t>联系方式：</a:t>
            </a:r>
            <a:endParaRPr lang="en-US" altLang="zh-CN" dirty="0"/>
          </a:p>
          <a:p>
            <a:r>
              <a:rPr lang="zh-CN" altLang="en-US" dirty="0"/>
              <a:t>张鹏翼：</a:t>
            </a:r>
            <a:r>
              <a:rPr lang="en-US" altLang="zh-CN" dirty="0"/>
              <a:t>pengyi@pku.edu.cn</a:t>
            </a:r>
            <a:endParaRPr lang="en-US" dirty="0"/>
          </a:p>
        </p:txBody>
      </p:sp>
      <p:sp>
        <p:nvSpPr>
          <p:cNvPr id="4" name="矩形 3"/>
          <p:cNvSpPr/>
          <p:nvPr/>
        </p:nvSpPr>
        <p:spPr>
          <a:xfrm>
            <a:off x="816692" y="2071752"/>
            <a:ext cx="7698658" cy="646331"/>
          </a:xfrm>
          <a:prstGeom prst="rect">
            <a:avLst/>
          </a:prstGeom>
        </p:spPr>
        <p:txBody>
          <a:bodyPr wrap="square">
            <a:spAutoFit/>
          </a:bodyPr>
          <a:lstStyle/>
          <a:p>
            <a:r>
              <a:rPr lang="en-US" altLang="zh-CN" dirty="0"/>
              <a:t>This</a:t>
            </a:r>
            <a:r>
              <a:rPr lang="zh-CN" altLang="en-US" dirty="0"/>
              <a:t> </a:t>
            </a:r>
            <a:r>
              <a:rPr lang="en-US" altLang="zh-CN" dirty="0"/>
              <a:t>research</a:t>
            </a:r>
            <a:r>
              <a:rPr lang="zh-CN" altLang="en-US" dirty="0"/>
              <a:t> </a:t>
            </a:r>
            <a:r>
              <a:rPr lang="en-US" altLang="zh-CN" dirty="0"/>
              <a:t>is</a:t>
            </a:r>
            <a:r>
              <a:rPr lang="zh-CN" altLang="en-US" dirty="0"/>
              <a:t> </a:t>
            </a:r>
            <a:r>
              <a:rPr lang="en-US" altLang="zh-CN" dirty="0"/>
              <a:t>supported</a:t>
            </a:r>
            <a:r>
              <a:rPr lang="zh-CN" altLang="en-US" dirty="0"/>
              <a:t> </a:t>
            </a:r>
            <a:r>
              <a:rPr lang="en-US" altLang="zh-CN" dirty="0"/>
              <a:t>by</a:t>
            </a:r>
            <a:r>
              <a:rPr lang="zh-CN" altLang="en-US" dirty="0"/>
              <a:t> </a:t>
            </a:r>
            <a:r>
              <a:rPr lang="en-US" altLang="zh-CN" dirty="0"/>
              <a:t>the</a:t>
            </a:r>
            <a:r>
              <a:rPr lang="zh-CN" altLang="en-US" dirty="0"/>
              <a:t> </a:t>
            </a:r>
            <a:r>
              <a:rPr lang="en-US" altLang="zh-CN" dirty="0"/>
              <a:t>OCLC/ALISE</a:t>
            </a:r>
            <a:r>
              <a:rPr lang="zh-CN" altLang="en-US" dirty="0"/>
              <a:t> </a:t>
            </a:r>
            <a:r>
              <a:rPr lang="en-US" altLang="zh-CN" dirty="0"/>
              <a:t>Research</a:t>
            </a:r>
            <a:r>
              <a:rPr lang="zh-CN" altLang="en-US" dirty="0"/>
              <a:t> </a:t>
            </a:r>
            <a:r>
              <a:rPr lang="en-US" altLang="zh-CN" dirty="0"/>
              <a:t>Grant</a:t>
            </a:r>
            <a:r>
              <a:rPr lang="zh-CN" altLang="en-US" dirty="0"/>
              <a:t> </a:t>
            </a:r>
            <a:r>
              <a:rPr lang="en-US" altLang="zh-CN" dirty="0"/>
              <a:t>and</a:t>
            </a:r>
            <a:r>
              <a:rPr lang="zh-CN" altLang="en-US" dirty="0"/>
              <a:t> </a:t>
            </a:r>
            <a:r>
              <a:rPr lang="en-US" altLang="zh-CN" dirty="0"/>
              <a:t>National</a:t>
            </a:r>
            <a:r>
              <a:rPr lang="zh-CN" altLang="en-US" dirty="0"/>
              <a:t> </a:t>
            </a:r>
            <a:r>
              <a:rPr lang="en-US" altLang="zh-CN" dirty="0"/>
              <a:t>Science</a:t>
            </a:r>
            <a:r>
              <a:rPr lang="zh-CN" altLang="en-US" dirty="0"/>
              <a:t> </a:t>
            </a:r>
            <a:r>
              <a:rPr lang="en-US" altLang="zh-CN" dirty="0"/>
              <a:t>Foundation</a:t>
            </a:r>
            <a:r>
              <a:rPr lang="zh-CN" altLang="en-US" dirty="0"/>
              <a:t> </a:t>
            </a:r>
            <a:r>
              <a:rPr lang="en-US" altLang="zh-CN" dirty="0"/>
              <a:t>of</a:t>
            </a:r>
            <a:r>
              <a:rPr lang="zh-CN" altLang="en-US" dirty="0"/>
              <a:t> </a:t>
            </a:r>
            <a:r>
              <a:rPr lang="en-US" altLang="zh-CN" dirty="0"/>
              <a:t>China</a:t>
            </a:r>
            <a:r>
              <a:rPr lang="zh-CN" altLang="en-US" dirty="0"/>
              <a:t> </a:t>
            </a:r>
            <a:r>
              <a:rPr lang="en-US" altLang="zh-CN" dirty="0"/>
              <a:t>(NSFC). Thank you for this support.</a:t>
            </a:r>
          </a:p>
        </p:txBody>
      </p:sp>
      <p:pic>
        <p:nvPicPr>
          <p:cNvPr id="5" name="Picture 3"/>
          <p:cNvPicPr>
            <a:picLocks noChangeAspect="1"/>
          </p:cNvPicPr>
          <p:nvPr/>
        </p:nvPicPr>
        <p:blipFill>
          <a:blip r:embed="rId2"/>
          <a:stretch>
            <a:fillRect/>
          </a:stretch>
        </p:blipFill>
        <p:spPr>
          <a:xfrm>
            <a:off x="993354" y="3031875"/>
            <a:ext cx="2209800" cy="787400"/>
          </a:xfrm>
          <a:prstGeom prst="rect">
            <a:avLst/>
          </a:prstGeom>
        </p:spPr>
      </p:pic>
      <p:pic>
        <p:nvPicPr>
          <p:cNvPr id="6" name="Picture 4"/>
          <p:cNvPicPr>
            <a:picLocks noChangeAspect="1"/>
          </p:cNvPicPr>
          <p:nvPr/>
        </p:nvPicPr>
        <p:blipFill>
          <a:blip r:embed="rId3"/>
          <a:stretch>
            <a:fillRect/>
          </a:stretch>
        </p:blipFill>
        <p:spPr>
          <a:xfrm>
            <a:off x="3970902" y="3031875"/>
            <a:ext cx="1524540" cy="787400"/>
          </a:xfrm>
          <a:prstGeom prst="rect">
            <a:avLst/>
          </a:prstGeom>
        </p:spPr>
      </p:pic>
      <p:pic>
        <p:nvPicPr>
          <p:cNvPr id="7" name="图片 6"/>
          <p:cNvPicPr>
            <a:picLocks noChangeAspect="1"/>
          </p:cNvPicPr>
          <p:nvPr/>
        </p:nvPicPr>
        <p:blipFill>
          <a:blip r:embed="rId4"/>
          <a:stretch>
            <a:fillRect/>
          </a:stretch>
        </p:blipFill>
        <p:spPr>
          <a:xfrm>
            <a:off x="6231936" y="2870221"/>
            <a:ext cx="1696329" cy="1193838"/>
          </a:xfrm>
          <a:prstGeom prst="rect">
            <a:avLst/>
          </a:prstGeom>
        </p:spPr>
      </p:pic>
    </p:spTree>
    <p:extLst>
      <p:ext uri="{BB962C8B-B14F-4D97-AF65-F5344CB8AC3E}">
        <p14:creationId xmlns:p14="http://schemas.microsoft.com/office/powerpoint/2010/main" val="1916141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p:txBody>
          <a:bodyPr/>
          <a:lstStyle/>
          <a:p>
            <a:r>
              <a:rPr lang="en-US" altLang="zh-CN" dirty="0"/>
              <a:t>Sensemaking theories and models</a:t>
            </a:r>
            <a:endParaRPr lang="zh-CN" altLang="en-US" dirty="0"/>
          </a:p>
          <a:p>
            <a:pPr lvl="1"/>
            <a:r>
              <a:rPr lang="en-US" altLang="zh-CN" sz="1600" dirty="0"/>
              <a:t>Sensemaking is comprised of iterations of</a:t>
            </a:r>
            <a:r>
              <a:rPr lang="zh-CN" altLang="en-US" sz="1600" dirty="0"/>
              <a:t> </a:t>
            </a:r>
            <a:r>
              <a:rPr lang="en-US" altLang="zh-CN" sz="1600" dirty="0"/>
              <a:t>and sensemaking processes</a:t>
            </a:r>
            <a:r>
              <a:rPr lang="zh-CN" altLang="en-US" sz="1600" dirty="0"/>
              <a:t> </a:t>
            </a:r>
            <a:r>
              <a:rPr lang="en-US" altLang="zh-CN" sz="1600" dirty="0"/>
              <a:t>(</a:t>
            </a:r>
            <a:r>
              <a:rPr lang="it-IT" altLang="zh-CN" sz="1600" dirty="0"/>
              <a:t>Choo, 2006; Dervin, 1992, 1998; P. Pirolli &amp; Card, 1995; Qu &amp; Furnas, 2008; Russell et al., 1993; Weick,</a:t>
            </a:r>
            <a:r>
              <a:rPr lang="zh-CN" altLang="en-US" sz="1600" dirty="0"/>
              <a:t> </a:t>
            </a:r>
            <a:r>
              <a:rPr lang="en-US" altLang="zh-CN" sz="1600" dirty="0"/>
              <a:t>1995)</a:t>
            </a:r>
            <a:endParaRPr lang="zh-CN" altLang="en-US" sz="1600" dirty="0"/>
          </a:p>
          <a:p>
            <a:pPr lvl="1"/>
            <a:r>
              <a:rPr lang="en-US" altLang="zh-CN" sz="1600" dirty="0"/>
              <a:t>Sensemaking</a:t>
            </a:r>
            <a:r>
              <a:rPr lang="zh-CN" altLang="en-US" sz="1600" dirty="0"/>
              <a:t> </a:t>
            </a:r>
            <a:r>
              <a:rPr lang="en-US" altLang="zh-CN" sz="1600" dirty="0"/>
              <a:t>involves many dimensions: behavioral, cognitive,</a:t>
            </a:r>
            <a:r>
              <a:rPr lang="zh-CN" altLang="en-US" sz="1600" dirty="0"/>
              <a:t> </a:t>
            </a:r>
            <a:r>
              <a:rPr lang="en-US" altLang="zh-CN" sz="1600" dirty="0"/>
              <a:t>emotional, contextual, social, and so on</a:t>
            </a:r>
            <a:r>
              <a:rPr lang="zh-CN" altLang="en-US" sz="1600" dirty="0"/>
              <a:t> </a:t>
            </a:r>
            <a:r>
              <a:rPr lang="en-US" altLang="zh-CN" sz="1600" dirty="0"/>
              <a:t>(Wilson, 1999)</a:t>
            </a:r>
            <a:endParaRPr lang="zh-CN" altLang="en-US" sz="1600" dirty="0"/>
          </a:p>
          <a:p>
            <a:r>
              <a:rPr lang="en-US" altLang="zh-CN" dirty="0"/>
              <a:t>Collaborative information seeking</a:t>
            </a:r>
            <a:endParaRPr lang="zh-CN" altLang="en-US" dirty="0"/>
          </a:p>
          <a:p>
            <a:pPr lvl="1"/>
            <a:r>
              <a:rPr lang="en-US" altLang="zh-CN" sz="1600" dirty="0"/>
              <a:t>Collaborative sensemaking may involve seeking for information collaboratively, or seeking for information individually and then make</a:t>
            </a:r>
            <a:r>
              <a:rPr lang="zh-CN" altLang="en-US" sz="1600" dirty="0"/>
              <a:t> </a:t>
            </a:r>
            <a:r>
              <a:rPr lang="en-US" altLang="zh-CN" sz="1600" dirty="0"/>
              <a:t>sense of it together</a:t>
            </a:r>
            <a:r>
              <a:rPr lang="zh-CN" altLang="en-US" sz="1600" dirty="0"/>
              <a:t> </a:t>
            </a:r>
            <a:r>
              <a:rPr lang="en-US" altLang="zh-CN" sz="1600" dirty="0"/>
              <a:t>(Peter </a:t>
            </a:r>
            <a:r>
              <a:rPr lang="en-US" altLang="zh-CN" sz="1600" dirty="0" err="1"/>
              <a:t>Pirolli</a:t>
            </a:r>
            <a:r>
              <a:rPr lang="en-US" altLang="zh-CN" sz="1600" dirty="0"/>
              <a:t> &amp; Card, 2005; Russell et al., 1993; </a:t>
            </a:r>
            <a:r>
              <a:rPr lang="en-US" altLang="zh-CN" sz="1600" dirty="0" err="1"/>
              <a:t>Stefik</a:t>
            </a:r>
            <a:r>
              <a:rPr lang="en-US" altLang="zh-CN" sz="1600" dirty="0"/>
              <a:t> et al., 1999;</a:t>
            </a:r>
            <a:r>
              <a:rPr lang="zh-CN" altLang="en-US" sz="1600" dirty="0"/>
              <a:t> </a:t>
            </a:r>
            <a:r>
              <a:rPr lang="en-US" altLang="zh-CN" sz="1600" dirty="0"/>
              <a:t>Zhang &amp; Soergel, 2014</a:t>
            </a:r>
            <a:r>
              <a:rPr lang="en-US" altLang="zh-CN" sz="1600" dirty="0" smtClean="0"/>
              <a:t>)</a:t>
            </a:r>
          </a:p>
          <a:p>
            <a:r>
              <a:rPr lang="en-US" altLang="zh-CN" dirty="0" smtClean="0"/>
              <a:t>Group Intimacy</a:t>
            </a:r>
          </a:p>
          <a:p>
            <a:r>
              <a:rPr lang="en-US" altLang="zh-CN" dirty="0" smtClean="0"/>
              <a:t>Group thinking style</a:t>
            </a:r>
            <a:endParaRPr lang="zh-CN" altLang="en-US" dirty="0"/>
          </a:p>
        </p:txBody>
      </p:sp>
    </p:spTree>
    <p:extLst>
      <p:ext uri="{BB962C8B-B14F-4D97-AF65-F5344CB8AC3E}">
        <p14:creationId xmlns:p14="http://schemas.microsoft.com/office/powerpoint/2010/main" val="3669824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Sensemaking</a:t>
            </a:r>
            <a:endParaRPr lang="en-US" dirty="0"/>
          </a:p>
        </p:txBody>
      </p:sp>
      <p:sp>
        <p:nvSpPr>
          <p:cNvPr id="5" name="Content Placeholder 4"/>
          <p:cNvSpPr>
            <a:spLocks noGrp="1"/>
          </p:cNvSpPr>
          <p:nvPr>
            <p:ph idx="1"/>
          </p:nvPr>
        </p:nvSpPr>
        <p:spPr>
          <a:xfrm>
            <a:off x="685800" y="1600200"/>
            <a:ext cx="7848600" cy="4525963"/>
          </a:xfrm>
        </p:spPr>
        <p:txBody>
          <a:bodyPr>
            <a:normAutofit lnSpcReduction="10000"/>
          </a:bodyPr>
          <a:lstStyle/>
          <a:p>
            <a:r>
              <a:rPr lang="en-US" dirty="0" smtClean="0"/>
              <a:t>Sensemaking is the task of </a:t>
            </a:r>
            <a:r>
              <a:rPr lang="en-US" b="1" dirty="0" smtClean="0"/>
              <a:t>creating an understanding of a problem or task </a:t>
            </a:r>
            <a:br>
              <a:rPr lang="en-US" b="1" dirty="0" smtClean="0"/>
            </a:br>
            <a:r>
              <a:rPr lang="en-US" dirty="0" smtClean="0"/>
              <a:t>so that further actions may be taken in </a:t>
            </a:r>
            <a:br>
              <a:rPr lang="en-US" dirty="0" smtClean="0"/>
            </a:br>
            <a:r>
              <a:rPr lang="en-US" dirty="0" smtClean="0"/>
              <a:t>an informed manner.  (</a:t>
            </a:r>
            <a:r>
              <a:rPr lang="en-US" dirty="0" err="1" smtClean="0"/>
              <a:t>Stefik</a:t>
            </a:r>
            <a:r>
              <a:rPr lang="en-US" dirty="0" smtClean="0"/>
              <a:t>, 1999)</a:t>
            </a:r>
          </a:p>
          <a:p>
            <a:pPr lvl="1"/>
            <a:r>
              <a:rPr lang="en-US" dirty="0" smtClean="0"/>
              <a:t>An important part of sensemaking involves making clear the interrelated </a:t>
            </a:r>
            <a:r>
              <a:rPr lang="en-US" b="1" dirty="0" smtClean="0"/>
              <a:t>concepts and their relationships</a:t>
            </a:r>
            <a:r>
              <a:rPr lang="en-US" dirty="0" smtClean="0"/>
              <a:t> in a problem or task space</a:t>
            </a:r>
          </a:p>
          <a:p>
            <a:pPr lvl="1"/>
            <a:endParaRPr lang="en-US" dirty="0" smtClean="0"/>
          </a:p>
          <a:p>
            <a:r>
              <a:rPr lang="en-US" dirty="0" smtClean="0"/>
              <a:t>Sensemaking is particularly important in</a:t>
            </a:r>
          </a:p>
          <a:p>
            <a:pPr lvl="1"/>
            <a:r>
              <a:rPr lang="en-US" dirty="0"/>
              <a:t>N</a:t>
            </a:r>
            <a:r>
              <a:rPr lang="en-US" dirty="0" smtClean="0"/>
              <a:t>ew situations</a:t>
            </a:r>
          </a:p>
          <a:p>
            <a:pPr lvl="1"/>
            <a:r>
              <a:rPr lang="en-US" dirty="0" smtClean="0"/>
              <a:t>Less structured tasks</a:t>
            </a:r>
          </a:p>
          <a:p>
            <a:pPr lvl="1"/>
            <a:r>
              <a:rPr lang="en-US" dirty="0" smtClean="0"/>
              <a:t>Collaborative settings</a:t>
            </a:r>
          </a:p>
        </p:txBody>
      </p:sp>
      <p:sp>
        <p:nvSpPr>
          <p:cNvPr id="7" name="Slide Number Placeholder 6"/>
          <p:cNvSpPr>
            <a:spLocks noGrp="1"/>
          </p:cNvSpPr>
          <p:nvPr>
            <p:ph type="sldNum" sz="quarter" idx="12"/>
          </p:nvPr>
        </p:nvSpPr>
        <p:spPr/>
        <p:txBody>
          <a:bodyPr/>
          <a:lstStyle/>
          <a:p>
            <a:fld id="{EC27CE1E-ACCA-44A3-927E-3B5864741A9E}" type="slidenum">
              <a:rPr lang="en-US" smtClean="0"/>
              <a:pPr/>
              <a:t>5</a:t>
            </a:fld>
            <a:endParaRPr lang="en-US"/>
          </a:p>
        </p:txBody>
      </p:sp>
    </p:spTree>
    <p:extLst>
      <p:ext uri="{BB962C8B-B14F-4D97-AF65-F5344CB8AC3E}">
        <p14:creationId xmlns:p14="http://schemas.microsoft.com/office/powerpoint/2010/main" val="1933261223"/>
      </p:ext>
    </p:extLst>
  </p:cSld>
  <p:clrMapOvr>
    <a:masterClrMapping/>
  </p:clrMapOvr>
  <p:transition advTm="27909"/>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normAutofit/>
          </a:bodyPr>
          <a:lstStyle/>
          <a:p>
            <a:r>
              <a:rPr lang="en-US" altLang="zh-CN" dirty="0" smtClean="0">
                <a:cs typeface="Arial" charset="0"/>
              </a:rPr>
              <a:t>Individual sensemaking</a:t>
            </a:r>
            <a:endParaRPr lang="en-US" altLang="zh-CN" dirty="0">
              <a:cs typeface="Arial" charset="0"/>
            </a:endParaRPr>
          </a:p>
        </p:txBody>
      </p:sp>
      <p:sp>
        <p:nvSpPr>
          <p:cNvPr id="410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66A466D-0412-0849-A256-5FD64EB73867}" type="slidenum">
              <a:rPr lang="en-US" altLang="zh-CN">
                <a:solidFill>
                  <a:srgbClr val="898989"/>
                </a:solidFill>
                <a:latin typeface="Calibri" charset="0"/>
                <a:ea typeface="宋体" charset="0"/>
              </a:rPr>
              <a:pPr eaLnBrk="1" hangingPunct="1"/>
              <a:t>6</a:t>
            </a:fld>
            <a:endParaRPr lang="en-US" altLang="zh-CN">
              <a:solidFill>
                <a:srgbClr val="898989"/>
              </a:solidFill>
              <a:latin typeface="Calibri" charset="0"/>
              <a:ea typeface="宋体" charset="0"/>
            </a:endParaRPr>
          </a:p>
        </p:txBody>
      </p:sp>
      <p:pic>
        <p:nvPicPr>
          <p:cNvPr id="18" name="Picture 17"/>
          <p:cNvPicPr>
            <a:picLocks noChangeAspect="1"/>
          </p:cNvPicPr>
          <p:nvPr/>
        </p:nvPicPr>
        <p:blipFill>
          <a:blip r:embed="rId3"/>
          <a:stretch>
            <a:fillRect/>
          </a:stretch>
        </p:blipFill>
        <p:spPr>
          <a:xfrm>
            <a:off x="816264" y="1763199"/>
            <a:ext cx="7070436" cy="4195409"/>
          </a:xfrm>
          <a:prstGeom prst="rect">
            <a:avLst/>
          </a:prstGeom>
        </p:spPr>
      </p:pic>
    </p:spTree>
    <p:extLst>
      <p:ext uri="{BB962C8B-B14F-4D97-AF65-F5344CB8AC3E}">
        <p14:creationId xmlns:p14="http://schemas.microsoft.com/office/powerpoint/2010/main" val="123814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Collaborative</a:t>
            </a:r>
            <a:r>
              <a:rPr lang="zh-CN" altLang="en-US" dirty="0" smtClean="0"/>
              <a:t> </a:t>
            </a:r>
            <a:r>
              <a:rPr lang="en-US" altLang="zh-CN" dirty="0" smtClean="0"/>
              <a:t>sensemaking</a:t>
            </a:r>
            <a:endParaRPr lang="en-US" dirty="0"/>
          </a:p>
        </p:txBody>
      </p:sp>
      <p:grpSp>
        <p:nvGrpSpPr>
          <p:cNvPr id="11" name="Group 10"/>
          <p:cNvGrpSpPr/>
          <p:nvPr/>
        </p:nvGrpSpPr>
        <p:grpSpPr>
          <a:xfrm>
            <a:off x="3557246" y="2068609"/>
            <a:ext cx="2154011" cy="1374543"/>
            <a:chOff x="3990109" y="2871431"/>
            <a:chExt cx="1288472" cy="791366"/>
          </a:xfrm>
        </p:grpSpPr>
        <p:sp>
          <p:nvSpPr>
            <p:cNvPr id="41" name="Oval 40"/>
            <p:cNvSpPr/>
            <p:nvPr/>
          </p:nvSpPr>
          <p:spPr>
            <a:xfrm>
              <a:off x="3990109" y="2871431"/>
              <a:ext cx="1288472" cy="791366"/>
            </a:xfrm>
            <a:prstGeom prst="ellipse">
              <a:avLst/>
            </a:prstGeom>
            <a:noFill/>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a:p>
              <a:pPr algn="ctr"/>
              <a:endParaRPr lang="en-US" sz="1350" dirty="0"/>
            </a:p>
          </p:txBody>
        </p:sp>
        <p:pic>
          <p:nvPicPr>
            <p:cNvPr id="42" name="Picture 41"/>
            <p:cNvPicPr>
              <a:picLocks noChangeAspect="1"/>
            </p:cNvPicPr>
            <p:nvPr/>
          </p:nvPicPr>
          <p:blipFill>
            <a:blip r:embed="rId2"/>
            <a:stretch>
              <a:fillRect/>
            </a:stretch>
          </p:blipFill>
          <p:spPr>
            <a:xfrm>
              <a:off x="4226401" y="2984543"/>
              <a:ext cx="838247" cy="551587"/>
            </a:xfrm>
            <a:prstGeom prst="rect">
              <a:avLst/>
            </a:prstGeom>
          </p:spPr>
        </p:pic>
      </p:grpSp>
      <p:pic>
        <p:nvPicPr>
          <p:cNvPr id="43" name="Picture 42"/>
          <p:cNvPicPr>
            <a:picLocks noChangeAspect="1"/>
          </p:cNvPicPr>
          <p:nvPr/>
        </p:nvPicPr>
        <p:blipFill>
          <a:blip r:embed="rId3"/>
          <a:stretch>
            <a:fillRect/>
          </a:stretch>
        </p:blipFill>
        <p:spPr>
          <a:xfrm>
            <a:off x="1805349" y="1855078"/>
            <a:ext cx="855766" cy="581076"/>
          </a:xfrm>
          <a:prstGeom prst="rect">
            <a:avLst/>
          </a:prstGeom>
        </p:spPr>
      </p:pic>
      <p:sp>
        <p:nvSpPr>
          <p:cNvPr id="47" name="Oval 46"/>
          <p:cNvSpPr/>
          <p:nvPr/>
        </p:nvSpPr>
        <p:spPr>
          <a:xfrm>
            <a:off x="1690455" y="1744971"/>
            <a:ext cx="1213238" cy="779089"/>
          </a:xfrm>
          <a:prstGeom prst="ellipse">
            <a:avLst/>
          </a:prstGeom>
          <a:noFill/>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a:p>
            <a:pPr algn="ctr"/>
            <a:endParaRPr lang="en-US" sz="1350" dirty="0"/>
          </a:p>
        </p:txBody>
      </p:sp>
      <p:grpSp>
        <p:nvGrpSpPr>
          <p:cNvPr id="4" name="Group 3"/>
          <p:cNvGrpSpPr/>
          <p:nvPr/>
        </p:nvGrpSpPr>
        <p:grpSpPr>
          <a:xfrm>
            <a:off x="6774882" y="1855078"/>
            <a:ext cx="1295062" cy="823758"/>
            <a:chOff x="6137515" y="2456731"/>
            <a:chExt cx="1066898" cy="660969"/>
          </a:xfrm>
        </p:grpSpPr>
        <p:pic>
          <p:nvPicPr>
            <p:cNvPr id="45" name="Picture 44"/>
            <p:cNvPicPr>
              <a:picLocks noChangeAspect="1"/>
            </p:cNvPicPr>
            <p:nvPr/>
          </p:nvPicPr>
          <p:blipFill>
            <a:blip r:embed="rId4"/>
            <a:stretch>
              <a:fillRect/>
            </a:stretch>
          </p:blipFill>
          <p:spPr>
            <a:xfrm flipH="1" flipV="1">
              <a:off x="6377171" y="2532320"/>
              <a:ext cx="587585" cy="367651"/>
            </a:xfrm>
            <a:prstGeom prst="rect">
              <a:avLst/>
            </a:prstGeom>
          </p:spPr>
        </p:pic>
        <p:sp>
          <p:nvSpPr>
            <p:cNvPr id="48" name="Oval 47"/>
            <p:cNvSpPr/>
            <p:nvPr/>
          </p:nvSpPr>
          <p:spPr>
            <a:xfrm>
              <a:off x="6137515" y="2456731"/>
              <a:ext cx="1066898" cy="660969"/>
            </a:xfrm>
            <a:prstGeom prst="ellipse">
              <a:avLst/>
            </a:prstGeom>
            <a:noFill/>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a:p>
              <a:pPr algn="ctr"/>
              <a:endParaRPr lang="en-US" sz="1350" dirty="0"/>
            </a:p>
          </p:txBody>
        </p:sp>
      </p:grpSp>
      <p:grpSp>
        <p:nvGrpSpPr>
          <p:cNvPr id="5" name="Group 4"/>
          <p:cNvGrpSpPr/>
          <p:nvPr/>
        </p:nvGrpSpPr>
        <p:grpSpPr>
          <a:xfrm>
            <a:off x="6269471" y="4393250"/>
            <a:ext cx="1266946" cy="784417"/>
            <a:chOff x="5776663" y="3785699"/>
            <a:chExt cx="1066898" cy="660969"/>
          </a:xfrm>
        </p:grpSpPr>
        <p:pic>
          <p:nvPicPr>
            <p:cNvPr id="44" name="Picture 43"/>
            <p:cNvPicPr>
              <a:picLocks noChangeAspect="1"/>
            </p:cNvPicPr>
            <p:nvPr/>
          </p:nvPicPr>
          <p:blipFill>
            <a:blip r:embed="rId5"/>
            <a:stretch>
              <a:fillRect/>
            </a:stretch>
          </p:blipFill>
          <p:spPr>
            <a:xfrm flipH="1">
              <a:off x="6049240" y="3957437"/>
              <a:ext cx="521744" cy="321073"/>
            </a:xfrm>
            <a:prstGeom prst="rect">
              <a:avLst/>
            </a:prstGeom>
          </p:spPr>
        </p:pic>
        <p:sp>
          <p:nvSpPr>
            <p:cNvPr id="49" name="Oval 48"/>
            <p:cNvSpPr/>
            <p:nvPr/>
          </p:nvSpPr>
          <p:spPr>
            <a:xfrm>
              <a:off x="5776663" y="3785699"/>
              <a:ext cx="1066898" cy="660969"/>
            </a:xfrm>
            <a:prstGeom prst="ellipse">
              <a:avLst/>
            </a:prstGeom>
            <a:noFill/>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a:p>
              <a:pPr algn="ctr"/>
              <a:endParaRPr lang="en-US" sz="1350" dirty="0"/>
            </a:p>
          </p:txBody>
        </p:sp>
      </p:grpSp>
      <p:grpSp>
        <p:nvGrpSpPr>
          <p:cNvPr id="6" name="Group 5"/>
          <p:cNvGrpSpPr/>
          <p:nvPr/>
        </p:nvGrpSpPr>
        <p:grpSpPr>
          <a:xfrm>
            <a:off x="2039175" y="4400280"/>
            <a:ext cx="1276280" cy="883834"/>
            <a:chOff x="2695018" y="3863450"/>
            <a:chExt cx="1066898" cy="660969"/>
          </a:xfrm>
        </p:grpSpPr>
        <p:pic>
          <p:nvPicPr>
            <p:cNvPr id="46" name="Picture 45"/>
            <p:cNvPicPr>
              <a:picLocks noChangeAspect="1"/>
            </p:cNvPicPr>
            <p:nvPr/>
          </p:nvPicPr>
          <p:blipFill>
            <a:blip r:embed="rId6"/>
            <a:stretch>
              <a:fillRect/>
            </a:stretch>
          </p:blipFill>
          <p:spPr>
            <a:xfrm>
              <a:off x="2903693" y="4041963"/>
              <a:ext cx="649547" cy="280709"/>
            </a:xfrm>
            <a:prstGeom prst="rect">
              <a:avLst/>
            </a:prstGeom>
          </p:spPr>
        </p:pic>
        <p:sp>
          <p:nvSpPr>
            <p:cNvPr id="50" name="Oval 49"/>
            <p:cNvSpPr/>
            <p:nvPr/>
          </p:nvSpPr>
          <p:spPr>
            <a:xfrm>
              <a:off x="2695018" y="3863450"/>
              <a:ext cx="1066898" cy="660969"/>
            </a:xfrm>
            <a:prstGeom prst="ellipse">
              <a:avLst/>
            </a:prstGeom>
            <a:noFill/>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p:txBody>
        </p:sp>
      </p:grpSp>
      <p:cxnSp>
        <p:nvCxnSpPr>
          <p:cNvPr id="51" name="Straight Arrow Connector 50"/>
          <p:cNvCxnSpPr/>
          <p:nvPr/>
        </p:nvCxnSpPr>
        <p:spPr>
          <a:xfrm>
            <a:off x="3416288" y="4719147"/>
            <a:ext cx="2730624" cy="6377"/>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50" idx="0"/>
          </p:cNvCxnSpPr>
          <p:nvPr/>
        </p:nvCxnSpPr>
        <p:spPr>
          <a:xfrm>
            <a:off x="2380624" y="2516047"/>
            <a:ext cx="296691" cy="1884233"/>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Left-Right Arrow 53"/>
          <p:cNvSpPr/>
          <p:nvPr/>
        </p:nvSpPr>
        <p:spPr>
          <a:xfrm rot="20762165">
            <a:off x="5655858" y="2501214"/>
            <a:ext cx="1048080" cy="144934"/>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Left-Right Arrow 54"/>
          <p:cNvSpPr/>
          <p:nvPr/>
        </p:nvSpPr>
        <p:spPr>
          <a:xfrm rot="2332419">
            <a:off x="5117113" y="3737017"/>
            <a:ext cx="1609346" cy="130493"/>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Left-Right Arrow 55"/>
          <p:cNvSpPr/>
          <p:nvPr/>
        </p:nvSpPr>
        <p:spPr>
          <a:xfrm rot="1099096">
            <a:off x="2898151" y="2343123"/>
            <a:ext cx="694247" cy="158466"/>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Left-Right Arrow 56"/>
          <p:cNvSpPr/>
          <p:nvPr/>
        </p:nvSpPr>
        <p:spPr>
          <a:xfrm rot="19156122">
            <a:off x="2955243" y="3819057"/>
            <a:ext cx="1383062" cy="150149"/>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8" name="Straight Arrow Connector 57"/>
          <p:cNvCxnSpPr/>
          <p:nvPr/>
        </p:nvCxnSpPr>
        <p:spPr>
          <a:xfrm flipH="1">
            <a:off x="6881304" y="2810322"/>
            <a:ext cx="323777" cy="1478258"/>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356058" y="2783505"/>
            <a:ext cx="3606307" cy="174631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229187" y="4719147"/>
            <a:ext cx="1299395" cy="369332"/>
          </a:xfrm>
          <a:prstGeom prst="rect">
            <a:avLst/>
          </a:prstGeom>
          <a:noFill/>
        </p:spPr>
        <p:txBody>
          <a:bodyPr wrap="none" rtlCol="0">
            <a:spAutoFit/>
          </a:bodyPr>
          <a:lstStyle/>
          <a:p>
            <a:r>
              <a:rPr lang="en-US" altLang="zh-CN" dirty="0" smtClean="0"/>
              <a:t>Interactions</a:t>
            </a:r>
            <a:endParaRPr lang="en-US" dirty="0"/>
          </a:p>
        </p:txBody>
      </p:sp>
      <p:sp>
        <p:nvSpPr>
          <p:cNvPr id="61" name="TextBox 60"/>
          <p:cNvSpPr txBox="1"/>
          <p:nvPr/>
        </p:nvSpPr>
        <p:spPr>
          <a:xfrm>
            <a:off x="2039175" y="3492725"/>
            <a:ext cx="1299395" cy="369332"/>
          </a:xfrm>
          <a:prstGeom prst="rect">
            <a:avLst/>
          </a:prstGeom>
          <a:noFill/>
        </p:spPr>
        <p:txBody>
          <a:bodyPr wrap="none" rtlCol="0">
            <a:spAutoFit/>
          </a:bodyPr>
          <a:lstStyle/>
          <a:p>
            <a:r>
              <a:rPr lang="en-US" altLang="zh-CN" dirty="0" smtClean="0"/>
              <a:t>Interactions</a:t>
            </a:r>
            <a:endParaRPr lang="en-US" dirty="0"/>
          </a:p>
        </p:txBody>
      </p:sp>
      <p:sp>
        <p:nvSpPr>
          <p:cNvPr id="62" name="TextBox 61"/>
          <p:cNvSpPr txBox="1"/>
          <p:nvPr/>
        </p:nvSpPr>
        <p:spPr>
          <a:xfrm rot="20744228">
            <a:off x="5481533" y="2080862"/>
            <a:ext cx="1330760" cy="923330"/>
          </a:xfrm>
          <a:prstGeom prst="rect">
            <a:avLst/>
          </a:prstGeom>
          <a:noFill/>
        </p:spPr>
        <p:txBody>
          <a:bodyPr wrap="square" rtlCol="0">
            <a:spAutoFit/>
          </a:bodyPr>
          <a:lstStyle/>
          <a:p>
            <a:r>
              <a:rPr lang="en-US" dirty="0" smtClean="0"/>
              <a:t>Negotiation</a:t>
            </a:r>
          </a:p>
          <a:p>
            <a:r>
              <a:rPr lang="en-US" dirty="0" smtClean="0"/>
              <a:t/>
            </a:r>
            <a:br>
              <a:rPr lang="en-US" dirty="0" smtClean="0"/>
            </a:br>
            <a:r>
              <a:rPr lang="en-US" dirty="0" smtClean="0"/>
              <a:t>Feedback</a:t>
            </a:r>
            <a:endParaRPr lang="en-US" dirty="0"/>
          </a:p>
        </p:txBody>
      </p:sp>
      <p:pic>
        <p:nvPicPr>
          <p:cNvPr id="29" name="Picture 3" descr="C:\Users\Pengyi Zhang\AppData\Local\Microsoft\Windows\Temporary Internet Files\Content.IE5\0CZLBX1D\MCj00787110000[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0765" y="2476391"/>
            <a:ext cx="609600" cy="1089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1" name="Picture 3" descr="C:\Users\Pengyi Zhang\AppData\Local\Microsoft\Windows\Temporary Internet Files\Content.IE5\0CZLBX1D\MCj00787110000[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7383" y="5267326"/>
            <a:ext cx="609600" cy="1089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 name="Picture 3" descr="C:\Users\Pengyi Zhang\AppData\Local\Microsoft\Windows\Temporary Internet Files\Content.IE5\0CZLBX1D\MCj00787110000[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6272" y="2515219"/>
            <a:ext cx="609600" cy="1089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 name="Picture 3" descr="C:\Users\Pengyi Zhang\AppData\Local\Microsoft\Windows\Temporary Internet Files\Content.IE5\0CZLBX1D\MCj00787110000[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5565" y="5017924"/>
            <a:ext cx="609600" cy="1089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文本框 7"/>
          <p:cNvSpPr txBox="1"/>
          <p:nvPr/>
        </p:nvSpPr>
        <p:spPr>
          <a:xfrm>
            <a:off x="326138" y="3791875"/>
            <a:ext cx="2238562" cy="646331"/>
          </a:xfrm>
          <a:prstGeom prst="rect">
            <a:avLst/>
          </a:prstGeom>
          <a:noFill/>
        </p:spPr>
        <p:txBody>
          <a:bodyPr wrap="none" rtlCol="0">
            <a:spAutoFit/>
          </a:bodyPr>
          <a:lstStyle/>
          <a:p>
            <a:r>
              <a:rPr lang="en-US" altLang="zh-CN" b="1" dirty="0" smtClean="0">
                <a:solidFill>
                  <a:srgbClr val="C00000"/>
                </a:solidFill>
              </a:rPr>
              <a:t>Intimacy level:</a:t>
            </a:r>
          </a:p>
          <a:p>
            <a:r>
              <a:rPr lang="en-US" altLang="zh-CN" dirty="0" smtClean="0">
                <a:solidFill>
                  <a:srgbClr val="C00000"/>
                </a:solidFill>
              </a:rPr>
              <a:t>More vs. less intimate</a:t>
            </a:r>
          </a:p>
        </p:txBody>
      </p:sp>
      <p:sp>
        <p:nvSpPr>
          <p:cNvPr id="35" name="文本框 34"/>
          <p:cNvSpPr txBox="1"/>
          <p:nvPr/>
        </p:nvSpPr>
        <p:spPr>
          <a:xfrm>
            <a:off x="6959543" y="3731725"/>
            <a:ext cx="2220801" cy="646331"/>
          </a:xfrm>
          <a:prstGeom prst="rect">
            <a:avLst/>
          </a:prstGeom>
          <a:noFill/>
        </p:spPr>
        <p:txBody>
          <a:bodyPr wrap="none" rtlCol="0">
            <a:spAutoFit/>
          </a:bodyPr>
          <a:lstStyle/>
          <a:p>
            <a:r>
              <a:rPr lang="en-US" altLang="zh-CN" b="1" dirty="0" smtClean="0">
                <a:solidFill>
                  <a:srgbClr val="C00000"/>
                </a:solidFill>
              </a:rPr>
              <a:t>Thinking Style:</a:t>
            </a:r>
          </a:p>
          <a:p>
            <a:r>
              <a:rPr lang="en-US" altLang="zh-CN" dirty="0" smtClean="0">
                <a:solidFill>
                  <a:srgbClr val="C00000"/>
                </a:solidFill>
              </a:rPr>
              <a:t>Internals vs. externals</a:t>
            </a:r>
            <a:endParaRPr lang="zh-CN" altLang="en-US" dirty="0">
              <a:solidFill>
                <a:srgbClr val="C00000"/>
              </a:solidFill>
            </a:endParaRPr>
          </a:p>
        </p:txBody>
      </p:sp>
    </p:spTree>
    <p:extLst>
      <p:ext uri="{BB962C8B-B14F-4D97-AF65-F5344CB8AC3E}">
        <p14:creationId xmlns:p14="http://schemas.microsoft.com/office/powerpoint/2010/main" val="210869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4" grpId="0" animBg="1"/>
      <p:bldP spid="55" grpId="0" animBg="1"/>
      <p:bldP spid="56" grpId="0" animBg="1"/>
      <p:bldP spid="57" grpId="0" animBg="1"/>
      <p:bldP spid="60" grpId="0"/>
      <p:bldP spid="61" grpId="0"/>
      <p:bldP spid="62" grpId="0"/>
      <p:bldP spid="8"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903F-0EB8-3D43-9993-E55DBCD8FC2A}"/>
              </a:ext>
            </a:extLst>
          </p:cNvPr>
          <p:cNvSpPr>
            <a:spLocks noGrp="1"/>
          </p:cNvSpPr>
          <p:nvPr>
            <p:ph type="title"/>
          </p:nvPr>
        </p:nvSpPr>
        <p:spPr/>
        <p:txBody>
          <a:bodyPr>
            <a:normAutofit fontScale="90000"/>
          </a:bodyPr>
          <a:lstStyle/>
          <a:p>
            <a:r>
              <a:rPr lang="en-US" altLang="zh-CN" dirty="0" smtClean="0">
                <a:latin typeface="Microsoft YaHei" panose="020B0503020204020204" pitchFamily="34" charset="-122"/>
                <a:ea typeface="Microsoft YaHei" panose="020B0503020204020204" pitchFamily="34" charset="-122"/>
              </a:rPr>
              <a:t>More factors influencing Collaborative sensemaking</a:t>
            </a:r>
            <a:endParaRPr lang="en-US" dirty="0">
              <a:latin typeface="Microsoft YaHei" panose="020B0503020204020204" pitchFamily="34" charset="-122"/>
              <a:ea typeface="Microsoft YaHei" panose="020B0503020204020204" pitchFamily="34" charset="-122"/>
            </a:endParaRPr>
          </a:p>
        </p:txBody>
      </p:sp>
      <p:pic>
        <p:nvPicPr>
          <p:cNvPr id="4" name="Content Placeholder 3">
            <a:extLst>
              <a:ext uri="{FF2B5EF4-FFF2-40B4-BE49-F238E27FC236}">
                <a16:creationId xmlns:a16="http://schemas.microsoft.com/office/drawing/2014/main" id="{B48E5A6D-BBD4-5E4E-A964-81442467900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181" y="1701211"/>
            <a:ext cx="8633638" cy="4869711"/>
          </a:xfrm>
          <a:prstGeom prst="rect">
            <a:avLst/>
          </a:prstGeom>
          <a:noFill/>
          <a:ln>
            <a:noFill/>
          </a:ln>
        </p:spPr>
      </p:pic>
    </p:spTree>
    <p:extLst>
      <p:ext uri="{BB962C8B-B14F-4D97-AF65-F5344CB8AC3E}">
        <p14:creationId xmlns:p14="http://schemas.microsoft.com/office/powerpoint/2010/main" val="3986214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EAB9-2DC4-A942-B893-A356246D65E5}"/>
              </a:ext>
            </a:extLst>
          </p:cNvPr>
          <p:cNvSpPr>
            <a:spLocks noGrp="1"/>
          </p:cNvSpPr>
          <p:nvPr>
            <p:ph type="title"/>
          </p:nvPr>
        </p:nvSpPr>
        <p:spPr>
          <a:xfrm>
            <a:off x="445769" y="152805"/>
            <a:ext cx="7886700" cy="1052931"/>
          </a:xfrm>
        </p:spPr>
        <p:txBody>
          <a:bodyPr>
            <a:normAutofit fontScale="90000"/>
          </a:bodyPr>
          <a:lstStyle/>
          <a:p>
            <a:r>
              <a:rPr lang="zh-CN" altLang="en-US" dirty="0">
                <a:latin typeface="Microsoft YaHei" panose="020B0503020204020204" pitchFamily="34" charset="-122"/>
                <a:ea typeface="Microsoft YaHei" panose="020B0503020204020204" pitchFamily="34" charset="-122"/>
              </a:rPr>
              <a:t>研究</a:t>
            </a:r>
            <a:r>
              <a:rPr lang="zh-CN" altLang="en-US" dirty="0" smtClean="0">
                <a:latin typeface="Microsoft YaHei" panose="020B0503020204020204" pitchFamily="34" charset="-122"/>
                <a:ea typeface="Microsoft YaHei" panose="020B0503020204020204" pitchFamily="34" charset="-122"/>
              </a:rPr>
              <a:t>问题  </a:t>
            </a:r>
            <a:r>
              <a:rPr lang="en-US" altLang="zh-CN" dirty="0" smtClean="0">
                <a:latin typeface="Microsoft YaHei" panose="020B0503020204020204" pitchFamily="34" charset="-122"/>
                <a:ea typeface="Microsoft YaHei" panose="020B0503020204020204" pitchFamily="34" charset="-122"/>
              </a:rPr>
              <a:t>Research Questions</a:t>
            </a:r>
            <a:endParaRPr lang="en-US" dirty="0">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3C07A3E1-FD33-8148-9669-4C3CAF5E4A3C}"/>
              </a:ext>
            </a:extLst>
          </p:cNvPr>
          <p:cNvSpPr>
            <a:spLocks noGrp="1"/>
          </p:cNvSpPr>
          <p:nvPr>
            <p:ph idx="1"/>
          </p:nvPr>
        </p:nvSpPr>
        <p:spPr/>
        <p:txBody>
          <a:bodyPr>
            <a:normAutofit fontScale="92500"/>
          </a:bodyPr>
          <a:lstStyle/>
          <a:p>
            <a:pPr>
              <a:lnSpc>
                <a:spcPts val="2880"/>
              </a:lnSpc>
            </a:pPr>
            <a:r>
              <a:rPr kumimoji="1" lang="en-US" altLang="zh-CN" dirty="0">
                <a:latin typeface="微软雅黑" panose="020B0503020204020204" pitchFamily="34" charset="-122"/>
                <a:ea typeface="微软雅黑" panose="020B0503020204020204" pitchFamily="34" charset="-122"/>
              </a:rPr>
              <a:t>RQ1</a:t>
            </a:r>
            <a:r>
              <a:rPr kumimoji="1" lang="zh-CN" altLang="en-US" dirty="0">
                <a:latin typeface="微软雅黑" panose="020B0503020204020204" pitchFamily="34" charset="-122"/>
                <a:ea typeface="微软雅黑" panose="020B0503020204020204" pitchFamily="34" charset="-122"/>
              </a:rPr>
              <a:t>：不同团队构成（亲密度、协作倾向）的小组在线知识协作模式有什么特征？</a:t>
            </a:r>
          </a:p>
          <a:p>
            <a:pPr>
              <a:lnSpc>
                <a:spcPts val="2880"/>
              </a:lnSpc>
            </a:pPr>
            <a:r>
              <a:rPr kumimoji="1" lang="en-US" altLang="zh-CN" dirty="0">
                <a:latin typeface="微软雅黑" panose="020B0503020204020204" pitchFamily="34" charset="-122"/>
                <a:ea typeface="微软雅黑" panose="020B0503020204020204" pitchFamily="34" charset="-122"/>
              </a:rPr>
              <a:t>RQ2</a:t>
            </a:r>
            <a:r>
              <a:rPr kumimoji="1" lang="zh-CN" altLang="en-US" dirty="0">
                <a:latin typeface="微软雅黑" panose="020B0503020204020204" pitchFamily="34" charset="-122"/>
                <a:ea typeface="微软雅黑" panose="020B0503020204020204" pitchFamily="34" charset="-122"/>
              </a:rPr>
              <a:t>：成员亲密度和</a:t>
            </a:r>
            <a:r>
              <a:rPr kumimoji="1" lang="zh-CN" altLang="en-US" dirty="0" smtClean="0">
                <a:latin typeface="微软雅黑" panose="020B0503020204020204" pitchFamily="34" charset="-122"/>
                <a:ea typeface="微软雅黑" panose="020B0503020204020204" pitchFamily="34" charset="-122"/>
              </a:rPr>
              <a:t>协作</a:t>
            </a:r>
            <a:r>
              <a:rPr kumimoji="1" lang="zh-CN" altLang="en-US" dirty="0">
                <a:latin typeface="微软雅黑" panose="020B0503020204020204" pitchFamily="34" charset="-122"/>
                <a:ea typeface="微软雅黑" panose="020B0503020204020204" pitchFamily="34" charset="-122"/>
              </a:rPr>
              <a:t>思维</a:t>
            </a:r>
            <a:r>
              <a:rPr kumimoji="1" lang="zh-CN" altLang="en-US" dirty="0" smtClean="0">
                <a:latin typeface="微软雅黑" panose="020B0503020204020204" pitchFamily="34" charset="-122"/>
                <a:ea typeface="微软雅黑" panose="020B0503020204020204" pitchFamily="34" charset="-122"/>
              </a:rPr>
              <a:t>倾向</a:t>
            </a:r>
            <a:r>
              <a:rPr kumimoji="1" lang="zh-CN" altLang="en-US" dirty="0">
                <a:latin typeface="微软雅黑" panose="020B0503020204020204" pitchFamily="34" charset="-122"/>
                <a:ea typeface="微软雅黑" panose="020B0503020204020204" pitchFamily="34" charset="-122"/>
              </a:rPr>
              <a:t>对小组在线知识协作行为有什么影响</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a:lnSpc>
                <a:spcPts val="2880"/>
              </a:lnSpc>
            </a:pPr>
            <a:endParaRPr kumimoji="1" lang="en-US" altLang="zh-CN" dirty="0">
              <a:latin typeface="微软雅黑" panose="020B0503020204020204" pitchFamily="34" charset="-122"/>
              <a:ea typeface="微软雅黑" panose="020B0503020204020204" pitchFamily="34" charset="-122"/>
            </a:endParaRPr>
          </a:p>
          <a:p>
            <a:pPr>
              <a:lnSpc>
                <a:spcPts val="2880"/>
              </a:lnSpc>
            </a:pPr>
            <a:r>
              <a:rPr kumimoji="1" lang="en-US" altLang="zh-CN" dirty="0" smtClean="0">
                <a:latin typeface="微软雅黑" panose="020B0503020204020204" pitchFamily="34" charset="-122"/>
                <a:ea typeface="微软雅黑" panose="020B0503020204020204" pitchFamily="34" charset="-122"/>
              </a:rPr>
              <a:t>RQ1: What are the patterns of small group online collaboration with different levels of intimacy </a:t>
            </a:r>
            <a:r>
              <a:rPr kumimoji="1" lang="en-US" altLang="zh-CN" dirty="0">
                <a:latin typeface="微软雅黑" panose="020B0503020204020204" pitchFamily="34" charset="-122"/>
                <a:ea typeface="微软雅黑" panose="020B0503020204020204" pitchFamily="34" charset="-122"/>
              </a:rPr>
              <a:t>and </a:t>
            </a:r>
            <a:r>
              <a:rPr kumimoji="1" lang="en-US" altLang="zh-CN" dirty="0" smtClean="0">
                <a:latin typeface="微软雅黑" panose="020B0503020204020204" pitchFamily="34" charset="-122"/>
                <a:ea typeface="微软雅黑" panose="020B0503020204020204" pitchFamily="34" charset="-122"/>
              </a:rPr>
              <a:t>thinking style?</a:t>
            </a:r>
            <a:endParaRPr kumimoji="1" lang="en-US" altLang="zh-CN" dirty="0" smtClean="0">
              <a:latin typeface="微软雅黑" panose="020B0503020204020204" pitchFamily="34" charset="-122"/>
              <a:ea typeface="微软雅黑" panose="020B0503020204020204" pitchFamily="34" charset="-122"/>
            </a:endParaRPr>
          </a:p>
          <a:p>
            <a:pPr>
              <a:lnSpc>
                <a:spcPts val="2880"/>
              </a:lnSpc>
            </a:pPr>
            <a:r>
              <a:rPr kumimoji="1" lang="en-US" altLang="zh-CN" dirty="0" smtClean="0">
                <a:latin typeface="微软雅黑" panose="020B0503020204020204" pitchFamily="34" charset="-122"/>
                <a:ea typeface="微软雅黑" panose="020B0503020204020204" pitchFamily="34" charset="-122"/>
              </a:rPr>
              <a:t>RQ2: What are the impact </a:t>
            </a:r>
            <a:r>
              <a:rPr kumimoji="1" lang="en-US" altLang="zh-CN" dirty="0">
                <a:latin typeface="微软雅黑" panose="020B0503020204020204" pitchFamily="34" charset="-122"/>
                <a:ea typeface="微软雅黑" panose="020B0503020204020204" pitchFamily="34" charset="-122"/>
              </a:rPr>
              <a:t>of group intimacy and thinking style </a:t>
            </a:r>
            <a:r>
              <a:rPr kumimoji="1" lang="en-US" altLang="zh-CN" dirty="0" smtClean="0">
                <a:latin typeface="微软雅黑" panose="020B0503020204020204" pitchFamily="34" charset="-122"/>
                <a:ea typeface="微软雅黑" panose="020B0503020204020204" pitchFamily="34" charset="-122"/>
              </a:rPr>
              <a:t>on collaboration behavior?</a:t>
            </a:r>
            <a:r>
              <a:rPr kumimoji="1" lang="en-US" altLang="zh-CN" dirty="0" smtClean="0">
                <a:latin typeface="微软雅黑" panose="020B0503020204020204" pitchFamily="34" charset="-122"/>
                <a:ea typeface="微软雅黑" panose="020B0503020204020204" pitchFamily="34" charset="-122"/>
              </a:rPr>
              <a:t> </a:t>
            </a:r>
            <a:endParaRPr kumimoji="1" lang="zh-CN" altLang="en-US" dirty="0">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D265AAA6-9585-0D42-98F6-6D7CC0204709}"/>
              </a:ext>
            </a:extLst>
          </p:cNvPr>
          <p:cNvSpPr txBox="1"/>
          <p:nvPr/>
        </p:nvSpPr>
        <p:spPr>
          <a:xfrm>
            <a:off x="8760825" y="67926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55942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KU" id="{790A10F8-041C-F342-BBD0-9F177C89FCBE}" vid="{08A89318-3AF0-7648-8C48-FBA1A12E3C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TotalTime>
  <Words>4009</Words>
  <Application>Microsoft Office PowerPoint</Application>
  <PresentationFormat>全屏显示(4:3)</PresentationFormat>
  <Paragraphs>526</Paragraphs>
  <Slides>38</Slides>
  <Notes>11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3" baseType="lpstr">
      <vt:lpstr>Open Sans</vt:lpstr>
      <vt:lpstr>TimesNewRoman</vt:lpstr>
      <vt:lpstr>等线</vt:lpstr>
      <vt:lpstr>黑体</vt:lpstr>
      <vt:lpstr>宋体</vt:lpstr>
      <vt:lpstr>微软雅黑</vt:lpstr>
      <vt:lpstr>微软雅黑</vt:lpstr>
      <vt:lpstr>Agency FB</vt:lpstr>
      <vt:lpstr>Arial</vt:lpstr>
      <vt:lpstr>Calibri</vt:lpstr>
      <vt:lpstr>Calibri Light</vt:lpstr>
      <vt:lpstr>Segoe UI Semilight</vt:lpstr>
      <vt:lpstr>Times New Roman</vt:lpstr>
      <vt:lpstr>Office Theme</vt:lpstr>
      <vt:lpstr>Visio</vt:lpstr>
      <vt:lpstr>团队成员亲密度和协作思维倾向对协作信息搜寻和意义建构的影响  Impact of Group Intimacy and Thinking Style on Collaborative Information Seeking and Sensemaking</vt:lpstr>
      <vt:lpstr>大纲</vt:lpstr>
      <vt:lpstr>PowerPoint 演示文稿</vt:lpstr>
      <vt:lpstr>Background</vt:lpstr>
      <vt:lpstr>What is Sensemaking</vt:lpstr>
      <vt:lpstr>Individual sensemaking</vt:lpstr>
      <vt:lpstr>Collaborative sensemaking</vt:lpstr>
      <vt:lpstr>More factors influencing Collaborative sensemaking</vt:lpstr>
      <vt:lpstr>研究问题  Research Questions</vt:lpstr>
      <vt:lpstr>PowerPoint 演示文稿</vt:lpstr>
      <vt:lpstr>协同信息搜寻（Collaborative Information Seeking）</vt:lpstr>
      <vt:lpstr>协同意义建构（Collaborative sensemaking）</vt:lpstr>
      <vt:lpstr>相关研究结论</vt:lpstr>
      <vt:lpstr>Social aspect – 团队成员构成</vt:lpstr>
      <vt:lpstr>PowerPoint 演示文稿</vt:lpstr>
      <vt:lpstr>用户实验 User Experiment</vt:lpstr>
      <vt:lpstr>实验设置 Experiment setting</vt:lpstr>
      <vt:lpstr>协作思维倾向的测量 Thinking style</vt:lpstr>
      <vt:lpstr>成员亲密度的测量 Group Intimacy</vt:lpstr>
      <vt:lpstr>数据 Data Collected</vt:lpstr>
      <vt:lpstr>PowerPoint 演示文稿</vt:lpstr>
      <vt:lpstr>PowerPoint 演示文稿</vt:lpstr>
      <vt:lpstr>PowerPoint 演示文稿</vt:lpstr>
      <vt:lpstr>PowerPoint 演示文稿</vt:lpstr>
      <vt:lpstr>小组协作的行为模式 Patterns of Small Group Collaboation</vt:lpstr>
      <vt:lpstr>PowerPoint 演示文稿</vt:lpstr>
      <vt:lpstr>PowerPoint 演示文稿</vt:lpstr>
      <vt:lpstr>PowerPoint 演示文稿</vt:lpstr>
      <vt:lpstr>PowerPoint 演示文稿</vt:lpstr>
      <vt:lpstr>PowerPoint 演示文稿</vt:lpstr>
      <vt:lpstr>成员亲密度对行为类型的影响</vt:lpstr>
      <vt:lpstr>亲密度对行为类型的影响 Influence of Group Intimacy </vt:lpstr>
      <vt:lpstr>成员协作倾向的影响 Influence of Thinking Style</vt:lpstr>
      <vt:lpstr>PowerPoint 演示文稿</vt:lpstr>
      <vt:lpstr>协作策略</vt:lpstr>
      <vt:lpstr>对于协作行为的影响</vt:lpstr>
      <vt:lpstr>PowerPoint 演示文稿</vt:lpstr>
      <vt:lpstr>谢谢大家！Thank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知识社区在线协作动态研究：构成、因素与演变</dc:title>
  <dc:creator>Pengyi Zhang</dc:creator>
  <cp:lastModifiedBy>Pengyi Zhang</cp:lastModifiedBy>
  <cp:revision>646</cp:revision>
  <dcterms:created xsi:type="dcterms:W3CDTF">2018-10-08T00:59:51Z</dcterms:created>
  <dcterms:modified xsi:type="dcterms:W3CDTF">2019-05-14T05:02:30Z</dcterms:modified>
</cp:coreProperties>
</file>