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399D0-B725-4ACF-8867-244D86073EB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645787-E6D0-4001-B720-98A92D133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F35A2F9-719B-4D1C-8D19-60BBA769424F}"/>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A0C274A2-1FB2-4EE4-8AB7-31100A323C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A5CFE0-4733-4EA0-A517-58E41969D10F}"/>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64863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709FD-2472-44D3-B856-03103B4DE9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C8AA24-4EB4-4AA5-BA03-DD68914631C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49068C-03E0-42CB-8A55-59BC278E81FC}"/>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C8B2B66A-E95E-4EC4-8BAA-F78E4B99A1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7A760-B6E3-4BE5-B636-5A4E7F3B3639}"/>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729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63C600-B0E8-4B09-BB02-81A8A27671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20CF5A8-4F3D-438D-AD6F-0BD7EA6CA68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91DAE8-6249-4F5A-A27D-D16D3371FD66}"/>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D972C58B-6571-41FA-9964-406B8619F0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34FA59-0B4B-4F66-AE40-88F57CCE1E23}"/>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1528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885D8-F659-4D0D-99E5-28EA8D3B42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F67435-95F3-4BE9-9913-04A4050865A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E8F9941-8AC5-49B5-BE3D-2B0FC29A7212}"/>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33C36B51-047E-4641-B305-21AE0566A2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4A53DD-5525-48CC-A111-58E43A7C9FEE}"/>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96695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1AB6-FB2A-4981-8C25-97FB18B180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A573341-4E64-47EC-9FCE-7F70E18D0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10A9073-8095-4B3A-B5B6-750C35F1D838}"/>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F997D687-7389-40B1-87EC-CC7099782A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82821C-6553-4BB0-BC3A-380D5A9B678C}"/>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404903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ACCC5-823C-49A3-A52A-9827972FD2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F69975-D750-46C3-B9A7-7667BB062D5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B86472D-8417-4495-B41D-4DEFE089EB8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71DA330-AE37-4BDA-ACF3-07866165D282}"/>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6" name="页脚占位符 5">
            <a:extLst>
              <a:ext uri="{FF2B5EF4-FFF2-40B4-BE49-F238E27FC236}">
                <a16:creationId xmlns:a16="http://schemas.microsoft.com/office/drawing/2014/main" id="{3021AC1E-54A9-4A82-A62D-7B22BA223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7F9518-E9CC-43B1-88B3-FF849F5E24B6}"/>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8088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8F529-1F74-4650-A6D0-31A09F5ABA1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FEF2E6-C62A-45A4-BE10-D9A12E29D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D63866-D48E-4B1D-9439-CC1A120B68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61D7035-4A02-4194-9542-37E974F72E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C563CC7-5707-4857-ACB5-1A61010D181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011620-658F-49A4-9D5A-BADB0033A501}"/>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8" name="页脚占位符 7">
            <a:extLst>
              <a:ext uri="{FF2B5EF4-FFF2-40B4-BE49-F238E27FC236}">
                <a16:creationId xmlns:a16="http://schemas.microsoft.com/office/drawing/2014/main" id="{60472F17-B808-45CC-A4BE-A91B1C6E4C7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E04C6F-E950-496B-831D-A1B85F74686A}"/>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12549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DD9CA-6506-43F3-A1D3-AAAE29A580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D32591-EB32-4F68-B185-EDA69F7A87A2}"/>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4" name="页脚占位符 3">
            <a:extLst>
              <a:ext uri="{FF2B5EF4-FFF2-40B4-BE49-F238E27FC236}">
                <a16:creationId xmlns:a16="http://schemas.microsoft.com/office/drawing/2014/main" id="{52AED50D-6241-4940-9096-A21E9A904D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4621D5-7A29-4499-A125-042549CAA166}"/>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362398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7F159B-586F-49BF-B96B-D5061D5703E2}"/>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3" name="页脚占位符 2">
            <a:extLst>
              <a:ext uri="{FF2B5EF4-FFF2-40B4-BE49-F238E27FC236}">
                <a16:creationId xmlns:a16="http://schemas.microsoft.com/office/drawing/2014/main" id="{9B723021-2803-41BC-AF0B-6962244617C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455FE7-5C9D-4026-A072-1ED46B00C26E}"/>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10313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BAAD9-3AF9-48B2-9574-C52DA4423F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0AED10A-CA2D-42B6-95CA-ED457C64D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48935CE-2D90-4D09-AA7E-27E772FC4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7DCB478-EF41-44C5-A932-1D45F487D46D}"/>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6" name="页脚占位符 5">
            <a:extLst>
              <a:ext uri="{FF2B5EF4-FFF2-40B4-BE49-F238E27FC236}">
                <a16:creationId xmlns:a16="http://schemas.microsoft.com/office/drawing/2014/main" id="{E4BFF6F8-659B-43FF-B0A0-73BF813492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E53AD6-1009-4864-8750-DB29720F2BDA}"/>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258913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CDEF0-7520-4776-859E-D97C967BD7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93BD5-F7AC-4AB1-A783-8FDF61237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407D7D3-47AB-4F40-9FF0-3216C9142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3A72C0-F05B-46CD-9DEC-6D8FEBC1EEB6}"/>
              </a:ext>
            </a:extLst>
          </p:cNvPr>
          <p:cNvSpPr>
            <a:spLocks noGrp="1"/>
          </p:cNvSpPr>
          <p:nvPr>
            <p:ph type="dt" sz="half" idx="10"/>
          </p:nvPr>
        </p:nvSpPr>
        <p:spPr/>
        <p:txBody>
          <a:bodyPr/>
          <a:lstStyle/>
          <a:p>
            <a:fld id="{2C65F8BE-1A1A-4725-B500-1CCDA1506A31}" type="datetimeFigureOut">
              <a:rPr lang="zh-CN" altLang="en-US" smtClean="0"/>
              <a:t>2020-05-15</a:t>
            </a:fld>
            <a:endParaRPr lang="zh-CN" altLang="en-US"/>
          </a:p>
        </p:txBody>
      </p:sp>
      <p:sp>
        <p:nvSpPr>
          <p:cNvPr id="6" name="页脚占位符 5">
            <a:extLst>
              <a:ext uri="{FF2B5EF4-FFF2-40B4-BE49-F238E27FC236}">
                <a16:creationId xmlns:a16="http://schemas.microsoft.com/office/drawing/2014/main" id="{7688DF0D-A759-4C26-9734-784A012DF7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B671E-59B7-41D2-B5EA-C8F349556972}"/>
              </a:ext>
            </a:extLst>
          </p:cNvPr>
          <p:cNvSpPr>
            <a:spLocks noGrp="1"/>
          </p:cNvSpPr>
          <p:nvPr>
            <p:ph type="sldNum" sz="quarter" idx="12"/>
          </p:nvPr>
        </p:nvSpPr>
        <p:spPr/>
        <p:txBody>
          <a:body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61547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4F851B-27FF-4A71-A5C0-0766D4755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F86CFF-9272-4423-9479-1EA6E203E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D855FF-92A5-4061-AE96-AF5A6B439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5F8BE-1A1A-4725-B500-1CCDA1506A31}" type="datetimeFigureOut">
              <a:rPr lang="zh-CN" altLang="en-US" smtClean="0"/>
              <a:t>2020-05-15</a:t>
            </a:fld>
            <a:endParaRPr lang="zh-CN" altLang="en-US"/>
          </a:p>
        </p:txBody>
      </p:sp>
      <p:sp>
        <p:nvSpPr>
          <p:cNvPr id="5" name="页脚占位符 4">
            <a:extLst>
              <a:ext uri="{FF2B5EF4-FFF2-40B4-BE49-F238E27FC236}">
                <a16:creationId xmlns:a16="http://schemas.microsoft.com/office/drawing/2014/main" id="{7487975A-D92A-4558-B3BB-C68A08FC3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E720D0-D461-4872-B151-ADE32BA11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7DF8C-FF8B-4E47-8245-A3F8F457AB8B}" type="slidenum">
              <a:rPr lang="zh-CN" altLang="en-US" smtClean="0"/>
              <a:t>‹#›</a:t>
            </a:fld>
            <a:endParaRPr lang="zh-CN" altLang="en-US"/>
          </a:p>
        </p:txBody>
      </p:sp>
    </p:spTree>
    <p:extLst>
      <p:ext uri="{BB962C8B-B14F-4D97-AF65-F5344CB8AC3E}">
        <p14:creationId xmlns:p14="http://schemas.microsoft.com/office/powerpoint/2010/main" val="915817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C5BA-FD59-48A9-BBB2-0ADB4360B483}"/>
              </a:ext>
            </a:extLst>
          </p:cNvPr>
          <p:cNvSpPr>
            <a:spLocks noGrp="1"/>
          </p:cNvSpPr>
          <p:nvPr>
            <p:ph type="ctrTitle"/>
          </p:nvPr>
        </p:nvSpPr>
        <p:spPr>
          <a:xfrm>
            <a:off x="1163320" y="1122363"/>
            <a:ext cx="9865360" cy="2387600"/>
          </a:xfrm>
        </p:spPr>
        <p:txBody>
          <a:bodyPr>
            <a:normAutofit fontScale="90000"/>
          </a:bodyPr>
          <a:lstStyle/>
          <a:p>
            <a:br>
              <a:rPr lang="zh-CN" altLang="en-US" dirty="0"/>
            </a:br>
            <a:r>
              <a:rPr lang="zh-CN" altLang="en-US" dirty="0"/>
              <a:t> 全球健康危机背景下老年人健康信息特征偏好及影响因素研究</a:t>
            </a:r>
          </a:p>
        </p:txBody>
      </p:sp>
      <p:sp>
        <p:nvSpPr>
          <p:cNvPr id="3" name="副标题 2">
            <a:extLst>
              <a:ext uri="{FF2B5EF4-FFF2-40B4-BE49-F238E27FC236}">
                <a16:creationId xmlns:a16="http://schemas.microsoft.com/office/drawing/2014/main" id="{67C694B9-3C9C-48C5-9656-9121BF45F3A2}"/>
              </a:ext>
            </a:extLst>
          </p:cNvPr>
          <p:cNvSpPr>
            <a:spLocks noGrp="1"/>
          </p:cNvSpPr>
          <p:nvPr>
            <p:ph type="subTitle" idx="1"/>
          </p:nvPr>
        </p:nvSpPr>
        <p:spPr/>
        <p:txBody>
          <a:bodyPr/>
          <a:lstStyle/>
          <a:p>
            <a:r>
              <a:rPr lang="zh-CN" altLang="en-US" dirty="0"/>
              <a:t>高梓菡</a:t>
            </a:r>
          </a:p>
        </p:txBody>
      </p:sp>
    </p:spTree>
    <p:extLst>
      <p:ext uri="{BB962C8B-B14F-4D97-AF65-F5344CB8AC3E}">
        <p14:creationId xmlns:p14="http://schemas.microsoft.com/office/powerpoint/2010/main" val="369731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39AFA-EAF2-4563-97BF-C18606960B2A}"/>
              </a:ext>
            </a:extLst>
          </p:cNvPr>
          <p:cNvSpPr>
            <a:spLocks noGrp="1"/>
          </p:cNvSpPr>
          <p:nvPr>
            <p:ph type="title"/>
          </p:nvPr>
        </p:nvSpPr>
        <p:spPr/>
        <p:txBody>
          <a:bodyPr/>
          <a:lstStyle/>
          <a:p>
            <a:r>
              <a:rPr lang="zh-CN" altLang="en-US" dirty="0"/>
              <a:t>研究结果</a:t>
            </a:r>
            <a:r>
              <a:rPr lang="en-US" altLang="zh-CN" dirty="0"/>
              <a:t>-</a:t>
            </a:r>
            <a:r>
              <a:rPr lang="zh-CN" altLang="en-US" dirty="0"/>
              <a:t>内容特征偏好</a:t>
            </a:r>
          </a:p>
        </p:txBody>
      </p:sp>
      <p:sp>
        <p:nvSpPr>
          <p:cNvPr id="3" name="内容占位符 2">
            <a:extLst>
              <a:ext uri="{FF2B5EF4-FFF2-40B4-BE49-F238E27FC236}">
                <a16:creationId xmlns:a16="http://schemas.microsoft.com/office/drawing/2014/main" id="{127B5D25-C138-4C02-A8B4-F9CDD23BC7A7}"/>
              </a:ext>
            </a:extLst>
          </p:cNvPr>
          <p:cNvSpPr>
            <a:spLocks noGrp="1"/>
          </p:cNvSpPr>
          <p:nvPr>
            <p:ph idx="1"/>
          </p:nvPr>
        </p:nvSpPr>
        <p:spPr>
          <a:xfrm>
            <a:off x="838200" y="1825625"/>
            <a:ext cx="10515600" cy="4351338"/>
          </a:xfrm>
        </p:spPr>
        <p:txBody>
          <a:bodyPr/>
          <a:lstStyle/>
          <a:p>
            <a:r>
              <a:rPr lang="zh-CN" altLang="zh-CN" dirty="0"/>
              <a:t>发现老年人对疫情信息内容特征存在明显的偏好</a:t>
            </a:r>
            <a:endParaRPr lang="en-US" altLang="zh-CN" dirty="0"/>
          </a:p>
        </p:txBody>
      </p:sp>
      <p:sp>
        <p:nvSpPr>
          <p:cNvPr id="4" name="矩形 3">
            <a:extLst>
              <a:ext uri="{FF2B5EF4-FFF2-40B4-BE49-F238E27FC236}">
                <a16:creationId xmlns:a16="http://schemas.microsoft.com/office/drawing/2014/main" id="{451AA4BA-F92F-40D4-B304-63076813F842}"/>
              </a:ext>
            </a:extLst>
          </p:cNvPr>
          <p:cNvSpPr/>
          <p:nvPr/>
        </p:nvSpPr>
        <p:spPr>
          <a:xfrm>
            <a:off x="4932680" y="2801383"/>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健康信息特征</a:t>
            </a:r>
          </a:p>
        </p:txBody>
      </p:sp>
      <p:sp>
        <p:nvSpPr>
          <p:cNvPr id="5" name="矩形 4">
            <a:extLst>
              <a:ext uri="{FF2B5EF4-FFF2-40B4-BE49-F238E27FC236}">
                <a16:creationId xmlns:a16="http://schemas.microsoft.com/office/drawing/2014/main" id="{E3857353-C1F9-4AC9-BF07-D20A0014DDFE}"/>
              </a:ext>
            </a:extLst>
          </p:cNvPr>
          <p:cNvSpPr/>
          <p:nvPr/>
        </p:nvSpPr>
        <p:spPr>
          <a:xfrm>
            <a:off x="2839720" y="378769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感情色彩</a:t>
            </a:r>
          </a:p>
        </p:txBody>
      </p:sp>
      <p:sp>
        <p:nvSpPr>
          <p:cNvPr id="6" name="矩形 5">
            <a:extLst>
              <a:ext uri="{FF2B5EF4-FFF2-40B4-BE49-F238E27FC236}">
                <a16:creationId xmlns:a16="http://schemas.microsoft.com/office/drawing/2014/main" id="{FD0FDD91-AA34-4E67-8B28-B8284AFEA7E3}"/>
              </a:ext>
            </a:extLst>
          </p:cNvPr>
          <p:cNvSpPr/>
          <p:nvPr/>
        </p:nvSpPr>
        <p:spPr>
          <a:xfrm>
            <a:off x="4089400" y="378769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文章结构</a:t>
            </a:r>
          </a:p>
        </p:txBody>
      </p:sp>
      <p:sp>
        <p:nvSpPr>
          <p:cNvPr id="7" name="矩形 6">
            <a:extLst>
              <a:ext uri="{FF2B5EF4-FFF2-40B4-BE49-F238E27FC236}">
                <a16:creationId xmlns:a16="http://schemas.microsoft.com/office/drawing/2014/main" id="{3CEC7FA6-D84B-4D91-BF03-10D1B4D984A5}"/>
              </a:ext>
            </a:extLst>
          </p:cNvPr>
          <p:cNvSpPr/>
          <p:nvPr/>
        </p:nvSpPr>
        <p:spPr>
          <a:xfrm>
            <a:off x="5328920" y="3787696"/>
            <a:ext cx="87376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可视化</a:t>
            </a:r>
          </a:p>
        </p:txBody>
      </p:sp>
      <p:sp>
        <p:nvSpPr>
          <p:cNvPr id="8" name="矩形 7">
            <a:extLst>
              <a:ext uri="{FF2B5EF4-FFF2-40B4-BE49-F238E27FC236}">
                <a16:creationId xmlns:a16="http://schemas.microsoft.com/office/drawing/2014/main" id="{E5E640CF-B786-4E23-AFB4-7F50E4855A63}"/>
              </a:ext>
            </a:extLst>
          </p:cNvPr>
          <p:cNvSpPr/>
          <p:nvPr/>
        </p:nvSpPr>
        <p:spPr>
          <a:xfrm>
            <a:off x="6304280" y="379642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字号</a:t>
            </a:r>
          </a:p>
        </p:txBody>
      </p:sp>
      <p:sp>
        <p:nvSpPr>
          <p:cNvPr id="9" name="矩形 8">
            <a:extLst>
              <a:ext uri="{FF2B5EF4-FFF2-40B4-BE49-F238E27FC236}">
                <a16:creationId xmlns:a16="http://schemas.microsoft.com/office/drawing/2014/main" id="{E0C5CF8E-2850-458B-9CFF-EB3B12DBC34A}"/>
              </a:ext>
            </a:extLst>
          </p:cNvPr>
          <p:cNvSpPr/>
          <p:nvPr/>
        </p:nvSpPr>
        <p:spPr>
          <a:xfrm>
            <a:off x="7106920" y="379642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篇幅</a:t>
            </a:r>
          </a:p>
        </p:txBody>
      </p:sp>
      <p:sp>
        <p:nvSpPr>
          <p:cNvPr id="10" name="矩形 9">
            <a:extLst>
              <a:ext uri="{FF2B5EF4-FFF2-40B4-BE49-F238E27FC236}">
                <a16:creationId xmlns:a16="http://schemas.microsoft.com/office/drawing/2014/main" id="{FB93ACE6-49A9-4E9C-A088-D59E0451100F}"/>
              </a:ext>
            </a:extLst>
          </p:cNvPr>
          <p:cNvSpPr/>
          <p:nvPr/>
        </p:nvSpPr>
        <p:spPr>
          <a:xfrm>
            <a:off x="7868920" y="379642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主题</a:t>
            </a:r>
          </a:p>
        </p:txBody>
      </p:sp>
      <p:sp>
        <p:nvSpPr>
          <p:cNvPr id="11" name="矩形 10">
            <a:extLst>
              <a:ext uri="{FF2B5EF4-FFF2-40B4-BE49-F238E27FC236}">
                <a16:creationId xmlns:a16="http://schemas.microsoft.com/office/drawing/2014/main" id="{544D4BE2-F4F5-4637-81B5-C8C7EF91BD87}"/>
              </a:ext>
            </a:extLst>
          </p:cNvPr>
          <p:cNvSpPr/>
          <p:nvPr/>
        </p:nvSpPr>
        <p:spPr>
          <a:xfrm>
            <a:off x="8636000" y="379642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论据</a:t>
            </a:r>
          </a:p>
        </p:txBody>
      </p:sp>
      <p:cxnSp>
        <p:nvCxnSpPr>
          <p:cNvPr id="12" name="连接符: 肘形 11">
            <a:extLst>
              <a:ext uri="{FF2B5EF4-FFF2-40B4-BE49-F238E27FC236}">
                <a16:creationId xmlns:a16="http://schemas.microsoft.com/office/drawing/2014/main" id="{B33CB3DA-5D39-42AC-8E62-182CB9D8CF8E}"/>
              </a:ext>
            </a:extLst>
          </p:cNvPr>
          <p:cNvCxnSpPr>
            <a:stCxn id="5" idx="0"/>
            <a:endCxn id="4" idx="2"/>
          </p:cNvCxnSpPr>
          <p:nvPr/>
        </p:nvCxnSpPr>
        <p:spPr>
          <a:xfrm rot="5400000" flipH="1" flipV="1">
            <a:off x="4368404" y="2385220"/>
            <a:ext cx="427513" cy="23774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连接符: 肘形 12">
            <a:extLst>
              <a:ext uri="{FF2B5EF4-FFF2-40B4-BE49-F238E27FC236}">
                <a16:creationId xmlns:a16="http://schemas.microsoft.com/office/drawing/2014/main" id="{D24EE9E8-765E-4864-9C8B-FD760BEFEDDE}"/>
              </a:ext>
            </a:extLst>
          </p:cNvPr>
          <p:cNvCxnSpPr>
            <a:stCxn id="6" idx="0"/>
            <a:endCxn id="4" idx="2"/>
          </p:cNvCxnSpPr>
          <p:nvPr/>
        </p:nvCxnSpPr>
        <p:spPr>
          <a:xfrm rot="5400000" flipH="1" flipV="1">
            <a:off x="4993244" y="3010060"/>
            <a:ext cx="427513" cy="11277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连接符: 肘形 13">
            <a:extLst>
              <a:ext uri="{FF2B5EF4-FFF2-40B4-BE49-F238E27FC236}">
                <a16:creationId xmlns:a16="http://schemas.microsoft.com/office/drawing/2014/main" id="{AA96942E-5ECC-4B6C-899B-2506307D47C6}"/>
              </a:ext>
            </a:extLst>
          </p:cNvPr>
          <p:cNvCxnSpPr>
            <a:stCxn id="7" idx="0"/>
            <a:endCxn id="4" idx="2"/>
          </p:cNvCxnSpPr>
          <p:nvPr/>
        </p:nvCxnSpPr>
        <p:spPr>
          <a:xfrm rot="5400000" flipH="1" flipV="1">
            <a:off x="5554584" y="3571400"/>
            <a:ext cx="427513" cy="50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连接符: 肘形 14">
            <a:extLst>
              <a:ext uri="{FF2B5EF4-FFF2-40B4-BE49-F238E27FC236}">
                <a16:creationId xmlns:a16="http://schemas.microsoft.com/office/drawing/2014/main" id="{80BCED71-3456-49BB-8239-C5EFB42F5972}"/>
              </a:ext>
            </a:extLst>
          </p:cNvPr>
          <p:cNvCxnSpPr>
            <a:stCxn id="8" idx="0"/>
            <a:endCxn id="4" idx="2"/>
          </p:cNvCxnSpPr>
          <p:nvPr/>
        </p:nvCxnSpPr>
        <p:spPr>
          <a:xfrm rot="16200000" flipV="1">
            <a:off x="5987097" y="3143966"/>
            <a:ext cx="436246" cy="8686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连接符: 肘形 15">
            <a:extLst>
              <a:ext uri="{FF2B5EF4-FFF2-40B4-BE49-F238E27FC236}">
                <a16:creationId xmlns:a16="http://schemas.microsoft.com/office/drawing/2014/main" id="{EC57431A-28A6-42BF-A93C-B8D5582A8025}"/>
              </a:ext>
            </a:extLst>
          </p:cNvPr>
          <p:cNvCxnSpPr>
            <a:stCxn id="9" idx="0"/>
            <a:endCxn id="4" idx="2"/>
          </p:cNvCxnSpPr>
          <p:nvPr/>
        </p:nvCxnSpPr>
        <p:spPr>
          <a:xfrm rot="16200000" flipV="1">
            <a:off x="6388417" y="2742646"/>
            <a:ext cx="436246" cy="1671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连接符: 肘形 16">
            <a:extLst>
              <a:ext uri="{FF2B5EF4-FFF2-40B4-BE49-F238E27FC236}">
                <a16:creationId xmlns:a16="http://schemas.microsoft.com/office/drawing/2014/main" id="{4803861D-395E-4EFC-927E-EA8B3F39A5F7}"/>
              </a:ext>
            </a:extLst>
          </p:cNvPr>
          <p:cNvCxnSpPr>
            <a:stCxn id="10" idx="0"/>
            <a:endCxn id="4" idx="2"/>
          </p:cNvCxnSpPr>
          <p:nvPr/>
        </p:nvCxnSpPr>
        <p:spPr>
          <a:xfrm rot="16200000" flipV="1">
            <a:off x="6769417" y="2361646"/>
            <a:ext cx="436246" cy="2433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连接符: 肘形 17">
            <a:extLst>
              <a:ext uri="{FF2B5EF4-FFF2-40B4-BE49-F238E27FC236}">
                <a16:creationId xmlns:a16="http://schemas.microsoft.com/office/drawing/2014/main" id="{541174D7-6A87-4BA7-888F-358D263FC3F3}"/>
              </a:ext>
            </a:extLst>
          </p:cNvPr>
          <p:cNvCxnSpPr>
            <a:stCxn id="11" idx="0"/>
            <a:endCxn id="4" idx="2"/>
          </p:cNvCxnSpPr>
          <p:nvPr/>
        </p:nvCxnSpPr>
        <p:spPr>
          <a:xfrm rot="16200000" flipV="1">
            <a:off x="7152957" y="1978106"/>
            <a:ext cx="436246" cy="320040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文本框 21">
            <a:extLst>
              <a:ext uri="{FF2B5EF4-FFF2-40B4-BE49-F238E27FC236}">
                <a16:creationId xmlns:a16="http://schemas.microsoft.com/office/drawing/2014/main" id="{5EE67117-04E9-4ABA-8E26-ACCF42BFE01F}"/>
              </a:ext>
            </a:extLst>
          </p:cNvPr>
          <p:cNvSpPr txBox="1"/>
          <p:nvPr/>
        </p:nvSpPr>
        <p:spPr>
          <a:xfrm>
            <a:off x="3169920" y="5043648"/>
            <a:ext cx="447040" cy="369332"/>
          </a:xfrm>
          <a:prstGeom prst="rect">
            <a:avLst/>
          </a:prstGeom>
          <a:solidFill>
            <a:schemeClr val="accent2"/>
          </a:solidFill>
        </p:spPr>
        <p:txBody>
          <a:bodyPr wrap="square" rtlCol="0">
            <a:spAutoFit/>
          </a:bodyPr>
          <a:lstStyle/>
          <a:p>
            <a:r>
              <a:rPr lang="zh-CN" altLang="en-US" dirty="0"/>
              <a:t>少</a:t>
            </a:r>
          </a:p>
        </p:txBody>
      </p:sp>
      <p:cxnSp>
        <p:nvCxnSpPr>
          <p:cNvPr id="28" name="直接箭头连接符 27">
            <a:extLst>
              <a:ext uri="{FF2B5EF4-FFF2-40B4-BE49-F238E27FC236}">
                <a16:creationId xmlns:a16="http://schemas.microsoft.com/office/drawing/2014/main" id="{586348BE-714F-4684-B958-59EA438219CD}"/>
              </a:ext>
            </a:extLst>
          </p:cNvPr>
          <p:cNvCxnSpPr>
            <a:cxnSpLocks/>
            <a:stCxn id="5" idx="2"/>
            <a:endCxn id="22" idx="0"/>
          </p:cNvCxnSpPr>
          <p:nvPr/>
        </p:nvCxnSpPr>
        <p:spPr>
          <a:xfrm>
            <a:off x="3393440" y="4346496"/>
            <a:ext cx="0" cy="6971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文本框 29">
            <a:extLst>
              <a:ext uri="{FF2B5EF4-FFF2-40B4-BE49-F238E27FC236}">
                <a16:creationId xmlns:a16="http://schemas.microsoft.com/office/drawing/2014/main" id="{E71E9402-4F2B-42AE-A170-B3C3940A769A}"/>
              </a:ext>
            </a:extLst>
          </p:cNvPr>
          <p:cNvSpPr txBox="1"/>
          <p:nvPr/>
        </p:nvSpPr>
        <p:spPr>
          <a:xfrm>
            <a:off x="4361179" y="5043648"/>
            <a:ext cx="711200" cy="369332"/>
          </a:xfrm>
          <a:prstGeom prst="rect">
            <a:avLst/>
          </a:prstGeom>
          <a:solidFill>
            <a:schemeClr val="accent2"/>
          </a:solidFill>
        </p:spPr>
        <p:txBody>
          <a:bodyPr wrap="square" rtlCol="0">
            <a:spAutoFit/>
          </a:bodyPr>
          <a:lstStyle/>
          <a:p>
            <a:r>
              <a:rPr lang="zh-CN" altLang="en-US" dirty="0"/>
              <a:t>明显</a:t>
            </a:r>
          </a:p>
        </p:txBody>
      </p:sp>
      <p:cxnSp>
        <p:nvCxnSpPr>
          <p:cNvPr id="31" name="直接箭头连接符 30">
            <a:extLst>
              <a:ext uri="{FF2B5EF4-FFF2-40B4-BE49-F238E27FC236}">
                <a16:creationId xmlns:a16="http://schemas.microsoft.com/office/drawing/2014/main" id="{5111F374-7F7D-49DD-8E3D-E5BEC441778C}"/>
              </a:ext>
            </a:extLst>
          </p:cNvPr>
          <p:cNvCxnSpPr>
            <a:cxnSpLocks/>
          </p:cNvCxnSpPr>
          <p:nvPr/>
        </p:nvCxnSpPr>
        <p:spPr>
          <a:xfrm>
            <a:off x="4716779" y="4346496"/>
            <a:ext cx="0" cy="6971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文本框 31">
            <a:extLst>
              <a:ext uri="{FF2B5EF4-FFF2-40B4-BE49-F238E27FC236}">
                <a16:creationId xmlns:a16="http://schemas.microsoft.com/office/drawing/2014/main" id="{75EBC242-B6AC-411A-B631-2188C73D3C4D}"/>
              </a:ext>
            </a:extLst>
          </p:cNvPr>
          <p:cNvSpPr txBox="1"/>
          <p:nvPr/>
        </p:nvSpPr>
        <p:spPr>
          <a:xfrm>
            <a:off x="6451598" y="5043648"/>
            <a:ext cx="447040" cy="369332"/>
          </a:xfrm>
          <a:prstGeom prst="rect">
            <a:avLst/>
          </a:prstGeom>
          <a:solidFill>
            <a:schemeClr val="accent2"/>
          </a:solidFill>
        </p:spPr>
        <p:txBody>
          <a:bodyPr wrap="square" rtlCol="0">
            <a:spAutoFit/>
          </a:bodyPr>
          <a:lstStyle/>
          <a:p>
            <a:r>
              <a:rPr lang="zh-CN" altLang="en-US" dirty="0"/>
              <a:t>大</a:t>
            </a:r>
          </a:p>
        </p:txBody>
      </p:sp>
      <p:sp>
        <p:nvSpPr>
          <p:cNvPr id="33" name="文本框 32">
            <a:extLst>
              <a:ext uri="{FF2B5EF4-FFF2-40B4-BE49-F238E27FC236}">
                <a16:creationId xmlns:a16="http://schemas.microsoft.com/office/drawing/2014/main" id="{C472D734-9D91-4B99-8440-588A031D90DA}"/>
              </a:ext>
            </a:extLst>
          </p:cNvPr>
          <p:cNvSpPr txBox="1"/>
          <p:nvPr/>
        </p:nvSpPr>
        <p:spPr>
          <a:xfrm>
            <a:off x="5420360" y="5043648"/>
            <a:ext cx="711200" cy="369332"/>
          </a:xfrm>
          <a:prstGeom prst="rect">
            <a:avLst/>
          </a:prstGeom>
          <a:solidFill>
            <a:schemeClr val="accent2"/>
          </a:solidFill>
        </p:spPr>
        <p:txBody>
          <a:bodyPr wrap="square" rtlCol="0">
            <a:spAutoFit/>
          </a:bodyPr>
          <a:lstStyle/>
          <a:p>
            <a:r>
              <a:rPr lang="zh-CN" altLang="en-US" dirty="0"/>
              <a:t>丰富</a:t>
            </a:r>
          </a:p>
        </p:txBody>
      </p:sp>
      <p:cxnSp>
        <p:nvCxnSpPr>
          <p:cNvPr id="34" name="直接箭头连接符 33">
            <a:extLst>
              <a:ext uri="{FF2B5EF4-FFF2-40B4-BE49-F238E27FC236}">
                <a16:creationId xmlns:a16="http://schemas.microsoft.com/office/drawing/2014/main" id="{94C45582-37E4-40FF-AD68-C1407480FFDE}"/>
              </a:ext>
            </a:extLst>
          </p:cNvPr>
          <p:cNvCxnSpPr>
            <a:cxnSpLocks/>
          </p:cNvCxnSpPr>
          <p:nvPr/>
        </p:nvCxnSpPr>
        <p:spPr>
          <a:xfrm>
            <a:off x="5768340" y="4346496"/>
            <a:ext cx="0" cy="6971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A612DD2D-D3E0-4E0C-AEEE-46B289526405}"/>
              </a:ext>
            </a:extLst>
          </p:cNvPr>
          <p:cNvCxnSpPr>
            <a:cxnSpLocks/>
          </p:cNvCxnSpPr>
          <p:nvPr/>
        </p:nvCxnSpPr>
        <p:spPr>
          <a:xfrm>
            <a:off x="6672579" y="4346496"/>
            <a:ext cx="0" cy="6971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文本框 35">
            <a:extLst>
              <a:ext uri="{FF2B5EF4-FFF2-40B4-BE49-F238E27FC236}">
                <a16:creationId xmlns:a16="http://schemas.microsoft.com/office/drawing/2014/main" id="{BDBA44CB-C491-4933-B095-0E0EA8CA7418}"/>
              </a:ext>
            </a:extLst>
          </p:cNvPr>
          <p:cNvSpPr txBox="1"/>
          <p:nvPr/>
        </p:nvSpPr>
        <p:spPr>
          <a:xfrm>
            <a:off x="7452966" y="4826000"/>
            <a:ext cx="461665" cy="1097280"/>
          </a:xfrm>
          <a:prstGeom prst="rect">
            <a:avLst/>
          </a:prstGeom>
          <a:solidFill>
            <a:schemeClr val="accent2"/>
          </a:solidFill>
        </p:spPr>
        <p:txBody>
          <a:bodyPr vert="eaVert" wrap="square" rtlCol="0">
            <a:spAutoFit/>
          </a:bodyPr>
          <a:lstStyle/>
          <a:p>
            <a:r>
              <a:rPr lang="zh-CN" altLang="en-US" dirty="0"/>
              <a:t>民生政策</a:t>
            </a:r>
          </a:p>
        </p:txBody>
      </p:sp>
      <p:sp>
        <p:nvSpPr>
          <p:cNvPr id="37" name="文本框 36">
            <a:extLst>
              <a:ext uri="{FF2B5EF4-FFF2-40B4-BE49-F238E27FC236}">
                <a16:creationId xmlns:a16="http://schemas.microsoft.com/office/drawing/2014/main" id="{4D5FD7E4-5AED-41ED-94A3-E33283A0E8CA}"/>
              </a:ext>
            </a:extLst>
          </p:cNvPr>
          <p:cNvSpPr txBox="1"/>
          <p:nvPr/>
        </p:nvSpPr>
        <p:spPr>
          <a:xfrm>
            <a:off x="7966055" y="4826000"/>
            <a:ext cx="461665" cy="1097280"/>
          </a:xfrm>
          <a:prstGeom prst="rect">
            <a:avLst/>
          </a:prstGeom>
          <a:solidFill>
            <a:schemeClr val="accent2"/>
          </a:solidFill>
        </p:spPr>
        <p:txBody>
          <a:bodyPr vert="eaVert" wrap="square" rtlCol="0">
            <a:spAutoFit/>
          </a:bodyPr>
          <a:lstStyle/>
          <a:p>
            <a:r>
              <a:rPr lang="zh-CN" altLang="en-US" dirty="0"/>
              <a:t>数据实况</a:t>
            </a:r>
          </a:p>
        </p:txBody>
      </p:sp>
      <p:sp>
        <p:nvSpPr>
          <p:cNvPr id="38" name="文本框 37">
            <a:extLst>
              <a:ext uri="{FF2B5EF4-FFF2-40B4-BE49-F238E27FC236}">
                <a16:creationId xmlns:a16="http://schemas.microsoft.com/office/drawing/2014/main" id="{E0E85F71-1E7C-4FC8-8564-8B15128FE375}"/>
              </a:ext>
            </a:extLst>
          </p:cNvPr>
          <p:cNvSpPr txBox="1"/>
          <p:nvPr/>
        </p:nvSpPr>
        <p:spPr>
          <a:xfrm>
            <a:off x="8500072" y="4824452"/>
            <a:ext cx="461665" cy="1097280"/>
          </a:xfrm>
          <a:prstGeom prst="rect">
            <a:avLst/>
          </a:prstGeom>
          <a:solidFill>
            <a:schemeClr val="accent2"/>
          </a:solidFill>
        </p:spPr>
        <p:txBody>
          <a:bodyPr vert="eaVert" wrap="square" rtlCol="0">
            <a:spAutoFit/>
          </a:bodyPr>
          <a:lstStyle/>
          <a:p>
            <a:r>
              <a:rPr lang="zh-CN" altLang="en-US" dirty="0"/>
              <a:t>时政要闻</a:t>
            </a:r>
          </a:p>
        </p:txBody>
      </p:sp>
      <p:cxnSp>
        <p:nvCxnSpPr>
          <p:cNvPr id="40" name="连接符: 肘形 39">
            <a:extLst>
              <a:ext uri="{FF2B5EF4-FFF2-40B4-BE49-F238E27FC236}">
                <a16:creationId xmlns:a16="http://schemas.microsoft.com/office/drawing/2014/main" id="{16B974A6-DC53-4336-960C-AE76A3C3C15A}"/>
              </a:ext>
            </a:extLst>
          </p:cNvPr>
          <p:cNvCxnSpPr>
            <a:stCxn id="10" idx="2"/>
            <a:endCxn id="36" idx="0"/>
          </p:cNvCxnSpPr>
          <p:nvPr/>
        </p:nvCxnSpPr>
        <p:spPr>
          <a:xfrm rot="5400000">
            <a:off x="7704248" y="4326048"/>
            <a:ext cx="479504" cy="52040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连接符: 肘形 41">
            <a:extLst>
              <a:ext uri="{FF2B5EF4-FFF2-40B4-BE49-F238E27FC236}">
                <a16:creationId xmlns:a16="http://schemas.microsoft.com/office/drawing/2014/main" id="{3D25A341-ACDD-4D0A-AAE3-FBB11FC640C6}"/>
              </a:ext>
            </a:extLst>
          </p:cNvPr>
          <p:cNvCxnSpPr>
            <a:stCxn id="10" idx="2"/>
            <a:endCxn id="37" idx="0"/>
          </p:cNvCxnSpPr>
          <p:nvPr/>
        </p:nvCxnSpPr>
        <p:spPr>
          <a:xfrm rot="5400000">
            <a:off x="7960792" y="4582592"/>
            <a:ext cx="479504" cy="731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连接符: 肘形 43">
            <a:extLst>
              <a:ext uri="{FF2B5EF4-FFF2-40B4-BE49-F238E27FC236}">
                <a16:creationId xmlns:a16="http://schemas.microsoft.com/office/drawing/2014/main" id="{220BA44E-53B5-4DA4-BEA8-AEC193F9D532}"/>
              </a:ext>
            </a:extLst>
          </p:cNvPr>
          <p:cNvCxnSpPr>
            <a:stCxn id="10" idx="2"/>
            <a:endCxn id="38" idx="0"/>
          </p:cNvCxnSpPr>
          <p:nvPr/>
        </p:nvCxnSpPr>
        <p:spPr>
          <a:xfrm rot="16200000" flipH="1">
            <a:off x="8228574" y="4322121"/>
            <a:ext cx="477956" cy="52670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文本框 44">
            <a:extLst>
              <a:ext uri="{FF2B5EF4-FFF2-40B4-BE49-F238E27FC236}">
                <a16:creationId xmlns:a16="http://schemas.microsoft.com/office/drawing/2014/main" id="{2DBB0AF4-FAA8-4C5F-A9BF-3345AB7F19C6}"/>
              </a:ext>
            </a:extLst>
          </p:cNvPr>
          <p:cNvSpPr txBox="1"/>
          <p:nvPr/>
        </p:nvSpPr>
        <p:spPr>
          <a:xfrm>
            <a:off x="9753600" y="3380503"/>
            <a:ext cx="1137920" cy="369332"/>
          </a:xfrm>
          <a:prstGeom prst="rect">
            <a:avLst/>
          </a:prstGeom>
          <a:solidFill>
            <a:schemeClr val="accent2"/>
          </a:solidFill>
        </p:spPr>
        <p:txBody>
          <a:bodyPr wrap="square" rtlCol="0">
            <a:spAutoFit/>
          </a:bodyPr>
          <a:lstStyle/>
          <a:p>
            <a:r>
              <a:rPr lang="zh-CN" altLang="en-US" dirty="0"/>
              <a:t>医学专家</a:t>
            </a:r>
          </a:p>
        </p:txBody>
      </p:sp>
      <p:sp>
        <p:nvSpPr>
          <p:cNvPr id="46" name="文本框 45">
            <a:extLst>
              <a:ext uri="{FF2B5EF4-FFF2-40B4-BE49-F238E27FC236}">
                <a16:creationId xmlns:a16="http://schemas.microsoft.com/office/drawing/2014/main" id="{F998EA2D-455C-45B6-A5A7-0128C2A67243}"/>
              </a:ext>
            </a:extLst>
          </p:cNvPr>
          <p:cNvSpPr txBox="1"/>
          <p:nvPr/>
        </p:nvSpPr>
        <p:spPr>
          <a:xfrm>
            <a:off x="9753600" y="3791111"/>
            <a:ext cx="1137920" cy="369332"/>
          </a:xfrm>
          <a:prstGeom prst="rect">
            <a:avLst/>
          </a:prstGeom>
          <a:solidFill>
            <a:schemeClr val="accent2"/>
          </a:solidFill>
        </p:spPr>
        <p:txBody>
          <a:bodyPr wrap="square" rtlCol="0">
            <a:spAutoFit/>
          </a:bodyPr>
          <a:lstStyle/>
          <a:p>
            <a:r>
              <a:rPr lang="zh-CN" altLang="en-US" dirty="0"/>
              <a:t>期刊报纸</a:t>
            </a:r>
          </a:p>
        </p:txBody>
      </p:sp>
      <p:sp>
        <p:nvSpPr>
          <p:cNvPr id="47" name="文本框 44">
            <a:extLst>
              <a:ext uri="{FF2B5EF4-FFF2-40B4-BE49-F238E27FC236}">
                <a16:creationId xmlns:a16="http://schemas.microsoft.com/office/drawing/2014/main" id="{2DBB0AF4-FAA8-4C5F-A9BF-3345AB7F19C6}"/>
              </a:ext>
            </a:extLst>
          </p:cNvPr>
          <p:cNvSpPr txBox="1"/>
          <p:nvPr/>
        </p:nvSpPr>
        <p:spPr>
          <a:xfrm>
            <a:off x="9753600" y="4221403"/>
            <a:ext cx="1137920" cy="369332"/>
          </a:xfrm>
          <a:prstGeom prst="rect">
            <a:avLst/>
          </a:prstGeom>
          <a:solidFill>
            <a:schemeClr val="accent2"/>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权威机构</a:t>
            </a:r>
          </a:p>
        </p:txBody>
      </p:sp>
      <p:cxnSp>
        <p:nvCxnSpPr>
          <p:cNvPr id="49" name="连接符: 肘形 48">
            <a:extLst>
              <a:ext uri="{FF2B5EF4-FFF2-40B4-BE49-F238E27FC236}">
                <a16:creationId xmlns:a16="http://schemas.microsoft.com/office/drawing/2014/main" id="{3336F99E-F4E7-426C-B553-2F6D95E25D7F}"/>
              </a:ext>
            </a:extLst>
          </p:cNvPr>
          <p:cNvCxnSpPr>
            <a:stCxn id="11" idx="3"/>
            <a:endCxn id="45" idx="1"/>
          </p:cNvCxnSpPr>
          <p:nvPr/>
        </p:nvCxnSpPr>
        <p:spPr>
          <a:xfrm flipV="1">
            <a:off x="9306560" y="3565169"/>
            <a:ext cx="447040" cy="5062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连接符: 肘形 50">
            <a:extLst>
              <a:ext uri="{FF2B5EF4-FFF2-40B4-BE49-F238E27FC236}">
                <a16:creationId xmlns:a16="http://schemas.microsoft.com/office/drawing/2014/main" id="{C4C07BA8-9B39-400E-9641-CC45B87CBADA}"/>
              </a:ext>
            </a:extLst>
          </p:cNvPr>
          <p:cNvCxnSpPr>
            <a:stCxn id="11" idx="3"/>
            <a:endCxn id="46" idx="1"/>
          </p:cNvCxnSpPr>
          <p:nvPr/>
        </p:nvCxnSpPr>
        <p:spPr>
          <a:xfrm flipV="1">
            <a:off x="9306560" y="3975777"/>
            <a:ext cx="447040" cy="9568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连接符: 肘形 52">
            <a:extLst>
              <a:ext uri="{FF2B5EF4-FFF2-40B4-BE49-F238E27FC236}">
                <a16:creationId xmlns:a16="http://schemas.microsoft.com/office/drawing/2014/main" id="{6D1E5318-5036-4EF4-9085-5613AFCB7F94}"/>
              </a:ext>
            </a:extLst>
          </p:cNvPr>
          <p:cNvCxnSpPr>
            <a:stCxn id="11" idx="3"/>
            <a:endCxn id="47" idx="1"/>
          </p:cNvCxnSpPr>
          <p:nvPr/>
        </p:nvCxnSpPr>
        <p:spPr>
          <a:xfrm>
            <a:off x="9306560" y="4071463"/>
            <a:ext cx="447040" cy="3346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0917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82161-FB55-4379-A986-030B60657010}"/>
              </a:ext>
            </a:extLst>
          </p:cNvPr>
          <p:cNvSpPr>
            <a:spLocks noGrp="1"/>
          </p:cNvSpPr>
          <p:nvPr>
            <p:ph type="title"/>
          </p:nvPr>
        </p:nvSpPr>
        <p:spPr/>
        <p:txBody>
          <a:bodyPr/>
          <a:lstStyle/>
          <a:p>
            <a:r>
              <a:rPr lang="zh-CN" altLang="en-US" dirty="0"/>
              <a:t>研究结果</a:t>
            </a:r>
            <a:r>
              <a:rPr lang="en-US" altLang="zh-CN" dirty="0"/>
              <a:t>-</a:t>
            </a:r>
            <a:r>
              <a:rPr lang="zh-CN" altLang="en-US" dirty="0"/>
              <a:t>人口统计学→内容偏好</a:t>
            </a:r>
          </a:p>
        </p:txBody>
      </p:sp>
      <p:sp>
        <p:nvSpPr>
          <p:cNvPr id="3" name="内容占位符 2">
            <a:extLst>
              <a:ext uri="{FF2B5EF4-FFF2-40B4-BE49-F238E27FC236}">
                <a16:creationId xmlns:a16="http://schemas.microsoft.com/office/drawing/2014/main" id="{4AD322C3-2374-4551-BC94-10F4482D8FD6}"/>
              </a:ext>
            </a:extLst>
          </p:cNvPr>
          <p:cNvSpPr>
            <a:spLocks noGrp="1"/>
          </p:cNvSpPr>
          <p:nvPr>
            <p:ph idx="1"/>
          </p:nvPr>
        </p:nvSpPr>
        <p:spPr/>
        <p:txBody>
          <a:bodyPr/>
          <a:lstStyle/>
          <a:p>
            <a:r>
              <a:rPr lang="zh-CN" altLang="zh-CN" dirty="0"/>
              <a:t>高教育程度的老年人</a:t>
            </a:r>
            <a:r>
              <a:rPr lang="zh-CN" altLang="en-US" dirty="0"/>
              <a:t>比低教育程度的老年人更偏好</a:t>
            </a:r>
            <a:r>
              <a:rPr lang="zh-CN" altLang="zh-CN" b="1" dirty="0"/>
              <a:t>感情色彩淡</a:t>
            </a:r>
            <a:r>
              <a:rPr lang="zh-CN" altLang="zh-CN" dirty="0"/>
              <a:t>、</a:t>
            </a:r>
            <a:r>
              <a:rPr lang="zh-CN" altLang="zh-CN" b="1" dirty="0"/>
              <a:t>小字号</a:t>
            </a:r>
            <a:r>
              <a:rPr lang="zh-CN" altLang="zh-CN" dirty="0"/>
              <a:t>和</a:t>
            </a:r>
            <a:r>
              <a:rPr lang="zh-CN" altLang="zh-CN" b="1" dirty="0"/>
              <a:t>篇幅较长</a:t>
            </a:r>
            <a:r>
              <a:rPr lang="zh-CN" altLang="zh-CN" dirty="0"/>
              <a:t>的文章</a:t>
            </a:r>
            <a:r>
              <a:rPr lang="zh-CN" altLang="en-US" dirty="0"/>
              <a:t>；</a:t>
            </a:r>
            <a:endParaRPr lang="en-US" altLang="zh-CN" dirty="0"/>
          </a:p>
          <a:p>
            <a:r>
              <a:rPr lang="zh-CN" altLang="en-US" dirty="0"/>
              <a:t>高月收入水平的老年人比低月收入水平的老年人更偏好</a:t>
            </a:r>
            <a:r>
              <a:rPr lang="zh-CN" altLang="zh-CN" b="1" dirty="0"/>
              <a:t>感情色彩淡</a:t>
            </a:r>
            <a:r>
              <a:rPr lang="zh-CN" altLang="en-US" dirty="0"/>
              <a:t>的文章；</a:t>
            </a:r>
            <a:endParaRPr lang="en-US" altLang="zh-CN" dirty="0"/>
          </a:p>
          <a:p>
            <a:r>
              <a:rPr lang="zh-CN" altLang="en-US" dirty="0"/>
              <a:t>从退休前职业看，</a:t>
            </a:r>
            <a:r>
              <a:rPr lang="zh-CN" altLang="zh-CN" dirty="0"/>
              <a:t>比起而农场工人、服务业从业人员等，专业技术人员、高级管理人员等都更加偏好</a:t>
            </a:r>
            <a:r>
              <a:rPr lang="zh-CN" altLang="zh-CN" b="1" dirty="0"/>
              <a:t>感情色彩淡</a:t>
            </a:r>
            <a:r>
              <a:rPr lang="zh-CN" altLang="en-US" dirty="0"/>
              <a:t>的文章。</a:t>
            </a:r>
          </a:p>
        </p:txBody>
      </p:sp>
    </p:spTree>
    <p:extLst>
      <p:ext uri="{BB962C8B-B14F-4D97-AF65-F5344CB8AC3E}">
        <p14:creationId xmlns:p14="http://schemas.microsoft.com/office/powerpoint/2010/main" val="251185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1E5E4-9B4B-4D3D-8A36-4D01AEDDE0C0}"/>
              </a:ext>
            </a:extLst>
          </p:cNvPr>
          <p:cNvSpPr>
            <a:spLocks noGrp="1"/>
          </p:cNvSpPr>
          <p:nvPr>
            <p:ph type="title"/>
          </p:nvPr>
        </p:nvSpPr>
        <p:spPr/>
        <p:txBody>
          <a:bodyPr/>
          <a:lstStyle/>
          <a:p>
            <a:r>
              <a:rPr lang="zh-CN" altLang="en-US" dirty="0"/>
              <a:t>研究结果</a:t>
            </a:r>
            <a:r>
              <a:rPr lang="en-US" altLang="zh-CN" dirty="0"/>
              <a:t>-</a:t>
            </a:r>
            <a:r>
              <a:rPr lang="zh-CN" altLang="en-US" dirty="0"/>
              <a:t>人口统计学→健康信息素养</a:t>
            </a:r>
          </a:p>
        </p:txBody>
      </p:sp>
      <p:sp>
        <p:nvSpPr>
          <p:cNvPr id="3" name="内容占位符 2">
            <a:extLst>
              <a:ext uri="{FF2B5EF4-FFF2-40B4-BE49-F238E27FC236}">
                <a16:creationId xmlns:a16="http://schemas.microsoft.com/office/drawing/2014/main" id="{9BF18952-0EBC-4BC4-A0A7-2C97E35F754B}"/>
              </a:ext>
            </a:extLst>
          </p:cNvPr>
          <p:cNvSpPr>
            <a:spLocks noGrp="1"/>
          </p:cNvSpPr>
          <p:nvPr>
            <p:ph idx="1"/>
          </p:nvPr>
        </p:nvSpPr>
        <p:spPr/>
        <p:txBody>
          <a:bodyPr>
            <a:normAutofit/>
          </a:bodyPr>
          <a:lstStyle/>
          <a:p>
            <a:r>
              <a:rPr lang="zh-CN" altLang="zh-CN" dirty="0"/>
              <a:t>老年人的</a:t>
            </a:r>
            <a:r>
              <a:rPr lang="zh-CN" altLang="zh-CN" b="1" dirty="0"/>
              <a:t>教育程度</a:t>
            </a:r>
            <a:r>
              <a:rPr lang="zh-CN" altLang="zh-CN" dirty="0"/>
              <a:t>、</a:t>
            </a:r>
            <a:r>
              <a:rPr lang="zh-CN" altLang="zh-CN" b="1" dirty="0"/>
              <a:t>月工资水平</a:t>
            </a:r>
            <a:r>
              <a:rPr lang="zh-CN" altLang="zh-CN" dirty="0"/>
              <a:t>和</a:t>
            </a:r>
            <a:r>
              <a:rPr lang="zh-CN" altLang="zh-CN" b="1" dirty="0"/>
              <a:t>退休前的职业</a:t>
            </a:r>
            <a:r>
              <a:rPr lang="zh-CN" altLang="en-US" dirty="0"/>
              <a:t>对健康素养影响显著；</a:t>
            </a:r>
            <a:endParaRPr lang="en-US" altLang="zh-CN" dirty="0"/>
          </a:p>
          <a:p>
            <a:r>
              <a:rPr lang="zh-CN" altLang="en-US" dirty="0"/>
              <a:t>教育程度较高的老年人健康信息素养显著高于教育程度较低的老年人</a:t>
            </a:r>
            <a:endParaRPr lang="en-US" altLang="zh-CN" dirty="0"/>
          </a:p>
          <a:p>
            <a:pPr lvl="1"/>
            <a:r>
              <a:rPr lang="zh-CN" altLang="zh-CN" dirty="0"/>
              <a:t>教育程度为本科或专科的老年人，其健康信息素养显著高于教育程度为小学、初中的老年人</a:t>
            </a:r>
            <a:endParaRPr lang="en-US" altLang="zh-CN" dirty="0"/>
          </a:p>
          <a:p>
            <a:pPr lvl="1"/>
            <a:r>
              <a:rPr lang="zh-CN" altLang="zh-CN" dirty="0"/>
              <a:t>教育程度为初中的老年人的健康信息素养也显著高于教育水平为小学的老年人</a:t>
            </a:r>
            <a:endParaRPr lang="en-US" altLang="zh-CN" dirty="0"/>
          </a:p>
          <a:p>
            <a:r>
              <a:rPr lang="zh-CN" altLang="zh-CN" dirty="0"/>
              <a:t>月工资水平较高的老年人的健康素养也会显著高于月工资水平较低的老年人</a:t>
            </a:r>
            <a:endParaRPr lang="en-US" altLang="zh-CN" dirty="0"/>
          </a:p>
        </p:txBody>
      </p:sp>
    </p:spTree>
    <p:extLst>
      <p:ext uri="{BB962C8B-B14F-4D97-AF65-F5344CB8AC3E}">
        <p14:creationId xmlns:p14="http://schemas.microsoft.com/office/powerpoint/2010/main" val="140241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7640-B999-4556-9CBE-74C2736D586B}"/>
              </a:ext>
            </a:extLst>
          </p:cNvPr>
          <p:cNvSpPr>
            <a:spLocks noGrp="1"/>
          </p:cNvSpPr>
          <p:nvPr>
            <p:ph type="title"/>
          </p:nvPr>
        </p:nvSpPr>
        <p:spPr/>
        <p:txBody>
          <a:bodyPr/>
          <a:lstStyle/>
          <a:p>
            <a:r>
              <a:rPr lang="zh-CN" altLang="en-US" dirty="0"/>
              <a:t>研究结果</a:t>
            </a:r>
            <a:r>
              <a:rPr lang="en-US" altLang="zh-CN" dirty="0"/>
              <a:t>-</a:t>
            </a:r>
            <a:r>
              <a:rPr lang="zh-CN" altLang="en-US" dirty="0"/>
              <a:t>人口统计学→健康信息素养</a:t>
            </a:r>
          </a:p>
        </p:txBody>
      </p:sp>
      <p:sp>
        <p:nvSpPr>
          <p:cNvPr id="3" name="内容占位符 2">
            <a:extLst>
              <a:ext uri="{FF2B5EF4-FFF2-40B4-BE49-F238E27FC236}">
                <a16:creationId xmlns:a16="http://schemas.microsoft.com/office/drawing/2014/main" id="{AC01672E-C7AA-4B1E-AD80-37C34148036D}"/>
              </a:ext>
            </a:extLst>
          </p:cNvPr>
          <p:cNvSpPr>
            <a:spLocks noGrp="1"/>
          </p:cNvSpPr>
          <p:nvPr>
            <p:ph idx="1"/>
          </p:nvPr>
        </p:nvSpPr>
        <p:spPr/>
        <p:txBody>
          <a:bodyPr/>
          <a:lstStyle/>
          <a:p>
            <a:r>
              <a:rPr lang="zh-CN" altLang="zh-CN" dirty="0"/>
              <a:t>退休前为专业技术人员、高级管理人员的老年人，其健康素养也会显著高于退休前为行政人员、农场工人的老年人</a:t>
            </a:r>
            <a:endParaRPr lang="zh-CN" altLang="en-US" dirty="0"/>
          </a:p>
        </p:txBody>
      </p:sp>
    </p:spTree>
    <p:extLst>
      <p:ext uri="{BB962C8B-B14F-4D97-AF65-F5344CB8AC3E}">
        <p14:creationId xmlns:p14="http://schemas.microsoft.com/office/powerpoint/2010/main" val="35620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C142B-93C2-4135-A6B7-1985B964B9F1}"/>
              </a:ext>
            </a:extLst>
          </p:cNvPr>
          <p:cNvSpPr>
            <a:spLocks noGrp="1"/>
          </p:cNvSpPr>
          <p:nvPr>
            <p:ph type="title"/>
          </p:nvPr>
        </p:nvSpPr>
        <p:spPr/>
        <p:txBody>
          <a:bodyPr/>
          <a:lstStyle/>
          <a:p>
            <a:r>
              <a:rPr lang="zh-CN" altLang="en-US" dirty="0"/>
              <a:t>研究结果</a:t>
            </a:r>
            <a:r>
              <a:rPr lang="en-US" altLang="zh-CN" dirty="0"/>
              <a:t>-</a:t>
            </a:r>
            <a:r>
              <a:rPr lang="zh-CN" altLang="en-US" dirty="0"/>
              <a:t>健康信息素养的中介</a:t>
            </a:r>
            <a:r>
              <a:rPr lang="en-US" altLang="zh-CN" dirty="0"/>
              <a:t>/</a:t>
            </a:r>
            <a:r>
              <a:rPr lang="zh-CN" altLang="en-US" dirty="0"/>
              <a:t>调节效应</a:t>
            </a:r>
          </a:p>
        </p:txBody>
      </p:sp>
      <p:sp>
        <p:nvSpPr>
          <p:cNvPr id="3" name="内容占位符 2">
            <a:extLst>
              <a:ext uri="{FF2B5EF4-FFF2-40B4-BE49-F238E27FC236}">
                <a16:creationId xmlns:a16="http://schemas.microsoft.com/office/drawing/2014/main" id="{2F0CD2F8-CD92-4DA1-B52C-FAFE6FC16EF4}"/>
              </a:ext>
            </a:extLst>
          </p:cNvPr>
          <p:cNvSpPr>
            <a:spLocks noGrp="1"/>
          </p:cNvSpPr>
          <p:nvPr>
            <p:ph idx="1"/>
          </p:nvPr>
        </p:nvSpPr>
        <p:spPr/>
        <p:txBody>
          <a:bodyPr/>
          <a:lstStyle/>
          <a:p>
            <a:r>
              <a:rPr lang="zh-CN" altLang="zh-CN" dirty="0"/>
              <a:t>老年人的健康信息素养对人口统计学因素与信息内容特征偏好之间的关系不存在调节效应或中介效应</a:t>
            </a:r>
            <a:endParaRPr lang="zh-CN" altLang="en-US" dirty="0"/>
          </a:p>
        </p:txBody>
      </p:sp>
      <p:sp>
        <p:nvSpPr>
          <p:cNvPr id="12" name="矩形 11">
            <a:extLst>
              <a:ext uri="{FF2B5EF4-FFF2-40B4-BE49-F238E27FC236}">
                <a16:creationId xmlns:a16="http://schemas.microsoft.com/office/drawing/2014/main" id="{4B456873-AEEF-43DB-AC0D-41E63897F336}"/>
              </a:ext>
            </a:extLst>
          </p:cNvPr>
          <p:cNvSpPr/>
          <p:nvPr/>
        </p:nvSpPr>
        <p:spPr>
          <a:xfrm>
            <a:off x="5539740" y="3177619"/>
            <a:ext cx="262128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老年人人口统计学特征</a:t>
            </a:r>
          </a:p>
        </p:txBody>
      </p:sp>
      <p:sp>
        <p:nvSpPr>
          <p:cNvPr id="13" name="矩形 12">
            <a:extLst>
              <a:ext uri="{FF2B5EF4-FFF2-40B4-BE49-F238E27FC236}">
                <a16:creationId xmlns:a16="http://schemas.microsoft.com/office/drawing/2014/main" id="{5A7C940F-863A-4D47-BD83-B7069BB57030}"/>
              </a:ext>
            </a:extLst>
          </p:cNvPr>
          <p:cNvSpPr/>
          <p:nvPr/>
        </p:nvSpPr>
        <p:spPr>
          <a:xfrm>
            <a:off x="3543300" y="3898821"/>
            <a:ext cx="167640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健康信息素养</a:t>
            </a:r>
          </a:p>
        </p:txBody>
      </p:sp>
      <p:sp>
        <p:nvSpPr>
          <p:cNvPr id="14" name="矩形 13">
            <a:extLst>
              <a:ext uri="{FF2B5EF4-FFF2-40B4-BE49-F238E27FC236}">
                <a16:creationId xmlns:a16="http://schemas.microsoft.com/office/drawing/2014/main" id="{AAD27E4B-26E2-4EF3-B939-4F96629DC45D}"/>
              </a:ext>
            </a:extLst>
          </p:cNvPr>
          <p:cNvSpPr/>
          <p:nvPr/>
        </p:nvSpPr>
        <p:spPr>
          <a:xfrm>
            <a:off x="6012180" y="4340781"/>
            <a:ext cx="167640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健康信息特征</a:t>
            </a:r>
          </a:p>
        </p:txBody>
      </p:sp>
      <p:cxnSp>
        <p:nvCxnSpPr>
          <p:cNvPr id="15" name="直接箭头连接符 14">
            <a:extLst>
              <a:ext uri="{FF2B5EF4-FFF2-40B4-BE49-F238E27FC236}">
                <a16:creationId xmlns:a16="http://schemas.microsoft.com/office/drawing/2014/main" id="{30FD293E-ACA4-4EFD-91AF-A02BA2D36684}"/>
              </a:ext>
            </a:extLst>
          </p:cNvPr>
          <p:cNvCxnSpPr>
            <a:stCxn id="12" idx="1"/>
            <a:endCxn id="13" idx="0"/>
          </p:cNvCxnSpPr>
          <p:nvPr/>
        </p:nvCxnSpPr>
        <p:spPr>
          <a:xfrm flipH="1">
            <a:off x="4381500" y="3457019"/>
            <a:ext cx="1158240" cy="44180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 name="直接箭头连接符 15">
            <a:extLst>
              <a:ext uri="{FF2B5EF4-FFF2-40B4-BE49-F238E27FC236}">
                <a16:creationId xmlns:a16="http://schemas.microsoft.com/office/drawing/2014/main" id="{C5434CE5-708A-4CA5-ABC2-DC0D0F4340C2}"/>
              </a:ext>
            </a:extLst>
          </p:cNvPr>
          <p:cNvCxnSpPr>
            <a:stCxn id="12" idx="2"/>
            <a:endCxn id="14" idx="0"/>
          </p:cNvCxnSpPr>
          <p:nvPr/>
        </p:nvCxnSpPr>
        <p:spPr>
          <a:xfrm>
            <a:off x="6850380" y="3736419"/>
            <a:ext cx="0" cy="604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A14A4561-5EEE-493F-AE62-BCBD5C3C1183}"/>
              </a:ext>
            </a:extLst>
          </p:cNvPr>
          <p:cNvCxnSpPr>
            <a:stCxn id="13" idx="3"/>
          </p:cNvCxnSpPr>
          <p:nvPr/>
        </p:nvCxnSpPr>
        <p:spPr>
          <a:xfrm flipV="1">
            <a:off x="5219700" y="4038917"/>
            <a:ext cx="1625600" cy="139304"/>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8" name="直接箭头连接符 17">
            <a:extLst>
              <a:ext uri="{FF2B5EF4-FFF2-40B4-BE49-F238E27FC236}">
                <a16:creationId xmlns:a16="http://schemas.microsoft.com/office/drawing/2014/main" id="{F9C4022C-D98D-4C21-9BD7-90BCF953829A}"/>
              </a:ext>
            </a:extLst>
          </p:cNvPr>
          <p:cNvCxnSpPr>
            <a:cxnSpLocks/>
            <a:stCxn id="13" idx="2"/>
            <a:endCxn id="14" idx="1"/>
          </p:cNvCxnSpPr>
          <p:nvPr/>
        </p:nvCxnSpPr>
        <p:spPr>
          <a:xfrm>
            <a:off x="4381500" y="4457621"/>
            <a:ext cx="1630680" cy="1625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2" name="直接连接符 21">
            <a:extLst>
              <a:ext uri="{FF2B5EF4-FFF2-40B4-BE49-F238E27FC236}">
                <a16:creationId xmlns:a16="http://schemas.microsoft.com/office/drawing/2014/main" id="{8195ECB5-AEF7-49DB-BAB3-D0DDCEFDFBB4}"/>
              </a:ext>
            </a:extLst>
          </p:cNvPr>
          <p:cNvCxnSpPr/>
          <p:nvPr/>
        </p:nvCxnSpPr>
        <p:spPr>
          <a:xfrm>
            <a:off x="5720080" y="3953391"/>
            <a:ext cx="375920" cy="279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90E0F28-E339-40FC-866D-2AAAAFF3EF6A}"/>
              </a:ext>
            </a:extLst>
          </p:cNvPr>
          <p:cNvCxnSpPr>
            <a:cxnSpLocks/>
          </p:cNvCxnSpPr>
          <p:nvPr/>
        </p:nvCxnSpPr>
        <p:spPr>
          <a:xfrm flipV="1">
            <a:off x="5770245" y="3910943"/>
            <a:ext cx="283210" cy="3211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9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F2F2B-DBCE-48D9-86E9-242F5EA1A9BD}"/>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F67604EC-42AC-4A07-B529-A79D0BF0ECD1}"/>
              </a:ext>
            </a:extLst>
          </p:cNvPr>
          <p:cNvSpPr>
            <a:spLocks noGrp="1"/>
          </p:cNvSpPr>
          <p:nvPr>
            <p:ph idx="1"/>
          </p:nvPr>
        </p:nvSpPr>
        <p:spPr/>
        <p:txBody>
          <a:bodyPr>
            <a:normAutofit/>
          </a:bodyPr>
          <a:lstStyle/>
          <a:p>
            <a:r>
              <a:rPr lang="zh-CN" altLang="en-US" dirty="0"/>
              <a:t>疫情下，政府部门、医疗卫生系统和相关健康信息提供部门和企业都急需建立突发性卫生健康信息快速响应机制，通过传播防控信息组织调动公众，不断满足公众在不同阶段的信息需求，提供及时、准确、透明的优质信息缓解公众的健康焦虑情绪。</a:t>
            </a:r>
            <a:endParaRPr lang="en-US" altLang="zh-CN" dirty="0"/>
          </a:p>
          <a:p>
            <a:r>
              <a:rPr lang="zh-CN" altLang="en-US" dirty="0"/>
              <a:t>同时为消减公众负面焦虑情绪并规范公众自我防护行为，需要提高全体公众对疫情知识理解力、对真相和谣言的识别力、对预防措施的执行力，而各种渠道中疫情信息的展现方式将直接影响正确疫情信息的传播范围、传递效果和施行效率。</a:t>
            </a:r>
            <a:endParaRPr lang="en-US" altLang="zh-CN" dirty="0"/>
          </a:p>
        </p:txBody>
      </p:sp>
    </p:spTree>
    <p:extLst>
      <p:ext uri="{BB962C8B-B14F-4D97-AF65-F5344CB8AC3E}">
        <p14:creationId xmlns:p14="http://schemas.microsoft.com/office/powerpoint/2010/main" val="387050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7C0A0-6052-4D0D-A2AD-EFF70A658F8D}"/>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CC7C8867-B94A-4180-ABA7-2E700148C1C0}"/>
              </a:ext>
            </a:extLst>
          </p:cNvPr>
          <p:cNvSpPr>
            <a:spLocks noGrp="1"/>
          </p:cNvSpPr>
          <p:nvPr>
            <p:ph idx="1"/>
          </p:nvPr>
        </p:nvSpPr>
        <p:spPr/>
        <p:txBody>
          <a:bodyPr/>
          <a:lstStyle/>
          <a:p>
            <a:r>
              <a:rPr lang="zh-CN" altLang="zh-CN" dirty="0"/>
              <a:t>公共医疗卫生资源短缺将进一步加重</a:t>
            </a:r>
            <a:r>
              <a:rPr lang="zh-CN" altLang="en-US" dirty="0"/>
              <a:t>，挤占其他疾病的医疗资源。</a:t>
            </a:r>
            <a:endParaRPr lang="en-US" altLang="zh-CN" dirty="0"/>
          </a:p>
          <a:p>
            <a:r>
              <a:rPr lang="zh-CN" altLang="en-US" dirty="0"/>
              <a:t>需要</a:t>
            </a:r>
            <a:r>
              <a:rPr lang="zh-CN" altLang="zh-CN" dirty="0"/>
              <a:t>诉诸于通过网络搜索健康信息，通过个人关注疾病信息、医药信息和营养膳食信息等提高健康指数，在个体层面应对</a:t>
            </a:r>
            <a:r>
              <a:rPr lang="zh-CN" altLang="en-US" dirty="0"/>
              <a:t>健康问题。</a:t>
            </a:r>
            <a:endParaRPr lang="en-US" altLang="zh-CN" dirty="0"/>
          </a:p>
          <a:p>
            <a:r>
              <a:rPr lang="zh-CN" altLang="en-US" dirty="0"/>
              <a:t>其中，老年人健康状态脆弱，并且属于信息获取及认知的弱势群体，由于认知习惯、知识水平、操作熟练度等因素，在健康信息搜寻、获取和理解的过程中面临诸多技术困难和使用障碍。</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9005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C32D-01AC-4836-B1B0-9A272B868A4A}"/>
              </a:ext>
            </a:extLst>
          </p:cNvPr>
          <p:cNvSpPr>
            <a:spLocks noGrp="1"/>
          </p:cNvSpPr>
          <p:nvPr>
            <p:ph type="title"/>
          </p:nvPr>
        </p:nvSpPr>
        <p:spPr/>
        <p:txBody>
          <a:bodyPr/>
          <a:lstStyle/>
          <a:p>
            <a:r>
              <a:rPr lang="zh-CN" altLang="en-US" dirty="0"/>
              <a:t>研究问题</a:t>
            </a:r>
          </a:p>
        </p:txBody>
      </p:sp>
      <p:sp>
        <p:nvSpPr>
          <p:cNvPr id="3" name="内容占位符 2">
            <a:extLst>
              <a:ext uri="{FF2B5EF4-FFF2-40B4-BE49-F238E27FC236}">
                <a16:creationId xmlns:a16="http://schemas.microsoft.com/office/drawing/2014/main" id="{9891E509-1E97-4E1C-AA19-98FEFD99DB93}"/>
              </a:ext>
            </a:extLst>
          </p:cNvPr>
          <p:cNvSpPr>
            <a:spLocks noGrp="1"/>
          </p:cNvSpPr>
          <p:nvPr>
            <p:ph idx="1"/>
          </p:nvPr>
        </p:nvSpPr>
        <p:spPr/>
        <p:txBody>
          <a:bodyPr/>
          <a:lstStyle/>
          <a:p>
            <a:r>
              <a:rPr lang="en-US" altLang="zh-CN" dirty="0"/>
              <a:t>1. </a:t>
            </a:r>
            <a:r>
              <a:rPr lang="zh-CN" altLang="en-US" dirty="0"/>
              <a:t>老年人对哪些内容表达和形式特征存在偏好</a:t>
            </a:r>
            <a:endParaRPr lang="en-US" altLang="zh-CN" dirty="0"/>
          </a:p>
          <a:p>
            <a:r>
              <a:rPr lang="en-US" altLang="zh-CN" dirty="0"/>
              <a:t>2. </a:t>
            </a:r>
            <a:r>
              <a:rPr lang="zh-CN" altLang="en-US" dirty="0"/>
              <a:t>这些偏好受到什么因素的影响</a:t>
            </a:r>
          </a:p>
        </p:txBody>
      </p:sp>
    </p:spTree>
    <p:extLst>
      <p:ext uri="{BB962C8B-B14F-4D97-AF65-F5344CB8AC3E}">
        <p14:creationId xmlns:p14="http://schemas.microsoft.com/office/powerpoint/2010/main" val="214031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02C90-2D2F-4DDD-B3D3-5F0AE8FB8275}"/>
              </a:ext>
            </a:extLst>
          </p:cNvPr>
          <p:cNvSpPr>
            <a:spLocks noGrp="1"/>
          </p:cNvSpPr>
          <p:nvPr>
            <p:ph type="title"/>
          </p:nvPr>
        </p:nvSpPr>
        <p:spPr>
          <a:xfrm>
            <a:off x="838200" y="365125"/>
            <a:ext cx="10515600" cy="1325563"/>
          </a:xfrm>
        </p:spPr>
        <p:txBody>
          <a:bodyPr/>
          <a:lstStyle/>
          <a:p>
            <a:r>
              <a:rPr lang="zh-CN" altLang="en-US" dirty="0"/>
              <a:t>研究设计</a:t>
            </a:r>
          </a:p>
        </p:txBody>
      </p:sp>
      <p:sp>
        <p:nvSpPr>
          <p:cNvPr id="4" name="矩形 3">
            <a:extLst>
              <a:ext uri="{FF2B5EF4-FFF2-40B4-BE49-F238E27FC236}">
                <a16:creationId xmlns:a16="http://schemas.microsoft.com/office/drawing/2014/main" id="{FC3A0714-BAFC-4237-887A-16DCEE747635}"/>
              </a:ext>
            </a:extLst>
          </p:cNvPr>
          <p:cNvSpPr/>
          <p:nvPr/>
        </p:nvSpPr>
        <p:spPr>
          <a:xfrm>
            <a:off x="6593840" y="2867581"/>
            <a:ext cx="262128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老年人人口统计学特征</a:t>
            </a:r>
          </a:p>
        </p:txBody>
      </p:sp>
      <p:sp>
        <p:nvSpPr>
          <p:cNvPr id="5" name="矩形 4">
            <a:extLst>
              <a:ext uri="{FF2B5EF4-FFF2-40B4-BE49-F238E27FC236}">
                <a16:creationId xmlns:a16="http://schemas.microsoft.com/office/drawing/2014/main" id="{F4A27FE3-B3A2-4026-A396-4AD5EB9C54C5}"/>
              </a:ext>
            </a:extLst>
          </p:cNvPr>
          <p:cNvSpPr/>
          <p:nvPr/>
        </p:nvSpPr>
        <p:spPr>
          <a:xfrm>
            <a:off x="4597400" y="3588783"/>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健康信息素养</a:t>
            </a:r>
          </a:p>
        </p:txBody>
      </p:sp>
      <p:sp>
        <p:nvSpPr>
          <p:cNvPr id="6" name="矩形 5">
            <a:extLst>
              <a:ext uri="{FF2B5EF4-FFF2-40B4-BE49-F238E27FC236}">
                <a16:creationId xmlns:a16="http://schemas.microsoft.com/office/drawing/2014/main" id="{DB24049A-A1D7-4DA2-8DB6-D80A1B500B93}"/>
              </a:ext>
            </a:extLst>
          </p:cNvPr>
          <p:cNvSpPr/>
          <p:nvPr/>
        </p:nvSpPr>
        <p:spPr>
          <a:xfrm>
            <a:off x="2849880" y="245673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态度素养</a:t>
            </a:r>
          </a:p>
        </p:txBody>
      </p:sp>
      <p:sp>
        <p:nvSpPr>
          <p:cNvPr id="7" name="矩形 6">
            <a:extLst>
              <a:ext uri="{FF2B5EF4-FFF2-40B4-BE49-F238E27FC236}">
                <a16:creationId xmlns:a16="http://schemas.microsoft.com/office/drawing/2014/main" id="{FFA540A2-6BE4-4C25-8D26-AB38E1971FD8}"/>
              </a:ext>
            </a:extLst>
          </p:cNvPr>
          <p:cNvSpPr/>
          <p:nvPr/>
        </p:nvSpPr>
        <p:spPr>
          <a:xfrm>
            <a:off x="7066280" y="4030743"/>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健康信息特征</a:t>
            </a:r>
          </a:p>
        </p:txBody>
      </p:sp>
      <p:sp>
        <p:nvSpPr>
          <p:cNvPr id="8" name="矩形 7">
            <a:extLst>
              <a:ext uri="{FF2B5EF4-FFF2-40B4-BE49-F238E27FC236}">
                <a16:creationId xmlns:a16="http://schemas.microsoft.com/office/drawing/2014/main" id="{97BE3BEC-707C-47CD-9841-6AB5CC8479E6}"/>
              </a:ext>
            </a:extLst>
          </p:cNvPr>
          <p:cNvSpPr/>
          <p:nvPr/>
        </p:nvSpPr>
        <p:spPr>
          <a:xfrm>
            <a:off x="2849880" y="331017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知识素养</a:t>
            </a:r>
          </a:p>
        </p:txBody>
      </p:sp>
      <p:sp>
        <p:nvSpPr>
          <p:cNvPr id="9" name="矩形 8">
            <a:extLst>
              <a:ext uri="{FF2B5EF4-FFF2-40B4-BE49-F238E27FC236}">
                <a16:creationId xmlns:a16="http://schemas.microsoft.com/office/drawing/2014/main" id="{F4449F1A-465A-474A-BE0E-ECA3095ADD38}"/>
              </a:ext>
            </a:extLst>
          </p:cNvPr>
          <p:cNvSpPr/>
          <p:nvPr/>
        </p:nvSpPr>
        <p:spPr>
          <a:xfrm>
            <a:off x="2849880" y="416361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行为素养</a:t>
            </a:r>
          </a:p>
        </p:txBody>
      </p:sp>
      <p:sp>
        <p:nvSpPr>
          <p:cNvPr id="10" name="矩形 9">
            <a:extLst>
              <a:ext uri="{FF2B5EF4-FFF2-40B4-BE49-F238E27FC236}">
                <a16:creationId xmlns:a16="http://schemas.microsoft.com/office/drawing/2014/main" id="{97BE3BEC-707C-47CD-9841-6AB5CC8479E6}"/>
              </a:ext>
            </a:extLst>
          </p:cNvPr>
          <p:cNvSpPr/>
          <p:nvPr/>
        </p:nvSpPr>
        <p:spPr>
          <a:xfrm>
            <a:off x="2849880" y="5017056"/>
            <a:ext cx="149352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技能素养</a:t>
            </a:r>
          </a:p>
        </p:txBody>
      </p:sp>
      <p:sp>
        <p:nvSpPr>
          <p:cNvPr id="12" name="矩形 11">
            <a:extLst>
              <a:ext uri="{FF2B5EF4-FFF2-40B4-BE49-F238E27FC236}">
                <a16:creationId xmlns:a16="http://schemas.microsoft.com/office/drawing/2014/main" id="{24E87501-EC02-49AE-9789-C0BBF060CF4E}"/>
              </a:ext>
            </a:extLst>
          </p:cNvPr>
          <p:cNvSpPr/>
          <p:nvPr/>
        </p:nvSpPr>
        <p:spPr>
          <a:xfrm>
            <a:off x="838200" y="2840911"/>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一般知识素养</a:t>
            </a:r>
          </a:p>
        </p:txBody>
      </p:sp>
      <p:sp>
        <p:nvSpPr>
          <p:cNvPr id="13" name="矩形 12">
            <a:extLst>
              <a:ext uri="{FF2B5EF4-FFF2-40B4-BE49-F238E27FC236}">
                <a16:creationId xmlns:a16="http://schemas.microsoft.com/office/drawing/2014/main" id="{F58ADBFE-2AE8-47B2-AF69-0DEB64B46EBD}"/>
              </a:ext>
            </a:extLst>
          </p:cNvPr>
          <p:cNvSpPr/>
          <p:nvPr/>
        </p:nvSpPr>
        <p:spPr>
          <a:xfrm>
            <a:off x="838200" y="3604816"/>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疫情知识素养</a:t>
            </a:r>
          </a:p>
        </p:txBody>
      </p:sp>
      <p:sp>
        <p:nvSpPr>
          <p:cNvPr id="14" name="矩形 13">
            <a:extLst>
              <a:ext uri="{FF2B5EF4-FFF2-40B4-BE49-F238E27FC236}">
                <a16:creationId xmlns:a16="http://schemas.microsoft.com/office/drawing/2014/main" id="{0D6E3E0B-DECC-4039-9958-7CA010E12C1A}"/>
              </a:ext>
            </a:extLst>
          </p:cNvPr>
          <p:cNvSpPr/>
          <p:nvPr/>
        </p:nvSpPr>
        <p:spPr>
          <a:xfrm>
            <a:off x="4815840" y="1690688"/>
            <a:ext cx="6553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性别</a:t>
            </a:r>
          </a:p>
        </p:txBody>
      </p:sp>
      <p:sp>
        <p:nvSpPr>
          <p:cNvPr id="15" name="矩形 14">
            <a:extLst>
              <a:ext uri="{FF2B5EF4-FFF2-40B4-BE49-F238E27FC236}">
                <a16:creationId xmlns:a16="http://schemas.microsoft.com/office/drawing/2014/main" id="{A34B4314-57DA-4D7A-8C48-1B59F5B6C8C0}"/>
              </a:ext>
            </a:extLst>
          </p:cNvPr>
          <p:cNvSpPr/>
          <p:nvPr/>
        </p:nvSpPr>
        <p:spPr>
          <a:xfrm>
            <a:off x="5618482" y="1704419"/>
            <a:ext cx="655318"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年龄</a:t>
            </a:r>
          </a:p>
        </p:txBody>
      </p:sp>
      <p:sp>
        <p:nvSpPr>
          <p:cNvPr id="16" name="矩形 15">
            <a:extLst>
              <a:ext uri="{FF2B5EF4-FFF2-40B4-BE49-F238E27FC236}">
                <a16:creationId xmlns:a16="http://schemas.microsoft.com/office/drawing/2014/main" id="{6E116946-D423-46CD-8F15-69DD82E89B76}"/>
              </a:ext>
            </a:extLst>
          </p:cNvPr>
          <p:cNvSpPr/>
          <p:nvPr/>
        </p:nvSpPr>
        <p:spPr>
          <a:xfrm>
            <a:off x="6360164" y="1690688"/>
            <a:ext cx="1153156" cy="558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教育程度</a:t>
            </a:r>
          </a:p>
        </p:txBody>
      </p:sp>
      <p:sp>
        <p:nvSpPr>
          <p:cNvPr id="17" name="矩形 16">
            <a:extLst>
              <a:ext uri="{FF2B5EF4-FFF2-40B4-BE49-F238E27FC236}">
                <a16:creationId xmlns:a16="http://schemas.microsoft.com/office/drawing/2014/main" id="{6947320C-4953-4123-AD66-B3184B8FA289}"/>
              </a:ext>
            </a:extLst>
          </p:cNvPr>
          <p:cNvSpPr/>
          <p:nvPr/>
        </p:nvSpPr>
        <p:spPr>
          <a:xfrm>
            <a:off x="7607306" y="1704419"/>
            <a:ext cx="1328414"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月收入水平</a:t>
            </a:r>
          </a:p>
        </p:txBody>
      </p:sp>
      <p:sp>
        <p:nvSpPr>
          <p:cNvPr id="18" name="矩形 17">
            <a:extLst>
              <a:ext uri="{FF2B5EF4-FFF2-40B4-BE49-F238E27FC236}">
                <a16:creationId xmlns:a16="http://schemas.microsoft.com/office/drawing/2014/main" id="{C6646FE8-E7AD-4ED6-8A8E-3DA64A21CACD}"/>
              </a:ext>
            </a:extLst>
          </p:cNvPr>
          <p:cNvSpPr/>
          <p:nvPr/>
        </p:nvSpPr>
        <p:spPr>
          <a:xfrm>
            <a:off x="9029706" y="1704419"/>
            <a:ext cx="1328414"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退休前职业</a:t>
            </a:r>
          </a:p>
        </p:txBody>
      </p:sp>
      <p:sp>
        <p:nvSpPr>
          <p:cNvPr id="19" name="矩形 18">
            <a:extLst>
              <a:ext uri="{FF2B5EF4-FFF2-40B4-BE49-F238E27FC236}">
                <a16:creationId xmlns:a16="http://schemas.microsoft.com/office/drawing/2014/main" id="{3D3433C5-9631-4C93-95CB-874664E5A359}"/>
              </a:ext>
            </a:extLst>
          </p:cNvPr>
          <p:cNvSpPr/>
          <p:nvPr/>
        </p:nvSpPr>
        <p:spPr>
          <a:xfrm>
            <a:off x="4973320" y="501705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感情色彩</a:t>
            </a:r>
          </a:p>
        </p:txBody>
      </p:sp>
      <p:sp>
        <p:nvSpPr>
          <p:cNvPr id="20" name="矩形 19">
            <a:extLst>
              <a:ext uri="{FF2B5EF4-FFF2-40B4-BE49-F238E27FC236}">
                <a16:creationId xmlns:a16="http://schemas.microsoft.com/office/drawing/2014/main" id="{AB579724-3F92-42DE-8FEA-AE9DF2042AA9}"/>
              </a:ext>
            </a:extLst>
          </p:cNvPr>
          <p:cNvSpPr/>
          <p:nvPr/>
        </p:nvSpPr>
        <p:spPr>
          <a:xfrm>
            <a:off x="6223000" y="501705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文章结构</a:t>
            </a:r>
          </a:p>
        </p:txBody>
      </p:sp>
      <p:sp>
        <p:nvSpPr>
          <p:cNvPr id="21" name="矩形 20">
            <a:extLst>
              <a:ext uri="{FF2B5EF4-FFF2-40B4-BE49-F238E27FC236}">
                <a16:creationId xmlns:a16="http://schemas.microsoft.com/office/drawing/2014/main" id="{4D7A0784-6B83-4E1F-B648-8A3BE3A8195A}"/>
              </a:ext>
            </a:extLst>
          </p:cNvPr>
          <p:cNvSpPr/>
          <p:nvPr/>
        </p:nvSpPr>
        <p:spPr>
          <a:xfrm>
            <a:off x="7462520" y="5017056"/>
            <a:ext cx="87376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可视化</a:t>
            </a:r>
          </a:p>
        </p:txBody>
      </p:sp>
      <p:sp>
        <p:nvSpPr>
          <p:cNvPr id="22" name="矩形 21">
            <a:extLst>
              <a:ext uri="{FF2B5EF4-FFF2-40B4-BE49-F238E27FC236}">
                <a16:creationId xmlns:a16="http://schemas.microsoft.com/office/drawing/2014/main" id="{FE63157A-7EE5-4CB2-A961-6BBA68ACDAB5}"/>
              </a:ext>
            </a:extLst>
          </p:cNvPr>
          <p:cNvSpPr/>
          <p:nvPr/>
        </p:nvSpPr>
        <p:spPr>
          <a:xfrm>
            <a:off x="843788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字号</a:t>
            </a:r>
          </a:p>
        </p:txBody>
      </p:sp>
      <p:sp>
        <p:nvSpPr>
          <p:cNvPr id="23" name="矩形 22">
            <a:extLst>
              <a:ext uri="{FF2B5EF4-FFF2-40B4-BE49-F238E27FC236}">
                <a16:creationId xmlns:a16="http://schemas.microsoft.com/office/drawing/2014/main" id="{668AD751-10FA-4690-8CBE-9D908BC95BA0}"/>
              </a:ext>
            </a:extLst>
          </p:cNvPr>
          <p:cNvSpPr/>
          <p:nvPr/>
        </p:nvSpPr>
        <p:spPr>
          <a:xfrm>
            <a:off x="924052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篇幅</a:t>
            </a:r>
          </a:p>
        </p:txBody>
      </p:sp>
      <p:sp>
        <p:nvSpPr>
          <p:cNvPr id="24" name="矩形 23">
            <a:extLst>
              <a:ext uri="{FF2B5EF4-FFF2-40B4-BE49-F238E27FC236}">
                <a16:creationId xmlns:a16="http://schemas.microsoft.com/office/drawing/2014/main" id="{BED6D5B1-AB94-49DE-BC3A-F9C869440D1D}"/>
              </a:ext>
            </a:extLst>
          </p:cNvPr>
          <p:cNvSpPr/>
          <p:nvPr/>
        </p:nvSpPr>
        <p:spPr>
          <a:xfrm>
            <a:off x="1000252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主题</a:t>
            </a:r>
          </a:p>
        </p:txBody>
      </p:sp>
      <p:sp>
        <p:nvSpPr>
          <p:cNvPr id="25" name="矩形 24">
            <a:extLst>
              <a:ext uri="{FF2B5EF4-FFF2-40B4-BE49-F238E27FC236}">
                <a16:creationId xmlns:a16="http://schemas.microsoft.com/office/drawing/2014/main" id="{6EB3C22A-FA8D-402A-BF9F-0101022A6887}"/>
              </a:ext>
            </a:extLst>
          </p:cNvPr>
          <p:cNvSpPr/>
          <p:nvPr/>
        </p:nvSpPr>
        <p:spPr>
          <a:xfrm>
            <a:off x="1076960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论据</a:t>
            </a:r>
          </a:p>
        </p:txBody>
      </p:sp>
      <p:cxnSp>
        <p:nvCxnSpPr>
          <p:cNvPr id="27" name="连接符: 肘形 26">
            <a:extLst>
              <a:ext uri="{FF2B5EF4-FFF2-40B4-BE49-F238E27FC236}">
                <a16:creationId xmlns:a16="http://schemas.microsoft.com/office/drawing/2014/main" id="{2323E5EE-1494-49C9-80FE-A539B4F02716}"/>
              </a:ext>
            </a:extLst>
          </p:cNvPr>
          <p:cNvCxnSpPr>
            <a:stCxn id="6" idx="3"/>
            <a:endCxn id="5" idx="1"/>
          </p:cNvCxnSpPr>
          <p:nvPr/>
        </p:nvCxnSpPr>
        <p:spPr>
          <a:xfrm>
            <a:off x="4343400" y="2736136"/>
            <a:ext cx="254000" cy="113204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连接符: 肘形 28">
            <a:extLst>
              <a:ext uri="{FF2B5EF4-FFF2-40B4-BE49-F238E27FC236}">
                <a16:creationId xmlns:a16="http://schemas.microsoft.com/office/drawing/2014/main" id="{E1470893-EC7F-4671-9329-A2F6FD6210CC}"/>
              </a:ext>
            </a:extLst>
          </p:cNvPr>
          <p:cNvCxnSpPr>
            <a:stCxn id="8" idx="3"/>
            <a:endCxn id="5" idx="1"/>
          </p:cNvCxnSpPr>
          <p:nvPr/>
        </p:nvCxnSpPr>
        <p:spPr>
          <a:xfrm>
            <a:off x="4343400" y="3589576"/>
            <a:ext cx="254000" cy="27860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连接符: 肘形 30">
            <a:extLst>
              <a:ext uri="{FF2B5EF4-FFF2-40B4-BE49-F238E27FC236}">
                <a16:creationId xmlns:a16="http://schemas.microsoft.com/office/drawing/2014/main" id="{59C70B10-EF39-40A8-A628-FE9FA4B7F9CC}"/>
              </a:ext>
            </a:extLst>
          </p:cNvPr>
          <p:cNvCxnSpPr>
            <a:stCxn id="9" idx="3"/>
            <a:endCxn id="5" idx="1"/>
          </p:cNvCxnSpPr>
          <p:nvPr/>
        </p:nvCxnSpPr>
        <p:spPr>
          <a:xfrm flipV="1">
            <a:off x="4343400" y="3868183"/>
            <a:ext cx="254000" cy="5748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连接符: 肘形 32">
            <a:extLst>
              <a:ext uri="{FF2B5EF4-FFF2-40B4-BE49-F238E27FC236}">
                <a16:creationId xmlns:a16="http://schemas.microsoft.com/office/drawing/2014/main" id="{0C965155-5F2F-4886-9FC0-7963D5617C14}"/>
              </a:ext>
            </a:extLst>
          </p:cNvPr>
          <p:cNvCxnSpPr>
            <a:stCxn id="10" idx="3"/>
            <a:endCxn id="5" idx="1"/>
          </p:cNvCxnSpPr>
          <p:nvPr/>
        </p:nvCxnSpPr>
        <p:spPr>
          <a:xfrm flipV="1">
            <a:off x="4343400" y="3868183"/>
            <a:ext cx="254000" cy="142827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连接符: 肘形 34">
            <a:extLst>
              <a:ext uri="{FF2B5EF4-FFF2-40B4-BE49-F238E27FC236}">
                <a16:creationId xmlns:a16="http://schemas.microsoft.com/office/drawing/2014/main" id="{0AC389D8-DC5F-4A12-A63D-8A8C9998575C}"/>
              </a:ext>
            </a:extLst>
          </p:cNvPr>
          <p:cNvCxnSpPr>
            <a:stCxn id="12" idx="3"/>
            <a:endCxn id="8" idx="1"/>
          </p:cNvCxnSpPr>
          <p:nvPr/>
        </p:nvCxnSpPr>
        <p:spPr>
          <a:xfrm>
            <a:off x="2514600" y="3120311"/>
            <a:ext cx="335280" cy="46926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连接符: 肘形 36">
            <a:extLst>
              <a:ext uri="{FF2B5EF4-FFF2-40B4-BE49-F238E27FC236}">
                <a16:creationId xmlns:a16="http://schemas.microsoft.com/office/drawing/2014/main" id="{B52D2E78-E4EE-4991-9987-B7DAC8B72F3C}"/>
              </a:ext>
            </a:extLst>
          </p:cNvPr>
          <p:cNvCxnSpPr>
            <a:stCxn id="13" idx="3"/>
            <a:endCxn id="8" idx="1"/>
          </p:cNvCxnSpPr>
          <p:nvPr/>
        </p:nvCxnSpPr>
        <p:spPr>
          <a:xfrm flipV="1">
            <a:off x="2514600" y="3589576"/>
            <a:ext cx="335280" cy="2946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连接符: 肘形 38">
            <a:extLst>
              <a:ext uri="{FF2B5EF4-FFF2-40B4-BE49-F238E27FC236}">
                <a16:creationId xmlns:a16="http://schemas.microsoft.com/office/drawing/2014/main" id="{44D9ADFC-0082-40A6-8648-A9D7C76C65CF}"/>
              </a:ext>
            </a:extLst>
          </p:cNvPr>
          <p:cNvCxnSpPr>
            <a:stCxn id="14" idx="2"/>
            <a:endCxn id="4" idx="0"/>
          </p:cNvCxnSpPr>
          <p:nvPr/>
        </p:nvCxnSpPr>
        <p:spPr>
          <a:xfrm rot="16200000" flipH="1">
            <a:off x="6214944" y="1178044"/>
            <a:ext cx="618093" cy="27609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连接符: 肘形 40">
            <a:extLst>
              <a:ext uri="{FF2B5EF4-FFF2-40B4-BE49-F238E27FC236}">
                <a16:creationId xmlns:a16="http://schemas.microsoft.com/office/drawing/2014/main" id="{7923F838-156A-421C-9296-A6FC1E491A8C}"/>
              </a:ext>
            </a:extLst>
          </p:cNvPr>
          <p:cNvCxnSpPr>
            <a:stCxn id="15" idx="2"/>
            <a:endCxn id="4" idx="0"/>
          </p:cNvCxnSpPr>
          <p:nvPr/>
        </p:nvCxnSpPr>
        <p:spPr>
          <a:xfrm rot="16200000" flipH="1">
            <a:off x="6616264" y="1579364"/>
            <a:ext cx="618093" cy="1958339"/>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连接符: 肘形 42">
            <a:extLst>
              <a:ext uri="{FF2B5EF4-FFF2-40B4-BE49-F238E27FC236}">
                <a16:creationId xmlns:a16="http://schemas.microsoft.com/office/drawing/2014/main" id="{28BBEFA2-F3A2-4910-8D7A-1ADE65C0DF51}"/>
              </a:ext>
            </a:extLst>
          </p:cNvPr>
          <p:cNvCxnSpPr>
            <a:stCxn id="16" idx="2"/>
            <a:endCxn id="4" idx="0"/>
          </p:cNvCxnSpPr>
          <p:nvPr/>
        </p:nvCxnSpPr>
        <p:spPr>
          <a:xfrm rot="16200000" flipH="1">
            <a:off x="7111565" y="2074666"/>
            <a:ext cx="618092" cy="96773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连接符: 肘形 46">
            <a:extLst>
              <a:ext uri="{FF2B5EF4-FFF2-40B4-BE49-F238E27FC236}">
                <a16:creationId xmlns:a16="http://schemas.microsoft.com/office/drawing/2014/main" id="{E822272F-7EC4-4853-8DB5-170B2BE11AC8}"/>
              </a:ext>
            </a:extLst>
          </p:cNvPr>
          <p:cNvCxnSpPr>
            <a:stCxn id="17" idx="2"/>
            <a:endCxn id="4" idx="0"/>
          </p:cNvCxnSpPr>
          <p:nvPr/>
        </p:nvCxnSpPr>
        <p:spPr>
          <a:xfrm rot="5400000">
            <a:off x="7778951" y="2375018"/>
            <a:ext cx="618093" cy="3670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连接符: 肘形 48">
            <a:extLst>
              <a:ext uri="{FF2B5EF4-FFF2-40B4-BE49-F238E27FC236}">
                <a16:creationId xmlns:a16="http://schemas.microsoft.com/office/drawing/2014/main" id="{D113AEE2-E17A-43B7-9867-C59F82C59084}"/>
              </a:ext>
            </a:extLst>
          </p:cNvPr>
          <p:cNvCxnSpPr>
            <a:stCxn id="18" idx="2"/>
            <a:endCxn id="4" idx="0"/>
          </p:cNvCxnSpPr>
          <p:nvPr/>
        </p:nvCxnSpPr>
        <p:spPr>
          <a:xfrm rot="5400000">
            <a:off x="8490151" y="1663818"/>
            <a:ext cx="618093" cy="17894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连接符: 肘形 50">
            <a:extLst>
              <a:ext uri="{FF2B5EF4-FFF2-40B4-BE49-F238E27FC236}">
                <a16:creationId xmlns:a16="http://schemas.microsoft.com/office/drawing/2014/main" id="{FBDBB3EF-9F5D-49FC-9568-606CEEF8CE41}"/>
              </a:ext>
            </a:extLst>
          </p:cNvPr>
          <p:cNvCxnSpPr>
            <a:stCxn id="19" idx="0"/>
            <a:endCxn id="7" idx="2"/>
          </p:cNvCxnSpPr>
          <p:nvPr/>
        </p:nvCxnSpPr>
        <p:spPr>
          <a:xfrm rot="5400000" flipH="1" flipV="1">
            <a:off x="6502004" y="3614580"/>
            <a:ext cx="427513" cy="23774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连接符: 肘形 52">
            <a:extLst>
              <a:ext uri="{FF2B5EF4-FFF2-40B4-BE49-F238E27FC236}">
                <a16:creationId xmlns:a16="http://schemas.microsoft.com/office/drawing/2014/main" id="{DEF1C7A2-CE1F-463B-826B-4BA235DCF3AE}"/>
              </a:ext>
            </a:extLst>
          </p:cNvPr>
          <p:cNvCxnSpPr>
            <a:stCxn id="20" idx="0"/>
            <a:endCxn id="7" idx="2"/>
          </p:cNvCxnSpPr>
          <p:nvPr/>
        </p:nvCxnSpPr>
        <p:spPr>
          <a:xfrm rot="5400000" flipH="1" flipV="1">
            <a:off x="7126844" y="4239420"/>
            <a:ext cx="427513" cy="11277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连接符: 肘形 54">
            <a:extLst>
              <a:ext uri="{FF2B5EF4-FFF2-40B4-BE49-F238E27FC236}">
                <a16:creationId xmlns:a16="http://schemas.microsoft.com/office/drawing/2014/main" id="{335B5D90-31A5-43BB-8552-24415B77F259}"/>
              </a:ext>
            </a:extLst>
          </p:cNvPr>
          <p:cNvCxnSpPr>
            <a:stCxn id="21" idx="0"/>
            <a:endCxn id="7" idx="2"/>
          </p:cNvCxnSpPr>
          <p:nvPr/>
        </p:nvCxnSpPr>
        <p:spPr>
          <a:xfrm rot="5400000" flipH="1" flipV="1">
            <a:off x="7688184" y="4800760"/>
            <a:ext cx="427513" cy="50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连接符: 肘形 56">
            <a:extLst>
              <a:ext uri="{FF2B5EF4-FFF2-40B4-BE49-F238E27FC236}">
                <a16:creationId xmlns:a16="http://schemas.microsoft.com/office/drawing/2014/main" id="{3D90BA8A-6F72-4586-98AA-E5C7B8E8F8C1}"/>
              </a:ext>
            </a:extLst>
          </p:cNvPr>
          <p:cNvCxnSpPr>
            <a:stCxn id="22" idx="0"/>
            <a:endCxn id="7" idx="2"/>
          </p:cNvCxnSpPr>
          <p:nvPr/>
        </p:nvCxnSpPr>
        <p:spPr>
          <a:xfrm rot="16200000" flipV="1">
            <a:off x="8120697" y="4373326"/>
            <a:ext cx="436246" cy="8686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9" name="连接符: 肘形 58">
            <a:extLst>
              <a:ext uri="{FF2B5EF4-FFF2-40B4-BE49-F238E27FC236}">
                <a16:creationId xmlns:a16="http://schemas.microsoft.com/office/drawing/2014/main" id="{65D2F116-425A-468B-8D88-BBD5DB00853C}"/>
              </a:ext>
            </a:extLst>
          </p:cNvPr>
          <p:cNvCxnSpPr>
            <a:stCxn id="23" idx="0"/>
            <a:endCxn id="7" idx="2"/>
          </p:cNvCxnSpPr>
          <p:nvPr/>
        </p:nvCxnSpPr>
        <p:spPr>
          <a:xfrm rot="16200000" flipV="1">
            <a:off x="8522017" y="3972006"/>
            <a:ext cx="436246" cy="1671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1" name="连接符: 肘形 60">
            <a:extLst>
              <a:ext uri="{FF2B5EF4-FFF2-40B4-BE49-F238E27FC236}">
                <a16:creationId xmlns:a16="http://schemas.microsoft.com/office/drawing/2014/main" id="{3E59AAF9-E32E-438C-AE18-5168398342AA}"/>
              </a:ext>
            </a:extLst>
          </p:cNvPr>
          <p:cNvCxnSpPr>
            <a:stCxn id="24" idx="0"/>
            <a:endCxn id="7" idx="2"/>
          </p:cNvCxnSpPr>
          <p:nvPr/>
        </p:nvCxnSpPr>
        <p:spPr>
          <a:xfrm rot="16200000" flipV="1">
            <a:off x="8903017" y="3591006"/>
            <a:ext cx="436246" cy="2433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3" name="连接符: 肘形 62">
            <a:extLst>
              <a:ext uri="{FF2B5EF4-FFF2-40B4-BE49-F238E27FC236}">
                <a16:creationId xmlns:a16="http://schemas.microsoft.com/office/drawing/2014/main" id="{1FA0ED58-6460-449E-A2DD-4B6D5C5A63B7}"/>
              </a:ext>
            </a:extLst>
          </p:cNvPr>
          <p:cNvCxnSpPr>
            <a:stCxn id="25" idx="0"/>
            <a:endCxn id="7" idx="2"/>
          </p:cNvCxnSpPr>
          <p:nvPr/>
        </p:nvCxnSpPr>
        <p:spPr>
          <a:xfrm rot="16200000" flipV="1">
            <a:off x="9286557" y="3207466"/>
            <a:ext cx="436246" cy="320040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075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8EBFD-F524-4CAC-8A81-7CDDAF1AF561}"/>
              </a:ext>
            </a:extLst>
          </p:cNvPr>
          <p:cNvSpPr>
            <a:spLocks noGrp="1"/>
          </p:cNvSpPr>
          <p:nvPr>
            <p:ph type="title"/>
          </p:nvPr>
        </p:nvSpPr>
        <p:spPr/>
        <p:txBody>
          <a:bodyPr/>
          <a:lstStyle/>
          <a:p>
            <a:r>
              <a:rPr lang="zh-CN" altLang="en-US" dirty="0"/>
              <a:t>研究设计</a:t>
            </a:r>
          </a:p>
        </p:txBody>
      </p:sp>
      <p:sp>
        <p:nvSpPr>
          <p:cNvPr id="47" name="矩形 46">
            <a:extLst>
              <a:ext uri="{FF2B5EF4-FFF2-40B4-BE49-F238E27FC236}">
                <a16:creationId xmlns:a16="http://schemas.microsoft.com/office/drawing/2014/main" id="{4B456873-AEEF-43DB-AC0D-41E63897F336}"/>
              </a:ext>
            </a:extLst>
          </p:cNvPr>
          <p:cNvSpPr/>
          <p:nvPr/>
        </p:nvSpPr>
        <p:spPr>
          <a:xfrm>
            <a:off x="6593840" y="2867581"/>
            <a:ext cx="262128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老年人人口统计学特征</a:t>
            </a:r>
          </a:p>
        </p:txBody>
      </p:sp>
      <p:sp>
        <p:nvSpPr>
          <p:cNvPr id="48" name="矩形 47">
            <a:extLst>
              <a:ext uri="{FF2B5EF4-FFF2-40B4-BE49-F238E27FC236}">
                <a16:creationId xmlns:a16="http://schemas.microsoft.com/office/drawing/2014/main" id="{5A7C940F-863A-4D47-BD83-B7069BB57030}"/>
              </a:ext>
            </a:extLst>
          </p:cNvPr>
          <p:cNvSpPr/>
          <p:nvPr/>
        </p:nvSpPr>
        <p:spPr>
          <a:xfrm>
            <a:off x="4597400" y="3588783"/>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健康信息素养</a:t>
            </a:r>
          </a:p>
        </p:txBody>
      </p:sp>
      <p:sp>
        <p:nvSpPr>
          <p:cNvPr id="49" name="矩形 48">
            <a:extLst>
              <a:ext uri="{FF2B5EF4-FFF2-40B4-BE49-F238E27FC236}">
                <a16:creationId xmlns:a16="http://schemas.microsoft.com/office/drawing/2014/main" id="{07C546F1-1221-43DA-B89F-E168B262A0C5}"/>
              </a:ext>
            </a:extLst>
          </p:cNvPr>
          <p:cNvSpPr/>
          <p:nvPr/>
        </p:nvSpPr>
        <p:spPr>
          <a:xfrm>
            <a:off x="2849880" y="245673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态度素养</a:t>
            </a:r>
          </a:p>
        </p:txBody>
      </p:sp>
      <p:sp>
        <p:nvSpPr>
          <p:cNvPr id="50" name="矩形 49">
            <a:extLst>
              <a:ext uri="{FF2B5EF4-FFF2-40B4-BE49-F238E27FC236}">
                <a16:creationId xmlns:a16="http://schemas.microsoft.com/office/drawing/2014/main" id="{AAD27E4B-26E2-4EF3-B939-4F96629DC45D}"/>
              </a:ext>
            </a:extLst>
          </p:cNvPr>
          <p:cNvSpPr/>
          <p:nvPr/>
        </p:nvSpPr>
        <p:spPr>
          <a:xfrm>
            <a:off x="7066280" y="4030743"/>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健康信息特征</a:t>
            </a:r>
          </a:p>
        </p:txBody>
      </p:sp>
      <p:sp>
        <p:nvSpPr>
          <p:cNvPr id="51" name="矩形 50">
            <a:extLst>
              <a:ext uri="{FF2B5EF4-FFF2-40B4-BE49-F238E27FC236}">
                <a16:creationId xmlns:a16="http://schemas.microsoft.com/office/drawing/2014/main" id="{1B358DC4-4320-442D-8E01-0ACC69B4298E}"/>
              </a:ext>
            </a:extLst>
          </p:cNvPr>
          <p:cNvSpPr/>
          <p:nvPr/>
        </p:nvSpPr>
        <p:spPr>
          <a:xfrm>
            <a:off x="2849880" y="331017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知识素养</a:t>
            </a:r>
          </a:p>
        </p:txBody>
      </p:sp>
      <p:sp>
        <p:nvSpPr>
          <p:cNvPr id="52" name="矩形 51">
            <a:extLst>
              <a:ext uri="{FF2B5EF4-FFF2-40B4-BE49-F238E27FC236}">
                <a16:creationId xmlns:a16="http://schemas.microsoft.com/office/drawing/2014/main" id="{B1BE5C82-18A8-4208-A53D-088ECBCE102D}"/>
              </a:ext>
            </a:extLst>
          </p:cNvPr>
          <p:cNvSpPr/>
          <p:nvPr/>
        </p:nvSpPr>
        <p:spPr>
          <a:xfrm>
            <a:off x="2849880" y="4163616"/>
            <a:ext cx="14935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行为素养</a:t>
            </a:r>
          </a:p>
        </p:txBody>
      </p:sp>
      <p:sp>
        <p:nvSpPr>
          <p:cNvPr id="53" name="矩形 52">
            <a:extLst>
              <a:ext uri="{FF2B5EF4-FFF2-40B4-BE49-F238E27FC236}">
                <a16:creationId xmlns:a16="http://schemas.microsoft.com/office/drawing/2014/main" id="{40311D7F-92A5-4E50-943F-46AF16A0EE1C}"/>
              </a:ext>
            </a:extLst>
          </p:cNvPr>
          <p:cNvSpPr/>
          <p:nvPr/>
        </p:nvSpPr>
        <p:spPr>
          <a:xfrm>
            <a:off x="2849880" y="5017056"/>
            <a:ext cx="149352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技能素养</a:t>
            </a:r>
          </a:p>
        </p:txBody>
      </p:sp>
      <p:sp>
        <p:nvSpPr>
          <p:cNvPr id="54" name="矩形 53">
            <a:extLst>
              <a:ext uri="{FF2B5EF4-FFF2-40B4-BE49-F238E27FC236}">
                <a16:creationId xmlns:a16="http://schemas.microsoft.com/office/drawing/2014/main" id="{B0E5563C-F644-4A0F-9063-9129F14C769D}"/>
              </a:ext>
            </a:extLst>
          </p:cNvPr>
          <p:cNvSpPr/>
          <p:nvPr/>
        </p:nvSpPr>
        <p:spPr>
          <a:xfrm>
            <a:off x="838200" y="2840911"/>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一般知识素养</a:t>
            </a:r>
          </a:p>
        </p:txBody>
      </p:sp>
      <p:sp>
        <p:nvSpPr>
          <p:cNvPr id="55" name="矩形 54">
            <a:extLst>
              <a:ext uri="{FF2B5EF4-FFF2-40B4-BE49-F238E27FC236}">
                <a16:creationId xmlns:a16="http://schemas.microsoft.com/office/drawing/2014/main" id="{2EA11948-4EC9-42E7-B5BE-14FED0A99DB7}"/>
              </a:ext>
            </a:extLst>
          </p:cNvPr>
          <p:cNvSpPr/>
          <p:nvPr/>
        </p:nvSpPr>
        <p:spPr>
          <a:xfrm>
            <a:off x="838200" y="3604816"/>
            <a:ext cx="167640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疫情知识素养</a:t>
            </a:r>
          </a:p>
        </p:txBody>
      </p:sp>
      <p:sp>
        <p:nvSpPr>
          <p:cNvPr id="56" name="矩形 55">
            <a:extLst>
              <a:ext uri="{FF2B5EF4-FFF2-40B4-BE49-F238E27FC236}">
                <a16:creationId xmlns:a16="http://schemas.microsoft.com/office/drawing/2014/main" id="{6111070C-EC68-41F4-922D-6A99328874E6}"/>
              </a:ext>
            </a:extLst>
          </p:cNvPr>
          <p:cNvSpPr/>
          <p:nvPr/>
        </p:nvSpPr>
        <p:spPr>
          <a:xfrm>
            <a:off x="4815840" y="1690688"/>
            <a:ext cx="655320"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性别</a:t>
            </a:r>
          </a:p>
        </p:txBody>
      </p:sp>
      <p:sp>
        <p:nvSpPr>
          <p:cNvPr id="57" name="矩形 56">
            <a:extLst>
              <a:ext uri="{FF2B5EF4-FFF2-40B4-BE49-F238E27FC236}">
                <a16:creationId xmlns:a16="http://schemas.microsoft.com/office/drawing/2014/main" id="{31A1B548-AF00-412A-AEF3-9B93EC9083C5}"/>
              </a:ext>
            </a:extLst>
          </p:cNvPr>
          <p:cNvSpPr/>
          <p:nvPr/>
        </p:nvSpPr>
        <p:spPr>
          <a:xfrm>
            <a:off x="5618482" y="1704419"/>
            <a:ext cx="655318"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年龄</a:t>
            </a:r>
          </a:p>
        </p:txBody>
      </p:sp>
      <p:sp>
        <p:nvSpPr>
          <p:cNvPr id="58" name="矩形 57">
            <a:extLst>
              <a:ext uri="{FF2B5EF4-FFF2-40B4-BE49-F238E27FC236}">
                <a16:creationId xmlns:a16="http://schemas.microsoft.com/office/drawing/2014/main" id="{005165A2-D18B-4633-B830-5EAC44A6005D}"/>
              </a:ext>
            </a:extLst>
          </p:cNvPr>
          <p:cNvSpPr/>
          <p:nvPr/>
        </p:nvSpPr>
        <p:spPr>
          <a:xfrm>
            <a:off x="6360164" y="1690688"/>
            <a:ext cx="1153156" cy="558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教育程度</a:t>
            </a:r>
          </a:p>
        </p:txBody>
      </p:sp>
      <p:sp>
        <p:nvSpPr>
          <p:cNvPr id="59" name="矩形 58">
            <a:extLst>
              <a:ext uri="{FF2B5EF4-FFF2-40B4-BE49-F238E27FC236}">
                <a16:creationId xmlns:a16="http://schemas.microsoft.com/office/drawing/2014/main" id="{8D9FFE0F-D5A3-45E1-B522-ACA6F9290E6F}"/>
              </a:ext>
            </a:extLst>
          </p:cNvPr>
          <p:cNvSpPr/>
          <p:nvPr/>
        </p:nvSpPr>
        <p:spPr>
          <a:xfrm>
            <a:off x="7607306" y="1704419"/>
            <a:ext cx="1328414"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月收入水平</a:t>
            </a:r>
          </a:p>
        </p:txBody>
      </p:sp>
      <p:sp>
        <p:nvSpPr>
          <p:cNvPr id="60" name="矩形 59">
            <a:extLst>
              <a:ext uri="{FF2B5EF4-FFF2-40B4-BE49-F238E27FC236}">
                <a16:creationId xmlns:a16="http://schemas.microsoft.com/office/drawing/2014/main" id="{57433298-BF25-4E2A-836A-51844A80BD16}"/>
              </a:ext>
            </a:extLst>
          </p:cNvPr>
          <p:cNvSpPr/>
          <p:nvPr/>
        </p:nvSpPr>
        <p:spPr>
          <a:xfrm>
            <a:off x="9029706" y="1704419"/>
            <a:ext cx="1328414" cy="545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退休前职业</a:t>
            </a:r>
          </a:p>
        </p:txBody>
      </p:sp>
      <p:sp>
        <p:nvSpPr>
          <p:cNvPr id="61" name="矩形 60">
            <a:extLst>
              <a:ext uri="{FF2B5EF4-FFF2-40B4-BE49-F238E27FC236}">
                <a16:creationId xmlns:a16="http://schemas.microsoft.com/office/drawing/2014/main" id="{110D280B-3BAA-4A1D-8BE6-E32DA37FAD4B}"/>
              </a:ext>
            </a:extLst>
          </p:cNvPr>
          <p:cNvSpPr/>
          <p:nvPr/>
        </p:nvSpPr>
        <p:spPr>
          <a:xfrm>
            <a:off x="4973320" y="501705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感情色彩</a:t>
            </a:r>
          </a:p>
        </p:txBody>
      </p:sp>
      <p:sp>
        <p:nvSpPr>
          <p:cNvPr id="62" name="矩形 61">
            <a:extLst>
              <a:ext uri="{FF2B5EF4-FFF2-40B4-BE49-F238E27FC236}">
                <a16:creationId xmlns:a16="http://schemas.microsoft.com/office/drawing/2014/main" id="{8BAA6434-DF6A-47DA-AAC1-7FE64D631A10}"/>
              </a:ext>
            </a:extLst>
          </p:cNvPr>
          <p:cNvSpPr/>
          <p:nvPr/>
        </p:nvSpPr>
        <p:spPr>
          <a:xfrm>
            <a:off x="6223000" y="5017056"/>
            <a:ext cx="110744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文章结构</a:t>
            </a:r>
          </a:p>
        </p:txBody>
      </p:sp>
      <p:sp>
        <p:nvSpPr>
          <p:cNvPr id="63" name="矩形 62">
            <a:extLst>
              <a:ext uri="{FF2B5EF4-FFF2-40B4-BE49-F238E27FC236}">
                <a16:creationId xmlns:a16="http://schemas.microsoft.com/office/drawing/2014/main" id="{73B48E31-1882-4F93-A24D-B7109525A82E}"/>
              </a:ext>
            </a:extLst>
          </p:cNvPr>
          <p:cNvSpPr/>
          <p:nvPr/>
        </p:nvSpPr>
        <p:spPr>
          <a:xfrm>
            <a:off x="7462520" y="5017056"/>
            <a:ext cx="873760" cy="5588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可视化</a:t>
            </a:r>
          </a:p>
        </p:txBody>
      </p:sp>
      <p:sp>
        <p:nvSpPr>
          <p:cNvPr id="64" name="矩形 63">
            <a:extLst>
              <a:ext uri="{FF2B5EF4-FFF2-40B4-BE49-F238E27FC236}">
                <a16:creationId xmlns:a16="http://schemas.microsoft.com/office/drawing/2014/main" id="{BAE57DBF-4DE3-4C83-B280-E961CA968731}"/>
              </a:ext>
            </a:extLst>
          </p:cNvPr>
          <p:cNvSpPr/>
          <p:nvPr/>
        </p:nvSpPr>
        <p:spPr>
          <a:xfrm>
            <a:off x="843788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字号</a:t>
            </a:r>
          </a:p>
        </p:txBody>
      </p:sp>
      <p:sp>
        <p:nvSpPr>
          <p:cNvPr id="65" name="矩形 64">
            <a:extLst>
              <a:ext uri="{FF2B5EF4-FFF2-40B4-BE49-F238E27FC236}">
                <a16:creationId xmlns:a16="http://schemas.microsoft.com/office/drawing/2014/main" id="{1F17D8B4-6987-4C4F-9E5D-25FF1B6D3B25}"/>
              </a:ext>
            </a:extLst>
          </p:cNvPr>
          <p:cNvSpPr/>
          <p:nvPr/>
        </p:nvSpPr>
        <p:spPr>
          <a:xfrm>
            <a:off x="924052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篇幅</a:t>
            </a:r>
          </a:p>
        </p:txBody>
      </p:sp>
      <p:sp>
        <p:nvSpPr>
          <p:cNvPr id="66" name="矩形 65">
            <a:extLst>
              <a:ext uri="{FF2B5EF4-FFF2-40B4-BE49-F238E27FC236}">
                <a16:creationId xmlns:a16="http://schemas.microsoft.com/office/drawing/2014/main" id="{559A8305-D312-4C82-A56A-547B0C76853D}"/>
              </a:ext>
            </a:extLst>
          </p:cNvPr>
          <p:cNvSpPr/>
          <p:nvPr/>
        </p:nvSpPr>
        <p:spPr>
          <a:xfrm>
            <a:off x="1000252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主题</a:t>
            </a:r>
          </a:p>
        </p:txBody>
      </p:sp>
      <p:sp>
        <p:nvSpPr>
          <p:cNvPr id="67" name="矩形 66">
            <a:extLst>
              <a:ext uri="{FF2B5EF4-FFF2-40B4-BE49-F238E27FC236}">
                <a16:creationId xmlns:a16="http://schemas.microsoft.com/office/drawing/2014/main" id="{29B8E995-C8D9-46B3-9C3E-2EF0F0D0B344}"/>
              </a:ext>
            </a:extLst>
          </p:cNvPr>
          <p:cNvSpPr/>
          <p:nvPr/>
        </p:nvSpPr>
        <p:spPr>
          <a:xfrm>
            <a:off x="10769600" y="5025789"/>
            <a:ext cx="670560" cy="5500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dirty="0"/>
              <a:t>论据</a:t>
            </a:r>
          </a:p>
        </p:txBody>
      </p:sp>
      <p:cxnSp>
        <p:nvCxnSpPr>
          <p:cNvPr id="68" name="连接符: 肘形 67">
            <a:extLst>
              <a:ext uri="{FF2B5EF4-FFF2-40B4-BE49-F238E27FC236}">
                <a16:creationId xmlns:a16="http://schemas.microsoft.com/office/drawing/2014/main" id="{3E6DF111-11C8-4802-A132-D1624DFF5BCB}"/>
              </a:ext>
            </a:extLst>
          </p:cNvPr>
          <p:cNvCxnSpPr>
            <a:stCxn id="49" idx="3"/>
            <a:endCxn id="48" idx="1"/>
          </p:cNvCxnSpPr>
          <p:nvPr/>
        </p:nvCxnSpPr>
        <p:spPr>
          <a:xfrm>
            <a:off x="4343400" y="2736136"/>
            <a:ext cx="254000" cy="113204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连接符: 肘形 68">
            <a:extLst>
              <a:ext uri="{FF2B5EF4-FFF2-40B4-BE49-F238E27FC236}">
                <a16:creationId xmlns:a16="http://schemas.microsoft.com/office/drawing/2014/main" id="{49DC03CD-A989-4D18-A5B5-EC4F7863A4B3}"/>
              </a:ext>
            </a:extLst>
          </p:cNvPr>
          <p:cNvCxnSpPr>
            <a:stCxn id="51" idx="3"/>
            <a:endCxn id="48" idx="1"/>
          </p:cNvCxnSpPr>
          <p:nvPr/>
        </p:nvCxnSpPr>
        <p:spPr>
          <a:xfrm>
            <a:off x="4343400" y="3589576"/>
            <a:ext cx="254000" cy="27860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0" name="连接符: 肘形 69">
            <a:extLst>
              <a:ext uri="{FF2B5EF4-FFF2-40B4-BE49-F238E27FC236}">
                <a16:creationId xmlns:a16="http://schemas.microsoft.com/office/drawing/2014/main" id="{4AE5E814-3E34-4795-BA5B-DFCE6AD17EEB}"/>
              </a:ext>
            </a:extLst>
          </p:cNvPr>
          <p:cNvCxnSpPr>
            <a:stCxn id="52" idx="3"/>
            <a:endCxn id="48" idx="1"/>
          </p:cNvCxnSpPr>
          <p:nvPr/>
        </p:nvCxnSpPr>
        <p:spPr>
          <a:xfrm flipV="1">
            <a:off x="4343400" y="3868183"/>
            <a:ext cx="254000" cy="5748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1" name="连接符: 肘形 70">
            <a:extLst>
              <a:ext uri="{FF2B5EF4-FFF2-40B4-BE49-F238E27FC236}">
                <a16:creationId xmlns:a16="http://schemas.microsoft.com/office/drawing/2014/main" id="{F0563A72-8F7C-4FA1-A92F-AF0F0288E864}"/>
              </a:ext>
            </a:extLst>
          </p:cNvPr>
          <p:cNvCxnSpPr>
            <a:stCxn id="53" idx="3"/>
            <a:endCxn id="48" idx="1"/>
          </p:cNvCxnSpPr>
          <p:nvPr/>
        </p:nvCxnSpPr>
        <p:spPr>
          <a:xfrm flipV="1">
            <a:off x="4343400" y="3868183"/>
            <a:ext cx="254000" cy="142827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连接符: 肘形 71">
            <a:extLst>
              <a:ext uri="{FF2B5EF4-FFF2-40B4-BE49-F238E27FC236}">
                <a16:creationId xmlns:a16="http://schemas.microsoft.com/office/drawing/2014/main" id="{69AD4494-44E6-451F-8579-B72210EEEC3B}"/>
              </a:ext>
            </a:extLst>
          </p:cNvPr>
          <p:cNvCxnSpPr>
            <a:stCxn id="54" idx="3"/>
            <a:endCxn id="51" idx="1"/>
          </p:cNvCxnSpPr>
          <p:nvPr/>
        </p:nvCxnSpPr>
        <p:spPr>
          <a:xfrm>
            <a:off x="2514600" y="3120311"/>
            <a:ext cx="335280" cy="46926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3" name="连接符: 肘形 72">
            <a:extLst>
              <a:ext uri="{FF2B5EF4-FFF2-40B4-BE49-F238E27FC236}">
                <a16:creationId xmlns:a16="http://schemas.microsoft.com/office/drawing/2014/main" id="{D3562EDF-09CD-4EE5-A88D-7EA1E58917A0}"/>
              </a:ext>
            </a:extLst>
          </p:cNvPr>
          <p:cNvCxnSpPr>
            <a:stCxn id="55" idx="3"/>
            <a:endCxn id="51" idx="1"/>
          </p:cNvCxnSpPr>
          <p:nvPr/>
        </p:nvCxnSpPr>
        <p:spPr>
          <a:xfrm flipV="1">
            <a:off x="2514600" y="3589576"/>
            <a:ext cx="335280" cy="2946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连接符: 肘形 73">
            <a:extLst>
              <a:ext uri="{FF2B5EF4-FFF2-40B4-BE49-F238E27FC236}">
                <a16:creationId xmlns:a16="http://schemas.microsoft.com/office/drawing/2014/main" id="{C4D8B982-D1D3-47F8-B362-CFB8DEC1E74C}"/>
              </a:ext>
            </a:extLst>
          </p:cNvPr>
          <p:cNvCxnSpPr>
            <a:stCxn id="56" idx="2"/>
            <a:endCxn id="47" idx="0"/>
          </p:cNvCxnSpPr>
          <p:nvPr/>
        </p:nvCxnSpPr>
        <p:spPr>
          <a:xfrm rot="16200000" flipH="1">
            <a:off x="6214944" y="1178044"/>
            <a:ext cx="618093" cy="27609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连接符: 肘形 74">
            <a:extLst>
              <a:ext uri="{FF2B5EF4-FFF2-40B4-BE49-F238E27FC236}">
                <a16:creationId xmlns:a16="http://schemas.microsoft.com/office/drawing/2014/main" id="{279B2A7A-8C00-4CA0-8322-92EEC13A4F25}"/>
              </a:ext>
            </a:extLst>
          </p:cNvPr>
          <p:cNvCxnSpPr>
            <a:stCxn id="57" idx="2"/>
            <a:endCxn id="47" idx="0"/>
          </p:cNvCxnSpPr>
          <p:nvPr/>
        </p:nvCxnSpPr>
        <p:spPr>
          <a:xfrm rot="16200000" flipH="1">
            <a:off x="6616264" y="1579364"/>
            <a:ext cx="618093" cy="1958339"/>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连接符: 肘形 75">
            <a:extLst>
              <a:ext uri="{FF2B5EF4-FFF2-40B4-BE49-F238E27FC236}">
                <a16:creationId xmlns:a16="http://schemas.microsoft.com/office/drawing/2014/main" id="{427FA66F-309E-4601-9AB6-581F4A54CF1E}"/>
              </a:ext>
            </a:extLst>
          </p:cNvPr>
          <p:cNvCxnSpPr>
            <a:stCxn id="58" idx="2"/>
            <a:endCxn id="47" idx="0"/>
          </p:cNvCxnSpPr>
          <p:nvPr/>
        </p:nvCxnSpPr>
        <p:spPr>
          <a:xfrm rot="16200000" flipH="1">
            <a:off x="7111565" y="2074666"/>
            <a:ext cx="618092" cy="96773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7" name="连接符: 肘形 76">
            <a:extLst>
              <a:ext uri="{FF2B5EF4-FFF2-40B4-BE49-F238E27FC236}">
                <a16:creationId xmlns:a16="http://schemas.microsoft.com/office/drawing/2014/main" id="{05517226-41EB-4643-BE82-16441AE7FA20}"/>
              </a:ext>
            </a:extLst>
          </p:cNvPr>
          <p:cNvCxnSpPr>
            <a:stCxn id="59" idx="2"/>
            <a:endCxn id="47" idx="0"/>
          </p:cNvCxnSpPr>
          <p:nvPr/>
        </p:nvCxnSpPr>
        <p:spPr>
          <a:xfrm rot="5400000">
            <a:off x="7778951" y="2375018"/>
            <a:ext cx="618093" cy="3670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连接符: 肘形 77">
            <a:extLst>
              <a:ext uri="{FF2B5EF4-FFF2-40B4-BE49-F238E27FC236}">
                <a16:creationId xmlns:a16="http://schemas.microsoft.com/office/drawing/2014/main" id="{754B3EB2-3505-401A-AF5D-574C6F1BBE62}"/>
              </a:ext>
            </a:extLst>
          </p:cNvPr>
          <p:cNvCxnSpPr>
            <a:stCxn id="60" idx="2"/>
            <a:endCxn id="47" idx="0"/>
          </p:cNvCxnSpPr>
          <p:nvPr/>
        </p:nvCxnSpPr>
        <p:spPr>
          <a:xfrm rot="5400000">
            <a:off x="8490151" y="1663818"/>
            <a:ext cx="618093" cy="178943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连接符: 肘形 78">
            <a:extLst>
              <a:ext uri="{FF2B5EF4-FFF2-40B4-BE49-F238E27FC236}">
                <a16:creationId xmlns:a16="http://schemas.microsoft.com/office/drawing/2014/main" id="{DDF05341-8814-4C7F-B09F-8C4907597EBA}"/>
              </a:ext>
            </a:extLst>
          </p:cNvPr>
          <p:cNvCxnSpPr>
            <a:stCxn id="61" idx="0"/>
            <a:endCxn id="50" idx="2"/>
          </p:cNvCxnSpPr>
          <p:nvPr/>
        </p:nvCxnSpPr>
        <p:spPr>
          <a:xfrm rot="5400000" flipH="1" flipV="1">
            <a:off x="6502004" y="3614580"/>
            <a:ext cx="427513" cy="237744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连接符: 肘形 79">
            <a:extLst>
              <a:ext uri="{FF2B5EF4-FFF2-40B4-BE49-F238E27FC236}">
                <a16:creationId xmlns:a16="http://schemas.microsoft.com/office/drawing/2014/main" id="{5F5ED5BF-C5B0-4021-B32F-8D7A7CFB883F}"/>
              </a:ext>
            </a:extLst>
          </p:cNvPr>
          <p:cNvCxnSpPr>
            <a:stCxn id="62" idx="0"/>
            <a:endCxn id="50" idx="2"/>
          </p:cNvCxnSpPr>
          <p:nvPr/>
        </p:nvCxnSpPr>
        <p:spPr>
          <a:xfrm rot="5400000" flipH="1" flipV="1">
            <a:off x="7126844" y="4239420"/>
            <a:ext cx="427513" cy="11277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连接符: 肘形 80">
            <a:extLst>
              <a:ext uri="{FF2B5EF4-FFF2-40B4-BE49-F238E27FC236}">
                <a16:creationId xmlns:a16="http://schemas.microsoft.com/office/drawing/2014/main" id="{5FF5D13E-5A81-4D48-AACE-DCD88D6930EE}"/>
              </a:ext>
            </a:extLst>
          </p:cNvPr>
          <p:cNvCxnSpPr>
            <a:stCxn id="63" idx="0"/>
            <a:endCxn id="50" idx="2"/>
          </p:cNvCxnSpPr>
          <p:nvPr/>
        </p:nvCxnSpPr>
        <p:spPr>
          <a:xfrm rot="5400000" flipH="1" flipV="1">
            <a:off x="7688184" y="4800760"/>
            <a:ext cx="427513" cy="50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连接符: 肘形 81">
            <a:extLst>
              <a:ext uri="{FF2B5EF4-FFF2-40B4-BE49-F238E27FC236}">
                <a16:creationId xmlns:a16="http://schemas.microsoft.com/office/drawing/2014/main" id="{D9A49630-6EBE-43CF-8A13-60B53D501586}"/>
              </a:ext>
            </a:extLst>
          </p:cNvPr>
          <p:cNvCxnSpPr>
            <a:stCxn id="64" idx="0"/>
            <a:endCxn id="50" idx="2"/>
          </p:cNvCxnSpPr>
          <p:nvPr/>
        </p:nvCxnSpPr>
        <p:spPr>
          <a:xfrm rot="16200000" flipV="1">
            <a:off x="8120697" y="4373326"/>
            <a:ext cx="436246" cy="86868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3" name="连接符: 肘形 82">
            <a:extLst>
              <a:ext uri="{FF2B5EF4-FFF2-40B4-BE49-F238E27FC236}">
                <a16:creationId xmlns:a16="http://schemas.microsoft.com/office/drawing/2014/main" id="{29D6EB99-1E17-4331-969A-82EF90C368A6}"/>
              </a:ext>
            </a:extLst>
          </p:cNvPr>
          <p:cNvCxnSpPr>
            <a:stCxn id="65" idx="0"/>
            <a:endCxn id="50" idx="2"/>
          </p:cNvCxnSpPr>
          <p:nvPr/>
        </p:nvCxnSpPr>
        <p:spPr>
          <a:xfrm rot="16200000" flipV="1">
            <a:off x="8522017" y="3972006"/>
            <a:ext cx="436246" cy="1671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4" name="连接符: 肘形 83">
            <a:extLst>
              <a:ext uri="{FF2B5EF4-FFF2-40B4-BE49-F238E27FC236}">
                <a16:creationId xmlns:a16="http://schemas.microsoft.com/office/drawing/2014/main" id="{3849DB99-5463-4E32-BB3C-47A688E80139}"/>
              </a:ext>
            </a:extLst>
          </p:cNvPr>
          <p:cNvCxnSpPr>
            <a:stCxn id="66" idx="0"/>
            <a:endCxn id="50" idx="2"/>
          </p:cNvCxnSpPr>
          <p:nvPr/>
        </p:nvCxnSpPr>
        <p:spPr>
          <a:xfrm rot="16200000" flipV="1">
            <a:off x="8903017" y="3591006"/>
            <a:ext cx="436246" cy="243332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连接符: 肘形 84">
            <a:extLst>
              <a:ext uri="{FF2B5EF4-FFF2-40B4-BE49-F238E27FC236}">
                <a16:creationId xmlns:a16="http://schemas.microsoft.com/office/drawing/2014/main" id="{98DFCFA1-3194-4A9A-A290-69D06D53AD42}"/>
              </a:ext>
            </a:extLst>
          </p:cNvPr>
          <p:cNvCxnSpPr>
            <a:stCxn id="67" idx="0"/>
            <a:endCxn id="50" idx="2"/>
          </p:cNvCxnSpPr>
          <p:nvPr/>
        </p:nvCxnSpPr>
        <p:spPr>
          <a:xfrm rot="16200000" flipV="1">
            <a:off x="9286557" y="3207466"/>
            <a:ext cx="436246" cy="320040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6" name="直接箭头连接符 85">
            <a:extLst>
              <a:ext uri="{FF2B5EF4-FFF2-40B4-BE49-F238E27FC236}">
                <a16:creationId xmlns:a16="http://schemas.microsoft.com/office/drawing/2014/main" id="{30FD293E-ACA4-4EFD-91AF-A02BA2D36684}"/>
              </a:ext>
            </a:extLst>
          </p:cNvPr>
          <p:cNvCxnSpPr>
            <a:stCxn id="47" idx="1"/>
            <a:endCxn id="48" idx="0"/>
          </p:cNvCxnSpPr>
          <p:nvPr/>
        </p:nvCxnSpPr>
        <p:spPr>
          <a:xfrm flipH="1">
            <a:off x="5435600" y="3146981"/>
            <a:ext cx="1158240" cy="44180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7" name="直接箭头连接符 86">
            <a:extLst>
              <a:ext uri="{FF2B5EF4-FFF2-40B4-BE49-F238E27FC236}">
                <a16:creationId xmlns:a16="http://schemas.microsoft.com/office/drawing/2014/main" id="{C5434CE5-708A-4CA5-ABC2-DC0D0F4340C2}"/>
              </a:ext>
            </a:extLst>
          </p:cNvPr>
          <p:cNvCxnSpPr>
            <a:stCxn id="47" idx="2"/>
            <a:endCxn id="50" idx="0"/>
          </p:cNvCxnSpPr>
          <p:nvPr/>
        </p:nvCxnSpPr>
        <p:spPr>
          <a:xfrm>
            <a:off x="7904480" y="3426381"/>
            <a:ext cx="0" cy="604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直接箭头连接符 87">
            <a:extLst>
              <a:ext uri="{FF2B5EF4-FFF2-40B4-BE49-F238E27FC236}">
                <a16:creationId xmlns:a16="http://schemas.microsoft.com/office/drawing/2014/main" id="{A14A4561-5EEE-493F-AE62-BCBD5C3C1183}"/>
              </a:ext>
            </a:extLst>
          </p:cNvPr>
          <p:cNvCxnSpPr>
            <a:stCxn id="48" idx="3"/>
          </p:cNvCxnSpPr>
          <p:nvPr/>
        </p:nvCxnSpPr>
        <p:spPr>
          <a:xfrm flipV="1">
            <a:off x="6273800" y="3728879"/>
            <a:ext cx="1625600" cy="139304"/>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89" name="直接箭头连接符 88">
            <a:extLst>
              <a:ext uri="{FF2B5EF4-FFF2-40B4-BE49-F238E27FC236}">
                <a16:creationId xmlns:a16="http://schemas.microsoft.com/office/drawing/2014/main" id="{F9C4022C-D98D-4C21-9BD7-90BCF953829A}"/>
              </a:ext>
            </a:extLst>
          </p:cNvPr>
          <p:cNvCxnSpPr>
            <a:cxnSpLocks/>
            <a:stCxn id="48" idx="2"/>
            <a:endCxn id="50" idx="1"/>
          </p:cNvCxnSpPr>
          <p:nvPr/>
        </p:nvCxnSpPr>
        <p:spPr>
          <a:xfrm>
            <a:off x="5435600" y="4147583"/>
            <a:ext cx="1630680" cy="16256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1" name="文本框 90">
            <a:extLst>
              <a:ext uri="{FF2B5EF4-FFF2-40B4-BE49-F238E27FC236}">
                <a16:creationId xmlns:a16="http://schemas.microsoft.com/office/drawing/2014/main" id="{A29FDD88-9AB3-4F11-A69D-487913DC5C51}"/>
              </a:ext>
            </a:extLst>
          </p:cNvPr>
          <p:cNvSpPr txBox="1"/>
          <p:nvPr/>
        </p:nvSpPr>
        <p:spPr>
          <a:xfrm>
            <a:off x="6421120" y="3588783"/>
            <a:ext cx="1264920" cy="369332"/>
          </a:xfrm>
          <a:prstGeom prst="rect">
            <a:avLst/>
          </a:prstGeom>
          <a:solidFill>
            <a:schemeClr val="bg1"/>
          </a:solidFill>
        </p:spPr>
        <p:txBody>
          <a:bodyPr wrap="square" rtlCol="0">
            <a:spAutoFit/>
          </a:bodyPr>
          <a:lstStyle/>
          <a:p>
            <a:r>
              <a:rPr lang="zh-CN" altLang="en-US" dirty="0"/>
              <a:t>中介</a:t>
            </a:r>
            <a:r>
              <a:rPr lang="en-US" altLang="zh-CN" dirty="0"/>
              <a:t>/</a:t>
            </a:r>
            <a:r>
              <a:rPr lang="zh-CN" altLang="en-US" dirty="0"/>
              <a:t>调节</a:t>
            </a:r>
          </a:p>
        </p:txBody>
      </p:sp>
    </p:spTree>
    <p:extLst>
      <p:ext uri="{BB962C8B-B14F-4D97-AF65-F5344CB8AC3E}">
        <p14:creationId xmlns:p14="http://schemas.microsoft.com/office/powerpoint/2010/main" val="57250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E5889-A9AE-49F3-915E-D3F0DE22B40F}"/>
              </a:ext>
            </a:extLst>
          </p:cNvPr>
          <p:cNvSpPr>
            <a:spLocks noGrp="1"/>
          </p:cNvSpPr>
          <p:nvPr>
            <p:ph type="title"/>
          </p:nvPr>
        </p:nvSpPr>
        <p:spPr/>
        <p:txBody>
          <a:bodyPr/>
          <a:lstStyle/>
          <a:p>
            <a:r>
              <a:rPr lang="zh-CN" altLang="en-US" dirty="0"/>
              <a:t>研究方法</a:t>
            </a:r>
          </a:p>
        </p:txBody>
      </p:sp>
      <p:sp>
        <p:nvSpPr>
          <p:cNvPr id="3" name="内容占位符 2">
            <a:extLst>
              <a:ext uri="{FF2B5EF4-FFF2-40B4-BE49-F238E27FC236}">
                <a16:creationId xmlns:a16="http://schemas.microsoft.com/office/drawing/2014/main" id="{2FFA2233-5391-487D-B476-28C72C2869FC}"/>
              </a:ext>
            </a:extLst>
          </p:cNvPr>
          <p:cNvSpPr>
            <a:spLocks noGrp="1"/>
          </p:cNvSpPr>
          <p:nvPr>
            <p:ph idx="1"/>
          </p:nvPr>
        </p:nvSpPr>
        <p:spPr/>
        <p:txBody>
          <a:bodyPr/>
          <a:lstStyle/>
          <a:p>
            <a:r>
              <a:rPr lang="zh-CN" altLang="zh-CN" dirty="0"/>
              <a:t>基于老年人自身特性、健康信息素养和疫情信息特征，采用</a:t>
            </a:r>
            <a:r>
              <a:rPr lang="zh-CN" altLang="zh-CN" b="1" dirty="0"/>
              <a:t>问卷调查</a:t>
            </a:r>
            <a:r>
              <a:rPr lang="zh-CN" altLang="zh-CN" dirty="0"/>
              <a:t>进行影响效果的探索性研究。</a:t>
            </a:r>
            <a:endParaRPr lang="en-US" altLang="zh-CN" dirty="0"/>
          </a:p>
          <a:p>
            <a:r>
              <a:rPr lang="zh-CN" altLang="zh-CN" dirty="0"/>
              <a:t>调查被试选择</a:t>
            </a:r>
            <a:r>
              <a:rPr lang="en-US" altLang="zh-CN" dirty="0"/>
              <a:t>60</a:t>
            </a:r>
            <a:r>
              <a:rPr lang="zh-CN" altLang="zh-CN" dirty="0"/>
              <a:t>岁以上的老年人，要求完成</a:t>
            </a:r>
            <a:r>
              <a:rPr lang="zh-CN" altLang="zh-CN" b="1" dirty="0"/>
              <a:t>人口统计学信息</a:t>
            </a:r>
            <a:r>
              <a:rPr lang="zh-CN" altLang="zh-CN" dirty="0"/>
              <a:t>填写、</a:t>
            </a:r>
            <a:r>
              <a:rPr lang="zh-CN" altLang="zh-CN" b="1" dirty="0"/>
              <a:t>健康信息素养测评</a:t>
            </a:r>
            <a:r>
              <a:rPr lang="zh-CN" altLang="zh-CN" dirty="0"/>
              <a:t>和</a:t>
            </a:r>
            <a:r>
              <a:rPr lang="zh-CN" altLang="zh-CN" b="1" dirty="0"/>
              <a:t>疫情信息特征偏好选择</a:t>
            </a:r>
            <a:r>
              <a:rPr lang="zh-CN" altLang="zh-CN" dirty="0"/>
              <a:t>三个部分共</a:t>
            </a:r>
            <a:r>
              <a:rPr lang="en-US" altLang="zh-CN" dirty="0"/>
              <a:t>55</a:t>
            </a:r>
            <a:r>
              <a:rPr lang="zh-CN" altLang="zh-CN" dirty="0"/>
              <a:t>个问题，包括</a:t>
            </a:r>
            <a:r>
              <a:rPr lang="en-US" altLang="zh-CN" dirty="0"/>
              <a:t>43</a:t>
            </a:r>
            <a:r>
              <a:rPr lang="zh-CN" altLang="zh-CN" dirty="0"/>
              <a:t>道选择题、</a:t>
            </a:r>
            <a:r>
              <a:rPr lang="en-US" altLang="zh-CN" dirty="0"/>
              <a:t>10</a:t>
            </a:r>
            <a:r>
              <a:rPr lang="zh-CN" altLang="zh-CN" dirty="0"/>
              <a:t>道情景设置下的阅读理解题和</a:t>
            </a:r>
            <a:r>
              <a:rPr lang="en-US" altLang="zh-CN" dirty="0"/>
              <a:t>2</a:t>
            </a:r>
            <a:r>
              <a:rPr lang="zh-CN" altLang="zh-CN" dirty="0"/>
              <a:t>道排序题</a:t>
            </a:r>
            <a:r>
              <a:rPr lang="zh-CN" altLang="en-US" dirty="0"/>
              <a:t>。</a:t>
            </a:r>
            <a:endParaRPr lang="en-US" altLang="zh-CN" dirty="0"/>
          </a:p>
          <a:p>
            <a:r>
              <a:rPr lang="zh-CN" altLang="zh-CN" dirty="0"/>
              <a:t>共有两个地区的</a:t>
            </a:r>
            <a:r>
              <a:rPr lang="en-US" altLang="zh-CN" dirty="0"/>
              <a:t>25</a:t>
            </a:r>
            <a:r>
              <a:rPr lang="zh-CN" altLang="zh-CN" dirty="0"/>
              <a:t>名老年人参与了问卷调查。</a:t>
            </a:r>
          </a:p>
        </p:txBody>
      </p:sp>
    </p:spTree>
    <p:extLst>
      <p:ext uri="{BB962C8B-B14F-4D97-AF65-F5344CB8AC3E}">
        <p14:creationId xmlns:p14="http://schemas.microsoft.com/office/powerpoint/2010/main" val="385343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1261B-56C1-40E2-85D2-5F8CD0D6D094}"/>
              </a:ext>
            </a:extLst>
          </p:cNvPr>
          <p:cNvSpPr>
            <a:spLocks noGrp="1"/>
          </p:cNvSpPr>
          <p:nvPr>
            <p:ph type="title"/>
          </p:nvPr>
        </p:nvSpPr>
        <p:spPr/>
        <p:txBody>
          <a:bodyPr/>
          <a:lstStyle/>
          <a:p>
            <a:r>
              <a:rPr lang="zh-CN" altLang="en-US" dirty="0"/>
              <a:t>研究结果</a:t>
            </a:r>
            <a:r>
              <a:rPr lang="en-US" altLang="zh-CN" dirty="0"/>
              <a:t>-</a:t>
            </a:r>
            <a:r>
              <a:rPr lang="zh-CN" altLang="en-US" dirty="0"/>
              <a:t>人口统计学</a:t>
            </a:r>
          </a:p>
        </p:txBody>
      </p:sp>
      <p:sp>
        <p:nvSpPr>
          <p:cNvPr id="3" name="内容占位符 2">
            <a:extLst>
              <a:ext uri="{FF2B5EF4-FFF2-40B4-BE49-F238E27FC236}">
                <a16:creationId xmlns:a16="http://schemas.microsoft.com/office/drawing/2014/main" id="{264691F1-C407-44CB-8D40-6E13730BF2A8}"/>
              </a:ext>
            </a:extLst>
          </p:cNvPr>
          <p:cNvSpPr>
            <a:spLocks noGrp="1"/>
          </p:cNvSpPr>
          <p:nvPr>
            <p:ph idx="1"/>
          </p:nvPr>
        </p:nvSpPr>
        <p:spPr/>
        <p:txBody>
          <a:bodyPr/>
          <a:lstStyle/>
          <a:p>
            <a:r>
              <a:rPr lang="zh-CN" altLang="zh-CN" dirty="0"/>
              <a:t>被调查者中，男性有</a:t>
            </a:r>
            <a:r>
              <a:rPr lang="en-US" altLang="zh-CN" dirty="0"/>
              <a:t>13</a:t>
            </a:r>
            <a:r>
              <a:rPr lang="zh-CN" altLang="zh-CN" dirty="0"/>
              <a:t>人，女性有</a:t>
            </a:r>
            <a:r>
              <a:rPr lang="en-US" altLang="zh-CN" dirty="0"/>
              <a:t>12</a:t>
            </a:r>
            <a:r>
              <a:rPr lang="zh-CN" altLang="zh-CN" dirty="0"/>
              <a:t>人</a:t>
            </a:r>
            <a:endParaRPr lang="zh-CN" altLang="en-US" dirty="0"/>
          </a:p>
        </p:txBody>
      </p:sp>
      <p:pic>
        <p:nvPicPr>
          <p:cNvPr id="4" name="图片 3">
            <a:extLst>
              <a:ext uri="{FF2B5EF4-FFF2-40B4-BE49-F238E27FC236}">
                <a16:creationId xmlns:a16="http://schemas.microsoft.com/office/drawing/2014/main" id="{C230CD92-39FD-4DC4-AB28-EB161AE9E0A2}"/>
              </a:ext>
            </a:extLst>
          </p:cNvPr>
          <p:cNvPicPr/>
          <p:nvPr/>
        </p:nvPicPr>
        <p:blipFill rotWithShape="1">
          <a:blip r:embed="rId2">
            <a:extLst>
              <a:ext uri="{28A0092B-C50C-407E-A947-70E740481C1C}">
                <a14:useLocalDpi xmlns:a14="http://schemas.microsoft.com/office/drawing/2010/main" val="0"/>
              </a:ext>
            </a:extLst>
          </a:blip>
          <a:srcRect l="10169" t="13410" r="10883" b="4247"/>
          <a:stretch/>
        </p:blipFill>
        <p:spPr bwMode="auto">
          <a:xfrm>
            <a:off x="1915160" y="2587643"/>
            <a:ext cx="3377883" cy="3516313"/>
          </a:xfrm>
          <a:prstGeom prst="rect">
            <a:avLst/>
          </a:prstGeom>
          <a:noFill/>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42D8EA76-D04B-4DDD-AD11-ABFF6508BEED}"/>
              </a:ext>
            </a:extLst>
          </p:cNvPr>
          <p:cNvPicPr/>
          <p:nvPr/>
        </p:nvPicPr>
        <p:blipFill rotWithShape="1">
          <a:blip r:embed="rId3">
            <a:extLst>
              <a:ext uri="{28A0092B-C50C-407E-A947-70E740481C1C}">
                <a14:useLocalDpi xmlns:a14="http://schemas.microsoft.com/office/drawing/2010/main" val="0"/>
              </a:ext>
            </a:extLst>
          </a:blip>
          <a:srcRect l="12041" t="11058" r="11138" b="7451"/>
          <a:stretch/>
        </p:blipFill>
        <p:spPr bwMode="auto">
          <a:xfrm>
            <a:off x="7025004" y="2253438"/>
            <a:ext cx="3632835" cy="38608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9013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8D1AE-F26C-4CF4-B448-9F1164827D3E}"/>
              </a:ext>
            </a:extLst>
          </p:cNvPr>
          <p:cNvSpPr>
            <a:spLocks noGrp="1"/>
          </p:cNvSpPr>
          <p:nvPr>
            <p:ph type="title"/>
          </p:nvPr>
        </p:nvSpPr>
        <p:spPr/>
        <p:txBody>
          <a:bodyPr/>
          <a:lstStyle/>
          <a:p>
            <a:r>
              <a:rPr lang="zh-CN" altLang="en-US" dirty="0"/>
              <a:t>研究结果</a:t>
            </a:r>
            <a:r>
              <a:rPr lang="en-US" altLang="zh-CN" dirty="0"/>
              <a:t>-</a:t>
            </a:r>
            <a:r>
              <a:rPr lang="zh-CN" altLang="en-US" dirty="0"/>
              <a:t>人口统计学</a:t>
            </a:r>
          </a:p>
        </p:txBody>
      </p:sp>
      <p:pic>
        <p:nvPicPr>
          <p:cNvPr id="4" name="图片 3">
            <a:extLst>
              <a:ext uri="{FF2B5EF4-FFF2-40B4-BE49-F238E27FC236}">
                <a16:creationId xmlns:a16="http://schemas.microsoft.com/office/drawing/2014/main" id="{925E0B33-7C7B-4C0A-B107-605F6817A6B2}"/>
              </a:ext>
            </a:extLst>
          </p:cNvPr>
          <p:cNvPicPr/>
          <p:nvPr/>
        </p:nvPicPr>
        <p:blipFill rotWithShape="1">
          <a:blip r:embed="rId2">
            <a:extLst>
              <a:ext uri="{28A0092B-C50C-407E-A947-70E740481C1C}">
                <a14:useLocalDpi xmlns:a14="http://schemas.microsoft.com/office/drawing/2010/main" val="0"/>
              </a:ext>
            </a:extLst>
          </a:blip>
          <a:srcRect l="8677" t="12575" r="5877" b="4067"/>
          <a:stretch/>
        </p:blipFill>
        <p:spPr bwMode="auto">
          <a:xfrm>
            <a:off x="1939374" y="2407919"/>
            <a:ext cx="3435265" cy="3595499"/>
          </a:xfrm>
          <a:prstGeom prst="rect">
            <a:avLst/>
          </a:prstGeom>
          <a:noFill/>
          <a:ln>
            <a:noFill/>
          </a:ln>
          <a:extLst>
            <a:ext uri="{53640926-AAD7-44D8-BBD7-CCE9431645EC}">
              <a14:shadowObscured xmlns:a14="http://schemas.microsoft.com/office/drawing/2010/main"/>
            </a:ext>
          </a:extLst>
        </p:spPr>
      </p:pic>
      <p:pic>
        <p:nvPicPr>
          <p:cNvPr id="5" name="内容占位符 4">
            <a:extLst>
              <a:ext uri="{FF2B5EF4-FFF2-40B4-BE49-F238E27FC236}">
                <a16:creationId xmlns:a16="http://schemas.microsoft.com/office/drawing/2014/main" id="{343D525B-71C1-4053-AE45-5DD28F3C2574}"/>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2519" t="15404" r="16486" b="7354"/>
          <a:stretch/>
        </p:blipFill>
        <p:spPr bwMode="auto">
          <a:xfrm>
            <a:off x="6096000" y="2420346"/>
            <a:ext cx="4360179" cy="357064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84406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775</Words>
  <Application>Microsoft Office PowerPoint</Application>
  <PresentationFormat>宽屏</PresentationFormat>
  <Paragraphs>101</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  全球健康危机背景下老年人健康信息特征偏好及影响因素研究</vt:lpstr>
      <vt:lpstr>研究背景</vt:lpstr>
      <vt:lpstr>研究背景</vt:lpstr>
      <vt:lpstr>研究问题</vt:lpstr>
      <vt:lpstr>研究设计</vt:lpstr>
      <vt:lpstr>研究设计</vt:lpstr>
      <vt:lpstr>研究方法</vt:lpstr>
      <vt:lpstr>研究结果-人口统计学</vt:lpstr>
      <vt:lpstr>研究结果-人口统计学</vt:lpstr>
      <vt:lpstr>研究结果-内容特征偏好</vt:lpstr>
      <vt:lpstr>研究结果-人口统计学→内容偏好</vt:lpstr>
      <vt:lpstr>研究结果-人口统计学→健康信息素养</vt:lpstr>
      <vt:lpstr>研究结果-人口统计学→健康信息素养</vt:lpstr>
      <vt:lpstr>研究结果-健康信息素养的中介/调节效应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全球健康危机背景下老年人健康信息特征偏好及影响因素研究</dc:title>
  <dc:creator>杨 与</dc:creator>
  <cp:lastModifiedBy>杨 与</cp:lastModifiedBy>
  <cp:revision>10</cp:revision>
  <dcterms:created xsi:type="dcterms:W3CDTF">2020-05-14T16:58:53Z</dcterms:created>
  <dcterms:modified xsi:type="dcterms:W3CDTF">2020-05-15T00:38:16Z</dcterms:modified>
</cp:coreProperties>
</file>