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D188-35AB-4021-8B10-D0508619890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2416-1AF6-4BF3-AED4-595819E95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之前是以话题为单位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12416-1AF6-4BF3-AED4-595819E95C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0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ECA2-2CCA-4471-8994-95AF9C3B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7AAC1-5972-4D84-BB28-EBC5FD89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47BCF-8303-42DE-BD75-A2964D5B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DF99-E889-49D5-96C0-236558F0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2E174-E52F-410B-9C97-9442407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8C41-B838-49B9-B745-81AEF19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444A5-3CE8-4B29-8980-FA100CE7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F27-6E40-4BD4-B0A7-EC172609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63F1-9D20-48C8-B203-CF37D9A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0465B-E849-48F0-921C-ECB69FFF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FCDA11-80CA-4217-A313-E5A09DC4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2018-A7BE-49E2-A187-FD8EE53EC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E1C0-EE01-4B79-A6D2-ADA548BC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74769-A309-4D68-8475-FCE3E00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C778E-C5D4-4E30-91C5-A3976789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6B5C-E629-4443-A146-45149147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F099E-C166-4ECC-A838-0655C71F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C3DA6-ACC3-425C-A190-CD609B13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00F8-CCE4-477C-8444-7724ECC3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DAE16-083F-4C27-B141-773EEEA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2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07FE-B4D6-4D2C-AE1E-A50ADCA6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9A63D-30EE-413D-AECF-94099429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819D-C212-4A7D-9F05-08AAF35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C7AF5-5E43-4CCF-B160-8F109BF8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9D4C-4BF8-4EEE-A897-E2BA25CB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D032-5CF2-4CD6-80D2-97A6531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A947F-934C-48A0-A155-0219F3DF3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A1895-5896-4BA3-9B17-6FAD3F7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B241-9226-49EA-AFAE-33D50A8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88771-AE8A-4405-A8D0-60685CC5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6742E-EBCE-40D6-85E8-F16E915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4E62-DD9D-4348-8DCB-C45E15EF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E6930-111D-48BA-976B-5C6CBBEA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DFF96-9FFF-40A4-93FC-10742651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9F2CD-147F-4F44-8019-164680289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68A49-BC2C-47FA-A4F8-463D1C830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AAEBA-F6A2-49E7-8B26-F41B3A0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9E903-F6FC-4E44-8476-2088AC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6EA45-415C-45E4-90AC-AF42331B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0067-C67D-4100-9E29-4A930A63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0CD962-B668-4548-9923-C9AEDA98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C1B5E-8BA6-4CAE-A500-0DBE665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8132C-51A7-4530-B009-E467052E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5B4DC-4584-44D9-817C-FD4E7969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C1AA0-C6E2-43A3-B0CE-C364886D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7CD1D-62EE-4101-B607-5025EB91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51CF-7B81-4763-AA4E-9E55DC80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77F53-2AFE-4767-992B-721ACD43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5223A-26B4-401B-B276-E38FBCAE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7586-EB4D-4EAC-A386-79F86F0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1FAB2-68E5-4FB8-921A-79FBC087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80C39-2E6D-48F8-AE11-1DCBA6F4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51A45-97C4-4981-A7C6-2D32B4EC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CE671E-8E5C-4470-B9A1-BDB69D6A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D08B6-76FF-4027-A225-1FEC2294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4DDC5-5259-4DCF-92A2-621357F3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66240-3E26-475C-8FB6-296A89FA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71A2C-559B-4C58-9165-37FDECE6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FA882-A00E-4A70-980D-796B5F24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66839-7200-457F-9BBA-6FB76FFA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EDAE9-FCE7-4C87-9E6A-BF11B9065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CBCF-8D88-4221-B492-510BC398CB4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9A8E8-F869-46EB-903B-03A3F649F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B0E2-2FDA-430E-85ED-07E72C2E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7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27FAD-10FA-420F-99B6-8C4CC4F83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知识协作组研究思路汇报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7C94-F295-4799-B807-4973F99F0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高梓菡</a:t>
            </a:r>
          </a:p>
        </p:txBody>
      </p:sp>
    </p:spTree>
    <p:extLst>
      <p:ext uri="{BB962C8B-B14F-4D97-AF65-F5344CB8AC3E}">
        <p14:creationId xmlns:p14="http://schemas.microsoft.com/office/powerpoint/2010/main" val="31165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5AF9-FA95-4D4D-BE56-4ADDF6B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研究题目：微博情感极性与用户满意度的关系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DC662-B9F5-460E-AEA4-763D92DA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选题原因：</a:t>
            </a:r>
            <a:endParaRPr lang="en-US" altLang="zh-CN" dirty="0"/>
          </a:p>
          <a:p>
            <a:r>
              <a:rPr lang="zh-CN" altLang="en-US" dirty="0"/>
              <a:t>原题目技术难度高（情感演化模型）</a:t>
            </a:r>
            <a:endParaRPr lang="en-US" altLang="zh-CN" dirty="0"/>
          </a:p>
          <a:p>
            <a:r>
              <a:rPr lang="zh-CN" altLang="en-US" dirty="0"/>
              <a:t>情感极性的影响</a:t>
            </a:r>
            <a:endParaRPr lang="en-US" altLang="zh-CN" dirty="0"/>
          </a:p>
          <a:p>
            <a:r>
              <a:rPr lang="zh-CN" altLang="en-US" dirty="0"/>
              <a:t>文献：刘鲁川</a:t>
            </a:r>
            <a:r>
              <a:rPr lang="en-US" altLang="zh-CN" dirty="0"/>
              <a:t>,</a:t>
            </a:r>
            <a:r>
              <a:rPr lang="zh-CN" altLang="en-US" dirty="0"/>
              <a:t>孙凯</a:t>
            </a:r>
            <a:r>
              <a:rPr lang="en-US" altLang="zh-CN" dirty="0"/>
              <a:t>.</a:t>
            </a:r>
            <a:r>
              <a:rPr lang="zh-CN" altLang="en-US" dirty="0"/>
              <a:t>社会化媒体用户的情感体验与满意度关系</a:t>
            </a:r>
            <a:r>
              <a:rPr lang="en-US" altLang="zh-CN" dirty="0"/>
              <a:t>——</a:t>
            </a:r>
            <a:r>
              <a:rPr lang="zh-CN" altLang="en-US" dirty="0"/>
              <a:t>以微博为例</a:t>
            </a:r>
            <a:r>
              <a:rPr lang="en-US" altLang="zh-CN" dirty="0"/>
              <a:t>[J].</a:t>
            </a:r>
            <a:r>
              <a:rPr lang="zh-CN" altLang="en-US" dirty="0"/>
              <a:t>中国图书馆学报</a:t>
            </a:r>
            <a:r>
              <a:rPr lang="en-US" altLang="zh-CN" dirty="0"/>
              <a:t>,2015,41(01):76-91.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2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FC796-F666-4BF0-9830-554AF990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社会化媒体用户的情感体验与满意度关系</a:t>
            </a:r>
            <a:r>
              <a:rPr lang="en-US" altLang="zh-CN" dirty="0"/>
              <a:t>——</a:t>
            </a:r>
            <a:r>
              <a:rPr lang="zh-CN" altLang="en-US" dirty="0"/>
              <a:t>以微博为例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E63FC-9E54-44D7-BEAB-E390F4B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研究问题：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微博用户的正向情感对其满意度有显著的正向影响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微博用户的负向情感对其满意度有显著的负向影响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性别、年龄和使用经验的调节作用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3978-2D8D-4CA5-AEF0-DF2C768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社会化媒体用户的情感体验与满意度关系</a:t>
            </a:r>
            <a:r>
              <a:rPr lang="en-US" altLang="zh-CN" dirty="0"/>
              <a:t>——</a:t>
            </a:r>
            <a:r>
              <a:rPr lang="zh-CN" altLang="en-US" dirty="0"/>
              <a:t>以微博为例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B4456-246C-46EA-8987-DFCF36C3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研究方法：</a:t>
            </a:r>
            <a:endParaRPr lang="en-US" altLang="zh-CN" dirty="0"/>
          </a:p>
          <a:p>
            <a:pPr lvl="1"/>
            <a:r>
              <a:rPr lang="zh-CN" altLang="en-US" dirty="0"/>
              <a:t>情感体验测量方法：自陈式情感问卷测量法（参与者回忆并填写最近一个月的微博使用中印象最深刻的集中情感。</a:t>
            </a:r>
            <a:endParaRPr lang="en-US" altLang="zh-CN" dirty="0"/>
          </a:p>
          <a:p>
            <a:pPr lvl="1"/>
            <a:r>
              <a:rPr lang="zh-CN" altLang="en-US" dirty="0"/>
              <a:t>满意度测量方法：</a:t>
            </a:r>
            <a:r>
              <a:rPr lang="en-US" altLang="zh-CN" dirty="0"/>
              <a:t>Bhattacharjee </a:t>
            </a:r>
            <a:r>
              <a:rPr lang="zh-CN" altLang="en-US" dirty="0"/>
              <a:t>的满意度测量量表</a:t>
            </a:r>
            <a:endParaRPr lang="en-US" altLang="zh-CN" dirty="0"/>
          </a:p>
          <a:p>
            <a:r>
              <a:rPr lang="zh-CN" altLang="en-US" dirty="0"/>
              <a:t>研究结论：</a:t>
            </a:r>
            <a:endParaRPr lang="en-US" altLang="zh-CN" dirty="0"/>
          </a:p>
          <a:p>
            <a:pPr lvl="1"/>
            <a:r>
              <a:rPr lang="zh-CN" altLang="en-US" dirty="0"/>
              <a:t>正向情感对用户满意度有显著的正向影响</a:t>
            </a:r>
            <a:endParaRPr lang="en-US" altLang="zh-CN" dirty="0"/>
          </a:p>
          <a:p>
            <a:pPr lvl="1"/>
            <a:r>
              <a:rPr lang="zh-CN" altLang="en-US" dirty="0"/>
              <a:t>负向情感对用户满意度没有显著的负向影响</a:t>
            </a:r>
            <a:endParaRPr lang="en-US" altLang="zh-CN" dirty="0"/>
          </a:p>
          <a:p>
            <a:pPr lvl="1"/>
            <a:r>
              <a:rPr lang="zh-CN" altLang="en-US" dirty="0"/>
              <a:t>性别、年龄对用户情感与满意度之间的关系具有调节作用，使用经验对用户情感与满意度之间的关系具有调节作用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9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38607-5A55-4024-8A00-BF032FD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824BB-E151-4AA6-8A44-A7C3375B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情感体验</a:t>
            </a:r>
            <a:r>
              <a:rPr lang="en-US" altLang="zh-CN" dirty="0"/>
              <a:t>VS</a:t>
            </a:r>
            <a:r>
              <a:rPr lang="zh-CN" altLang="en-US" dirty="0"/>
              <a:t>情感极性</a:t>
            </a:r>
            <a:endParaRPr lang="en-US" altLang="zh-CN" dirty="0"/>
          </a:p>
          <a:p>
            <a:r>
              <a:rPr lang="zh-CN" altLang="en-US" dirty="0"/>
              <a:t>情感体验：论文中的情感体验是用户使用微博时的情感（问卷法）</a:t>
            </a:r>
            <a:endParaRPr lang="en-US" altLang="zh-CN" dirty="0"/>
          </a:p>
          <a:p>
            <a:r>
              <a:rPr lang="zh-CN" altLang="en-US" dirty="0"/>
              <a:t>情感</a:t>
            </a:r>
            <a:r>
              <a:rPr lang="zh-CN" altLang="en-US"/>
              <a:t>极性</a:t>
            </a:r>
            <a:r>
              <a:rPr lang="zh-CN" altLang="en-US">
                <a:sym typeface="Wingdings" panose="05000000000000000000" pitchFamily="2" charset="2"/>
              </a:rPr>
              <a:t>：发表言论中的情感（</a:t>
            </a:r>
            <a:r>
              <a:rPr lang="zh-CN" altLang="en-US" dirty="0">
                <a:sym typeface="Wingdings" panose="05000000000000000000" pitchFamily="2" charset="2"/>
              </a:rPr>
              <a:t>文本情感分析）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9CDEC97-2DF8-4851-8FE0-8125B8FA3307}"/>
              </a:ext>
            </a:extLst>
          </p:cNvPr>
          <p:cNvCxnSpPr/>
          <p:nvPr/>
        </p:nvCxnSpPr>
        <p:spPr>
          <a:xfrm>
            <a:off x="1703294" y="4177553"/>
            <a:ext cx="8803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上 6">
            <a:extLst>
              <a:ext uri="{FF2B5EF4-FFF2-40B4-BE49-F238E27FC236}">
                <a16:creationId xmlns:a16="http://schemas.microsoft.com/office/drawing/2014/main" id="{FB579B03-5F61-43D4-A293-E4F80D408848}"/>
              </a:ext>
            </a:extLst>
          </p:cNvPr>
          <p:cNvSpPr/>
          <p:nvPr/>
        </p:nvSpPr>
        <p:spPr>
          <a:xfrm>
            <a:off x="5710517" y="4312491"/>
            <a:ext cx="753035" cy="80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521A7-65E3-4E36-A19C-54269EF476BA}"/>
              </a:ext>
            </a:extLst>
          </p:cNvPr>
          <p:cNvSpPr txBox="1"/>
          <p:nvPr/>
        </p:nvSpPr>
        <p:spPr>
          <a:xfrm>
            <a:off x="5378824" y="3747247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</a:t>
            </a:r>
            <a:r>
              <a:rPr lang="zh-CN" altLang="en-US" sz="2400" dirty="0"/>
              <a:t>中性情感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4C136-FDDC-4E07-B0BA-C4FAB4A0965D}"/>
              </a:ext>
            </a:extLst>
          </p:cNvPr>
          <p:cNvSpPr txBox="1"/>
          <p:nvPr/>
        </p:nvSpPr>
        <p:spPr>
          <a:xfrm>
            <a:off x="932331" y="3715888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</a:t>
            </a:r>
            <a:r>
              <a:rPr lang="zh-CN" altLang="en-US" sz="2400" dirty="0"/>
              <a:t>正向情感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10D0F-1EED-4370-96C6-D62B34190BE2}"/>
              </a:ext>
            </a:extLst>
          </p:cNvPr>
          <p:cNvSpPr txBox="1"/>
          <p:nvPr/>
        </p:nvSpPr>
        <p:spPr>
          <a:xfrm>
            <a:off x="9538446" y="3747247"/>
            <a:ext cx="212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-1 </a:t>
            </a:r>
            <a:r>
              <a:rPr lang="zh-CN" altLang="en-US" sz="2400" dirty="0"/>
              <a:t>负向情感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8D9DF4-9A72-4F1F-A4BE-5959C39C7A5D}"/>
              </a:ext>
            </a:extLst>
          </p:cNvPr>
          <p:cNvCxnSpPr/>
          <p:nvPr/>
        </p:nvCxnSpPr>
        <p:spPr>
          <a:xfrm>
            <a:off x="2958356" y="3429000"/>
            <a:ext cx="0" cy="169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ECD03B-FA47-4734-B4FB-2745D290E51A}"/>
              </a:ext>
            </a:extLst>
          </p:cNvPr>
          <p:cNvCxnSpPr/>
          <p:nvPr/>
        </p:nvCxnSpPr>
        <p:spPr>
          <a:xfrm>
            <a:off x="4320989" y="3429000"/>
            <a:ext cx="0" cy="169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036F3DA-EA83-4889-9CA0-5D3C5850E207}"/>
              </a:ext>
            </a:extLst>
          </p:cNvPr>
          <p:cNvCxnSpPr/>
          <p:nvPr/>
        </p:nvCxnSpPr>
        <p:spPr>
          <a:xfrm>
            <a:off x="7637929" y="3429000"/>
            <a:ext cx="0" cy="169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7AD8F4-CEB4-459B-80AF-2BB791D21E5C}"/>
              </a:ext>
            </a:extLst>
          </p:cNvPr>
          <p:cNvCxnSpPr/>
          <p:nvPr/>
        </p:nvCxnSpPr>
        <p:spPr>
          <a:xfrm>
            <a:off x="9206753" y="3429000"/>
            <a:ext cx="0" cy="169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288FDF8-0E41-4DDF-9C61-6EDE853D6AFB}"/>
              </a:ext>
            </a:extLst>
          </p:cNvPr>
          <p:cNvSpPr txBox="1"/>
          <p:nvPr/>
        </p:nvSpPr>
        <p:spPr>
          <a:xfrm>
            <a:off x="1524003" y="4617323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一级情感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5CDB7A-F1D6-4F5A-BC3B-B4D223203040}"/>
              </a:ext>
            </a:extLst>
          </p:cNvPr>
          <p:cNvSpPr txBox="1"/>
          <p:nvPr/>
        </p:nvSpPr>
        <p:spPr>
          <a:xfrm>
            <a:off x="2958356" y="4617323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二级情感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5C34E2-FE97-4251-9F99-9EFA53728DEA}"/>
              </a:ext>
            </a:extLst>
          </p:cNvPr>
          <p:cNvSpPr txBox="1"/>
          <p:nvPr/>
        </p:nvSpPr>
        <p:spPr>
          <a:xfrm>
            <a:off x="4392710" y="4617324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三级情感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EBA0D-C71B-41DF-9DE6-48AF760C8CF3}"/>
              </a:ext>
            </a:extLst>
          </p:cNvPr>
          <p:cNvSpPr txBox="1"/>
          <p:nvPr/>
        </p:nvSpPr>
        <p:spPr>
          <a:xfrm>
            <a:off x="9439836" y="4617323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一级情感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3F9601-F553-4DA0-B1CC-6F07C49CD032}"/>
              </a:ext>
            </a:extLst>
          </p:cNvPr>
          <p:cNvSpPr txBox="1"/>
          <p:nvPr/>
        </p:nvSpPr>
        <p:spPr>
          <a:xfrm>
            <a:off x="7762317" y="4617324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二级情感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B51430-7B1C-4512-9060-496404621FF7}"/>
              </a:ext>
            </a:extLst>
          </p:cNvPr>
          <p:cNvSpPr txBox="1"/>
          <p:nvPr/>
        </p:nvSpPr>
        <p:spPr>
          <a:xfrm>
            <a:off x="6317881" y="4622254"/>
            <a:ext cx="17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三级情感</a:t>
            </a:r>
          </a:p>
        </p:txBody>
      </p:sp>
    </p:spTree>
    <p:extLst>
      <p:ext uri="{BB962C8B-B14F-4D97-AF65-F5344CB8AC3E}">
        <p14:creationId xmlns:p14="http://schemas.microsoft.com/office/powerpoint/2010/main" val="398119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53026-4686-42DD-8C7D-103AAFE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研究问题：情感极性与用户满意度的相关关系是否存在？是什么？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52D6B-63E4-490B-A96F-1B86CCB6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猜想：用户在平台上情绪越得到抒发，得到观点的碰撞越多，用户满意度更高。</a:t>
            </a:r>
          </a:p>
        </p:txBody>
      </p:sp>
    </p:spTree>
    <p:extLst>
      <p:ext uri="{BB962C8B-B14F-4D97-AF65-F5344CB8AC3E}">
        <p14:creationId xmlns:p14="http://schemas.microsoft.com/office/powerpoint/2010/main" val="299981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3BF72-AF3F-4687-BFF2-06C0A083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研究基本思路：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8150D-97B6-4945-B791-83195B58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对微博文本进行情感分析</a:t>
            </a:r>
          </a:p>
          <a:p>
            <a:r>
              <a:rPr lang="zh-CN" altLang="en-US" dirty="0">
                <a:solidFill>
                  <a:srgbClr val="FF0000"/>
                </a:solidFill>
                <a:effectLst/>
              </a:rPr>
              <a:t>分析情感演变规律（作为附加项探究情感极性分布趋势）</a:t>
            </a:r>
          </a:p>
          <a:p>
            <a:r>
              <a:rPr lang="zh-CN" altLang="en-US" dirty="0">
                <a:effectLst/>
              </a:rPr>
              <a:t>在各级情感代表性用户（如：负面情绪强烈者）中抽取样本发放问卷</a:t>
            </a:r>
          </a:p>
          <a:p>
            <a:r>
              <a:rPr lang="zh-CN" altLang="en-US" dirty="0">
                <a:effectLst/>
              </a:rPr>
              <a:t>回收问卷，进行满意度计算</a:t>
            </a:r>
          </a:p>
          <a:p>
            <a:r>
              <a:rPr lang="zh-CN" altLang="en-US" dirty="0">
                <a:effectLst/>
              </a:rPr>
              <a:t>与情感极性进行相关性分析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034CB-D316-4CCF-8803-9FCC18B3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8636-EEC0-4672-BF10-764A45F8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原设想：以话题为单位的数据，收集了整个话题下的所有讨论，对这个话题的讨论进行情感分析，然后依照情感层次进行分层抽样，给样本发问卷。</a:t>
            </a:r>
            <a:endParaRPr lang="en-US" altLang="zh-CN" dirty="0"/>
          </a:p>
          <a:p>
            <a:pPr lvl="1"/>
            <a:r>
              <a:rPr lang="zh-CN" altLang="en-US" dirty="0"/>
              <a:t>小组讨论：用户在单话题下的情感极性具有偶然性，如果以用户为单位，分析其所有的微博内容，更有代表性</a:t>
            </a:r>
            <a:endParaRPr lang="en-US" altLang="zh-CN" dirty="0"/>
          </a:p>
          <a:p>
            <a:pPr lvl="2"/>
            <a:r>
              <a:rPr lang="zh-CN" altLang="en-US" sz="2400" dirty="0"/>
              <a:t>用户如何抽样：无法按照情感极性进行抽样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如果以用户为单位收集数据，需要重新爬取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7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522</Words>
  <Application>Microsoft Office PowerPoint</Application>
  <PresentationFormat>宽屏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知识协作组研究思路汇报</vt:lpstr>
      <vt:lpstr>研究题目：微博情感极性与用户满意度的关系 </vt:lpstr>
      <vt:lpstr>社会化媒体用户的情感体验与满意度关系——以微博为例</vt:lpstr>
      <vt:lpstr>社会化媒体用户的情感体验与满意度关系——以微博为例</vt:lpstr>
      <vt:lpstr>不同之处</vt:lpstr>
      <vt:lpstr>研究问题：情感极性与用户满意度的相关关系是否存在？是什么？</vt:lpstr>
      <vt:lpstr>研究基本思路：</vt:lpstr>
      <vt:lpstr>存在的问题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知识协作组研究思路汇报</dc:title>
  <dc:creator>杨 与</dc:creator>
  <cp:lastModifiedBy>杨 与</cp:lastModifiedBy>
  <cp:revision>8</cp:revision>
  <dcterms:created xsi:type="dcterms:W3CDTF">2019-11-07T10:52:31Z</dcterms:created>
  <dcterms:modified xsi:type="dcterms:W3CDTF">2019-11-08T01:44:01Z</dcterms:modified>
</cp:coreProperties>
</file>