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63" r:id="rId5"/>
    <p:sldId id="266" r:id="rId6"/>
    <p:sldId id="265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ED188-35AB-4021-8B10-D05086198904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12416-1AF6-4BF3-AED4-595819E95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4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3ECA2-2CCA-4471-8994-95AF9C3B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C7AAC1-5972-4D84-BB28-EBC5FD898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47BCF-8303-42DE-BD75-A2964D5B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BCF-8D88-4221-B492-510BC398CB4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0DF99-E889-49D5-96C0-236558F0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22E174-E52F-410B-9C97-94424079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517C-7534-4851-9D88-BBC96C0CD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4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08C41-B838-49B9-B745-81AEF198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9444A5-3CE8-4B29-8980-FA100CE74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4EF27-6E40-4BD4-B0A7-EC172609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BCF-8D88-4221-B492-510BC398CB4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B63F1-9D20-48C8-B203-CF37D9A2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0465B-E849-48F0-921C-ECB69FFF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517C-7534-4851-9D88-BBC96C0CD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76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FCDA11-80CA-4217-A313-E5A09DC47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12018-A7BE-49E2-A187-FD8EE53EC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6E1C0-EE01-4B79-A6D2-ADA548BC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BCF-8D88-4221-B492-510BC398CB4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74769-A309-4D68-8475-FCE3E005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C778E-C5D4-4E30-91C5-A3976789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517C-7534-4851-9D88-BBC96C0CD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20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36B5C-E629-4443-A146-45149147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F099E-C166-4ECC-A838-0655C71FA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C3DA6-ACC3-425C-A190-CD609B13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BCF-8D88-4221-B492-510BC398CB4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B00F8-CCE4-477C-8444-7724ECC3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DAE16-083F-4C27-B141-773EEEA7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517C-7534-4851-9D88-BBC96C0CD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22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907FE-B4D6-4D2C-AE1E-A50ADCA6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39A63D-30EE-413D-AECF-94099429E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B819D-C212-4A7D-9F05-08AAF354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BCF-8D88-4221-B492-510BC398CB4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C7AF5-5E43-4CCF-B160-8F109BF8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D9D4C-4BF8-4EEE-A897-E2BA25CB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517C-7534-4851-9D88-BBC96C0CD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07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1D032-5CF2-4CD6-80D2-97A65317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A947F-934C-48A0-A155-0219F3DF3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9A1895-5896-4BA3-9B17-6FAD3F707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F7B241-9226-49EA-AFAE-33D50A88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BCF-8D88-4221-B492-510BC398CB4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988771-AE8A-4405-A8D0-60685CC5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36742E-EBCE-40D6-85E8-F16E915D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517C-7534-4851-9D88-BBC96C0CD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71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14E62-DD9D-4348-8DCB-C45E15EF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2E6930-111D-48BA-976B-5C6CBBEA9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ADFF96-9FFF-40A4-93FC-107426519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F9F2CD-147F-4F44-8019-164680289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868A49-BC2C-47FA-A4F8-463D1C830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1AAEBA-F6A2-49E7-8B26-F41B3A04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BCF-8D88-4221-B492-510BC398CB4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49E903-F6FC-4E44-8476-2088ACBA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D6EA45-415C-45E4-90AC-AF42331B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517C-7534-4851-9D88-BBC96C0CD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2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30067-C67D-4100-9E29-4A930A63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0CD962-B668-4548-9923-C9AEDA98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BCF-8D88-4221-B492-510BC398CB4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6C1B5E-8BA6-4CAE-A500-0DBE6656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38132C-51A7-4530-B009-E467052E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517C-7534-4851-9D88-BBC96C0CD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3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25B4DC-4584-44D9-817C-FD4E7969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BCF-8D88-4221-B492-510BC398CB4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9C1AA0-C6E2-43A3-B0CE-C364886D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27CD1D-62EE-4101-B607-5025EB91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517C-7534-4851-9D88-BBC96C0CD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6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251CF-7B81-4763-AA4E-9E55DC80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77F53-2AFE-4767-992B-721ACD435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35223A-26B4-401B-B276-E38FBCAE2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0B7586-EB4D-4EAC-A386-79F86F0C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BCF-8D88-4221-B492-510BC398CB4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1FAB2-68E5-4FB8-921A-79FBC087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080C39-2E6D-48F8-AE11-1DCBA6F4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517C-7534-4851-9D88-BBC96C0CD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35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51A45-97C4-4981-A7C6-2D32B4EC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CE671E-8E5C-4470-B9A1-BDB69D6A1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D08B6-76FF-4027-A225-1FEC22947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44DDC5-5259-4DCF-92A2-621357F3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BCF-8D88-4221-B492-510BC398CB4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C66240-3E26-475C-8FB6-296A89FA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71A2C-559B-4C58-9165-37FDECE6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517C-7534-4851-9D88-BBC96C0CD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3FA882-A00E-4A70-980D-796B5F24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66839-7200-457F-9BBA-6FB76FFAD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EDAE9-FCE7-4C87-9E6A-BF11B9065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BCBCF-8D88-4221-B492-510BC398CB4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9A8E8-F869-46EB-903B-03A3F649F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FB0E2-2FDA-430E-85ED-07E72C2EC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8517C-7534-4851-9D88-BBC96C0CD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67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27FAD-10FA-420F-99B6-8C4CC4F83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知识协作组研究思路汇报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C7C94-F295-4799-B807-4973F99F0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高梓菡</a:t>
            </a:r>
          </a:p>
        </p:txBody>
      </p:sp>
    </p:spTree>
    <p:extLst>
      <p:ext uri="{BB962C8B-B14F-4D97-AF65-F5344CB8AC3E}">
        <p14:creationId xmlns:p14="http://schemas.microsoft.com/office/powerpoint/2010/main" val="311650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95AF9-FA95-4D4D-BE56-4ADDF6BF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819"/>
            <a:ext cx="10515600" cy="1025024"/>
          </a:xfrm>
        </p:spPr>
        <p:txBody>
          <a:bodyPr>
            <a:normAutofit fontScale="90000"/>
          </a:bodyPr>
          <a:lstStyle/>
          <a:p>
            <a:r>
              <a:rPr lang="zh-CN" altLang="en-US" sz="4900" dirty="0"/>
              <a:t>研究题目：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DC662-B9F5-460E-AEA4-763D92DA7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5843"/>
            <a:ext cx="10515600" cy="4351338"/>
          </a:xfrm>
        </p:spPr>
        <p:txBody>
          <a:bodyPr/>
          <a:lstStyle/>
          <a:p>
            <a:r>
              <a:rPr lang="zh-CN" altLang="zh-CN" dirty="0"/>
              <a:t>微博用户群体的情感倾向对</a:t>
            </a:r>
            <a:r>
              <a:rPr lang="zh-CN" altLang="en-US" dirty="0"/>
              <a:t>评论转发</a:t>
            </a:r>
            <a:r>
              <a:rPr lang="zh-CN" altLang="zh-CN" dirty="0"/>
              <a:t>的影响（积极倾向与消极倾向微博的进展性区别）</a:t>
            </a:r>
            <a:endParaRPr lang="en-US" altLang="zh-CN" dirty="0"/>
          </a:p>
          <a:p>
            <a:r>
              <a:rPr lang="zh-CN" altLang="zh-CN" dirty="0"/>
              <a:t>存在两个自变量：一是用户类型（“黄</a:t>
            </a:r>
            <a:r>
              <a:rPr lang="en-US" altLang="zh-CN" dirty="0"/>
              <a:t>V</a:t>
            </a:r>
            <a:r>
              <a:rPr lang="zh-CN" altLang="zh-CN" dirty="0"/>
              <a:t>“、”蓝</a:t>
            </a:r>
            <a:r>
              <a:rPr lang="en-US" altLang="zh-CN" dirty="0"/>
              <a:t>V</a:t>
            </a:r>
            <a:r>
              <a:rPr lang="zh-CN" altLang="zh-CN" dirty="0"/>
              <a:t>“、”普通用户“），二是情感倾向</a:t>
            </a:r>
          </a:p>
          <a:p>
            <a:r>
              <a:rPr lang="zh-CN" altLang="zh-CN" dirty="0"/>
              <a:t>因变量：随时间变化的转发评论数和转发评论的情感倾向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121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FC796-F666-4BF0-9830-554AF990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E63FC-9E54-44D7-BEAB-E390F4B8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【</a:t>
            </a:r>
            <a:r>
              <a:rPr lang="en-US" altLang="zh-CN" dirty="0"/>
              <a:t>RQ1</a:t>
            </a:r>
            <a:r>
              <a:rPr lang="zh-CN" altLang="zh-CN" dirty="0"/>
              <a:t>】：舆情事件中，不同类型用户微博内容的情感极性是否有所差别</a:t>
            </a:r>
          </a:p>
          <a:p>
            <a:r>
              <a:rPr lang="zh-CN" altLang="zh-CN" dirty="0"/>
              <a:t>【</a:t>
            </a:r>
            <a:r>
              <a:rPr lang="en-US" altLang="zh-CN" dirty="0"/>
              <a:t>RQ2</a:t>
            </a:r>
            <a:r>
              <a:rPr lang="zh-CN" altLang="zh-CN" dirty="0"/>
              <a:t>】：舆情事件中，不同情感倾向的用户微博的转发评论</a:t>
            </a:r>
            <a:r>
              <a:rPr lang="zh-CN" altLang="en-US" dirty="0"/>
              <a:t>数量的</a:t>
            </a:r>
            <a:r>
              <a:rPr lang="zh-CN" altLang="zh-CN" dirty="0"/>
              <a:t>趋势是什么</a:t>
            </a:r>
            <a:r>
              <a:rPr lang="zh-CN" altLang="en-US" dirty="0"/>
              <a:t>，有什么差别</a:t>
            </a:r>
            <a:endParaRPr lang="zh-CN" altLang="zh-CN" dirty="0"/>
          </a:p>
          <a:p>
            <a:r>
              <a:rPr lang="zh-CN" altLang="zh-CN" dirty="0"/>
              <a:t>【</a:t>
            </a:r>
            <a:r>
              <a:rPr lang="en-US" altLang="zh-CN" dirty="0"/>
              <a:t>RQ3</a:t>
            </a:r>
            <a:r>
              <a:rPr lang="zh-CN" altLang="zh-CN" dirty="0"/>
              <a:t>】：舆情事件中，不同情感倾向的用户微博的转发评论的情感</a:t>
            </a:r>
            <a:r>
              <a:rPr lang="zh-CN" altLang="en-US" dirty="0"/>
              <a:t>趋势是什么，</a:t>
            </a:r>
            <a:r>
              <a:rPr lang="zh-CN" altLang="zh-CN" dirty="0"/>
              <a:t>有什么差别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0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93978-2D8D-4CA5-AEF0-DF2C7686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B4456-246C-46EA-8987-DFCF36C3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将特定话题中的用户进行分类抽样，如“黄</a:t>
            </a:r>
            <a:r>
              <a:rPr lang="en-US" altLang="zh-CN" dirty="0"/>
              <a:t>V</a:t>
            </a:r>
            <a:r>
              <a:rPr lang="zh-CN" altLang="zh-CN" dirty="0"/>
              <a:t>“、”蓝</a:t>
            </a:r>
            <a:r>
              <a:rPr lang="en-US" altLang="zh-CN" dirty="0"/>
              <a:t>V</a:t>
            </a:r>
            <a:r>
              <a:rPr lang="zh-CN" altLang="zh-CN" dirty="0"/>
              <a:t>“、”普通用户“</a:t>
            </a:r>
            <a:r>
              <a:rPr lang="en-US" altLang="zh-CN" dirty="0"/>
              <a:t>/</a:t>
            </a:r>
            <a:r>
              <a:rPr lang="zh-CN" altLang="zh-CN" dirty="0"/>
              <a:t>粉丝数</a:t>
            </a:r>
          </a:p>
          <a:p>
            <a:pPr lvl="0"/>
            <a:r>
              <a:rPr lang="zh-CN" altLang="zh-CN" dirty="0"/>
              <a:t>对微博的评论转发</a:t>
            </a:r>
            <a:r>
              <a:rPr lang="zh-CN" altLang="en-US" dirty="0"/>
              <a:t>数量、内容</a:t>
            </a:r>
            <a:r>
              <a:rPr lang="zh-CN" altLang="zh-CN" dirty="0"/>
              <a:t>随时间的变化进行统计</a:t>
            </a:r>
          </a:p>
          <a:p>
            <a:pPr lvl="0"/>
            <a:r>
              <a:rPr lang="zh-CN" altLang="zh-CN" dirty="0"/>
              <a:t>对这些微博的转发微博进行分析（</a:t>
            </a:r>
            <a:r>
              <a:rPr lang="zh-CN" altLang="en-US" dirty="0"/>
              <a:t>只选取</a:t>
            </a:r>
            <a:r>
              <a:rPr lang="zh-CN" altLang="zh-CN" dirty="0"/>
              <a:t>有内容的转发）</a:t>
            </a:r>
          </a:p>
          <a:p>
            <a:pPr lvl="0"/>
            <a:r>
              <a:rPr lang="zh-CN" altLang="zh-CN" dirty="0"/>
              <a:t>对微博和评论区、评论转发内容进行编码，分析其情感倾向</a:t>
            </a:r>
          </a:p>
          <a:p>
            <a:pPr lvl="0"/>
            <a:r>
              <a:rPr lang="zh-CN" altLang="zh-CN" dirty="0"/>
              <a:t>分析情感倾向和用户参与的相关性（用户参与：转发、评论数量以及对转发评论的情感倾向的影响）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89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37A22-5F88-4EF3-9E15-5D5DC6B5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针对微博和评论的编码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B38F0-E4F0-404D-94AD-713C0B236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65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E22B0-7A5A-44C2-AF81-35945BB5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190BB3E6-CBFB-4AAC-AE32-9B5A366B5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763580"/>
              </p:ext>
            </p:extLst>
          </p:nvPr>
        </p:nvGraphicFramePr>
        <p:xfrm>
          <a:off x="838200" y="89187"/>
          <a:ext cx="10515599" cy="6679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2348">
                  <a:extLst>
                    <a:ext uri="{9D8B030D-6E8A-4147-A177-3AD203B41FA5}">
                      <a16:colId xmlns:a16="http://schemas.microsoft.com/office/drawing/2014/main" val="4019433267"/>
                    </a:ext>
                  </a:extLst>
                </a:gridCol>
                <a:gridCol w="1796119">
                  <a:extLst>
                    <a:ext uri="{9D8B030D-6E8A-4147-A177-3AD203B41FA5}">
                      <a16:colId xmlns:a16="http://schemas.microsoft.com/office/drawing/2014/main" val="2613774886"/>
                    </a:ext>
                  </a:extLst>
                </a:gridCol>
                <a:gridCol w="7647132">
                  <a:extLst>
                    <a:ext uri="{9D8B030D-6E8A-4147-A177-3AD203B41FA5}">
                      <a16:colId xmlns:a16="http://schemas.microsoft.com/office/drawing/2014/main" val="1256754719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序号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变量名称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变量含义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8158210"/>
                  </a:ext>
                </a:extLst>
              </a:tr>
              <a:tr h="9542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情绪种类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正向情绪（认可、喜悦、惊奇、羡慕）负向情绪（</a:t>
                      </a:r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愤怒、悲伤、恐惧、厌恶</a:t>
                      </a:r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）中性情绪（无情绪的陈述）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4883766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情绪强度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1=</a:t>
                      </a:r>
                      <a:r>
                        <a:rPr lang="zh-CN" sz="2400" kern="100" dirty="0">
                          <a:effectLst/>
                        </a:rPr>
                        <a:t>很弱、</a:t>
                      </a:r>
                      <a:r>
                        <a:rPr lang="en-US" sz="2400" kern="100" dirty="0">
                          <a:effectLst/>
                        </a:rPr>
                        <a:t>2=</a:t>
                      </a:r>
                      <a:r>
                        <a:rPr lang="zh-CN" sz="2400" kern="100" dirty="0">
                          <a:effectLst/>
                        </a:rPr>
                        <a:t>比较弱、</a:t>
                      </a:r>
                      <a:r>
                        <a:rPr lang="en-US" sz="2400" kern="100" dirty="0">
                          <a:effectLst/>
                        </a:rPr>
                        <a:t>3=</a:t>
                      </a:r>
                      <a:r>
                        <a:rPr lang="zh-CN" sz="2400" kern="100" dirty="0">
                          <a:effectLst/>
                        </a:rPr>
                        <a:t>一般、</a:t>
                      </a:r>
                      <a:r>
                        <a:rPr lang="en-US" sz="2400" kern="100" dirty="0">
                          <a:effectLst/>
                        </a:rPr>
                        <a:t>4=</a:t>
                      </a:r>
                      <a:r>
                        <a:rPr lang="zh-CN" sz="2400" kern="100" dirty="0">
                          <a:effectLst/>
                        </a:rPr>
                        <a:t>比较强、</a:t>
                      </a:r>
                      <a:r>
                        <a:rPr lang="en-US" sz="2400" kern="100" dirty="0">
                          <a:effectLst/>
                        </a:rPr>
                        <a:t>5=</a:t>
                      </a:r>
                      <a:r>
                        <a:rPr lang="zh-CN" sz="2400" kern="100" dirty="0">
                          <a:effectLst/>
                        </a:rPr>
                        <a:t>很强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419793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情绪客体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政府、社会、媒体、</a:t>
                      </a:r>
                      <a:r>
                        <a:rPr lang="zh-CN" altLang="en-US" sz="2400" kern="100" dirty="0">
                          <a:effectLst/>
                        </a:rPr>
                        <a:t>个人博主、</a:t>
                      </a:r>
                      <a:r>
                        <a:rPr lang="zh-CN" sz="2400" kern="100" dirty="0">
                          <a:effectLst/>
                        </a:rPr>
                        <a:t>当事方、第三方、其他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928643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表达方式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讽刺、叙述、夸张、疑问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312536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时间差天数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微博发布日期与事件发生日期的时间差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9646275"/>
                  </a:ext>
                </a:extLst>
              </a:tr>
              <a:tr h="9542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用户类型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普通用户、黄</a:t>
                      </a:r>
                      <a:r>
                        <a:rPr lang="en-US" sz="2400" kern="100" dirty="0">
                          <a:effectLst/>
                        </a:rPr>
                        <a:t>V</a:t>
                      </a:r>
                      <a:r>
                        <a:rPr lang="zh-CN" sz="2400" kern="100" dirty="0">
                          <a:effectLst/>
                        </a:rPr>
                        <a:t>用户</a:t>
                      </a:r>
                      <a:r>
                        <a:rPr lang="en-US" sz="2400" kern="100" dirty="0">
                          <a:effectLst/>
                        </a:rPr>
                        <a:t>=</a:t>
                      </a:r>
                      <a:r>
                        <a:rPr lang="zh-CN" sz="2400" kern="100" dirty="0">
                          <a:effectLst/>
                        </a:rPr>
                        <a:t>通过认证的个人用户、蓝</a:t>
                      </a:r>
                      <a:r>
                        <a:rPr lang="en-US" sz="2400" kern="100" dirty="0">
                          <a:effectLst/>
                        </a:rPr>
                        <a:t>V</a:t>
                      </a:r>
                      <a:r>
                        <a:rPr lang="zh-CN" sz="2400" kern="100" dirty="0">
                          <a:effectLst/>
                        </a:rPr>
                        <a:t>用户</a:t>
                      </a:r>
                      <a:r>
                        <a:rPr lang="en-US" sz="2400" kern="100" dirty="0">
                          <a:effectLst/>
                        </a:rPr>
                        <a:t>=</a:t>
                      </a:r>
                      <a:r>
                        <a:rPr lang="zh-CN" sz="2400" kern="100" dirty="0">
                          <a:effectLst/>
                        </a:rPr>
                        <a:t>通过认证的企业用户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065706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微博数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某微博用户所发微博的总数量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2425328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粉丝数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关注某微博用户的粉丝数量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104053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转发数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某条微博被转发的数量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5803417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评论数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某条微博</a:t>
                      </a:r>
                      <a:r>
                        <a:rPr lang="zh-CN" altLang="en-US" sz="2400" kern="100" dirty="0">
                          <a:effectLst/>
                        </a:rPr>
                        <a:t>或评论</a:t>
                      </a:r>
                      <a:r>
                        <a:rPr lang="zh-CN" sz="2400" kern="100" dirty="0">
                          <a:effectLst/>
                        </a:rPr>
                        <a:t>被评论的数量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097337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点赞数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某条微博或评论被点赞的数量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6577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49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6B08B-13BF-4D54-987D-5E7FA4D0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BC1D36C-798A-468A-A4AC-E89E563D1FF2}"/>
              </a:ext>
            </a:extLst>
          </p:cNvPr>
          <p:cNvGrpSpPr/>
          <p:nvPr/>
        </p:nvGrpSpPr>
        <p:grpSpPr>
          <a:xfrm>
            <a:off x="3022601" y="3279001"/>
            <a:ext cx="4191000" cy="923330"/>
            <a:chOff x="3022601" y="3279001"/>
            <a:chExt cx="4191000" cy="9233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B201E9D-C723-4AB6-B4FB-2573015F0EC4}"/>
                </a:ext>
              </a:extLst>
            </p:cNvPr>
            <p:cNvSpPr txBox="1"/>
            <p:nvPr/>
          </p:nvSpPr>
          <p:spPr>
            <a:xfrm>
              <a:off x="3022601" y="3556000"/>
              <a:ext cx="113453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网络犯罪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53B5DB8-E95D-4E00-9532-BDACF55BC172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>
              <a:off x="4157135" y="3740666"/>
              <a:ext cx="4233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7D689CF-818A-4396-8821-9DF614B741DC}"/>
                </a:ext>
              </a:extLst>
            </p:cNvPr>
            <p:cNvSpPr txBox="1"/>
            <p:nvPr/>
          </p:nvSpPr>
          <p:spPr>
            <a:xfrm>
              <a:off x="4580468" y="3556000"/>
              <a:ext cx="685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匿名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82F9E27-91C0-4BDD-BFC4-E419DA4A106B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 flipV="1">
              <a:off x="5266268" y="3463667"/>
              <a:ext cx="389466" cy="2769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E367B29-E005-49E9-8C29-FEB1C07F9B89}"/>
                </a:ext>
              </a:extLst>
            </p:cNvPr>
            <p:cNvSpPr txBox="1"/>
            <p:nvPr/>
          </p:nvSpPr>
          <p:spPr>
            <a:xfrm>
              <a:off x="5655734" y="3279001"/>
              <a:ext cx="155786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个人信息保护</a:t>
              </a:r>
            </a:p>
          </p:txBody>
        </p:sp>
        <p:sp>
          <p:nvSpPr>
            <p:cNvPr id="18" name="文本框 7">
              <a:extLst>
                <a:ext uri="{FF2B5EF4-FFF2-40B4-BE49-F238E27FC236}">
                  <a16:creationId xmlns:a16="http://schemas.microsoft.com/office/drawing/2014/main" id="{87D689CF-818A-4396-8821-9DF614B741DC}"/>
                </a:ext>
              </a:extLst>
            </p:cNvPr>
            <p:cNvSpPr txBox="1"/>
            <p:nvPr/>
          </p:nvSpPr>
          <p:spPr>
            <a:xfrm>
              <a:off x="5655734" y="3832999"/>
              <a:ext cx="113453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网络犯罪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5698CAB-F1E4-4188-8ED3-C18441E7D129}"/>
                </a:ext>
              </a:extLst>
            </p:cNvPr>
            <p:cNvCxnSpPr>
              <a:cxnSpLocks/>
              <a:stCxn id="8" idx="3"/>
              <a:endCxn id="18" idx="1"/>
            </p:cNvCxnSpPr>
            <p:nvPr/>
          </p:nvCxnSpPr>
          <p:spPr>
            <a:xfrm>
              <a:off x="5266268" y="3740666"/>
              <a:ext cx="389466" cy="2769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911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466</Words>
  <Application>Microsoft Office PowerPoint</Application>
  <PresentationFormat>宽屏</PresentationFormat>
  <Paragraphs>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知识协作组研究思路汇报</vt:lpstr>
      <vt:lpstr>研究题目： </vt:lpstr>
      <vt:lpstr>研究问题</vt:lpstr>
      <vt:lpstr>研究设计</vt:lpstr>
      <vt:lpstr>针对微博和评论的编码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知识协作组研究思路汇报</dc:title>
  <dc:creator>杨 与</dc:creator>
  <cp:lastModifiedBy>杨 与</cp:lastModifiedBy>
  <cp:revision>14</cp:revision>
  <dcterms:created xsi:type="dcterms:W3CDTF">2019-11-07T10:52:31Z</dcterms:created>
  <dcterms:modified xsi:type="dcterms:W3CDTF">2019-12-22T02:40:31Z</dcterms:modified>
</cp:coreProperties>
</file>