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63" r:id="rId5"/>
    <p:sldId id="264" r:id="rId6"/>
    <p:sldId id="265" r:id="rId7"/>
    <p:sldId id="266" r:id="rId8"/>
    <p:sldId id="267" r:id="rId9"/>
    <p:sldId id="277" r:id="rId10"/>
    <p:sldId id="269" r:id="rId11"/>
    <p:sldId id="270" r:id="rId12"/>
    <p:sldId id="271" r:id="rId13"/>
    <p:sldId id="272" r:id="rId14"/>
    <p:sldId id="273" r:id="rId15"/>
    <p:sldId id="274" r:id="rId16"/>
    <p:sldId id="278" r:id="rId17"/>
    <p:sldId id="279" r:id="rId18"/>
    <p:sldId id="280" r:id="rId19"/>
    <p:sldId id="286" r:id="rId20"/>
    <p:sldId id="281" r:id="rId21"/>
    <p:sldId id="282" r:id="rId22"/>
    <p:sldId id="283" r:id="rId23"/>
    <p:sldId id="287" r:id="rId24"/>
    <p:sldId id="291" r:id="rId25"/>
    <p:sldId id="292" r:id="rId26"/>
    <p:sldId id="293" r:id="rId27"/>
    <p:sldId id="294" r:id="rId28"/>
    <p:sldId id="295" r:id="rId29"/>
    <p:sldId id="288" r:id="rId30"/>
    <p:sldId id="289" r:id="rId31"/>
    <p:sldId id="290"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4D731-9EF6-4E8C-9E09-ADF14C92E735}" v="24" dt="2020-06-02T18:11:10.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5652" autoAdjust="0"/>
  </p:normalViewPr>
  <p:slideViewPr>
    <p:cSldViewPr snapToGrid="0">
      <p:cViewPr>
        <p:scale>
          <a:sx n="79" d="100"/>
          <a:sy n="79" d="100"/>
        </p:scale>
        <p:origin x="54" y="3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逸飞 徐" userId="0b971c377b0c95a1" providerId="LiveId" clId="{6284D731-9EF6-4E8C-9E09-ADF14C92E735}"/>
    <pc:docChg chg="undo custSel addSld modSld">
      <pc:chgData name="逸飞 徐" userId="0b971c377b0c95a1" providerId="LiveId" clId="{6284D731-9EF6-4E8C-9E09-ADF14C92E735}" dt="2020-06-02T18:11:23.062" v="114" actId="20577"/>
      <pc:docMkLst>
        <pc:docMk/>
      </pc:docMkLst>
      <pc:sldChg chg="addSp modSp mod">
        <pc:chgData name="逸飞 徐" userId="0b971c377b0c95a1" providerId="LiveId" clId="{6284D731-9EF6-4E8C-9E09-ADF14C92E735}" dt="2020-06-02T18:06:36.361" v="39" actId="1076"/>
        <pc:sldMkLst>
          <pc:docMk/>
          <pc:sldMk cId="2781171135" sldId="281"/>
        </pc:sldMkLst>
        <pc:spChg chg="mod">
          <ac:chgData name="逸飞 徐" userId="0b971c377b0c95a1" providerId="LiveId" clId="{6284D731-9EF6-4E8C-9E09-ADF14C92E735}" dt="2020-06-02T18:05:10.889" v="17" actId="1076"/>
          <ac:spMkLst>
            <pc:docMk/>
            <pc:sldMk cId="2781171135" sldId="281"/>
            <ac:spMk id="3" creationId="{09DBD1B6-E37C-44AC-A3AD-36C02BC2CAB1}"/>
          </ac:spMkLst>
        </pc:spChg>
        <pc:picChg chg="add mod">
          <ac:chgData name="逸飞 徐" userId="0b971c377b0c95a1" providerId="LiveId" clId="{6284D731-9EF6-4E8C-9E09-ADF14C92E735}" dt="2020-06-02T18:06:28.873" v="38" actId="1076"/>
          <ac:picMkLst>
            <pc:docMk/>
            <pc:sldMk cId="2781171135" sldId="281"/>
            <ac:picMk id="4" creationId="{068E0752-3D2D-4C73-9750-1BF58E931401}"/>
          </ac:picMkLst>
        </pc:picChg>
        <pc:picChg chg="add mod">
          <ac:chgData name="逸飞 徐" userId="0b971c377b0c95a1" providerId="LiveId" clId="{6284D731-9EF6-4E8C-9E09-ADF14C92E735}" dt="2020-06-02T18:06:36.361" v="39" actId="1076"/>
          <ac:picMkLst>
            <pc:docMk/>
            <pc:sldMk cId="2781171135" sldId="281"/>
            <ac:picMk id="5" creationId="{9F1EA2D1-1BF2-4E92-B51E-F4F598167498}"/>
          </ac:picMkLst>
        </pc:picChg>
        <pc:picChg chg="add mod">
          <ac:chgData name="逸飞 徐" userId="0b971c377b0c95a1" providerId="LiveId" clId="{6284D731-9EF6-4E8C-9E09-ADF14C92E735}" dt="2020-06-02T18:06:24.590" v="36" actId="1076"/>
          <ac:picMkLst>
            <pc:docMk/>
            <pc:sldMk cId="2781171135" sldId="281"/>
            <ac:picMk id="6" creationId="{6CCC5D90-5D61-4D4B-8025-D46A41BDE272}"/>
          </ac:picMkLst>
        </pc:picChg>
      </pc:sldChg>
      <pc:sldChg chg="addSp modSp mod">
        <pc:chgData name="逸飞 徐" userId="0b971c377b0c95a1" providerId="LiveId" clId="{6284D731-9EF6-4E8C-9E09-ADF14C92E735}" dt="2020-06-02T18:08:10.961" v="57" actId="1076"/>
        <pc:sldMkLst>
          <pc:docMk/>
          <pc:sldMk cId="2079493188" sldId="282"/>
        </pc:sldMkLst>
        <pc:spChg chg="mod">
          <ac:chgData name="逸飞 徐" userId="0b971c377b0c95a1" providerId="LiveId" clId="{6284D731-9EF6-4E8C-9E09-ADF14C92E735}" dt="2020-06-02T18:08:03.025" v="55" actId="20577"/>
          <ac:spMkLst>
            <pc:docMk/>
            <pc:sldMk cId="2079493188" sldId="282"/>
            <ac:spMk id="3" creationId="{09DBD1B6-E37C-44AC-A3AD-36C02BC2CAB1}"/>
          </ac:spMkLst>
        </pc:spChg>
        <pc:picChg chg="add mod">
          <ac:chgData name="逸飞 徐" userId="0b971c377b0c95a1" providerId="LiveId" clId="{6284D731-9EF6-4E8C-9E09-ADF14C92E735}" dt="2020-06-02T18:08:10.961" v="57" actId="1076"/>
          <ac:picMkLst>
            <pc:docMk/>
            <pc:sldMk cId="2079493188" sldId="282"/>
            <ac:picMk id="4" creationId="{47B22500-C749-425D-A1C5-52F4A87C253F}"/>
          </ac:picMkLst>
        </pc:picChg>
      </pc:sldChg>
      <pc:sldChg chg="modSp mod">
        <pc:chgData name="逸飞 徐" userId="0b971c377b0c95a1" providerId="LiveId" clId="{6284D731-9EF6-4E8C-9E09-ADF14C92E735}" dt="2020-06-02T18:08:44.542" v="73" actId="1076"/>
        <pc:sldMkLst>
          <pc:docMk/>
          <pc:sldMk cId="2542590315" sldId="283"/>
        </pc:sldMkLst>
        <pc:spChg chg="mod">
          <ac:chgData name="逸飞 徐" userId="0b971c377b0c95a1" providerId="LiveId" clId="{6284D731-9EF6-4E8C-9E09-ADF14C92E735}" dt="2020-06-02T18:08:44.542" v="73" actId="1076"/>
          <ac:spMkLst>
            <pc:docMk/>
            <pc:sldMk cId="2542590315" sldId="283"/>
            <ac:spMk id="3" creationId="{09DBD1B6-E37C-44AC-A3AD-36C02BC2CAB1}"/>
          </ac:spMkLst>
        </pc:spChg>
      </pc:sldChg>
      <pc:sldChg chg="modSp add mod">
        <pc:chgData name="逸飞 徐" userId="0b971c377b0c95a1" providerId="LiveId" clId="{6284D731-9EF6-4E8C-9E09-ADF14C92E735}" dt="2020-06-02T18:04:42.761" v="11" actId="27636"/>
        <pc:sldMkLst>
          <pc:docMk/>
          <pc:sldMk cId="3791882146" sldId="286"/>
        </pc:sldMkLst>
        <pc:spChg chg="mod">
          <ac:chgData name="逸飞 徐" userId="0b971c377b0c95a1" providerId="LiveId" clId="{6284D731-9EF6-4E8C-9E09-ADF14C92E735}" dt="2020-06-02T18:04:19.583" v="5" actId="14100"/>
          <ac:spMkLst>
            <pc:docMk/>
            <pc:sldMk cId="3791882146" sldId="286"/>
            <ac:spMk id="2" creationId="{7F0E652A-FBD4-422B-9667-1945471D3D77}"/>
          </ac:spMkLst>
        </pc:spChg>
        <pc:spChg chg="mod">
          <ac:chgData name="逸飞 徐" userId="0b971c377b0c95a1" providerId="LiveId" clId="{6284D731-9EF6-4E8C-9E09-ADF14C92E735}" dt="2020-06-02T18:04:42.761" v="11" actId="27636"/>
          <ac:spMkLst>
            <pc:docMk/>
            <pc:sldMk cId="3791882146" sldId="286"/>
            <ac:spMk id="3" creationId="{9099AABC-9E80-4051-BBD8-7DC0943CD0A4}"/>
          </ac:spMkLst>
        </pc:spChg>
      </pc:sldChg>
      <pc:sldChg chg="modSp add mod">
        <pc:chgData name="逸飞 徐" userId="0b971c377b0c95a1" providerId="LiveId" clId="{6284D731-9EF6-4E8C-9E09-ADF14C92E735}" dt="2020-06-02T18:10:25.009" v="106" actId="1076"/>
        <pc:sldMkLst>
          <pc:docMk/>
          <pc:sldMk cId="4152127782" sldId="287"/>
        </pc:sldMkLst>
        <pc:spChg chg="mod">
          <ac:chgData name="逸飞 徐" userId="0b971c377b0c95a1" providerId="LiveId" clId="{6284D731-9EF6-4E8C-9E09-ADF14C92E735}" dt="2020-06-02T18:09:58.739" v="91" actId="1076"/>
          <ac:spMkLst>
            <pc:docMk/>
            <pc:sldMk cId="4152127782" sldId="287"/>
            <ac:spMk id="2" creationId="{7F0E652A-FBD4-422B-9667-1945471D3D77}"/>
          </ac:spMkLst>
        </pc:spChg>
        <pc:spChg chg="mod">
          <ac:chgData name="逸飞 徐" userId="0b971c377b0c95a1" providerId="LiveId" clId="{6284D731-9EF6-4E8C-9E09-ADF14C92E735}" dt="2020-06-02T18:10:25.009" v="106" actId="1076"/>
          <ac:spMkLst>
            <pc:docMk/>
            <pc:sldMk cId="4152127782" sldId="287"/>
            <ac:spMk id="3" creationId="{9099AABC-9E80-4051-BBD8-7DC0943CD0A4}"/>
          </ac:spMkLst>
        </pc:spChg>
      </pc:sldChg>
      <pc:sldChg chg="add">
        <pc:chgData name="逸飞 徐" userId="0b971c377b0c95a1" providerId="LiveId" clId="{6284D731-9EF6-4E8C-9E09-ADF14C92E735}" dt="2020-06-02T18:09:12.617" v="75"/>
        <pc:sldMkLst>
          <pc:docMk/>
          <pc:sldMk cId="2297861594" sldId="288"/>
        </pc:sldMkLst>
      </pc:sldChg>
      <pc:sldChg chg="add">
        <pc:chgData name="逸飞 徐" userId="0b971c377b0c95a1" providerId="LiveId" clId="{6284D731-9EF6-4E8C-9E09-ADF14C92E735}" dt="2020-06-02T18:09:14.093" v="76"/>
        <pc:sldMkLst>
          <pc:docMk/>
          <pc:sldMk cId="2912967986" sldId="289"/>
        </pc:sldMkLst>
      </pc:sldChg>
      <pc:sldChg chg="add">
        <pc:chgData name="逸飞 徐" userId="0b971c377b0c95a1" providerId="LiveId" clId="{6284D731-9EF6-4E8C-9E09-ADF14C92E735}" dt="2020-06-02T18:09:15.497" v="77"/>
        <pc:sldMkLst>
          <pc:docMk/>
          <pc:sldMk cId="1633521302" sldId="290"/>
        </pc:sldMkLst>
      </pc:sldChg>
      <pc:sldChg chg="modSp add mod">
        <pc:chgData name="逸飞 徐" userId="0b971c377b0c95a1" providerId="LiveId" clId="{6284D731-9EF6-4E8C-9E09-ADF14C92E735}" dt="2020-06-02T18:11:23.062" v="114" actId="20577"/>
        <pc:sldMkLst>
          <pc:docMk/>
          <pc:sldMk cId="3602426939" sldId="291"/>
        </pc:sldMkLst>
        <pc:spChg chg="mod">
          <ac:chgData name="逸飞 徐" userId="0b971c377b0c95a1" providerId="LiveId" clId="{6284D731-9EF6-4E8C-9E09-ADF14C92E735}" dt="2020-06-02T18:11:23.062" v="114" actId="20577"/>
          <ac:spMkLst>
            <pc:docMk/>
            <pc:sldMk cId="3602426939" sldId="291"/>
            <ac:spMk id="3" creationId="{09DBD1B6-E37C-44AC-A3AD-36C02BC2CAB1}"/>
          </ac:spMkLst>
        </pc:spChg>
      </pc:sldChg>
      <pc:sldChg chg="add">
        <pc:chgData name="逸飞 徐" userId="0b971c377b0c95a1" providerId="LiveId" clId="{6284D731-9EF6-4E8C-9E09-ADF14C92E735}" dt="2020-06-02T18:09:21.152" v="79"/>
        <pc:sldMkLst>
          <pc:docMk/>
          <pc:sldMk cId="622839686" sldId="292"/>
        </pc:sldMkLst>
      </pc:sldChg>
      <pc:sldChg chg="add">
        <pc:chgData name="逸飞 徐" userId="0b971c377b0c95a1" providerId="LiveId" clId="{6284D731-9EF6-4E8C-9E09-ADF14C92E735}" dt="2020-06-02T18:09:21.715" v="80"/>
        <pc:sldMkLst>
          <pc:docMk/>
          <pc:sldMk cId="199424121" sldId="293"/>
        </pc:sldMkLst>
      </pc:sldChg>
      <pc:sldChg chg="add">
        <pc:chgData name="逸飞 徐" userId="0b971c377b0c95a1" providerId="LiveId" clId="{6284D731-9EF6-4E8C-9E09-ADF14C92E735}" dt="2020-06-02T18:09:21.919" v="81"/>
        <pc:sldMkLst>
          <pc:docMk/>
          <pc:sldMk cId="3266038506" sldId="294"/>
        </pc:sldMkLst>
      </pc:sldChg>
      <pc:sldChg chg="add">
        <pc:chgData name="逸飞 徐" userId="0b971c377b0c95a1" providerId="LiveId" clId="{6284D731-9EF6-4E8C-9E09-ADF14C92E735}" dt="2020-06-02T18:09:22.460" v="82"/>
        <pc:sldMkLst>
          <pc:docMk/>
          <pc:sldMk cId="1923817604"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175269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24227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63157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73874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415613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01488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9901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421127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2804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28642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80958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55B6D-89D7-424E-8020-C2EF52A803DA}" type="datetimeFigureOut">
              <a:rPr lang="zh-CN" altLang="en-US" smtClean="0"/>
              <a:t>2020/6/3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540823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Evaluating user search trails in exploratory search tasks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2649793"/>
            <a:ext cx="10515600" cy="3527169"/>
          </a:xfrm>
        </p:spPr>
        <p:txBody>
          <a:bodyPr>
            <a:normAutofit/>
          </a:bodyPr>
          <a:lstStyle/>
          <a:p>
            <a:r>
              <a:rPr lang="en-US" altLang="zh-CN" sz="2400" dirty="0">
                <a:latin typeface="Times New Roman" panose="02020603050405020304" pitchFamily="18" charset="0"/>
                <a:ea typeface="宋体" panose="02010600030101010101" pitchFamily="2" charset="-122"/>
              </a:rPr>
              <a:t>1. Exploratory searching behavior is characterized by significant uncertainty towards the goals of a search or a dearth of knowledge about a search topic’s domain (White and Roth, 2009, pp.10; </a:t>
            </a:r>
            <a:r>
              <a:rPr lang="en-US" altLang="zh-CN" sz="2400" dirty="0" err="1">
                <a:latin typeface="Times New Roman" panose="02020603050405020304" pitchFamily="18" charset="0"/>
                <a:ea typeface="宋体" panose="02010600030101010101" pitchFamily="2" charset="-122"/>
              </a:rPr>
              <a:t>Kuhlthau</a:t>
            </a:r>
            <a:r>
              <a:rPr lang="en-US" altLang="zh-CN" sz="2400" dirty="0">
                <a:latin typeface="Times New Roman" panose="02020603050405020304" pitchFamily="18" charset="0"/>
                <a:ea typeface="宋体" panose="02010600030101010101" pitchFamily="2" charset="-122"/>
              </a:rPr>
              <a:t>, 2004).</a:t>
            </a:r>
            <a:endParaRPr lang="zh-CN" altLang="zh-CN" sz="2400" dirty="0">
              <a:latin typeface="Times New Roman" panose="02020603050405020304" pitchFamily="18" charset="0"/>
              <a:ea typeface="宋体" panose="02010600030101010101" pitchFamily="2" charset="-122"/>
            </a:endParaRPr>
          </a:p>
          <a:p>
            <a:r>
              <a:rPr lang="zh-CN" altLang="zh-CN" sz="2400" dirty="0">
                <a:latin typeface="Times New Roman" panose="02020603050405020304" pitchFamily="18" charset="0"/>
                <a:ea typeface="宋体" panose="02010600030101010101" pitchFamily="2" charset="-122"/>
              </a:rPr>
              <a:t>与事实查询和已知项搜索不同，探索性搜索</a:t>
            </a:r>
            <a:r>
              <a:rPr lang="en-US" altLang="zh-CN" sz="2400" dirty="0">
                <a:latin typeface="Times New Roman" panose="02020603050405020304" pitchFamily="18" charset="0"/>
                <a:ea typeface="宋体" panose="02010600030101010101" pitchFamily="2" charset="-122"/>
              </a:rPr>
              <a:t>usually spans across many facets and sub tasks that require multiple queries and search sessions before an information searcher can find meaningful and useful information that extends their knowledge about the task at hand.</a:t>
            </a:r>
            <a:endParaRPr lang="zh-CN"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3971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2. Guided Tours</a:t>
            </a:r>
            <a:r>
              <a:rPr lang="zh-CN" altLang="zh-CN" sz="2400" dirty="0"/>
              <a:t>继续看：</a:t>
            </a:r>
            <a:r>
              <a:rPr lang="en-US" altLang="zh-CN" sz="2400" dirty="0"/>
              <a:t>Zellweger [37] introduced scripted documents that were more dynamic than guided tours because they included conditional and programmable paths, auto-mated playback, and active entries. </a:t>
            </a:r>
            <a:endParaRPr lang="zh-CN" altLang="zh-CN" sz="2400" dirty="0"/>
          </a:p>
          <a:p>
            <a:r>
              <a:rPr lang="en-US" altLang="zh-CN" sz="2400" dirty="0"/>
              <a:t>Chalmers et al. [10] proposed that human recommenders construct and share Web navigation paths. </a:t>
            </a:r>
            <a:endParaRPr lang="zh-CN" altLang="zh-CN" sz="2400" dirty="0"/>
          </a:p>
          <a:p>
            <a:r>
              <a:rPr lang="en-US" altLang="zh-CN" sz="2400" dirty="0" err="1"/>
              <a:t>Wexelblat</a:t>
            </a:r>
            <a:r>
              <a:rPr lang="en-US" altLang="zh-CN" sz="2400" dirty="0"/>
              <a:t> and </a:t>
            </a:r>
            <a:r>
              <a:rPr lang="en-US" altLang="zh-CN" sz="2400" dirty="0" err="1"/>
              <a:t>Maes</a:t>
            </a:r>
            <a:r>
              <a:rPr lang="en-US" altLang="zh-CN" sz="2400" dirty="0"/>
              <a:t> [28] introduced annotations in Web browsers called footprints that reveal trails through a Web site assembled by the site s designer.</a:t>
            </a:r>
            <a:endParaRPr lang="zh-CN" altLang="zh-CN" sz="2400" dirty="0"/>
          </a:p>
          <a:p>
            <a:r>
              <a:rPr lang="en-US" altLang="zh-CN" sz="2400" dirty="0"/>
              <a:t>Guinan and Smeaton [13] generated a tour for a given query based on term-matching for node selection and inter-node relationships (e.g., </a:t>
            </a:r>
            <a:r>
              <a:rPr lang="en-US" altLang="zh-CN" sz="2400" dirty="0" err="1"/>
              <a:t>is_a</a:t>
            </a:r>
            <a:r>
              <a:rPr lang="en-US" altLang="zh-CN" sz="2400" dirty="0"/>
              <a:t>, precedes) for node ordering.</a:t>
            </a:r>
            <a:endParaRPr lang="zh-CN" altLang="zh-CN" sz="2400" dirty="0"/>
          </a:p>
          <a:p>
            <a:r>
              <a:rPr lang="en-US" altLang="zh-CN" sz="2400" dirty="0"/>
              <a:t>Wheeldon and </a:t>
            </a:r>
            <a:r>
              <a:rPr lang="en-US" altLang="zh-CN" sz="2400" dirty="0" err="1"/>
              <a:t>Levene</a:t>
            </a:r>
            <a:r>
              <a:rPr lang="en-US" altLang="zh-CN" sz="2400" dirty="0"/>
              <a:t> [29] proposed an algorithm for generating trails to assist in Web navigation.</a:t>
            </a:r>
            <a:endParaRPr lang="zh-CN" altLang="zh-CN" sz="2400" dirty="0"/>
          </a:p>
          <a:p>
            <a:endParaRPr lang="zh-CN" altLang="en-US" sz="2400" dirty="0"/>
          </a:p>
        </p:txBody>
      </p:sp>
    </p:spTree>
    <p:extLst>
      <p:ext uri="{BB962C8B-B14F-4D97-AF65-F5344CB8AC3E}">
        <p14:creationId xmlns:p14="http://schemas.microsoft.com/office/powerpoint/2010/main" val="337720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3. Step-at-a-Time Recommendations</a:t>
            </a:r>
            <a:r>
              <a:rPr lang="zh-CN" altLang="zh-CN" sz="2400" dirty="0"/>
              <a:t>：和传统的推荐有什么不同，继续看</a:t>
            </a:r>
            <a:r>
              <a:rPr lang="en-US" altLang="zh-CN" sz="2400" dirty="0" err="1"/>
              <a:t>ScentTrails</a:t>
            </a:r>
            <a:r>
              <a:rPr lang="en-US" altLang="zh-CN" sz="2400" dirty="0"/>
              <a:t> [17] combined browsing and searching into one interface by highlighting potentially valuable hyperlinks</a:t>
            </a:r>
            <a:endParaRPr lang="zh-CN" altLang="zh-CN" sz="2400" dirty="0"/>
          </a:p>
          <a:p>
            <a:r>
              <a:rPr lang="en-US" altLang="zh-CN" sz="2400" dirty="0"/>
              <a:t>4.pre-task: topic familiarity, topic expertise, and perceptions of pre-task difficulty</a:t>
            </a:r>
            <a:endParaRPr lang="zh-CN" altLang="zh-CN" sz="2400" dirty="0"/>
          </a:p>
          <a:p>
            <a:endParaRPr lang="zh-CN" altLang="en-US" sz="2400" dirty="0"/>
          </a:p>
        </p:txBody>
      </p:sp>
      <p:pic>
        <p:nvPicPr>
          <p:cNvPr id="4" name="图片 3">
            <a:extLst>
              <a:ext uri="{FF2B5EF4-FFF2-40B4-BE49-F238E27FC236}">
                <a16:creationId xmlns:a16="http://schemas.microsoft.com/office/drawing/2014/main" id="{0BFABC18-DB5E-4A79-8A45-7BB355E37EC7}"/>
              </a:ext>
            </a:extLst>
          </p:cNvPr>
          <p:cNvPicPr/>
          <p:nvPr/>
        </p:nvPicPr>
        <p:blipFill>
          <a:blip r:embed="rId2"/>
          <a:stretch>
            <a:fillRect/>
          </a:stretch>
        </p:blipFill>
        <p:spPr>
          <a:xfrm>
            <a:off x="3768724" y="2013585"/>
            <a:ext cx="3489325" cy="4016942"/>
          </a:xfrm>
          <a:prstGeom prst="rect">
            <a:avLst/>
          </a:prstGeom>
        </p:spPr>
      </p:pic>
    </p:spTree>
    <p:extLst>
      <p:ext uri="{BB962C8B-B14F-4D97-AF65-F5344CB8AC3E}">
        <p14:creationId xmlns:p14="http://schemas.microsoft.com/office/powerpoint/2010/main" val="346445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5. trailblazing process</a:t>
            </a:r>
            <a:endParaRPr lang="zh-CN" altLang="zh-CN" sz="2400" dirty="0"/>
          </a:p>
          <a:p>
            <a:r>
              <a:rPr lang="zh-CN" altLang="zh-CN" sz="2400" dirty="0"/>
              <a:t>从检索式看：</a:t>
            </a:r>
            <a:r>
              <a:rPr lang="en-US" altLang="zh-CN" sz="2400" dirty="0"/>
              <a:t>Previous work has shown that the Web is fertile ground for those without medical training to become unduly concerned about serious medical conditions [33].</a:t>
            </a:r>
            <a:r>
              <a:rPr lang="zh-CN" altLang="zh-CN" sz="2400" dirty="0"/>
              <a:t>业余者更多关注癌症而专家更加关注解决办法，</a:t>
            </a:r>
            <a:r>
              <a:rPr lang="en-US" altLang="zh-CN" sz="2400" dirty="0"/>
              <a:t>This underscores the importance of domain expertise when searching in a sensitive topic area such as healthcare, and provides a good use case for when trails may have a positive impact on search decisions.</a:t>
            </a:r>
            <a:endParaRPr lang="zh-CN" altLang="zh-CN" sz="2400" dirty="0"/>
          </a:p>
          <a:p>
            <a:r>
              <a:rPr lang="zh-CN" altLang="zh-CN" sz="2400" dirty="0"/>
              <a:t>从</a:t>
            </a:r>
            <a:r>
              <a:rPr lang="en-US" altLang="zh-CN" sz="2400" dirty="0"/>
              <a:t>URL</a:t>
            </a:r>
            <a:r>
              <a:rPr lang="zh-CN" altLang="zh-CN" sz="2400" dirty="0"/>
              <a:t>看：专家多使用政府和教育网站，是为了帮助非专业人士理解</a:t>
            </a:r>
          </a:p>
          <a:p>
            <a:r>
              <a:rPr lang="zh-CN" altLang="zh-CN" sz="2400" dirty="0"/>
              <a:t>轨迹：专家筛选掉了更多的</a:t>
            </a:r>
            <a:r>
              <a:rPr lang="en-US" altLang="zh-CN" sz="2400" dirty="0"/>
              <a:t>URL experts found more </a:t>
            </a:r>
            <a:r>
              <a:rPr lang="en-US" altLang="zh-CN" sz="2400" dirty="0" err="1"/>
              <a:t>sophisti-cated</a:t>
            </a:r>
            <a:r>
              <a:rPr lang="en-US" altLang="zh-CN" sz="2400" dirty="0"/>
              <a:t> information, but filtered it for inclusion in the trails.</a:t>
            </a:r>
            <a:endParaRPr lang="zh-CN" altLang="zh-CN" sz="2400" dirty="0"/>
          </a:p>
          <a:p>
            <a:r>
              <a:rPr lang="zh-CN" altLang="zh-CN" sz="2400" dirty="0"/>
              <a:t>时间：专家更快</a:t>
            </a:r>
          </a:p>
          <a:p>
            <a:r>
              <a:rPr lang="zh-CN" altLang="zh-CN" sz="2400" dirty="0"/>
              <a:t>专家和普通人的</a:t>
            </a:r>
            <a:r>
              <a:rPr lang="en-US" altLang="zh-CN" sz="2400" dirty="0"/>
              <a:t>Perceptions of the Trailblazing Process</a:t>
            </a:r>
            <a:r>
              <a:rPr lang="zh-CN" altLang="zh-CN" sz="2400" dirty="0"/>
              <a:t>显著不同</a:t>
            </a:r>
          </a:p>
          <a:p>
            <a:endParaRPr lang="zh-CN" altLang="en-US" sz="2400" dirty="0"/>
          </a:p>
        </p:txBody>
      </p:sp>
    </p:spTree>
    <p:extLst>
      <p:ext uri="{BB962C8B-B14F-4D97-AF65-F5344CB8AC3E}">
        <p14:creationId xmlns:p14="http://schemas.microsoft.com/office/powerpoint/2010/main" val="363526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826001"/>
            <a:ext cx="10515600" cy="1350962"/>
          </a:xfrm>
        </p:spPr>
        <p:txBody>
          <a:bodyPr>
            <a:normAutofit/>
          </a:bodyPr>
          <a:lstStyle/>
          <a:p>
            <a:r>
              <a:rPr lang="zh-CN" altLang="zh-CN" sz="2400" dirty="0"/>
              <a:t>专家的</a:t>
            </a:r>
            <a:r>
              <a:rPr lang="en-US" altLang="zh-CN" sz="2400" dirty="0"/>
              <a:t>URL</a:t>
            </a:r>
            <a:r>
              <a:rPr lang="zh-CN" altLang="zh-CN" sz="2400" dirty="0"/>
              <a:t>更具相关性：</a:t>
            </a:r>
            <a:r>
              <a:rPr lang="en-US" altLang="zh-CN" sz="2400" dirty="0"/>
              <a:t>we obtained human relevance judgments for over one hundred thousand queries that were randomly sampled by frequency from the query logs of the Bing commercial search engine.</a:t>
            </a:r>
            <a:endParaRPr lang="zh-CN" altLang="zh-CN" sz="2400" dirty="0"/>
          </a:p>
          <a:p>
            <a:endParaRPr lang="zh-CN" altLang="en-US" sz="2400" dirty="0"/>
          </a:p>
        </p:txBody>
      </p:sp>
      <p:pic>
        <p:nvPicPr>
          <p:cNvPr id="4" name="图片 3">
            <a:extLst>
              <a:ext uri="{FF2B5EF4-FFF2-40B4-BE49-F238E27FC236}">
                <a16:creationId xmlns:a16="http://schemas.microsoft.com/office/drawing/2014/main" id="{86FC4DF0-22EB-4BD6-BF6F-E30E702CC7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4900" y="355600"/>
            <a:ext cx="6292850" cy="4205854"/>
          </a:xfrm>
          <a:prstGeom prst="rect">
            <a:avLst/>
          </a:prstGeom>
          <a:noFill/>
          <a:ln>
            <a:noFill/>
          </a:ln>
        </p:spPr>
      </p:pic>
    </p:spTree>
    <p:extLst>
      <p:ext uri="{BB962C8B-B14F-4D97-AF65-F5344CB8AC3E}">
        <p14:creationId xmlns:p14="http://schemas.microsoft.com/office/powerpoint/2010/main" val="285483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6. trail outcomes</a:t>
            </a:r>
            <a:endParaRPr lang="zh-CN" altLang="zh-CN" sz="2400" dirty="0"/>
          </a:p>
          <a:p>
            <a:r>
              <a:rPr lang="zh-CN" altLang="zh-CN" sz="2400" dirty="0"/>
              <a:t>网站：</a:t>
            </a:r>
            <a:r>
              <a:rPr lang="en-US" altLang="zh-CN" sz="2400" dirty="0"/>
              <a:t>domain-specific medical sites were more popular than search engines among experts. The most popular domain for novices was google.com</a:t>
            </a:r>
            <a:endParaRPr lang="zh-CN" altLang="zh-CN" sz="2400" dirty="0"/>
          </a:p>
          <a:p>
            <a:r>
              <a:rPr lang="zh-CN" altLang="zh-CN" sz="2400" dirty="0"/>
              <a:t>信息来源和展现方式会影响网站的选择：</a:t>
            </a:r>
            <a:r>
              <a:rPr lang="en-US" altLang="zh-CN" sz="2400" dirty="0"/>
              <a:t>Experts selected pages providing summary and structured information while novices favored content-rich pages</a:t>
            </a:r>
            <a:endParaRPr lang="zh-CN" altLang="zh-CN" sz="2400" dirty="0"/>
          </a:p>
          <a:p>
            <a:r>
              <a:rPr lang="zh-CN" altLang="zh-CN" sz="2400" dirty="0"/>
              <a:t>搜索轨迹结构：</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搜索轨迹价值：</a:t>
            </a:r>
          </a:p>
          <a:p>
            <a:r>
              <a:rPr lang="zh-CN" altLang="zh-CN" sz="2400" dirty="0"/>
              <a:t>被试自评，标准化</a:t>
            </a:r>
          </a:p>
          <a:p>
            <a:endParaRPr lang="zh-CN" altLang="zh-CN" sz="2400" dirty="0"/>
          </a:p>
          <a:p>
            <a:endParaRPr lang="zh-CN" altLang="en-US" sz="2400" dirty="0"/>
          </a:p>
        </p:txBody>
      </p:sp>
      <p:pic>
        <p:nvPicPr>
          <p:cNvPr id="15" name="图片 14">
            <a:extLst>
              <a:ext uri="{FF2B5EF4-FFF2-40B4-BE49-F238E27FC236}">
                <a16:creationId xmlns:a16="http://schemas.microsoft.com/office/drawing/2014/main" id="{71CDCBBF-D839-42B6-8C14-5F6A0809E6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095625"/>
            <a:ext cx="3260725" cy="1901372"/>
          </a:xfrm>
          <a:prstGeom prst="rect">
            <a:avLst/>
          </a:prstGeom>
          <a:noFill/>
          <a:ln>
            <a:noFill/>
          </a:ln>
        </p:spPr>
      </p:pic>
      <p:pic>
        <p:nvPicPr>
          <p:cNvPr id="16" name="图片 15">
            <a:extLst>
              <a:ext uri="{FF2B5EF4-FFF2-40B4-BE49-F238E27FC236}">
                <a16:creationId xmlns:a16="http://schemas.microsoft.com/office/drawing/2014/main" id="{2ED9F767-9A34-434F-858C-3B1A1AAA79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18234" y="2944811"/>
            <a:ext cx="2939564" cy="2135190"/>
          </a:xfrm>
          <a:prstGeom prst="rect">
            <a:avLst/>
          </a:prstGeom>
          <a:noFill/>
          <a:ln>
            <a:noFill/>
          </a:ln>
        </p:spPr>
      </p:pic>
      <p:pic>
        <p:nvPicPr>
          <p:cNvPr id="17" name="图片 16">
            <a:extLst>
              <a:ext uri="{FF2B5EF4-FFF2-40B4-BE49-F238E27FC236}">
                <a16:creationId xmlns:a16="http://schemas.microsoft.com/office/drawing/2014/main" id="{92CC5C26-A8F8-4D22-9330-1ACE993DE9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18608" y="2944811"/>
            <a:ext cx="3625591" cy="2297065"/>
          </a:xfrm>
          <a:prstGeom prst="rect">
            <a:avLst/>
          </a:prstGeom>
          <a:noFill/>
          <a:ln>
            <a:noFill/>
          </a:ln>
        </p:spPr>
      </p:pic>
    </p:spTree>
    <p:extLst>
      <p:ext uri="{BB962C8B-B14F-4D97-AF65-F5344CB8AC3E}">
        <p14:creationId xmlns:p14="http://schemas.microsoft.com/office/powerpoint/2010/main" val="303160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243357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t>Assessing the Scenic Route: Measuring the Value of Search Trails in Web Logs</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1. Log data</a:t>
            </a:r>
            <a:r>
              <a:rPr lang="zh-CN" altLang="zh-CN" sz="2400" dirty="0"/>
              <a:t>：</a:t>
            </a:r>
            <a:r>
              <a:rPr lang="en-US" altLang="zh-CN" sz="2400" dirty="0"/>
              <a:t>These log entries include a unique identifier for the user, a timestamp for each page view, a unique browser window identifier (to resolve ambiguities in determining which browser a page was viewed), and the URL of the Web page visited</a:t>
            </a:r>
            <a:r>
              <a:rPr lang="zh-CN" altLang="zh-CN" sz="2400" dirty="0"/>
              <a:t>（两个月）</a:t>
            </a:r>
          </a:p>
        </p:txBody>
      </p:sp>
    </p:spTree>
    <p:extLst>
      <p:ext uri="{BB962C8B-B14F-4D97-AF65-F5344CB8AC3E}">
        <p14:creationId xmlns:p14="http://schemas.microsoft.com/office/powerpoint/2010/main" val="408617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0"/>
            <a:ext cx="10515600" cy="3774307"/>
          </a:xfrm>
        </p:spPr>
        <p:txBody>
          <a:bodyPr>
            <a:normAutofit/>
          </a:bodyPr>
          <a:lstStyle/>
          <a:p>
            <a:pPr marL="0" indent="0">
              <a:buNone/>
            </a:pPr>
            <a:r>
              <a:rPr lang="en-US" altLang="zh-CN" sz="2400" dirty="0"/>
              <a:t>2. trail mining</a:t>
            </a:r>
            <a:r>
              <a:rPr lang="zh-CN" altLang="zh-CN"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en-US" altLang="zh-CN" sz="2600" dirty="0"/>
              <a:t>3. Trail Labeling</a:t>
            </a:r>
            <a:r>
              <a:rPr lang="zh-CN" altLang="zh-CN" sz="2600" dirty="0"/>
              <a:t>：</a:t>
            </a:r>
            <a:r>
              <a:rPr lang="en-US" altLang="zh-CN" sz="2600" dirty="0"/>
              <a:t>coverage, diversity, and novelty</a:t>
            </a:r>
            <a:endParaRPr lang="zh-CN" altLang="zh-CN" sz="2600" dirty="0"/>
          </a:p>
          <a:p>
            <a:r>
              <a:rPr lang="en-US" altLang="zh-CN" sz="2600" dirty="0"/>
              <a:t>we classified the Web pages sourced from each context into the topical hierarchy from a popular Web directory, the Open Directory Project (ODP) (dmoz.org)</a:t>
            </a:r>
            <a:endParaRPr lang="zh-CN" altLang="zh-CN" sz="2600" dirty="0"/>
          </a:p>
          <a:p>
            <a:pPr marL="0" indent="0">
              <a:buNone/>
            </a:pPr>
            <a:endParaRPr lang="zh-CN" altLang="zh-CN" sz="2400" dirty="0"/>
          </a:p>
          <a:p>
            <a:pPr marL="0" indent="0">
              <a:buNone/>
            </a:pPr>
            <a:endParaRPr lang="zh-CN" altLang="zh-CN" sz="2400" dirty="0"/>
          </a:p>
        </p:txBody>
      </p:sp>
      <p:pic>
        <p:nvPicPr>
          <p:cNvPr id="4" name="图片 3">
            <a:extLst>
              <a:ext uri="{FF2B5EF4-FFF2-40B4-BE49-F238E27FC236}">
                <a16:creationId xmlns:a16="http://schemas.microsoft.com/office/drawing/2014/main" id="{953ACE38-324A-4342-97BE-F0A3FB199D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6718" y="1004050"/>
            <a:ext cx="4445878" cy="2264434"/>
          </a:xfrm>
          <a:prstGeom prst="rect">
            <a:avLst/>
          </a:prstGeom>
          <a:noFill/>
          <a:ln>
            <a:noFill/>
          </a:ln>
        </p:spPr>
      </p:pic>
    </p:spTree>
    <p:extLst>
      <p:ext uri="{BB962C8B-B14F-4D97-AF65-F5344CB8AC3E}">
        <p14:creationId xmlns:p14="http://schemas.microsoft.com/office/powerpoint/2010/main" val="368261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349577"/>
            <a:ext cx="10515600" cy="2793590"/>
          </a:xfrm>
        </p:spPr>
        <p:txBody>
          <a:bodyPr>
            <a:normAutofit/>
          </a:bodyPr>
          <a:lstStyle/>
          <a:p>
            <a:r>
              <a:rPr lang="en-US" altLang="zh-CN" sz="2400" dirty="0"/>
              <a:t>4. </a:t>
            </a:r>
            <a:r>
              <a:rPr lang="zh-CN" altLang="zh-CN" sz="2400" dirty="0"/>
              <a:t>研究问题：</a:t>
            </a:r>
            <a:r>
              <a:rPr lang="en-US" altLang="zh-CN" sz="2400" dirty="0"/>
              <a:t>four sources (origin, destination, sub-trail, and full-trail), which: (</a:t>
            </a:r>
            <a:r>
              <a:rPr lang="en-US" altLang="zh-CN" sz="2400" dirty="0" err="1"/>
              <a:t>i</a:t>
            </a:r>
            <a:r>
              <a:rPr lang="en-US" altLang="zh-CN" sz="2400" dirty="0"/>
              <a:t>) provide more relevant information? (ii) provide more topic coverage? (iii) provide more topic diversity? (iv) provide more novel information? (v) provide more useful information?</a:t>
            </a:r>
            <a:endParaRPr lang="zh-CN" altLang="zh-CN" sz="2400" dirty="0"/>
          </a:p>
          <a:p>
            <a:r>
              <a:rPr lang="en-US" altLang="zh-CN" sz="2400" dirty="0"/>
              <a:t>5. </a:t>
            </a:r>
            <a:r>
              <a:rPr lang="zh-CN" altLang="zh-CN" sz="2400" dirty="0"/>
              <a:t>指标</a:t>
            </a:r>
            <a:r>
              <a:rPr lang="en-US" altLang="zh-CN" sz="2400" dirty="0"/>
              <a:t>relevance, coverage</a:t>
            </a:r>
            <a:r>
              <a:rPr lang="zh-CN" altLang="zh-CN" sz="2400" dirty="0"/>
              <a:t>（占标准范围的比例）</a:t>
            </a:r>
            <a:r>
              <a:rPr lang="en-US" altLang="zh-CN" sz="2400" dirty="0"/>
              <a:t>, diversity</a:t>
            </a:r>
            <a:r>
              <a:rPr lang="zh-CN" altLang="zh-CN" sz="2400" dirty="0"/>
              <a:t>（</a:t>
            </a:r>
            <a:r>
              <a:rPr lang="en-US" altLang="zh-CN" sz="2400" dirty="0"/>
              <a:t>label</a:t>
            </a:r>
            <a:r>
              <a:rPr lang="zh-CN" altLang="zh-CN" sz="2400" dirty="0"/>
              <a:t>数量）</a:t>
            </a:r>
            <a:r>
              <a:rPr lang="en-US" altLang="zh-CN" sz="2400" dirty="0"/>
              <a:t>, novelty</a:t>
            </a:r>
            <a:r>
              <a:rPr lang="zh-CN" altLang="zh-CN" sz="2400" dirty="0"/>
              <a:t>（与以前不同的</a:t>
            </a:r>
            <a:r>
              <a:rPr lang="en-US" altLang="zh-CN" sz="2400" dirty="0"/>
              <a:t>label</a:t>
            </a:r>
            <a:r>
              <a:rPr lang="zh-CN" altLang="zh-CN" sz="2400" dirty="0"/>
              <a:t>的数量）</a:t>
            </a:r>
            <a:r>
              <a:rPr lang="en-US" altLang="zh-CN" sz="2400" dirty="0"/>
              <a:t> and utility</a:t>
            </a:r>
            <a:endParaRPr lang="zh-CN" altLang="zh-CN" sz="2400" dirty="0"/>
          </a:p>
        </p:txBody>
      </p:sp>
      <p:pic>
        <p:nvPicPr>
          <p:cNvPr id="4" name="图片 3">
            <a:extLst>
              <a:ext uri="{FF2B5EF4-FFF2-40B4-BE49-F238E27FC236}">
                <a16:creationId xmlns:a16="http://schemas.microsoft.com/office/drawing/2014/main" id="{09B87032-6237-4E7D-A17C-8A5B68F25406}"/>
              </a:ext>
            </a:extLst>
          </p:cNvPr>
          <p:cNvPicPr/>
          <p:nvPr/>
        </p:nvPicPr>
        <p:blipFill>
          <a:blip r:embed="rId2"/>
          <a:stretch>
            <a:fillRect/>
          </a:stretch>
        </p:blipFill>
        <p:spPr>
          <a:xfrm>
            <a:off x="3180286" y="2478713"/>
            <a:ext cx="5274310" cy="4029710"/>
          </a:xfrm>
          <a:prstGeom prst="rect">
            <a:avLst/>
          </a:prstGeom>
        </p:spPr>
      </p:pic>
    </p:spTree>
    <p:extLst>
      <p:ext uri="{BB962C8B-B14F-4D97-AF65-F5344CB8AC3E}">
        <p14:creationId xmlns:p14="http://schemas.microsoft.com/office/powerpoint/2010/main" val="156433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841375"/>
            <a:ext cx="10515600" cy="2416553"/>
          </a:xfrm>
        </p:spPr>
        <p:txBody>
          <a:bodyPr>
            <a:noAutofit/>
          </a:bodyPr>
          <a:lstStyle/>
          <a:p>
            <a:r>
              <a:rPr lang="en-US" altLang="zh-CN" sz="3200" dirty="0"/>
              <a:t>Mao, J., Liu, Y., </a:t>
            </a:r>
            <a:r>
              <a:rPr lang="en-US" altLang="zh-CN" sz="3200" dirty="0" err="1"/>
              <a:t>Kando</a:t>
            </a:r>
            <a:r>
              <a:rPr lang="en-US" altLang="zh-CN" sz="3200" dirty="0"/>
              <a:t>, N., Zhang, M., &amp; Ma, S.(2018). How does domain expertise affect users' search interaction and outcome in exploratory search?. </a:t>
            </a:r>
            <a:r>
              <a:rPr lang="en-US" altLang="zh-CN" sz="3200" i="1" dirty="0" err="1"/>
              <a:t>Acm</a:t>
            </a:r>
            <a:r>
              <a:rPr lang="en-US" altLang="zh-CN" sz="3200" i="1" dirty="0"/>
              <a:t> Transactions on Information Systems,</a:t>
            </a:r>
            <a:r>
              <a:rPr lang="en-US" altLang="zh-CN" sz="3200" dirty="0"/>
              <a:t> </a:t>
            </a:r>
            <a:r>
              <a:rPr lang="en-US" altLang="zh-CN" sz="3200" i="1" dirty="0"/>
              <a:t>36</a:t>
            </a:r>
            <a:r>
              <a:rPr lang="en-US" altLang="zh-CN" sz="3200" dirty="0"/>
              <a:t>(4), 42.1-42.30.</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41277"/>
            <a:ext cx="10515600" cy="2720408"/>
          </a:xfrm>
        </p:spPr>
        <p:txBody>
          <a:bodyPr>
            <a:normAutofit/>
          </a:bodyPr>
          <a:lstStyle/>
          <a:p>
            <a:r>
              <a:rPr lang="en-US" altLang="zh-CN" sz="2400" dirty="0"/>
              <a:t>1. RQ1: What is the relationship between domain expertise and search outcomes? </a:t>
            </a:r>
            <a:endParaRPr lang="zh-CN" altLang="zh-CN" sz="2400" dirty="0"/>
          </a:p>
          <a:p>
            <a:r>
              <a:rPr lang="en-US" altLang="zh-CN" sz="2400" dirty="0"/>
              <a:t>RQ2: Which user behaviors, including how the user formulates queries, interacts with SERPs, and reads the landing pages, will be affected by domain expertise in exploratory search? </a:t>
            </a:r>
            <a:endParaRPr lang="zh-CN" altLang="zh-CN" sz="2400" dirty="0"/>
          </a:p>
          <a:p>
            <a:r>
              <a:rPr lang="en-US" altLang="zh-CN" sz="2400" dirty="0"/>
              <a:t>RQ3: Are the influences of domain expertise consistent across different knowledge domains?</a:t>
            </a:r>
            <a:endParaRPr lang="zh-CN" altLang="zh-CN" sz="2000" dirty="0"/>
          </a:p>
        </p:txBody>
      </p:sp>
    </p:spTree>
    <p:extLst>
      <p:ext uri="{BB962C8B-B14F-4D97-AF65-F5344CB8AC3E}">
        <p14:creationId xmlns:p14="http://schemas.microsoft.com/office/powerpoint/2010/main" val="379188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355EA3-C076-4459-827D-E3E0272C945F}"/>
              </a:ext>
            </a:extLst>
          </p:cNvPr>
          <p:cNvSpPr>
            <a:spLocks noGrp="1"/>
          </p:cNvSpPr>
          <p:nvPr>
            <p:ph idx="1"/>
          </p:nvPr>
        </p:nvSpPr>
        <p:spPr>
          <a:xfrm>
            <a:off x="838200" y="722670"/>
            <a:ext cx="10515600" cy="4940711"/>
          </a:xfrm>
        </p:spPr>
        <p:txBody>
          <a:bodyPr>
            <a:normAutofit fontScale="92500"/>
          </a:bodyPr>
          <a:lstStyle/>
          <a:p>
            <a:r>
              <a:rPr lang="en-US" altLang="zh-CN" sz="2600" dirty="0"/>
              <a:t>2. </a:t>
            </a:r>
            <a:r>
              <a:rPr lang="zh-CN" altLang="zh-CN" sz="2600" dirty="0"/>
              <a:t>评估是否需要帮助：</a:t>
            </a:r>
            <a:r>
              <a:rPr lang="en-US" altLang="zh-CN" sz="2600" dirty="0"/>
              <a:t>search process prediction model</a:t>
            </a:r>
            <a:r>
              <a:rPr lang="zh-CN" altLang="zh-CN" sz="2600" dirty="0"/>
              <a:t>：</a:t>
            </a:r>
            <a:r>
              <a:rPr lang="en-US" altLang="zh-CN" sz="2600" dirty="0"/>
              <a:t>whether a user is likely to under-perform in an exploratory search task</a:t>
            </a:r>
            <a:endParaRPr lang="zh-CN" altLang="zh-CN" sz="2600" dirty="0"/>
          </a:p>
          <a:p>
            <a:endParaRPr lang="en-US" altLang="zh-CN" sz="2600" dirty="0"/>
          </a:p>
          <a:p>
            <a:r>
              <a:rPr lang="en-US" altLang="zh-CN" sz="2600" dirty="0"/>
              <a:t>3. </a:t>
            </a:r>
            <a:r>
              <a:rPr lang="zh-CN" altLang="zh-CN" sz="2600" dirty="0"/>
              <a:t>给予他人检索的推荐：</a:t>
            </a:r>
            <a:r>
              <a:rPr lang="en-US" altLang="zh-CN" sz="2600" dirty="0"/>
              <a:t>recommend a search trail based on other users search behaviors in a similar context</a:t>
            </a:r>
            <a:endParaRPr lang="zh-CN" altLang="zh-CN" sz="2600" dirty="0"/>
          </a:p>
          <a:p>
            <a:endParaRPr lang="en-US" altLang="zh-CN" sz="2600" dirty="0"/>
          </a:p>
          <a:p>
            <a:r>
              <a:rPr lang="en-US" altLang="zh-CN" sz="2600" dirty="0"/>
              <a:t>4. </a:t>
            </a:r>
            <a:r>
              <a:rPr lang="zh-CN" altLang="zh-CN" sz="2600" dirty="0"/>
              <a:t>对推荐效果的评估</a:t>
            </a:r>
            <a:r>
              <a:rPr lang="en-US" altLang="zh-CN" sz="2600" dirty="0"/>
              <a:t>evaluate</a:t>
            </a:r>
            <a:r>
              <a:rPr lang="zh-CN" altLang="zh-CN" sz="2600" dirty="0"/>
              <a:t>：</a:t>
            </a:r>
          </a:p>
          <a:p>
            <a:r>
              <a:rPr lang="zh-CN" altLang="zh-CN" sz="2600" dirty="0"/>
              <a:t>①</a:t>
            </a:r>
            <a:r>
              <a:rPr lang="en-US" altLang="zh-CN" sz="2600" dirty="0"/>
              <a:t>use Open Directory Project (ODP)-based categorization of user- traversed Web pages to evaluate each user s information coverage</a:t>
            </a:r>
            <a:r>
              <a:rPr lang="zh-CN" altLang="zh-CN" sz="2600" dirty="0"/>
              <a:t>；结构树，深度和广度</a:t>
            </a:r>
          </a:p>
          <a:p>
            <a:r>
              <a:rPr lang="zh-CN" altLang="zh-CN" sz="2600" dirty="0"/>
              <a:t>②</a:t>
            </a:r>
            <a:r>
              <a:rPr lang="en-US" altLang="zh-CN" sz="2600" dirty="0"/>
              <a:t>evaluate the order of users search trails while simultaneously incorporating a novel set of metrics that use adjacency of queries issued and Web pages traversed</a:t>
            </a:r>
            <a:endParaRPr lang="zh-CN" altLang="zh-CN" sz="2600" dirty="0"/>
          </a:p>
          <a:p>
            <a:endParaRPr lang="zh-CN" altLang="en-US" dirty="0"/>
          </a:p>
        </p:txBody>
      </p:sp>
    </p:spTree>
    <p:extLst>
      <p:ext uri="{BB962C8B-B14F-4D97-AF65-F5344CB8AC3E}">
        <p14:creationId xmlns:p14="http://schemas.microsoft.com/office/powerpoint/2010/main" val="214175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365861" y="361688"/>
            <a:ext cx="10515600" cy="2793590"/>
          </a:xfrm>
        </p:spPr>
        <p:txBody>
          <a:bodyPr>
            <a:normAutofit/>
          </a:bodyPr>
          <a:lstStyle/>
          <a:p>
            <a:r>
              <a:rPr lang="en-US" altLang="zh-CN" sz="2400" dirty="0"/>
              <a:t>2. </a:t>
            </a:r>
            <a:endParaRPr lang="zh-CN" altLang="en-US" sz="2400" dirty="0"/>
          </a:p>
        </p:txBody>
      </p:sp>
      <p:pic>
        <p:nvPicPr>
          <p:cNvPr id="4" name="图片 3">
            <a:extLst>
              <a:ext uri="{FF2B5EF4-FFF2-40B4-BE49-F238E27FC236}">
                <a16:creationId xmlns:a16="http://schemas.microsoft.com/office/drawing/2014/main" id="{068E0752-3D2D-4C73-9750-1BF58E931401}"/>
              </a:ext>
            </a:extLst>
          </p:cNvPr>
          <p:cNvPicPr/>
          <p:nvPr/>
        </p:nvPicPr>
        <p:blipFill>
          <a:blip r:embed="rId2"/>
          <a:stretch>
            <a:fillRect/>
          </a:stretch>
        </p:blipFill>
        <p:spPr>
          <a:xfrm>
            <a:off x="983209" y="225106"/>
            <a:ext cx="6493191" cy="3371937"/>
          </a:xfrm>
          <a:prstGeom prst="rect">
            <a:avLst/>
          </a:prstGeom>
        </p:spPr>
      </p:pic>
      <p:pic>
        <p:nvPicPr>
          <p:cNvPr id="5" name="图片 4">
            <a:extLst>
              <a:ext uri="{FF2B5EF4-FFF2-40B4-BE49-F238E27FC236}">
                <a16:creationId xmlns:a16="http://schemas.microsoft.com/office/drawing/2014/main" id="{9F1EA2D1-1BF2-4E92-B51E-F4F598167498}"/>
              </a:ext>
            </a:extLst>
          </p:cNvPr>
          <p:cNvPicPr/>
          <p:nvPr/>
        </p:nvPicPr>
        <p:blipFill>
          <a:blip r:embed="rId3"/>
          <a:stretch>
            <a:fillRect/>
          </a:stretch>
        </p:blipFill>
        <p:spPr>
          <a:xfrm>
            <a:off x="1036593" y="3597043"/>
            <a:ext cx="8737192" cy="3109456"/>
          </a:xfrm>
          <a:prstGeom prst="rect">
            <a:avLst/>
          </a:prstGeom>
        </p:spPr>
      </p:pic>
      <p:pic>
        <p:nvPicPr>
          <p:cNvPr id="6" name="图片 5">
            <a:extLst>
              <a:ext uri="{FF2B5EF4-FFF2-40B4-BE49-F238E27FC236}">
                <a16:creationId xmlns:a16="http://schemas.microsoft.com/office/drawing/2014/main" id="{6CCC5D90-5D61-4D4B-8025-D46A41BDE272}"/>
              </a:ext>
            </a:extLst>
          </p:cNvPr>
          <p:cNvPicPr/>
          <p:nvPr/>
        </p:nvPicPr>
        <p:blipFill>
          <a:blip r:embed="rId4"/>
          <a:stretch>
            <a:fillRect/>
          </a:stretch>
        </p:blipFill>
        <p:spPr>
          <a:xfrm>
            <a:off x="7062570" y="735670"/>
            <a:ext cx="5129430" cy="2350807"/>
          </a:xfrm>
          <a:prstGeom prst="rect">
            <a:avLst/>
          </a:prstGeom>
        </p:spPr>
      </p:pic>
    </p:spTree>
    <p:extLst>
      <p:ext uri="{BB962C8B-B14F-4D97-AF65-F5344CB8AC3E}">
        <p14:creationId xmlns:p14="http://schemas.microsoft.com/office/powerpoint/2010/main" val="27811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0"/>
            <a:ext cx="10515600" cy="4258757"/>
          </a:xfrm>
        </p:spPr>
        <p:txBody>
          <a:bodyPr>
            <a:normAutofit/>
          </a:bodyPr>
          <a:lstStyle/>
          <a:p>
            <a:r>
              <a:rPr lang="en-US" altLang="zh-CN" sz="2400" dirty="0"/>
              <a:t>3. </a:t>
            </a:r>
            <a:r>
              <a:rPr lang="zh-CN" altLang="zh-CN" sz="2400" dirty="0"/>
              <a:t>亮点：</a:t>
            </a:r>
            <a:r>
              <a:rPr lang="en-US" altLang="zh-CN" sz="2400" dirty="0"/>
              <a:t>control the task and domain effects</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4. declarative domain knowledge</a:t>
            </a:r>
            <a:r>
              <a:rPr lang="zh-CN" altLang="zh-CN" sz="2400" dirty="0"/>
              <a:t>（用户关于搜索的主题领域的知识）</a:t>
            </a:r>
            <a:r>
              <a:rPr lang="en-US" altLang="zh-CN" sz="2400" dirty="0"/>
              <a:t>and procedural domain-specific search strategies(</a:t>
            </a:r>
            <a:r>
              <a:rPr lang="zh-CN" altLang="zh-CN" sz="2400" dirty="0"/>
              <a:t>特定领域的程序性的搜索策略</a:t>
            </a:r>
            <a:r>
              <a:rPr lang="en-US" altLang="zh-CN" sz="2400" dirty="0"/>
              <a:t>)</a:t>
            </a:r>
            <a:endParaRPr lang="zh-CN" altLang="zh-CN" sz="2400" dirty="0"/>
          </a:p>
          <a:p>
            <a:endParaRPr lang="zh-CN" altLang="en-US" sz="2400" dirty="0"/>
          </a:p>
        </p:txBody>
      </p:sp>
      <p:pic>
        <p:nvPicPr>
          <p:cNvPr id="4" name="图片 3">
            <a:extLst>
              <a:ext uri="{FF2B5EF4-FFF2-40B4-BE49-F238E27FC236}">
                <a16:creationId xmlns:a16="http://schemas.microsoft.com/office/drawing/2014/main" id="{47B22500-C749-425D-A1C5-52F4A87C253F}"/>
              </a:ext>
            </a:extLst>
          </p:cNvPr>
          <p:cNvPicPr/>
          <p:nvPr/>
        </p:nvPicPr>
        <p:blipFill>
          <a:blip r:embed="rId2"/>
          <a:stretch>
            <a:fillRect/>
          </a:stretch>
        </p:blipFill>
        <p:spPr>
          <a:xfrm>
            <a:off x="4053676" y="2515461"/>
            <a:ext cx="3346303" cy="1369584"/>
          </a:xfrm>
          <a:prstGeom prst="rect">
            <a:avLst/>
          </a:prstGeom>
        </p:spPr>
      </p:pic>
    </p:spTree>
    <p:extLst>
      <p:ext uri="{BB962C8B-B14F-4D97-AF65-F5344CB8AC3E}">
        <p14:creationId xmlns:p14="http://schemas.microsoft.com/office/powerpoint/2010/main" val="2079493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29198" y="101296"/>
            <a:ext cx="10515600" cy="6850566"/>
          </a:xfrm>
        </p:spPr>
        <p:txBody>
          <a:bodyPr>
            <a:normAutofit/>
          </a:bodyPr>
          <a:lstStyle/>
          <a:p>
            <a:r>
              <a:rPr lang="en-US" altLang="zh-CN" sz="2400" dirty="0"/>
              <a:t>5. </a:t>
            </a:r>
            <a:r>
              <a:rPr lang="zh-CN" altLang="zh-CN" sz="2400" dirty="0"/>
              <a:t>①</a:t>
            </a:r>
            <a:r>
              <a:rPr lang="en-US" altLang="zh-CN" sz="2400" dirty="0"/>
              <a:t>Our analysis confirms that a high domain expertise level often leads to a higher success rate in completing the search tasks, but we fail to detect a domain-independent domain expertise effect on users satisfaction</a:t>
            </a:r>
            <a:r>
              <a:rPr lang="zh-CN" altLang="zh-CN" sz="2400" dirty="0"/>
              <a:t>；</a:t>
            </a:r>
          </a:p>
          <a:p>
            <a:r>
              <a:rPr lang="zh-CN" altLang="zh-CN" sz="2400" dirty="0"/>
              <a:t>②</a:t>
            </a:r>
            <a:r>
              <a:rPr lang="en-US" altLang="zh-CN" sz="2400" dirty="0"/>
              <a:t>with task descriptions being the major source for query vocabulary, the participants may use more new query terms from landing pages and SERPs when exploring unfamiliar domains;</a:t>
            </a:r>
            <a:endParaRPr lang="zh-CN" altLang="zh-CN" sz="2400" dirty="0"/>
          </a:p>
          <a:p>
            <a:r>
              <a:rPr lang="zh-CN" altLang="zh-CN" sz="2400" dirty="0"/>
              <a:t>③</a:t>
            </a:r>
            <a:r>
              <a:rPr lang="en-US" altLang="zh-CN" sz="2400" dirty="0"/>
              <a:t> We find that the results clicked by domain experts may not be more relevant (Section 4.3.3). Therefore, we should rethink about how to exploit domain experts click logs. </a:t>
            </a:r>
            <a:endParaRPr lang="zh-CN" altLang="zh-CN" sz="2400" dirty="0"/>
          </a:p>
          <a:p>
            <a:r>
              <a:rPr lang="zh-CN" altLang="zh-CN" sz="2400" dirty="0"/>
              <a:t>④</a:t>
            </a:r>
            <a:r>
              <a:rPr lang="en-US" altLang="zh-CN" sz="2400" dirty="0"/>
              <a:t>With an eye tracker, we find that the nonexpert users use more terms encountered during search as their query terms, especially in the medicine domain. We should enhance the query suggestion function for highly technical domains like the medicine domain because exploring such domains may require domain-specific query vocabulary. </a:t>
            </a:r>
            <a:endParaRPr lang="zh-CN" altLang="zh-CN" sz="2400" dirty="0"/>
          </a:p>
          <a:p>
            <a:r>
              <a:rPr lang="en-US" altLang="zh-CN" sz="2400" dirty="0"/>
              <a:t>(3) Regarding RQ3, because the effects of domain expertise level on users search behavior may be different in different knowledge domains, when trying to personalize the search results according to the user s domain knowledge level, we need to develop different models for different knowledge domains</a:t>
            </a:r>
            <a:endParaRPr lang="zh-CN" altLang="zh-CN" sz="2400" dirty="0"/>
          </a:p>
        </p:txBody>
      </p:sp>
    </p:spTree>
    <p:extLst>
      <p:ext uri="{BB962C8B-B14F-4D97-AF65-F5344CB8AC3E}">
        <p14:creationId xmlns:p14="http://schemas.microsoft.com/office/powerpoint/2010/main" val="254259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747365" y="0"/>
            <a:ext cx="10515600" cy="2359908"/>
          </a:xfrm>
        </p:spPr>
        <p:txBody>
          <a:bodyPr>
            <a:noAutofit/>
          </a:bodyPr>
          <a:lstStyle/>
          <a:p>
            <a:r>
              <a:rPr lang="en-US" altLang="zh-CN" sz="3200" dirty="0"/>
              <a:t>Liu, J., &amp; Zhang, X.(2019). The role of domain knowledge in document selection from search results. </a:t>
            </a:r>
            <a:r>
              <a:rPr lang="en-US" altLang="zh-CN" sz="3200" i="1" dirty="0"/>
              <a:t>Journal of the Association for Information Science and Technology</a:t>
            </a:r>
            <a:r>
              <a:rPr lang="en-US" altLang="zh-CN" sz="3200" dirty="0"/>
              <a:t>, </a:t>
            </a:r>
            <a:r>
              <a:rPr lang="en-US" altLang="zh-CN" sz="3200" i="1" dirty="0"/>
              <a:t>70</a:t>
            </a:r>
            <a:r>
              <a:rPr lang="en-US" altLang="zh-CN" sz="3200" dirty="0"/>
              <a:t>(11), 1236-1247.</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747365" y="2359908"/>
            <a:ext cx="10515600" cy="4063327"/>
          </a:xfrm>
        </p:spPr>
        <p:txBody>
          <a:bodyPr>
            <a:normAutofit lnSpcReduction="10000"/>
          </a:bodyPr>
          <a:lstStyle/>
          <a:p>
            <a:r>
              <a:rPr lang="en-US" altLang="zh-CN" sz="2400" dirty="0"/>
              <a:t>1. </a:t>
            </a:r>
            <a:endParaRPr lang="zh-CN" altLang="zh-CN" sz="2400" dirty="0"/>
          </a:p>
          <a:p>
            <a:r>
              <a:rPr lang="en-US" altLang="zh-CN" sz="2400" dirty="0"/>
              <a:t>RQ1. Do people with different levels of DK select the same or different set of documents for the same search topic?</a:t>
            </a:r>
            <a:endParaRPr lang="zh-CN" altLang="zh-CN" sz="2400" dirty="0"/>
          </a:p>
          <a:p>
            <a:r>
              <a:rPr lang="en-US" altLang="zh-CN" sz="2400" dirty="0"/>
              <a:t>RQ2. For the selected documents on the search result pages (SERPs), are there differences between DK experts and novices regarding the documents ranking positions</a:t>
            </a:r>
            <a:endParaRPr lang="zh-CN" altLang="zh-CN" sz="2400" dirty="0"/>
          </a:p>
          <a:p>
            <a:r>
              <a:rPr lang="en-US" altLang="zh-CN" sz="2400" dirty="0"/>
              <a:t>RQ3. Are there differences between domain experts and novices in assessing the relevance of their selected documents, including the documents that were selected by both groups</a:t>
            </a:r>
            <a:endParaRPr lang="zh-CN" altLang="zh-CN" sz="2400" dirty="0"/>
          </a:p>
          <a:p>
            <a:r>
              <a:rPr lang="en-US" altLang="zh-CN" sz="2400" dirty="0"/>
              <a:t>RQ4. Do the documents selected by domain experts have different features than those selected by domain novices</a:t>
            </a:r>
            <a:endParaRPr lang="zh-CN" altLang="zh-CN" sz="2400" dirty="0"/>
          </a:p>
        </p:txBody>
      </p:sp>
    </p:spTree>
    <p:extLst>
      <p:ext uri="{BB962C8B-B14F-4D97-AF65-F5344CB8AC3E}">
        <p14:creationId xmlns:p14="http://schemas.microsoft.com/office/powerpoint/2010/main" val="415212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37629"/>
            <a:ext cx="10515600" cy="6450895"/>
          </a:xfrm>
        </p:spPr>
        <p:txBody>
          <a:bodyPr>
            <a:normAutofit/>
          </a:bodyPr>
          <a:lstStyle/>
          <a:p>
            <a:r>
              <a:rPr lang="en-US" altLang="zh-CN" sz="2400" dirty="0"/>
              <a:t>2</a:t>
            </a:r>
            <a:r>
              <a:rPr lang="en-US" altLang="zh-CN" sz="2400"/>
              <a:t>. The </a:t>
            </a:r>
            <a:r>
              <a:rPr lang="en-US" altLang="zh-CN" sz="2400" dirty="0"/>
              <a:t>study designed an experimental search system using the Indri search engine from the Lemur toolkit.2 The system s underlying data set used a subset of the MEDLINE bibliographic database (Hersh &amp;amp; Voorhees, 2009) in the Text Retrieval Conference s (TREC3) 2004 Genomics track data collection. This subset was for the period of year 2000 2004 (n = 1.85 million), the size of which was large enough to allow reasonable retrieval efficiency</a:t>
            </a:r>
            <a:endParaRPr lang="zh-CN" altLang="zh-CN" sz="2400" dirty="0"/>
          </a:p>
          <a:p>
            <a:r>
              <a:rPr lang="en-US" altLang="zh-CN" sz="2400" dirty="0"/>
              <a:t>The topics were selected based on the consideration of balancing (</a:t>
            </a:r>
            <a:r>
              <a:rPr lang="en-US" altLang="zh-CN" sz="2400" dirty="0" err="1"/>
              <a:t>i</a:t>
            </a:r>
            <a:r>
              <a:rPr lang="en-US" altLang="zh-CN" sz="2400" dirty="0"/>
              <a:t>) </a:t>
            </a:r>
            <a:r>
              <a:rPr lang="en-US" altLang="zh-CN" sz="2400" dirty="0" err="1"/>
              <a:t>MeSH</a:t>
            </a:r>
            <a:r>
              <a:rPr lang="en-US" altLang="zh-CN" sz="2400" dirty="0"/>
              <a:t> categories, (ii) the specificity levels of the topics, and (iii) search difficulty levels.</a:t>
            </a:r>
            <a:endParaRPr lang="zh-CN" altLang="zh-CN" sz="2400" dirty="0"/>
          </a:p>
          <a:p>
            <a:r>
              <a:rPr lang="en-US" altLang="zh-CN" sz="2400" dirty="0"/>
              <a:t>(ii)Task specificity was determined by the level of the task topic keywords in the </a:t>
            </a:r>
            <a:r>
              <a:rPr lang="en-US" altLang="zh-CN" sz="2400" dirty="0" err="1"/>
              <a:t>MeSH</a:t>
            </a:r>
            <a:r>
              <a:rPr lang="en-US" altLang="zh-CN" sz="2400" dirty="0"/>
              <a:t> tree, specifically, the path length to the root in the </a:t>
            </a:r>
            <a:r>
              <a:rPr lang="en-US" altLang="zh-CN" sz="2400" dirty="0" err="1"/>
              <a:t>MeSH</a:t>
            </a:r>
            <a:r>
              <a:rPr lang="en-US" altLang="zh-CN" sz="2400" dirty="0"/>
              <a:t> category tree, as judged by an external expert in the biomedical area hired in the study. A topic having a </a:t>
            </a:r>
            <a:r>
              <a:rPr lang="en-US" altLang="zh-CN" sz="2400" dirty="0" err="1"/>
              <a:t>MeSH</a:t>
            </a:r>
            <a:r>
              <a:rPr lang="en-US" altLang="zh-CN" sz="2400" dirty="0"/>
              <a:t> hierarchy level of higher than three was considered as a general, and otherwise, specific.</a:t>
            </a:r>
            <a:endParaRPr lang="zh-CN" altLang="zh-CN" sz="2400" dirty="0"/>
          </a:p>
          <a:p>
            <a:r>
              <a:rPr lang="en-US" altLang="zh-CN" sz="2400" dirty="0"/>
              <a:t>A participant s DK level was determined by two factors: (</a:t>
            </a:r>
            <a:r>
              <a:rPr lang="en-US" altLang="zh-CN" sz="2400" dirty="0" err="1"/>
              <a:t>i</a:t>
            </a:r>
            <a:r>
              <a:rPr lang="en-US" altLang="zh-CN" sz="2400" dirty="0"/>
              <a:t>) his/her familiarity rating for the </a:t>
            </a:r>
            <a:r>
              <a:rPr lang="en-US" altLang="zh-CN" sz="2400" dirty="0" err="1"/>
              <a:t>MeSH</a:t>
            </a:r>
            <a:r>
              <a:rPr lang="en-US" altLang="zh-CN" sz="2400" dirty="0"/>
              <a:t> terms, and (ii) his/her search topic familiarity and expertise ratings in the </a:t>
            </a:r>
            <a:r>
              <a:rPr lang="en-US" altLang="zh-CN" sz="2400" dirty="0" err="1"/>
              <a:t>pretask</a:t>
            </a:r>
            <a:r>
              <a:rPr lang="en-US" altLang="zh-CN" sz="2400" dirty="0"/>
              <a:t> questionnaires.</a:t>
            </a:r>
            <a:endParaRPr lang="zh-CN" altLang="zh-CN" sz="2400" dirty="0"/>
          </a:p>
        </p:txBody>
      </p:sp>
    </p:spTree>
    <p:extLst>
      <p:ext uri="{BB962C8B-B14F-4D97-AF65-F5344CB8AC3E}">
        <p14:creationId xmlns:p14="http://schemas.microsoft.com/office/powerpoint/2010/main" val="360242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622839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19942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326603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192381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t>Assessing the Scenic Route: Measuring the Value of Search Trails in Web Logs</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1. Log data</a:t>
            </a:r>
            <a:r>
              <a:rPr lang="zh-CN" altLang="zh-CN" sz="2400" dirty="0"/>
              <a:t>：</a:t>
            </a:r>
            <a:r>
              <a:rPr lang="en-US" altLang="zh-CN" sz="2400" dirty="0"/>
              <a:t>These log entries include a unique identifier for the user, a timestamp for each page view, a unique browser window identifier (to resolve ambiguities in determining which browser a page was viewed), and the URL of the Web page visited</a:t>
            </a:r>
            <a:r>
              <a:rPr lang="zh-CN" altLang="zh-CN" sz="2400" dirty="0"/>
              <a:t>（两个月）</a:t>
            </a:r>
          </a:p>
        </p:txBody>
      </p:sp>
    </p:spTree>
    <p:extLst>
      <p:ext uri="{BB962C8B-B14F-4D97-AF65-F5344CB8AC3E}">
        <p14:creationId xmlns:p14="http://schemas.microsoft.com/office/powerpoint/2010/main" val="229786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708F9A-0F69-4F82-826B-95FEC6D78F65}"/>
              </a:ext>
            </a:extLst>
          </p:cNvPr>
          <p:cNvSpPr txBox="1"/>
          <p:nvPr/>
        </p:nvSpPr>
        <p:spPr>
          <a:xfrm>
            <a:off x="879987" y="1170039"/>
            <a:ext cx="10333703"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5. </a:t>
            </a:r>
            <a:r>
              <a:rPr lang="zh-CN" altLang="zh-CN" sz="2400" dirty="0"/>
              <a:t>动态推荐：</a:t>
            </a:r>
            <a:r>
              <a:rPr lang="en-US" altLang="zh-CN" sz="2400" dirty="0"/>
              <a:t>Evaluating a user s profile in a dynamic manner in order to provide real time recommendations to improve their search performance can be considered an improvement upon traditional recommender systems</a:t>
            </a:r>
            <a:endParaRPr lang="zh-CN" altLang="zh-CN" sz="2400" dirty="0"/>
          </a:p>
          <a:p>
            <a:pPr marL="342900" indent="-342900">
              <a:buFont typeface="Arial" panose="020B0604020202020204" pitchFamily="34" charset="0"/>
              <a:buChar char="•"/>
            </a:pPr>
            <a:r>
              <a:rPr lang="zh-CN" altLang="zh-CN" sz="2400" dirty="0"/>
              <a:t>当前</a:t>
            </a:r>
            <a:r>
              <a:rPr lang="en-US" altLang="zh-CN" sz="2400" dirty="0"/>
              <a:t>IR</a:t>
            </a:r>
            <a:r>
              <a:rPr lang="zh-CN" altLang="zh-CN" sz="2400" dirty="0"/>
              <a:t>系统的弊端：</a:t>
            </a:r>
            <a:r>
              <a:rPr lang="en-US" altLang="zh-CN" sz="2400" dirty="0"/>
              <a:t>use query auto-completion and related services to provide recommendations</a:t>
            </a:r>
            <a:r>
              <a:rPr lang="zh-CN" altLang="zh-CN" sz="2400" dirty="0"/>
              <a:t>，但是</a:t>
            </a:r>
            <a:r>
              <a:rPr lang="en-US" altLang="zh-CN" sz="2400" dirty="0"/>
              <a:t>some exploratory searchers may not even have a reasonable query to begin with</a:t>
            </a:r>
          </a:p>
          <a:p>
            <a:pPr marL="342900" indent="-342900">
              <a:buFont typeface="Arial" panose="020B0604020202020204" pitchFamily="34" charset="0"/>
              <a:buChar char="•"/>
            </a:pPr>
            <a:endParaRPr lang="zh-CN" altLang="zh-CN" sz="2400" dirty="0"/>
          </a:p>
          <a:p>
            <a:pPr marL="342900" indent="-342900">
              <a:buFont typeface="Arial" panose="020B0604020202020204" pitchFamily="34" charset="0"/>
              <a:buChar char="•"/>
            </a:pPr>
            <a:r>
              <a:rPr lang="en-US" altLang="zh-CN" sz="2400" dirty="0"/>
              <a:t>6. </a:t>
            </a:r>
            <a:r>
              <a:rPr lang="zh-CN" altLang="zh-CN" sz="2400" dirty="0"/>
              <a:t>目的：</a:t>
            </a:r>
            <a:r>
              <a:rPr lang="en-US" altLang="zh-CN" sz="2400" dirty="0"/>
              <a:t>attempt to evaluate recommendations based on dynamic user behavior analysis throughout the search process in a specific order of search paths and visitations</a:t>
            </a:r>
            <a:endParaRPr lang="zh-CN" altLang="zh-CN" sz="2400" dirty="0"/>
          </a:p>
        </p:txBody>
      </p:sp>
    </p:spTree>
    <p:extLst>
      <p:ext uri="{BB962C8B-B14F-4D97-AF65-F5344CB8AC3E}">
        <p14:creationId xmlns:p14="http://schemas.microsoft.com/office/powerpoint/2010/main" val="335731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t>Assessing the Scenic Route: Measuring the Value of Search Trails in Web Logs</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1. Log data</a:t>
            </a:r>
            <a:r>
              <a:rPr lang="zh-CN" altLang="zh-CN" sz="2400" dirty="0"/>
              <a:t>：</a:t>
            </a:r>
            <a:r>
              <a:rPr lang="en-US" altLang="zh-CN" sz="2400" dirty="0"/>
              <a:t>These log entries include a unique identifier for the user, a timestamp for each page view, a unique browser window identifier (to resolve ambiguities in determining which browser a page was viewed), and the URL of the Web page visited</a:t>
            </a:r>
            <a:r>
              <a:rPr lang="zh-CN" altLang="zh-CN" sz="2400" dirty="0"/>
              <a:t>（两个月）</a:t>
            </a:r>
          </a:p>
        </p:txBody>
      </p:sp>
    </p:spTree>
    <p:extLst>
      <p:ext uri="{BB962C8B-B14F-4D97-AF65-F5344CB8AC3E}">
        <p14:creationId xmlns:p14="http://schemas.microsoft.com/office/powerpoint/2010/main" val="2912967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t>Assessing the Scenic Route: Measuring the Value of Search Trails in Web Logs</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1. Log data</a:t>
            </a:r>
            <a:r>
              <a:rPr lang="zh-CN" altLang="zh-CN" sz="2400" dirty="0"/>
              <a:t>：</a:t>
            </a:r>
            <a:r>
              <a:rPr lang="en-US" altLang="zh-CN" sz="2400" dirty="0"/>
              <a:t>These log entries include a unique identifier for the user, a timestamp for each page view, a unique browser window identifier (to resolve ambiguities in determining which browser a page was viewed), and the URL of the Web page visited</a:t>
            </a:r>
            <a:r>
              <a:rPr lang="zh-CN" altLang="zh-CN" sz="2400" dirty="0"/>
              <a:t>（两个月）</a:t>
            </a:r>
          </a:p>
        </p:txBody>
      </p:sp>
    </p:spTree>
    <p:extLst>
      <p:ext uri="{BB962C8B-B14F-4D97-AF65-F5344CB8AC3E}">
        <p14:creationId xmlns:p14="http://schemas.microsoft.com/office/powerpoint/2010/main" val="163352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186628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190869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92277" y="1007807"/>
            <a:ext cx="10515600" cy="4031226"/>
          </a:xfrm>
        </p:spPr>
        <p:txBody>
          <a:bodyPr/>
          <a:lstStyle/>
          <a:p>
            <a:r>
              <a:rPr lang="en-US" altLang="zh-CN" sz="2400" dirty="0"/>
              <a:t>7. search trail</a:t>
            </a:r>
            <a:r>
              <a:rPr lang="zh-CN" altLang="zh-CN" sz="2400" dirty="0"/>
              <a:t>：</a:t>
            </a:r>
            <a:r>
              <a:rPr lang="en-US" altLang="zh-CN" sz="2400" dirty="0"/>
              <a:t>a search path that begins with a search engine query and comprises a set of pages visited until the trail terminates with a new query or an inactivity or timeout.( White and Huang, 2010)</a:t>
            </a:r>
            <a:endParaRPr lang="zh-CN" altLang="zh-CN" sz="2400" dirty="0"/>
          </a:p>
          <a:p>
            <a:r>
              <a:rPr lang="en-US" altLang="zh-CN" sz="2400" dirty="0"/>
              <a:t>Trail selection methods could discount trails with numerous cases of rapid backtracking, or they could maximize </a:t>
            </a:r>
            <a:r>
              <a:rPr lang="en-US" altLang="zh-CN" sz="2400" dirty="0" err="1"/>
              <a:t>rele</a:t>
            </a:r>
            <a:r>
              <a:rPr lang="en-US" altLang="zh-CN" sz="2400" dirty="0"/>
              <a:t>- </a:t>
            </a:r>
            <a:r>
              <a:rPr lang="en-US" altLang="zh-CN" sz="2400" dirty="0" err="1"/>
              <a:t>vance</a:t>
            </a:r>
            <a:r>
              <a:rPr lang="en-US" altLang="zh-CN" sz="2400" dirty="0"/>
              <a:t>, coverage, diversity, novelty, and utility by recommending only high quality trails(</a:t>
            </a:r>
            <a:r>
              <a:rPr lang="zh-CN" altLang="zh-CN" sz="2400" dirty="0"/>
              <a:t>一是直接推荐高质量</a:t>
            </a:r>
            <a:r>
              <a:rPr lang="en-US" altLang="zh-CN" sz="2400" dirty="0"/>
              <a:t>trail). Alternatively, we can personalize trail recommendation by weighting trails based on users re-finding behavior</a:t>
            </a:r>
            <a:r>
              <a:rPr lang="zh-CN" altLang="zh-CN" sz="2400" dirty="0"/>
              <a:t>（二是以用户为中心推荐个性化推荐）</a:t>
            </a:r>
            <a:r>
              <a:rPr lang="en-US" altLang="zh-CN" sz="2400" dirty="0"/>
              <a:t>. We can also perform a priori trail analysis to recommend trails when the destination is unclear ( users end up on many pages), and present trail destinations when the destination is clear (many users end up at the same page)</a:t>
            </a:r>
            <a:r>
              <a:rPr lang="zh-CN" altLang="zh-CN" sz="2400" dirty="0"/>
              <a:t>（视情况而定）</a:t>
            </a:r>
            <a:r>
              <a:rPr lang="en-US" altLang="zh-CN" sz="2400" dirty="0"/>
              <a:t>.</a:t>
            </a:r>
            <a:endParaRPr lang="zh-CN" altLang="zh-CN" sz="2400" dirty="0"/>
          </a:p>
          <a:p>
            <a:pPr marL="0" indent="0">
              <a:buNone/>
            </a:pPr>
            <a:endParaRPr lang="zh-CN" altLang="en-US" dirty="0"/>
          </a:p>
        </p:txBody>
      </p:sp>
    </p:spTree>
    <p:extLst>
      <p:ext uri="{BB962C8B-B14F-4D97-AF65-F5344CB8AC3E}">
        <p14:creationId xmlns:p14="http://schemas.microsoft.com/office/powerpoint/2010/main" val="398573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8. </a:t>
            </a:r>
            <a:r>
              <a:rPr lang="zh-CN" altLang="zh-CN" sz="2400" dirty="0"/>
              <a:t>用户满意度挖掘：</a:t>
            </a:r>
            <a:r>
              <a:rPr lang="en-US" altLang="zh-CN" sz="2400" dirty="0"/>
              <a:t>a personalized approach to search behavior analysis is important in order to develop tailored models that provide recommendations to satisfy each individual user.</a:t>
            </a:r>
            <a:endParaRPr lang="zh-CN" altLang="zh-CN" sz="2400" dirty="0"/>
          </a:p>
          <a:p>
            <a:r>
              <a:rPr lang="en-US" altLang="zh-CN" sz="2400" dirty="0"/>
              <a:t>In order to facilitate search systems ability to understand users, many researchers have taken two viewpoints - one to provide sequential pattern analysis and the other to build behavioral models</a:t>
            </a:r>
          </a:p>
          <a:p>
            <a:pPr marL="0" indent="0">
              <a:buNone/>
            </a:pPr>
            <a:endParaRPr lang="zh-CN" altLang="zh-CN" sz="2400" dirty="0"/>
          </a:p>
          <a:p>
            <a:r>
              <a:rPr lang="en-US" altLang="zh-CN" sz="2400" dirty="0"/>
              <a:t>9. </a:t>
            </a:r>
            <a:r>
              <a:rPr lang="en-US" altLang="zh-CN" sz="2400" dirty="0" err="1"/>
              <a:t>Egusa</a:t>
            </a:r>
            <a:r>
              <a:rPr lang="en-US" altLang="zh-CN" sz="2400" dirty="0"/>
              <a:t> et al. (2010) proposed a user-centered method to evaluate the performance of an exploratory search task by comparing the users mental representation of the topic using concept maps. They were able to show empirically that the concept maps between the pre- and post-searches indicated that the users significantly changed their knowledge structure of a topic by completing the exploratory search task. </a:t>
            </a:r>
            <a:endParaRPr lang="zh-CN" altLang="zh-CN" sz="2400" dirty="0"/>
          </a:p>
        </p:txBody>
      </p:sp>
    </p:spTree>
    <p:extLst>
      <p:ext uri="{BB962C8B-B14F-4D97-AF65-F5344CB8AC3E}">
        <p14:creationId xmlns:p14="http://schemas.microsoft.com/office/powerpoint/2010/main" val="364722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2128685"/>
            <a:ext cx="10515600" cy="2118851"/>
          </a:xfrm>
        </p:spPr>
        <p:txBody>
          <a:bodyPr>
            <a:normAutofit/>
          </a:bodyPr>
          <a:lstStyle/>
          <a:p>
            <a:r>
              <a:rPr lang="en-US" altLang="zh-CN" sz="2400" dirty="0"/>
              <a:t>10. </a:t>
            </a:r>
            <a:r>
              <a:rPr lang="zh-CN" altLang="zh-CN" sz="2400" dirty="0"/>
              <a:t>实验流程</a:t>
            </a:r>
          </a:p>
          <a:p>
            <a:r>
              <a:rPr lang="zh-CN" altLang="zh-CN" sz="2400" dirty="0"/>
              <a:t>实验情境：实验室、课堂、现场</a:t>
            </a:r>
          </a:p>
          <a:p>
            <a:r>
              <a:rPr lang="zh-CN" altLang="zh-CN" sz="2400" dirty="0"/>
              <a:t>收集的事务日志数据包括时间戳、用户搜索操作、查询、</a:t>
            </a:r>
            <a:r>
              <a:rPr lang="en-US" altLang="zh-CN" sz="2400" dirty="0"/>
              <a:t>web</a:t>
            </a:r>
            <a:r>
              <a:rPr lang="zh-CN" altLang="zh-CN" sz="2400" dirty="0"/>
              <a:t>页面、书签和用户认为相关的代码片段</a:t>
            </a:r>
          </a:p>
        </p:txBody>
      </p:sp>
    </p:spTree>
    <p:extLst>
      <p:ext uri="{BB962C8B-B14F-4D97-AF65-F5344CB8AC3E}">
        <p14:creationId xmlns:p14="http://schemas.microsoft.com/office/powerpoint/2010/main" val="370312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84122" y="983227"/>
            <a:ext cx="10515600" cy="4753896"/>
          </a:xfrm>
        </p:spPr>
        <p:txBody>
          <a:bodyPr>
            <a:normAutofit/>
          </a:bodyPr>
          <a:lstStyle/>
          <a:p>
            <a:r>
              <a:rPr lang="en-US" altLang="zh-CN" sz="2400" dirty="0"/>
              <a:t>11. </a:t>
            </a:r>
            <a:r>
              <a:rPr lang="zh-CN" altLang="zh-CN" sz="2400" dirty="0"/>
              <a:t>实验结果</a:t>
            </a:r>
          </a:p>
          <a:p>
            <a:r>
              <a:rPr lang="zh-CN" altLang="zh-CN" sz="2400" dirty="0"/>
              <a:t>①</a:t>
            </a:r>
            <a:r>
              <a:rPr lang="en-US" altLang="zh-CN" sz="2400" dirty="0"/>
              <a:t>introducing new sub topics can act as a way of improving the exploration and knowledge discovery of users</a:t>
            </a:r>
            <a:r>
              <a:rPr lang="zh-CN" altLang="zh-CN" sz="2400" dirty="0"/>
              <a:t>；</a:t>
            </a:r>
            <a:r>
              <a:rPr lang="en-US" altLang="zh-CN" sz="2400" dirty="0"/>
              <a:t>early identification of struggling and recommendation of search trails leads to higher information gains</a:t>
            </a:r>
            <a:endParaRPr lang="zh-CN" altLang="zh-CN" sz="2400" dirty="0"/>
          </a:p>
          <a:p>
            <a:r>
              <a:rPr lang="zh-CN" altLang="zh-CN" sz="2400" dirty="0"/>
              <a:t>②发现的可能性：</a:t>
            </a:r>
            <a:r>
              <a:rPr lang="en-US" altLang="zh-CN" sz="2400" dirty="0"/>
              <a:t>recommended order of search trails surpasses both random and actual order of search trails in terms of LD measure. Again, this emphasizes that the recommended search trail order ensures hard-to-discover pages are found first.</a:t>
            </a:r>
            <a:endParaRPr lang="zh-CN" altLang="zh-CN" sz="2400" dirty="0"/>
          </a:p>
          <a:p>
            <a:r>
              <a:rPr lang="zh-CN" altLang="zh-CN" sz="2400" dirty="0"/>
              <a:t>检索式顺序：</a:t>
            </a:r>
            <a:r>
              <a:rPr lang="en-US" altLang="zh-CN" sz="2400" dirty="0"/>
              <a:t>once a user has gathered information throughout their search processes, sites that have the most clicks would yield a higher goodness measure when their information is deemed useful by an increasingly better informed user.</a:t>
            </a:r>
            <a:endParaRPr lang="zh-CN" altLang="zh-CN" sz="2400" dirty="0"/>
          </a:p>
          <a:p>
            <a:r>
              <a:rPr lang="zh-CN" altLang="zh-CN" sz="2400" dirty="0"/>
              <a:t>网页顺序：也很重要</a:t>
            </a:r>
          </a:p>
          <a:p>
            <a:endParaRPr lang="zh-CN" altLang="en-US" sz="2400" dirty="0"/>
          </a:p>
        </p:txBody>
      </p:sp>
    </p:spTree>
    <p:extLst>
      <p:ext uri="{BB962C8B-B14F-4D97-AF65-F5344CB8AC3E}">
        <p14:creationId xmlns:p14="http://schemas.microsoft.com/office/powerpoint/2010/main" val="74714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966452"/>
            <a:ext cx="10515600" cy="2428567"/>
          </a:xfrm>
        </p:spPr>
        <p:txBody>
          <a:bodyPr>
            <a:normAutofit/>
          </a:bodyPr>
          <a:lstStyle/>
          <a:p>
            <a:r>
              <a:rPr lang="en-US" altLang="zh-CN" sz="2400" dirty="0"/>
              <a:t>12. </a:t>
            </a:r>
            <a:r>
              <a:rPr lang="zh-CN" altLang="zh-CN" sz="2400" dirty="0"/>
              <a:t>讨论：</a:t>
            </a:r>
            <a:r>
              <a:rPr lang="en-US" altLang="zh-CN" sz="2400" dirty="0"/>
              <a:t>We showed that the information coverage and the order of the recommended queries and pages at the end of each search trail are more important than merely providing a set of useful or relevant Web pages to the under-performing users.</a:t>
            </a:r>
            <a:endParaRPr lang="zh-CN" altLang="zh-CN" sz="2400" dirty="0"/>
          </a:p>
          <a:p>
            <a:r>
              <a:rPr lang="zh-CN" altLang="zh-CN" sz="2400" dirty="0"/>
              <a:t>问题：探索性的搜索任务主要涵盖一般知识，而不需要高度专门化的领域专业知识</a:t>
            </a:r>
          </a:p>
          <a:p>
            <a:endParaRPr lang="zh-CN" altLang="en-US" sz="2400" dirty="0"/>
          </a:p>
        </p:txBody>
      </p:sp>
    </p:spTree>
    <p:extLst>
      <p:ext uri="{BB962C8B-B14F-4D97-AF65-F5344CB8AC3E}">
        <p14:creationId xmlns:p14="http://schemas.microsoft.com/office/powerpoint/2010/main" val="15502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841375"/>
            <a:ext cx="10515600" cy="1325563"/>
          </a:xfrm>
        </p:spPr>
        <p:txBody>
          <a:bodyPr>
            <a:normAutofit/>
          </a:bodyPr>
          <a:lstStyle/>
          <a:p>
            <a:r>
              <a:rPr lang="en-US" altLang="zh-CN" sz="3200" dirty="0"/>
              <a:t>Building the Trail Best Traveled: Effects of Domain Knowledge on Web Search Trailblazing</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41277"/>
            <a:ext cx="10515600" cy="1268157"/>
          </a:xfrm>
        </p:spPr>
        <p:txBody>
          <a:bodyPr>
            <a:normAutofit/>
          </a:bodyPr>
          <a:lstStyle/>
          <a:p>
            <a:r>
              <a:rPr lang="en-US" altLang="zh-CN" sz="2400" dirty="0"/>
              <a:t>1.</a:t>
            </a:r>
            <a:r>
              <a:rPr lang="zh-CN" altLang="zh-CN" sz="2400" dirty="0"/>
              <a:t>①</a:t>
            </a:r>
            <a:r>
              <a:rPr lang="en-US" altLang="zh-CN" sz="2400" dirty="0"/>
              <a:t>How users blaze trails in a Web search context</a:t>
            </a:r>
            <a:r>
              <a:rPr lang="zh-CN" altLang="zh-CN" sz="2400" dirty="0"/>
              <a:t>；②</a:t>
            </a:r>
            <a:r>
              <a:rPr lang="en-US" altLang="zh-CN" sz="2400" dirty="0"/>
              <a:t>Similarities and differences in how domain experts and novices blaze trails, and if and how the trails eventually generated by the two groups differ</a:t>
            </a:r>
            <a:endParaRPr lang="zh-CN" altLang="zh-CN" sz="2400" dirty="0"/>
          </a:p>
        </p:txBody>
      </p:sp>
    </p:spTree>
    <p:extLst>
      <p:ext uri="{BB962C8B-B14F-4D97-AF65-F5344CB8AC3E}">
        <p14:creationId xmlns:p14="http://schemas.microsoft.com/office/powerpoint/2010/main" val="313960486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3015</Words>
  <Application>Microsoft Office PowerPoint</Application>
  <PresentationFormat>宽屏</PresentationFormat>
  <Paragraphs>114</Paragraphs>
  <Slides>33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33</vt:i4>
      </vt:variant>
    </vt:vector>
  </HeadingPairs>
  <TitlesOfParts>
    <vt:vector size="36" baseType="lpstr">
      <vt:lpstr>Arial</vt:lpstr>
      <vt:lpstr>Times New Roman</vt:lpstr>
      <vt:lpstr>Office Theme</vt:lpstr>
      <vt:lpstr>Evaluating user search trails in exploratory search tasks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Building the Trail Best Traveled: Effects of Domain Knowledge on Web Search Trailblazing</vt:lpstr>
      <vt:lpstr>PowerPoint 演示文稿</vt:lpstr>
      <vt:lpstr>PowerPoint 演示文稿</vt:lpstr>
      <vt:lpstr>PowerPoint 演示文稿</vt:lpstr>
      <vt:lpstr>PowerPoint 演示文稿</vt:lpstr>
      <vt:lpstr>PowerPoint 演示文稿</vt:lpstr>
      <vt:lpstr>PowerPoint 演示文稿</vt:lpstr>
      <vt:lpstr>Assessing the Scenic Route: Measuring the Value of Search Trails in Web Logs</vt:lpstr>
      <vt:lpstr>PowerPoint 演示文稿</vt:lpstr>
      <vt:lpstr>PowerPoint 演示文稿</vt:lpstr>
      <vt:lpstr>Mao, J., Liu, Y., Kando, N., Zhang, M., &amp; Ma, S.(2018). How does domain expertise affect users' search interaction and outcome in exploratory search?. Acm Transactions on Information Systems, 36(4), 42.1-42.30.</vt:lpstr>
      <vt:lpstr>PowerPoint 演示文稿</vt:lpstr>
      <vt:lpstr>PowerPoint 演示文稿</vt:lpstr>
      <vt:lpstr>PowerPoint 演示文稿</vt:lpstr>
      <vt:lpstr>Liu, J., &amp; Zhang, X.(2019). The role of domain knowledge in document selection from search results. Journal of the Association for Information Science and Technology, 70(11), 1236-1247.</vt:lpstr>
      <vt:lpstr>PowerPoint 演示文稿</vt:lpstr>
      <vt:lpstr>PowerPoint 演示文稿</vt:lpstr>
      <vt:lpstr>PowerPoint 演示文稿</vt:lpstr>
      <vt:lpstr>PowerPoint 演示文稿</vt:lpstr>
      <vt:lpstr>PowerPoint 演示文稿</vt:lpstr>
      <vt:lpstr>Assessing the Scenic Route: Measuring the Value of Search Trails in Web Logs</vt:lpstr>
      <vt:lpstr>Assessing the Scenic Route: Measuring the Value of Search Trails in Web Logs</vt:lpstr>
      <vt:lpstr>Assessing the Scenic Route: Measuring the Value of Search Trails in Web Logs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逸飞 徐</dc:creator>
  <cp:lastModifiedBy>逸飞 徐</cp:lastModifiedBy>
  <cp:revision>4</cp:revision>
  <dcterms:created xsi:type="dcterms:W3CDTF">2020-06-02T17:32:41Z</dcterms:created>
  <dcterms:modified xsi:type="dcterms:W3CDTF">2020-06-02T18:11:24Z</dcterms:modified>
</cp:coreProperties>
</file>