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7" r:id="rId3"/>
    <p:sldId id="258" r:id="rId4"/>
    <p:sldId id="259" r:id="rId5"/>
    <p:sldId id="260" r:id="rId6"/>
    <p:sldId id="261" r:id="rId7"/>
    <p:sldId id="262" r:id="rId8"/>
    <p:sldId id="263" r:id="rId9"/>
    <p:sldId id="264" r:id="rId10"/>
    <p:sldId id="265" r:id="rId11"/>
    <p:sldId id="266" r:id="rId12"/>
    <p:sldId id="281" r:id="rId13"/>
    <p:sldId id="283" r:id="rId14"/>
    <p:sldId id="284" r:id="rId15"/>
    <p:sldId id="291" r:id="rId16"/>
    <p:sldId id="292" r:id="rId17"/>
    <p:sldId id="285" r:id="rId18"/>
    <p:sldId id="294" r:id="rId19"/>
    <p:sldId id="293" r:id="rId20"/>
    <p:sldId id="289" r:id="rId21"/>
    <p:sldId id="295" r:id="rId22"/>
    <p:sldId id="296" r:id="rId23"/>
    <p:sldId id="297" r:id="rId24"/>
    <p:sldId id="298" r:id="rId25"/>
    <p:sldId id="29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81467" autoAdjust="0"/>
  </p:normalViewPr>
  <p:slideViewPr>
    <p:cSldViewPr snapToGrid="0">
      <p:cViewPr varScale="1">
        <p:scale>
          <a:sx n="55" d="100"/>
          <a:sy n="55" d="100"/>
        </p:scale>
        <p:origin x="1020" y="36"/>
      </p:cViewPr>
      <p:guideLst/>
    </p:cSldViewPr>
  </p:slideViewPr>
  <p:outlineViewPr>
    <p:cViewPr>
      <p:scale>
        <a:sx n="33" d="100"/>
        <a:sy n="33" d="100"/>
      </p:scale>
      <p:origin x="0" y="-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8A01037-B8A6-41C3-A089-905FF6ACE8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4B17D18-399D-4F13-A112-98EB7C09659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6F94C-1C3F-4AAF-A8E1-A9E2FE82D42A}" type="datetimeFigureOut">
              <a:rPr lang="zh-CN" altLang="en-US" smtClean="0"/>
              <a:t>2020-06-03</a:t>
            </a:fld>
            <a:endParaRPr lang="zh-CN" altLang="en-US"/>
          </a:p>
        </p:txBody>
      </p:sp>
      <p:sp>
        <p:nvSpPr>
          <p:cNvPr id="4" name="幻灯片图像占位符 3">
            <a:extLst>
              <a:ext uri="{FF2B5EF4-FFF2-40B4-BE49-F238E27FC236}">
                <a16:creationId xmlns:a16="http://schemas.microsoft.com/office/drawing/2014/main" id="{FA2D0A26-BC60-4432-9AD3-688BE7AC358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5160467F-2E1E-415C-A0BD-B67461B0B18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46C0C8DB-891C-4A2D-8CBB-30F4EF59AB5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492E4B4E-23E3-46C0-9EB4-C67CA276B3F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079F2B-6E0F-48F5-B8C0-89F354D1719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①</a:t>
            </a:r>
            <a:r>
              <a:rPr lang="en-US" altLang="zh-CN" dirty="0">
                <a:latin typeface="Times New Roman" panose="02020603050405020304" pitchFamily="18" charset="0"/>
                <a:cs typeface="Times New Roman" panose="02020603050405020304" pitchFamily="18" charset="0"/>
              </a:rPr>
              <a:t>broad trail condition, the trails came from participants in a previous study who completed task version U (no items or dimensions) for the same task topic. </a:t>
            </a:r>
            <a:r>
              <a:rPr lang="zh-CN" altLang="en-US" dirty="0">
                <a:latin typeface="Times New Roman" panose="02020603050405020304" pitchFamily="18" charset="0"/>
                <a:cs typeface="Times New Roman" panose="02020603050405020304" pitchFamily="18" charset="0"/>
              </a:rPr>
              <a:t>②</a:t>
            </a:r>
            <a:r>
              <a:rPr lang="en-US" altLang="zh-CN" dirty="0">
                <a:latin typeface="Times New Roman" panose="02020603050405020304" pitchFamily="18" charset="0"/>
                <a:cs typeface="Times New Roman" panose="02020603050405020304" pitchFamily="18" charset="0"/>
              </a:rPr>
              <a:t>narrow trail condition, the trails came from participants who completed task version B (two items, one dimension).</a:t>
            </a:r>
          </a:p>
          <a:p>
            <a:r>
              <a:rPr lang="zh-CN" altLang="en-US" dirty="0">
                <a:latin typeface="Times New Roman" panose="02020603050405020304" pitchFamily="18" charset="0"/>
                <a:cs typeface="Times New Roman" panose="02020603050405020304" pitchFamily="18" charset="0"/>
              </a:rPr>
              <a:t>相同</a:t>
            </a:r>
            <a:r>
              <a:rPr lang="en-US" altLang="zh-CN" dirty="0">
                <a:latin typeface="Times New Roman" panose="02020603050405020304" pitchFamily="18" charset="0"/>
                <a:cs typeface="Times New Roman" panose="02020603050405020304" pitchFamily="18" charset="0"/>
              </a:rPr>
              <a:t>scope</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trail</a:t>
            </a:r>
            <a:r>
              <a:rPr lang="zh-CN" altLang="en-US" dirty="0">
                <a:latin typeface="Times New Roman" panose="02020603050405020304" pitchFamily="18" charset="0"/>
                <a:cs typeface="Times New Roman" panose="02020603050405020304" pitchFamily="18" charset="0"/>
              </a:rPr>
              <a:t>最好，否则提供宽径的</a:t>
            </a:r>
            <a:endParaRPr lang="zh-CN" altLang="en-US" dirty="0"/>
          </a:p>
        </p:txBody>
      </p:sp>
      <p:sp>
        <p:nvSpPr>
          <p:cNvPr id="4" name="灯片编号占位符 3"/>
          <p:cNvSpPr>
            <a:spLocks noGrp="1"/>
          </p:cNvSpPr>
          <p:nvPr>
            <p:ph type="sldNum" sz="quarter" idx="5"/>
          </p:nvPr>
        </p:nvSpPr>
        <p:spPr/>
        <p:txBody>
          <a:bodyPr/>
          <a:lstStyle/>
          <a:p>
            <a:fld id="{203DF6A5-FDD2-4F98-8209-33EF3FABA57C}" type="slidenum">
              <a:rPr lang="zh-CN" altLang="en-US" smtClean="0"/>
              <a:t>2</a:t>
            </a:fld>
            <a:endParaRPr lang="zh-CN" altLang="en-US"/>
          </a:p>
        </p:txBody>
      </p:sp>
    </p:spTree>
    <p:extLst>
      <p:ext uri="{BB962C8B-B14F-4D97-AF65-F5344CB8AC3E}">
        <p14:creationId xmlns:p14="http://schemas.microsoft.com/office/powerpoint/2010/main" val="81071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专家会选择有摘要、结构的网页，而新手会偏向于使用内容丰富（可能很复杂）的网页</a:t>
            </a:r>
          </a:p>
        </p:txBody>
      </p:sp>
      <p:sp>
        <p:nvSpPr>
          <p:cNvPr id="4" name="灯片编号占位符 3"/>
          <p:cNvSpPr>
            <a:spLocks noGrp="1"/>
          </p:cNvSpPr>
          <p:nvPr>
            <p:ph type="sldNum" sz="quarter" idx="5"/>
          </p:nvPr>
        </p:nvSpPr>
        <p:spPr/>
        <p:txBody>
          <a:bodyPr/>
          <a:lstStyle/>
          <a:p>
            <a:fld id="{FC079F2B-6E0F-48F5-B8C0-89F354D1719B}" type="slidenum">
              <a:rPr lang="zh-CN" altLang="en-US" smtClean="0"/>
              <a:t>7</a:t>
            </a:fld>
            <a:endParaRPr lang="zh-CN" altLang="en-US"/>
          </a:p>
        </p:txBody>
      </p:sp>
    </p:spTree>
    <p:extLst>
      <p:ext uri="{BB962C8B-B14F-4D97-AF65-F5344CB8AC3E}">
        <p14:creationId xmlns:p14="http://schemas.microsoft.com/office/powerpoint/2010/main" val="4251560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领域专家拥有更高的搜索任务完成成功率，但是专家用户和新手用户在搜索满意度方面没有显著差异。</a:t>
            </a:r>
          </a:p>
          <a:p>
            <a:pPr lvl="0"/>
            <a:r>
              <a:rPr lang="zh-CN" altLang="zh-CN" sz="1200" kern="1200" dirty="0">
                <a:solidFill>
                  <a:schemeClr val="tx1"/>
                </a:solidFill>
                <a:effectLst/>
                <a:latin typeface="+mn-lt"/>
                <a:ea typeface="+mn-ea"/>
                <a:cs typeface="+mn-cs"/>
              </a:rPr>
              <a:t>领域专家可以更有效的完成搜索任务；任务描述是用户检索词的主要来源，熟悉的领域和不熟悉的领域对比，用户在探索不熟悉的领域时，会更多地使用来自</a:t>
            </a:r>
            <a:r>
              <a:rPr lang="en-US" altLang="zh-CN" sz="1200" kern="1200" dirty="0">
                <a:solidFill>
                  <a:schemeClr val="tx1"/>
                </a:solidFill>
                <a:effectLst/>
                <a:latin typeface="+mn-lt"/>
                <a:ea typeface="+mn-ea"/>
                <a:cs typeface="+mn-cs"/>
              </a:rPr>
              <a:t>SERPs</a:t>
            </a:r>
            <a:r>
              <a:rPr lang="zh-CN" altLang="zh-CN" sz="1200" kern="1200" dirty="0">
                <a:solidFill>
                  <a:schemeClr val="tx1"/>
                </a:solidFill>
                <a:effectLst/>
                <a:latin typeface="+mn-lt"/>
                <a:ea typeface="+mn-ea"/>
                <a:cs typeface="+mn-cs"/>
              </a:rPr>
              <a:t>界面和内容页面的词语作为检索词；被领域专家点击的结果页面不一定更有用；领域专家在阅读内容页面时认知负担较小。</a:t>
            </a:r>
          </a:p>
          <a:p>
            <a:pPr lvl="0"/>
            <a:r>
              <a:rPr lang="zh-CN" altLang="zh-CN" sz="1200" kern="1200" dirty="0">
                <a:solidFill>
                  <a:schemeClr val="tx1"/>
                </a:solidFill>
                <a:effectLst/>
                <a:latin typeface="+mn-lt"/>
                <a:ea typeface="+mn-ea"/>
                <a:cs typeface="+mn-cs"/>
              </a:rPr>
              <a:t>来自政治领域的被试在完成领域内搜索任务时，投入较少的搜索努力并感到更满足；医学领域的被试使用了更多新的查询术语（而不是来自任务描述、内容页面或</a:t>
            </a:r>
            <a:r>
              <a:rPr lang="en-US" altLang="zh-CN" sz="1200" kern="1200" dirty="0">
                <a:solidFill>
                  <a:schemeClr val="tx1"/>
                </a:solidFill>
                <a:effectLst/>
                <a:latin typeface="+mn-lt"/>
                <a:ea typeface="+mn-ea"/>
                <a:cs typeface="+mn-cs"/>
              </a:rPr>
              <a:t>SERP</a:t>
            </a:r>
            <a:r>
              <a:rPr lang="zh-CN" altLang="zh-CN" sz="1200" kern="1200" dirty="0">
                <a:solidFill>
                  <a:schemeClr val="tx1"/>
                </a:solidFill>
                <a:effectLst/>
                <a:latin typeface="+mn-lt"/>
                <a:ea typeface="+mn-ea"/>
                <a:cs typeface="+mn-cs"/>
              </a:rPr>
              <a:t>页面），这些术语可能来自他们的先验知识他们的专业领域。</a:t>
            </a:r>
          </a:p>
          <a:p>
            <a:endParaRPr lang="zh-CN" altLang="en-US" dirty="0"/>
          </a:p>
        </p:txBody>
      </p:sp>
      <p:sp>
        <p:nvSpPr>
          <p:cNvPr id="4" name="灯片编号占位符 3"/>
          <p:cNvSpPr>
            <a:spLocks noGrp="1"/>
          </p:cNvSpPr>
          <p:nvPr>
            <p:ph type="sldNum" sz="quarter" idx="5"/>
          </p:nvPr>
        </p:nvSpPr>
        <p:spPr/>
        <p:txBody>
          <a:bodyPr/>
          <a:lstStyle/>
          <a:p>
            <a:fld id="{FC079F2B-6E0F-48F5-B8C0-89F354D1719B}" type="slidenum">
              <a:rPr lang="zh-CN" altLang="en-US" smtClean="0"/>
              <a:t>12</a:t>
            </a:fld>
            <a:endParaRPr lang="zh-CN" altLang="en-US"/>
          </a:p>
        </p:txBody>
      </p:sp>
    </p:spTree>
    <p:extLst>
      <p:ext uri="{BB962C8B-B14F-4D97-AF65-F5344CB8AC3E}">
        <p14:creationId xmlns:p14="http://schemas.microsoft.com/office/powerpoint/2010/main" val="414605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虽然有一些共同的文档（少于所有文档的</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）是被高领域知识水平用户和低领域知识水平用户同时选择，但是两组用户选择的文档集合存在差异，而且领域专家阅读的文档数量高于新手用户。</a:t>
            </a:r>
          </a:p>
          <a:p>
            <a:pPr lvl="0"/>
            <a:r>
              <a:rPr lang="zh-CN" altLang="zh-CN" sz="1200" kern="1200" dirty="0">
                <a:solidFill>
                  <a:schemeClr val="tx1"/>
                </a:solidFill>
                <a:effectLst/>
                <a:latin typeface="+mn-lt"/>
                <a:ea typeface="+mn-ea"/>
                <a:cs typeface="+mn-cs"/>
              </a:rPr>
              <a:t>领域的新手用户更倾向于查看在</a:t>
            </a:r>
            <a:r>
              <a:rPr lang="en-US" altLang="zh-CN" sz="1200" kern="1200" dirty="0">
                <a:solidFill>
                  <a:schemeClr val="tx1"/>
                </a:solidFill>
                <a:effectLst/>
                <a:latin typeface="+mn-lt"/>
                <a:ea typeface="+mn-ea"/>
                <a:cs typeface="+mn-cs"/>
              </a:rPr>
              <a:t>SERPs</a:t>
            </a:r>
            <a:r>
              <a:rPr lang="zh-CN" altLang="zh-CN" sz="1200" kern="1200" dirty="0">
                <a:solidFill>
                  <a:schemeClr val="tx1"/>
                </a:solidFill>
                <a:effectLst/>
                <a:latin typeface="+mn-lt"/>
                <a:ea typeface="+mn-ea"/>
                <a:cs typeface="+mn-cs"/>
              </a:rPr>
              <a:t>页面上排序较高的文档。</a:t>
            </a:r>
          </a:p>
          <a:p>
            <a:pPr lvl="0"/>
            <a:r>
              <a:rPr lang="zh-CN" altLang="zh-CN" sz="1200" kern="1200" dirty="0">
                <a:solidFill>
                  <a:schemeClr val="tx1"/>
                </a:solidFill>
                <a:effectLst/>
                <a:latin typeface="+mn-lt"/>
                <a:ea typeface="+mn-ea"/>
                <a:cs typeface="+mn-cs"/>
              </a:rPr>
              <a:t>领域专家对自己所选定的文档的相关性的自我评分较高，他们所选的文档由</a:t>
            </a:r>
            <a:r>
              <a:rPr lang="en-US" altLang="zh-CN" sz="1200" kern="1200" dirty="0">
                <a:solidFill>
                  <a:schemeClr val="tx1"/>
                </a:solidFill>
                <a:effectLst/>
                <a:latin typeface="+mn-lt"/>
                <a:ea typeface="+mn-ea"/>
                <a:cs typeface="+mn-cs"/>
              </a:rPr>
              <a:t>TREC</a:t>
            </a:r>
            <a:r>
              <a:rPr lang="zh-CN" altLang="zh-CN" sz="1200" kern="1200" dirty="0">
                <a:solidFill>
                  <a:schemeClr val="tx1"/>
                </a:solidFill>
                <a:effectLst/>
                <a:latin typeface="+mn-lt"/>
                <a:ea typeface="+mn-ea"/>
                <a:cs typeface="+mn-cs"/>
              </a:rPr>
              <a:t>评定的分数也更高。</a:t>
            </a:r>
          </a:p>
          <a:p>
            <a:pPr lvl="0"/>
            <a:r>
              <a:rPr lang="zh-CN" altLang="zh-CN" sz="1200" kern="1200" dirty="0">
                <a:solidFill>
                  <a:schemeClr val="tx1"/>
                </a:solidFill>
                <a:effectLst/>
                <a:latin typeface="+mn-lt"/>
                <a:ea typeface="+mn-ea"/>
                <a:cs typeface="+mn-cs"/>
              </a:rPr>
              <a:t>领域专家选择的文档较长，他们选择的文档中拥有更多的</a:t>
            </a:r>
            <a:r>
              <a:rPr lang="en-US" altLang="zh-CN" sz="1200" kern="1200" dirty="0" err="1">
                <a:solidFill>
                  <a:schemeClr val="tx1"/>
                </a:solidFill>
                <a:effectLst/>
                <a:latin typeface="+mn-lt"/>
                <a:ea typeface="+mn-ea"/>
                <a:cs typeface="+mn-cs"/>
              </a:rPr>
              <a:t>MeSH</a:t>
            </a:r>
            <a:r>
              <a:rPr lang="zh-CN" altLang="zh-CN" sz="1200" kern="1200" dirty="0">
                <a:solidFill>
                  <a:schemeClr val="tx1"/>
                </a:solidFill>
                <a:effectLst/>
                <a:latin typeface="+mn-lt"/>
                <a:ea typeface="+mn-ea"/>
                <a:cs typeface="+mn-cs"/>
              </a:rPr>
              <a:t>词汇表中的术语，和更多宽泛的</a:t>
            </a:r>
            <a:r>
              <a:rPr lang="en-US" altLang="zh-CN" sz="1200" kern="1200" dirty="0" err="1">
                <a:solidFill>
                  <a:schemeClr val="tx1"/>
                </a:solidFill>
                <a:effectLst/>
                <a:latin typeface="+mn-lt"/>
                <a:ea typeface="+mn-ea"/>
                <a:cs typeface="+mn-cs"/>
              </a:rPr>
              <a:t>MeSH</a:t>
            </a:r>
            <a:r>
              <a:rPr lang="zh-CN" altLang="zh-CN" sz="1200" kern="1200" dirty="0">
                <a:solidFill>
                  <a:schemeClr val="tx1"/>
                </a:solidFill>
                <a:effectLst/>
                <a:latin typeface="+mn-lt"/>
                <a:ea typeface="+mn-ea"/>
                <a:cs typeface="+mn-cs"/>
              </a:rPr>
              <a:t>词汇。</a:t>
            </a:r>
          </a:p>
          <a:p>
            <a:endParaRPr lang="zh-CN" altLang="en-US" dirty="0"/>
          </a:p>
        </p:txBody>
      </p:sp>
      <p:sp>
        <p:nvSpPr>
          <p:cNvPr id="4" name="灯片编号占位符 3"/>
          <p:cNvSpPr>
            <a:spLocks noGrp="1"/>
          </p:cNvSpPr>
          <p:nvPr>
            <p:ph type="sldNum" sz="quarter" idx="5"/>
          </p:nvPr>
        </p:nvSpPr>
        <p:spPr/>
        <p:txBody>
          <a:bodyPr/>
          <a:lstStyle/>
          <a:p>
            <a:fld id="{FC079F2B-6E0F-48F5-B8C0-89F354D1719B}" type="slidenum">
              <a:rPr lang="zh-CN" altLang="en-US" smtClean="0"/>
              <a:t>15</a:t>
            </a:fld>
            <a:endParaRPr lang="zh-CN" altLang="en-US"/>
          </a:p>
        </p:txBody>
      </p:sp>
    </p:spTree>
    <p:extLst>
      <p:ext uri="{BB962C8B-B14F-4D97-AF65-F5344CB8AC3E}">
        <p14:creationId xmlns:p14="http://schemas.microsoft.com/office/powerpoint/2010/main" val="428348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D-qual</a:t>
            </a:r>
            <a:r>
              <a:rPr lang="zh-CN" altLang="en-US" dirty="0"/>
              <a:t>：学习深度，</a:t>
            </a:r>
            <a:r>
              <a:rPr lang="en-US" altLang="zh-CN" dirty="0"/>
              <a:t>D-</a:t>
            </a:r>
            <a:r>
              <a:rPr lang="en-US" altLang="zh-CN" dirty="0" err="1"/>
              <a:t>intrp</a:t>
            </a:r>
            <a:r>
              <a:rPr lang="zh-CN" altLang="en-US" dirty="0"/>
              <a:t>：学习广度</a:t>
            </a:r>
          </a:p>
        </p:txBody>
      </p:sp>
      <p:sp>
        <p:nvSpPr>
          <p:cNvPr id="4" name="灯片编号占位符 3"/>
          <p:cNvSpPr>
            <a:spLocks noGrp="1"/>
          </p:cNvSpPr>
          <p:nvPr>
            <p:ph type="sldNum" sz="quarter" idx="5"/>
          </p:nvPr>
        </p:nvSpPr>
        <p:spPr/>
        <p:txBody>
          <a:bodyPr/>
          <a:lstStyle/>
          <a:p>
            <a:fld id="{FC079F2B-6E0F-48F5-B8C0-89F354D1719B}" type="slidenum">
              <a:rPr lang="zh-CN" altLang="en-US" smtClean="0"/>
              <a:t>17</a:t>
            </a:fld>
            <a:endParaRPr lang="zh-CN" altLang="en-US"/>
          </a:p>
        </p:txBody>
      </p:sp>
    </p:spTree>
    <p:extLst>
      <p:ext uri="{BB962C8B-B14F-4D97-AF65-F5344CB8AC3E}">
        <p14:creationId xmlns:p14="http://schemas.microsoft.com/office/powerpoint/2010/main" val="3049839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079F2B-6E0F-48F5-B8C0-89F354D1719B}" type="slidenum">
              <a:rPr lang="zh-CN" altLang="en-US" smtClean="0"/>
              <a:t>19</a:t>
            </a:fld>
            <a:endParaRPr lang="zh-CN" altLang="en-US"/>
          </a:p>
        </p:txBody>
      </p:sp>
    </p:spTree>
    <p:extLst>
      <p:ext uri="{BB962C8B-B14F-4D97-AF65-F5344CB8AC3E}">
        <p14:creationId xmlns:p14="http://schemas.microsoft.com/office/powerpoint/2010/main" val="416508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2C17B-C89E-4256-B325-BC6C049075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0ED60B1-2EA1-4285-B0FE-DA42AD89E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C3D6C0-9B88-4541-BB44-EC825665DB49}"/>
              </a:ext>
            </a:extLst>
          </p:cNvPr>
          <p:cNvSpPr>
            <a:spLocks noGrp="1"/>
          </p:cNvSpPr>
          <p:nvPr>
            <p:ph type="dt" sz="half" idx="10"/>
          </p:nvPr>
        </p:nvSpPr>
        <p:spPr/>
        <p:txBody>
          <a:bodyPr/>
          <a:lstStyle/>
          <a:p>
            <a:fld id="{2076B886-DC48-4CC4-8A99-F876B77EBCA2}" type="datetimeFigureOut">
              <a:rPr lang="zh-CN" altLang="en-US" smtClean="0"/>
              <a:t>2020-06-03</a:t>
            </a:fld>
            <a:endParaRPr lang="zh-CN" altLang="en-US"/>
          </a:p>
        </p:txBody>
      </p:sp>
      <p:sp>
        <p:nvSpPr>
          <p:cNvPr id="5" name="页脚占位符 4">
            <a:extLst>
              <a:ext uri="{FF2B5EF4-FFF2-40B4-BE49-F238E27FC236}">
                <a16:creationId xmlns:a16="http://schemas.microsoft.com/office/drawing/2014/main" id="{78DD3E76-8B56-4560-82BF-D75FBE96E4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CD27AC-C1EF-49EA-B26A-61C5577937BD}"/>
              </a:ext>
            </a:extLst>
          </p:cNvPr>
          <p:cNvSpPr>
            <a:spLocks noGrp="1"/>
          </p:cNvSpPr>
          <p:nvPr>
            <p:ph type="sldNum" sz="quarter" idx="12"/>
          </p:nvPr>
        </p:nvSpPr>
        <p:spPr/>
        <p:txBody>
          <a:bodyPr/>
          <a:lstStyle/>
          <a:p>
            <a:fld id="{25A6EE22-43B8-42A1-9037-01B0ED2CB08E}" type="slidenum">
              <a:rPr lang="zh-CN" altLang="en-US" smtClean="0"/>
              <a:t>‹#›</a:t>
            </a:fld>
            <a:endParaRPr lang="zh-CN" altLang="en-US"/>
          </a:p>
        </p:txBody>
      </p:sp>
    </p:spTree>
    <p:extLst>
      <p:ext uri="{BB962C8B-B14F-4D97-AF65-F5344CB8AC3E}">
        <p14:creationId xmlns:p14="http://schemas.microsoft.com/office/powerpoint/2010/main" val="349659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8627C-C5D0-4C70-8301-D600122AA8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9CFB85-67DA-49F4-B97D-F283E213E2F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48E3D17-9DDC-47B4-869D-016B9E1D85A2}"/>
              </a:ext>
            </a:extLst>
          </p:cNvPr>
          <p:cNvSpPr>
            <a:spLocks noGrp="1"/>
          </p:cNvSpPr>
          <p:nvPr>
            <p:ph type="dt" sz="half" idx="10"/>
          </p:nvPr>
        </p:nvSpPr>
        <p:spPr/>
        <p:txBody>
          <a:bodyPr/>
          <a:lstStyle/>
          <a:p>
            <a:fld id="{2076B886-DC48-4CC4-8A99-F876B77EBCA2}" type="datetimeFigureOut">
              <a:rPr lang="zh-CN" altLang="en-US" smtClean="0"/>
              <a:t>2020-06-03</a:t>
            </a:fld>
            <a:endParaRPr lang="zh-CN" altLang="en-US"/>
          </a:p>
        </p:txBody>
      </p:sp>
      <p:sp>
        <p:nvSpPr>
          <p:cNvPr id="5" name="页脚占位符 4">
            <a:extLst>
              <a:ext uri="{FF2B5EF4-FFF2-40B4-BE49-F238E27FC236}">
                <a16:creationId xmlns:a16="http://schemas.microsoft.com/office/drawing/2014/main" id="{7D06E032-010B-46E5-924C-355349822C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1419D0-3814-4E1F-BBF5-A70294DC979B}"/>
              </a:ext>
            </a:extLst>
          </p:cNvPr>
          <p:cNvSpPr>
            <a:spLocks noGrp="1"/>
          </p:cNvSpPr>
          <p:nvPr>
            <p:ph type="sldNum" sz="quarter" idx="12"/>
          </p:nvPr>
        </p:nvSpPr>
        <p:spPr/>
        <p:txBody>
          <a:bodyPr/>
          <a:lstStyle/>
          <a:p>
            <a:fld id="{25A6EE22-43B8-42A1-9037-01B0ED2CB08E}" type="slidenum">
              <a:rPr lang="zh-CN" altLang="en-US" smtClean="0"/>
              <a:t>‹#›</a:t>
            </a:fld>
            <a:endParaRPr lang="zh-CN" altLang="en-US"/>
          </a:p>
        </p:txBody>
      </p:sp>
    </p:spTree>
    <p:extLst>
      <p:ext uri="{BB962C8B-B14F-4D97-AF65-F5344CB8AC3E}">
        <p14:creationId xmlns:p14="http://schemas.microsoft.com/office/powerpoint/2010/main" val="173711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8F04D9-DC57-49A2-BC8B-6CCAF9854BF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2FB9A06-58F6-4310-BCB6-8457A50E233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F35F68-7413-4E82-9231-F5BDA81D7157}"/>
              </a:ext>
            </a:extLst>
          </p:cNvPr>
          <p:cNvSpPr>
            <a:spLocks noGrp="1"/>
          </p:cNvSpPr>
          <p:nvPr>
            <p:ph type="dt" sz="half" idx="10"/>
          </p:nvPr>
        </p:nvSpPr>
        <p:spPr/>
        <p:txBody>
          <a:bodyPr/>
          <a:lstStyle/>
          <a:p>
            <a:fld id="{2076B886-DC48-4CC4-8A99-F876B77EBCA2}" type="datetimeFigureOut">
              <a:rPr lang="zh-CN" altLang="en-US" smtClean="0"/>
              <a:t>2020-06-03</a:t>
            </a:fld>
            <a:endParaRPr lang="zh-CN" altLang="en-US"/>
          </a:p>
        </p:txBody>
      </p:sp>
      <p:sp>
        <p:nvSpPr>
          <p:cNvPr id="5" name="页脚占位符 4">
            <a:extLst>
              <a:ext uri="{FF2B5EF4-FFF2-40B4-BE49-F238E27FC236}">
                <a16:creationId xmlns:a16="http://schemas.microsoft.com/office/drawing/2014/main" id="{8080515B-237E-4D6E-ACFE-6BADC86806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B93F75-25E4-4504-8EDD-BED9A41AC146}"/>
              </a:ext>
            </a:extLst>
          </p:cNvPr>
          <p:cNvSpPr>
            <a:spLocks noGrp="1"/>
          </p:cNvSpPr>
          <p:nvPr>
            <p:ph type="sldNum" sz="quarter" idx="12"/>
          </p:nvPr>
        </p:nvSpPr>
        <p:spPr/>
        <p:txBody>
          <a:bodyPr/>
          <a:lstStyle/>
          <a:p>
            <a:fld id="{25A6EE22-43B8-42A1-9037-01B0ED2CB08E}" type="slidenum">
              <a:rPr lang="zh-CN" altLang="en-US" smtClean="0"/>
              <a:t>‹#›</a:t>
            </a:fld>
            <a:endParaRPr lang="zh-CN" altLang="en-US"/>
          </a:p>
        </p:txBody>
      </p:sp>
    </p:spTree>
    <p:extLst>
      <p:ext uri="{BB962C8B-B14F-4D97-AF65-F5344CB8AC3E}">
        <p14:creationId xmlns:p14="http://schemas.microsoft.com/office/powerpoint/2010/main" val="1968062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502171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1944433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951805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834251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867618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396702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1301213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287607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2651D-679C-4DBE-A770-231FADCF0F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D72438-F12D-4658-B58D-AE04F52A3D3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4D88C8-6050-4D01-BD94-E1E08C4F69C6}"/>
              </a:ext>
            </a:extLst>
          </p:cNvPr>
          <p:cNvSpPr>
            <a:spLocks noGrp="1"/>
          </p:cNvSpPr>
          <p:nvPr>
            <p:ph type="dt" sz="half" idx="10"/>
          </p:nvPr>
        </p:nvSpPr>
        <p:spPr/>
        <p:txBody>
          <a:bodyPr/>
          <a:lstStyle/>
          <a:p>
            <a:fld id="{2076B886-DC48-4CC4-8A99-F876B77EBCA2}" type="datetimeFigureOut">
              <a:rPr lang="zh-CN" altLang="en-US" smtClean="0"/>
              <a:t>2020-06-03</a:t>
            </a:fld>
            <a:endParaRPr lang="zh-CN" altLang="en-US"/>
          </a:p>
        </p:txBody>
      </p:sp>
      <p:sp>
        <p:nvSpPr>
          <p:cNvPr id="5" name="页脚占位符 4">
            <a:extLst>
              <a:ext uri="{FF2B5EF4-FFF2-40B4-BE49-F238E27FC236}">
                <a16:creationId xmlns:a16="http://schemas.microsoft.com/office/drawing/2014/main" id="{145B0078-7176-47FE-90AF-79CAC1326F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589600-FDEC-4EA6-81A6-EEC567229924}"/>
              </a:ext>
            </a:extLst>
          </p:cNvPr>
          <p:cNvSpPr>
            <a:spLocks noGrp="1"/>
          </p:cNvSpPr>
          <p:nvPr>
            <p:ph type="sldNum" sz="quarter" idx="12"/>
          </p:nvPr>
        </p:nvSpPr>
        <p:spPr/>
        <p:txBody>
          <a:bodyPr/>
          <a:lstStyle/>
          <a:p>
            <a:fld id="{25A6EE22-43B8-42A1-9037-01B0ED2CB08E}" type="slidenum">
              <a:rPr lang="zh-CN" altLang="en-US" smtClean="0"/>
              <a:t>‹#›</a:t>
            </a:fld>
            <a:endParaRPr lang="zh-CN" altLang="en-US"/>
          </a:p>
        </p:txBody>
      </p:sp>
    </p:spTree>
    <p:extLst>
      <p:ext uri="{BB962C8B-B14F-4D97-AF65-F5344CB8AC3E}">
        <p14:creationId xmlns:p14="http://schemas.microsoft.com/office/powerpoint/2010/main" val="593895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2750014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3263864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255B6D-89D7-424E-8020-C2EF52A803DA}" type="datetimeFigureOut">
              <a:rPr lang="zh-CN" altLang="en-US" smtClean="0"/>
              <a:t>2020-06-03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155638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F18A4-BF81-4530-B2FA-E5BDD386FF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DE5308-67CA-4590-B695-64812173F7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51C334-5A96-4FF2-A1B4-948E5A6E0F66}"/>
              </a:ext>
            </a:extLst>
          </p:cNvPr>
          <p:cNvSpPr>
            <a:spLocks noGrp="1"/>
          </p:cNvSpPr>
          <p:nvPr>
            <p:ph type="dt" sz="half" idx="10"/>
          </p:nvPr>
        </p:nvSpPr>
        <p:spPr/>
        <p:txBody>
          <a:bodyPr/>
          <a:lstStyle/>
          <a:p>
            <a:fld id="{2076B886-DC48-4CC4-8A99-F876B77EBCA2}" type="datetimeFigureOut">
              <a:rPr lang="zh-CN" altLang="en-US" smtClean="0"/>
              <a:t>2020-06-03</a:t>
            </a:fld>
            <a:endParaRPr lang="zh-CN" altLang="en-US"/>
          </a:p>
        </p:txBody>
      </p:sp>
      <p:sp>
        <p:nvSpPr>
          <p:cNvPr id="5" name="页脚占位符 4">
            <a:extLst>
              <a:ext uri="{FF2B5EF4-FFF2-40B4-BE49-F238E27FC236}">
                <a16:creationId xmlns:a16="http://schemas.microsoft.com/office/drawing/2014/main" id="{99A2EBC3-CF57-4AF1-A740-CED724DC47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7B3A2B-28EB-4959-8D1A-CC534E6D55E4}"/>
              </a:ext>
            </a:extLst>
          </p:cNvPr>
          <p:cNvSpPr>
            <a:spLocks noGrp="1"/>
          </p:cNvSpPr>
          <p:nvPr>
            <p:ph type="sldNum" sz="quarter" idx="12"/>
          </p:nvPr>
        </p:nvSpPr>
        <p:spPr/>
        <p:txBody>
          <a:bodyPr/>
          <a:lstStyle/>
          <a:p>
            <a:fld id="{25A6EE22-43B8-42A1-9037-01B0ED2CB08E}" type="slidenum">
              <a:rPr lang="zh-CN" altLang="en-US" smtClean="0"/>
              <a:t>‹#›</a:t>
            </a:fld>
            <a:endParaRPr lang="zh-CN" altLang="en-US"/>
          </a:p>
        </p:txBody>
      </p:sp>
    </p:spTree>
    <p:extLst>
      <p:ext uri="{BB962C8B-B14F-4D97-AF65-F5344CB8AC3E}">
        <p14:creationId xmlns:p14="http://schemas.microsoft.com/office/powerpoint/2010/main" val="171174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EF46B-D0BC-4CAD-9ABE-26A7DA1911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D7E7A1-99DA-4955-B7DE-1DAA34AC329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57F2339-83D8-431F-9FD2-CB956DBC48E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89CAE2B-0DC8-4EE0-B857-0331933AE062}"/>
              </a:ext>
            </a:extLst>
          </p:cNvPr>
          <p:cNvSpPr>
            <a:spLocks noGrp="1"/>
          </p:cNvSpPr>
          <p:nvPr>
            <p:ph type="dt" sz="half" idx="10"/>
          </p:nvPr>
        </p:nvSpPr>
        <p:spPr/>
        <p:txBody>
          <a:bodyPr/>
          <a:lstStyle/>
          <a:p>
            <a:fld id="{2076B886-DC48-4CC4-8A99-F876B77EBCA2}" type="datetimeFigureOut">
              <a:rPr lang="zh-CN" altLang="en-US" smtClean="0"/>
              <a:t>2020-06-03</a:t>
            </a:fld>
            <a:endParaRPr lang="zh-CN" altLang="en-US"/>
          </a:p>
        </p:txBody>
      </p:sp>
      <p:sp>
        <p:nvSpPr>
          <p:cNvPr id="6" name="页脚占位符 5">
            <a:extLst>
              <a:ext uri="{FF2B5EF4-FFF2-40B4-BE49-F238E27FC236}">
                <a16:creationId xmlns:a16="http://schemas.microsoft.com/office/drawing/2014/main" id="{9D31880C-23CA-45CE-8D88-3A5A6334C9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B036E0-066F-4C5F-AA27-178BD163115C}"/>
              </a:ext>
            </a:extLst>
          </p:cNvPr>
          <p:cNvSpPr>
            <a:spLocks noGrp="1"/>
          </p:cNvSpPr>
          <p:nvPr>
            <p:ph type="sldNum" sz="quarter" idx="12"/>
          </p:nvPr>
        </p:nvSpPr>
        <p:spPr/>
        <p:txBody>
          <a:bodyPr/>
          <a:lstStyle/>
          <a:p>
            <a:fld id="{25A6EE22-43B8-42A1-9037-01B0ED2CB08E}" type="slidenum">
              <a:rPr lang="zh-CN" altLang="en-US" smtClean="0"/>
              <a:t>‹#›</a:t>
            </a:fld>
            <a:endParaRPr lang="zh-CN" altLang="en-US"/>
          </a:p>
        </p:txBody>
      </p:sp>
    </p:spTree>
    <p:extLst>
      <p:ext uri="{BB962C8B-B14F-4D97-AF65-F5344CB8AC3E}">
        <p14:creationId xmlns:p14="http://schemas.microsoft.com/office/powerpoint/2010/main" val="226862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A200F-1038-44D3-BC7F-E0EFFE570F9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707A1EB-FF0E-43CA-A42B-0F1F4C6FE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DED4458-6D31-40DA-96E0-ED93048BF20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4B26AB5-F8BC-4893-8B1F-6986B487A9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27A7A6C-4DEA-4DCF-8666-69B57B8B550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39EE66B-4AD4-46A3-A874-BDB18EBC8EBF}"/>
              </a:ext>
            </a:extLst>
          </p:cNvPr>
          <p:cNvSpPr>
            <a:spLocks noGrp="1"/>
          </p:cNvSpPr>
          <p:nvPr>
            <p:ph type="dt" sz="half" idx="10"/>
          </p:nvPr>
        </p:nvSpPr>
        <p:spPr/>
        <p:txBody>
          <a:bodyPr/>
          <a:lstStyle/>
          <a:p>
            <a:fld id="{2076B886-DC48-4CC4-8A99-F876B77EBCA2}" type="datetimeFigureOut">
              <a:rPr lang="zh-CN" altLang="en-US" smtClean="0"/>
              <a:t>2020-06-03</a:t>
            </a:fld>
            <a:endParaRPr lang="zh-CN" altLang="en-US"/>
          </a:p>
        </p:txBody>
      </p:sp>
      <p:sp>
        <p:nvSpPr>
          <p:cNvPr id="8" name="页脚占位符 7">
            <a:extLst>
              <a:ext uri="{FF2B5EF4-FFF2-40B4-BE49-F238E27FC236}">
                <a16:creationId xmlns:a16="http://schemas.microsoft.com/office/drawing/2014/main" id="{08AFFC9F-4A80-40BC-863C-0EE431852A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D914901-813B-4EA3-B523-060E8293A034}"/>
              </a:ext>
            </a:extLst>
          </p:cNvPr>
          <p:cNvSpPr>
            <a:spLocks noGrp="1"/>
          </p:cNvSpPr>
          <p:nvPr>
            <p:ph type="sldNum" sz="quarter" idx="12"/>
          </p:nvPr>
        </p:nvSpPr>
        <p:spPr/>
        <p:txBody>
          <a:bodyPr/>
          <a:lstStyle/>
          <a:p>
            <a:fld id="{25A6EE22-43B8-42A1-9037-01B0ED2CB08E}" type="slidenum">
              <a:rPr lang="zh-CN" altLang="en-US" smtClean="0"/>
              <a:t>‹#›</a:t>
            </a:fld>
            <a:endParaRPr lang="zh-CN" altLang="en-US"/>
          </a:p>
        </p:txBody>
      </p:sp>
    </p:spTree>
    <p:extLst>
      <p:ext uri="{BB962C8B-B14F-4D97-AF65-F5344CB8AC3E}">
        <p14:creationId xmlns:p14="http://schemas.microsoft.com/office/powerpoint/2010/main" val="217190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0E3A1-69EF-4066-8E95-7CB53471A1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642556-0D80-4222-AA52-DF11F3FF4642}"/>
              </a:ext>
            </a:extLst>
          </p:cNvPr>
          <p:cNvSpPr>
            <a:spLocks noGrp="1"/>
          </p:cNvSpPr>
          <p:nvPr>
            <p:ph type="dt" sz="half" idx="10"/>
          </p:nvPr>
        </p:nvSpPr>
        <p:spPr/>
        <p:txBody>
          <a:bodyPr/>
          <a:lstStyle/>
          <a:p>
            <a:fld id="{2076B886-DC48-4CC4-8A99-F876B77EBCA2}" type="datetimeFigureOut">
              <a:rPr lang="zh-CN" altLang="en-US" smtClean="0"/>
              <a:t>2020-06-03</a:t>
            </a:fld>
            <a:endParaRPr lang="zh-CN" altLang="en-US"/>
          </a:p>
        </p:txBody>
      </p:sp>
      <p:sp>
        <p:nvSpPr>
          <p:cNvPr id="4" name="页脚占位符 3">
            <a:extLst>
              <a:ext uri="{FF2B5EF4-FFF2-40B4-BE49-F238E27FC236}">
                <a16:creationId xmlns:a16="http://schemas.microsoft.com/office/drawing/2014/main" id="{A5A37E3E-816F-4D94-A60B-DA45E259BD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5EE4C1-424F-47CB-9D38-D9AE54FC21A4}"/>
              </a:ext>
            </a:extLst>
          </p:cNvPr>
          <p:cNvSpPr>
            <a:spLocks noGrp="1"/>
          </p:cNvSpPr>
          <p:nvPr>
            <p:ph type="sldNum" sz="quarter" idx="12"/>
          </p:nvPr>
        </p:nvSpPr>
        <p:spPr/>
        <p:txBody>
          <a:bodyPr/>
          <a:lstStyle/>
          <a:p>
            <a:fld id="{25A6EE22-43B8-42A1-9037-01B0ED2CB08E}" type="slidenum">
              <a:rPr lang="zh-CN" altLang="en-US" smtClean="0"/>
              <a:t>‹#›</a:t>
            </a:fld>
            <a:endParaRPr lang="zh-CN" altLang="en-US"/>
          </a:p>
        </p:txBody>
      </p:sp>
    </p:spTree>
    <p:extLst>
      <p:ext uri="{BB962C8B-B14F-4D97-AF65-F5344CB8AC3E}">
        <p14:creationId xmlns:p14="http://schemas.microsoft.com/office/powerpoint/2010/main" val="1859912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2A322B5-D774-4900-AF78-54F8B5B5B0ED}"/>
              </a:ext>
            </a:extLst>
          </p:cNvPr>
          <p:cNvSpPr>
            <a:spLocks noGrp="1"/>
          </p:cNvSpPr>
          <p:nvPr>
            <p:ph type="dt" sz="half" idx="10"/>
          </p:nvPr>
        </p:nvSpPr>
        <p:spPr/>
        <p:txBody>
          <a:bodyPr/>
          <a:lstStyle/>
          <a:p>
            <a:fld id="{2076B886-DC48-4CC4-8A99-F876B77EBCA2}" type="datetimeFigureOut">
              <a:rPr lang="zh-CN" altLang="en-US" smtClean="0"/>
              <a:t>2020-06-03</a:t>
            </a:fld>
            <a:endParaRPr lang="zh-CN" altLang="en-US"/>
          </a:p>
        </p:txBody>
      </p:sp>
      <p:sp>
        <p:nvSpPr>
          <p:cNvPr id="3" name="页脚占位符 2">
            <a:extLst>
              <a:ext uri="{FF2B5EF4-FFF2-40B4-BE49-F238E27FC236}">
                <a16:creationId xmlns:a16="http://schemas.microsoft.com/office/drawing/2014/main" id="{0CC7B627-399C-4044-97E5-BFD7E4AB39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6332007-A8CC-4033-9F49-5BC62D850ABD}"/>
              </a:ext>
            </a:extLst>
          </p:cNvPr>
          <p:cNvSpPr>
            <a:spLocks noGrp="1"/>
          </p:cNvSpPr>
          <p:nvPr>
            <p:ph type="sldNum" sz="quarter" idx="12"/>
          </p:nvPr>
        </p:nvSpPr>
        <p:spPr/>
        <p:txBody>
          <a:bodyPr/>
          <a:lstStyle/>
          <a:p>
            <a:fld id="{25A6EE22-43B8-42A1-9037-01B0ED2CB08E}" type="slidenum">
              <a:rPr lang="zh-CN" altLang="en-US" smtClean="0"/>
              <a:t>‹#›</a:t>
            </a:fld>
            <a:endParaRPr lang="zh-CN" altLang="en-US"/>
          </a:p>
        </p:txBody>
      </p:sp>
    </p:spTree>
    <p:extLst>
      <p:ext uri="{BB962C8B-B14F-4D97-AF65-F5344CB8AC3E}">
        <p14:creationId xmlns:p14="http://schemas.microsoft.com/office/powerpoint/2010/main" val="100026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C5087-D853-4532-B170-FB9465AB5A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2C9AD25-1496-4245-97AA-B5A399FC46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093628B-23A2-4CCE-ADC3-0A9B2DEE9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BD7752F-9B06-4B92-B938-B5949BD133FF}"/>
              </a:ext>
            </a:extLst>
          </p:cNvPr>
          <p:cNvSpPr>
            <a:spLocks noGrp="1"/>
          </p:cNvSpPr>
          <p:nvPr>
            <p:ph type="dt" sz="half" idx="10"/>
          </p:nvPr>
        </p:nvSpPr>
        <p:spPr/>
        <p:txBody>
          <a:bodyPr/>
          <a:lstStyle/>
          <a:p>
            <a:fld id="{2076B886-DC48-4CC4-8A99-F876B77EBCA2}" type="datetimeFigureOut">
              <a:rPr lang="zh-CN" altLang="en-US" smtClean="0"/>
              <a:t>2020-06-03</a:t>
            </a:fld>
            <a:endParaRPr lang="zh-CN" altLang="en-US"/>
          </a:p>
        </p:txBody>
      </p:sp>
      <p:sp>
        <p:nvSpPr>
          <p:cNvPr id="6" name="页脚占位符 5">
            <a:extLst>
              <a:ext uri="{FF2B5EF4-FFF2-40B4-BE49-F238E27FC236}">
                <a16:creationId xmlns:a16="http://schemas.microsoft.com/office/drawing/2014/main" id="{ABC02760-8426-45FF-A5AC-60D95B0FFE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AB5A71-E472-4C5C-900B-4D51E1FD902C}"/>
              </a:ext>
            </a:extLst>
          </p:cNvPr>
          <p:cNvSpPr>
            <a:spLocks noGrp="1"/>
          </p:cNvSpPr>
          <p:nvPr>
            <p:ph type="sldNum" sz="quarter" idx="12"/>
          </p:nvPr>
        </p:nvSpPr>
        <p:spPr/>
        <p:txBody>
          <a:bodyPr/>
          <a:lstStyle/>
          <a:p>
            <a:fld id="{25A6EE22-43B8-42A1-9037-01B0ED2CB08E}" type="slidenum">
              <a:rPr lang="zh-CN" altLang="en-US" smtClean="0"/>
              <a:t>‹#›</a:t>
            </a:fld>
            <a:endParaRPr lang="zh-CN" altLang="en-US"/>
          </a:p>
        </p:txBody>
      </p:sp>
    </p:spTree>
    <p:extLst>
      <p:ext uri="{BB962C8B-B14F-4D97-AF65-F5344CB8AC3E}">
        <p14:creationId xmlns:p14="http://schemas.microsoft.com/office/powerpoint/2010/main" val="217867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4284F-08E0-4B81-B657-842BDC0BD2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429844-2990-465E-8337-0DFB21C49C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FBD3D49-FCBF-49EC-BEB2-E7E828388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656B0D4-C81C-4F05-825E-8F90F9B84BF4}"/>
              </a:ext>
            </a:extLst>
          </p:cNvPr>
          <p:cNvSpPr>
            <a:spLocks noGrp="1"/>
          </p:cNvSpPr>
          <p:nvPr>
            <p:ph type="dt" sz="half" idx="10"/>
          </p:nvPr>
        </p:nvSpPr>
        <p:spPr/>
        <p:txBody>
          <a:bodyPr/>
          <a:lstStyle/>
          <a:p>
            <a:fld id="{2076B886-DC48-4CC4-8A99-F876B77EBCA2}" type="datetimeFigureOut">
              <a:rPr lang="zh-CN" altLang="en-US" smtClean="0"/>
              <a:t>2020-06-03</a:t>
            </a:fld>
            <a:endParaRPr lang="zh-CN" altLang="en-US"/>
          </a:p>
        </p:txBody>
      </p:sp>
      <p:sp>
        <p:nvSpPr>
          <p:cNvPr id="6" name="页脚占位符 5">
            <a:extLst>
              <a:ext uri="{FF2B5EF4-FFF2-40B4-BE49-F238E27FC236}">
                <a16:creationId xmlns:a16="http://schemas.microsoft.com/office/drawing/2014/main" id="{98551F92-DC64-4B09-9A1A-9D3498D977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E08A4F-2D6E-43E6-A133-399BB859E8F8}"/>
              </a:ext>
            </a:extLst>
          </p:cNvPr>
          <p:cNvSpPr>
            <a:spLocks noGrp="1"/>
          </p:cNvSpPr>
          <p:nvPr>
            <p:ph type="sldNum" sz="quarter" idx="12"/>
          </p:nvPr>
        </p:nvSpPr>
        <p:spPr/>
        <p:txBody>
          <a:bodyPr/>
          <a:lstStyle/>
          <a:p>
            <a:fld id="{25A6EE22-43B8-42A1-9037-01B0ED2CB08E}" type="slidenum">
              <a:rPr lang="zh-CN" altLang="en-US" smtClean="0"/>
              <a:t>‹#›</a:t>
            </a:fld>
            <a:endParaRPr lang="zh-CN" altLang="en-US"/>
          </a:p>
        </p:txBody>
      </p:sp>
    </p:spTree>
    <p:extLst>
      <p:ext uri="{BB962C8B-B14F-4D97-AF65-F5344CB8AC3E}">
        <p14:creationId xmlns:p14="http://schemas.microsoft.com/office/powerpoint/2010/main" val="308303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31CF296-FAA6-458F-8880-EF7B1E4396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7B0DCC-E960-4336-9D32-A16813BDB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928185-24A7-4749-9B7A-9E01F72346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6B886-DC48-4CC4-8A99-F876B77EBCA2}" type="datetimeFigureOut">
              <a:rPr lang="zh-CN" altLang="en-US" smtClean="0"/>
              <a:t>2020-06-03</a:t>
            </a:fld>
            <a:endParaRPr lang="zh-CN" altLang="en-US"/>
          </a:p>
        </p:txBody>
      </p:sp>
      <p:sp>
        <p:nvSpPr>
          <p:cNvPr id="5" name="页脚占位符 4">
            <a:extLst>
              <a:ext uri="{FF2B5EF4-FFF2-40B4-BE49-F238E27FC236}">
                <a16:creationId xmlns:a16="http://schemas.microsoft.com/office/drawing/2014/main" id="{4149FB80-131F-4818-A036-9360A25DC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57B6C4-75C5-4A2F-B1DE-739C4E41D4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6EE22-43B8-42A1-9037-01B0ED2CB08E}" type="slidenum">
              <a:rPr lang="zh-CN" altLang="en-US" smtClean="0"/>
              <a:t>‹#›</a:t>
            </a:fld>
            <a:endParaRPr lang="zh-CN" altLang="en-US"/>
          </a:p>
        </p:txBody>
      </p:sp>
    </p:spTree>
    <p:extLst>
      <p:ext uri="{BB962C8B-B14F-4D97-AF65-F5344CB8AC3E}">
        <p14:creationId xmlns:p14="http://schemas.microsoft.com/office/powerpoint/2010/main" val="2278073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55B6D-89D7-424E-8020-C2EF52A803DA}" type="datetimeFigureOut">
              <a:rPr lang="zh-CN" altLang="en-US" smtClean="0"/>
              <a:t>2020-06-03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3BADF-8A70-4DCA-905C-2F4797181BC8}" type="slidenum">
              <a:rPr lang="zh-CN" altLang="en-US" smtClean="0"/>
              <a:t>‹#›</a:t>
            </a:fld>
            <a:endParaRPr lang="zh-CN" altLang="en-US"/>
          </a:p>
        </p:txBody>
      </p:sp>
    </p:spTree>
    <p:extLst>
      <p:ext uri="{BB962C8B-B14F-4D97-AF65-F5344CB8AC3E}">
        <p14:creationId xmlns:p14="http://schemas.microsoft.com/office/powerpoint/2010/main" val="2225174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59BC2-F8B8-42BE-B778-7CD12115887E}"/>
              </a:ext>
            </a:extLst>
          </p:cNvPr>
          <p:cNvSpPr>
            <a:spLocks noGrp="1"/>
          </p:cNvSpPr>
          <p:nvPr>
            <p:ph type="title"/>
          </p:nvPr>
        </p:nvSpPr>
        <p:spPr>
          <a:xfrm>
            <a:off x="838200" y="365125"/>
            <a:ext cx="10515600" cy="1325563"/>
          </a:xfrm>
        </p:spPr>
        <p:txBody>
          <a:bodyPr>
            <a:normAutofit/>
          </a:bodyPr>
          <a:lstStyle/>
          <a:p>
            <a:r>
              <a:rPr lang="en-US" altLang="zh-CN" sz="2400" dirty="0">
                <a:latin typeface="Times New Roman" panose="02020603050405020304" pitchFamily="18" charset="0"/>
                <a:cs typeface="Times New Roman" panose="02020603050405020304" pitchFamily="18" charset="0"/>
              </a:rPr>
              <a:t>Capra, R., &amp; Arguello, J. (2019, July). Using Trails to Support Users with Tasks of Varying Scope. In </a:t>
            </a:r>
            <a:r>
              <a:rPr lang="en-US" altLang="zh-CN" sz="2400" i="1" dirty="0">
                <a:latin typeface="Times New Roman" panose="02020603050405020304" pitchFamily="18" charset="0"/>
                <a:cs typeface="Times New Roman" panose="02020603050405020304" pitchFamily="18" charset="0"/>
              </a:rPr>
              <a:t>Proceedings of the 42nd International ACM SIGIR Conference on Research and Development in Information Retrieval</a:t>
            </a:r>
            <a:r>
              <a:rPr lang="en-US" altLang="zh-CN" sz="2400" dirty="0">
                <a:latin typeface="Times New Roman" panose="02020603050405020304" pitchFamily="18" charset="0"/>
                <a:cs typeface="Times New Roman" panose="02020603050405020304" pitchFamily="18" charset="0"/>
              </a:rPr>
              <a:t> (pp. 977-980).</a:t>
            </a:r>
            <a:endParaRPr lang="zh-CN" altLang="en-US" sz="24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F4694C4-47AF-4115-BD0C-5A7B41EC6E63}"/>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RQ1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what are task characteristics that influence a user‘s ability to gain benefits from others’ trails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task version</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RQ2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what is the impact of a “mismatch” between a current user‘s task and previous user’s task which originated the trail</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trail version</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User study</a:t>
            </a:r>
          </a:p>
          <a:p>
            <a:r>
              <a:rPr lang="en-US" altLang="zh-CN" dirty="0">
                <a:latin typeface="Times New Roman" panose="02020603050405020304" pitchFamily="18" charset="0"/>
                <a:cs typeface="Times New Roman" panose="02020603050405020304" pitchFamily="18" charset="0"/>
              </a:rPr>
              <a:t>4×2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task version</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F49FE95-A93D-479F-885C-F4F7C53A9C61}"/>
              </a:ext>
            </a:extLst>
          </p:cNvPr>
          <p:cNvPicPr>
            <a:picLocks noChangeAspect="1"/>
          </p:cNvPicPr>
          <p:nvPr/>
        </p:nvPicPr>
        <p:blipFill>
          <a:blip r:embed="rId2"/>
          <a:stretch>
            <a:fillRect/>
          </a:stretch>
        </p:blipFill>
        <p:spPr>
          <a:xfrm>
            <a:off x="4429691" y="3619412"/>
            <a:ext cx="5289324" cy="3134415"/>
          </a:xfrm>
          <a:prstGeom prst="rect">
            <a:avLst/>
          </a:prstGeom>
        </p:spPr>
      </p:pic>
    </p:spTree>
    <p:extLst>
      <p:ext uri="{BB962C8B-B14F-4D97-AF65-F5344CB8AC3E}">
        <p14:creationId xmlns:p14="http://schemas.microsoft.com/office/powerpoint/2010/main" val="505296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E22D4-4A70-4A86-9AF2-5E2398C8C5A8}"/>
              </a:ext>
            </a:extLst>
          </p:cNvPr>
          <p:cNvSpPr>
            <a:spLocks noGrp="1"/>
          </p:cNvSpPr>
          <p:nvPr>
            <p:ph type="title"/>
          </p:nvPr>
        </p:nvSpPr>
        <p:spPr/>
        <p:txBody>
          <a:bodyPr>
            <a:noAutofit/>
          </a:bodyPr>
          <a:lstStyle/>
          <a:p>
            <a:r>
              <a:rPr lang="en-US" altLang="zh-CN" sz="2800" dirty="0">
                <a:latin typeface="Times New Roman" panose="02020603050405020304" pitchFamily="18" charset="0"/>
                <a:cs typeface="Times New Roman" panose="02020603050405020304" pitchFamily="18" charset="0"/>
              </a:rPr>
              <a:t>Mao, J., Liu, Y., </a:t>
            </a:r>
            <a:r>
              <a:rPr lang="en-US" altLang="zh-CN" sz="2800" dirty="0" err="1">
                <a:latin typeface="Times New Roman" panose="02020603050405020304" pitchFamily="18" charset="0"/>
                <a:cs typeface="Times New Roman" panose="02020603050405020304" pitchFamily="18" charset="0"/>
              </a:rPr>
              <a:t>Kando</a:t>
            </a:r>
            <a:r>
              <a:rPr lang="en-US" altLang="zh-CN" sz="2800" dirty="0">
                <a:latin typeface="Times New Roman" panose="02020603050405020304" pitchFamily="18" charset="0"/>
                <a:cs typeface="Times New Roman" panose="02020603050405020304" pitchFamily="18" charset="0"/>
              </a:rPr>
              <a:t>, N., Zhang, M., &amp; Ma, S.(2018). How does domain expertise affect users' search interaction and outcome in exploratory search?. </a:t>
            </a:r>
            <a:r>
              <a:rPr lang="en-US" altLang="zh-CN" sz="2800" i="1" dirty="0" err="1">
                <a:latin typeface="Times New Roman" panose="02020603050405020304" pitchFamily="18" charset="0"/>
                <a:cs typeface="Times New Roman" panose="02020603050405020304" pitchFamily="18" charset="0"/>
              </a:rPr>
              <a:t>Acm</a:t>
            </a:r>
            <a:r>
              <a:rPr lang="en-US" altLang="zh-CN" sz="2800" i="1" dirty="0">
                <a:latin typeface="Times New Roman" panose="02020603050405020304" pitchFamily="18" charset="0"/>
                <a:cs typeface="Times New Roman" panose="02020603050405020304" pitchFamily="18" charset="0"/>
              </a:rPr>
              <a:t> Transactions on Information Systems,</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36</a:t>
            </a:r>
            <a:r>
              <a:rPr lang="en-US" altLang="zh-CN" sz="2800" dirty="0">
                <a:latin typeface="Times New Roman" panose="02020603050405020304" pitchFamily="18" charset="0"/>
                <a:cs typeface="Times New Roman" panose="02020603050405020304" pitchFamily="18" charset="0"/>
              </a:rPr>
              <a:t>(4), 42.1-42.30.</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4DA007F-D041-4109-94E6-03149CB61BFD}"/>
              </a:ext>
            </a:extLst>
          </p:cNvPr>
          <p:cNvSpPr>
            <a:spLocks noGrp="1"/>
          </p:cNvSpPr>
          <p:nvPr>
            <p:ph idx="1"/>
          </p:nvPr>
        </p:nvSpPr>
        <p:spPr/>
        <p:txBody>
          <a:bodyPr/>
          <a:lstStyle/>
          <a:p>
            <a:pPr lvl="0"/>
            <a:r>
              <a:rPr lang="en-US" altLang="zh-CN" sz="2400" dirty="0">
                <a:solidFill>
                  <a:prstClr val="black"/>
                </a:solidFill>
                <a:latin typeface="Times New Roman"/>
                <a:ea typeface="宋体"/>
              </a:rPr>
              <a:t>RQ1: What is the relationship between domain expertise and search outcomes? </a:t>
            </a:r>
            <a:endParaRPr lang="zh-CN" altLang="zh-CN" sz="2400" dirty="0">
              <a:solidFill>
                <a:prstClr val="black"/>
              </a:solidFill>
              <a:latin typeface="Times New Roman"/>
              <a:ea typeface="宋体"/>
            </a:endParaRPr>
          </a:p>
          <a:p>
            <a:pPr lvl="0"/>
            <a:r>
              <a:rPr lang="en-US" altLang="zh-CN" sz="2400" dirty="0">
                <a:solidFill>
                  <a:prstClr val="black"/>
                </a:solidFill>
                <a:latin typeface="Times New Roman"/>
                <a:ea typeface="宋体"/>
              </a:rPr>
              <a:t>RQ2: Which user behaviors, including how the user formulates queries, interacts with SERPs, and reads the landing pages, will be affected by domain expertise in exploratory search? </a:t>
            </a:r>
            <a:endParaRPr lang="zh-CN" altLang="zh-CN" sz="2400" dirty="0">
              <a:solidFill>
                <a:prstClr val="black"/>
              </a:solidFill>
              <a:latin typeface="Times New Roman"/>
              <a:ea typeface="宋体"/>
            </a:endParaRPr>
          </a:p>
          <a:p>
            <a:pPr lvl="0"/>
            <a:r>
              <a:rPr lang="en-US" altLang="zh-CN" sz="2400" dirty="0">
                <a:solidFill>
                  <a:prstClr val="black"/>
                </a:solidFill>
                <a:latin typeface="Times New Roman"/>
                <a:ea typeface="宋体"/>
              </a:rPr>
              <a:t>RQ3: Are the influences of domain expertise consistent across different knowledge domains?</a:t>
            </a:r>
            <a:endParaRPr lang="zh-CN" altLang="zh-CN" sz="2000" dirty="0">
              <a:solidFill>
                <a:prstClr val="black"/>
              </a:solidFill>
              <a:latin typeface="Times New Roman"/>
              <a:ea typeface="宋体"/>
            </a:endParaRPr>
          </a:p>
          <a:p>
            <a:endParaRPr lang="zh-CN" altLang="en-US" dirty="0"/>
          </a:p>
        </p:txBody>
      </p:sp>
      <p:pic>
        <p:nvPicPr>
          <p:cNvPr id="4" name="图片 3">
            <a:extLst>
              <a:ext uri="{FF2B5EF4-FFF2-40B4-BE49-F238E27FC236}">
                <a16:creationId xmlns:a16="http://schemas.microsoft.com/office/drawing/2014/main" id="{782F4DCE-0310-44EF-94C1-43F3FF6B171D}"/>
              </a:ext>
            </a:extLst>
          </p:cNvPr>
          <p:cNvPicPr/>
          <p:nvPr/>
        </p:nvPicPr>
        <p:blipFill>
          <a:blip r:embed="rId2"/>
          <a:stretch>
            <a:fillRect/>
          </a:stretch>
        </p:blipFill>
        <p:spPr>
          <a:xfrm>
            <a:off x="5200879" y="3734116"/>
            <a:ext cx="6493191" cy="3371937"/>
          </a:xfrm>
          <a:prstGeom prst="rect">
            <a:avLst/>
          </a:prstGeom>
        </p:spPr>
      </p:pic>
    </p:spTree>
    <p:extLst>
      <p:ext uri="{BB962C8B-B14F-4D97-AF65-F5344CB8AC3E}">
        <p14:creationId xmlns:p14="http://schemas.microsoft.com/office/powerpoint/2010/main" val="81024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708387" y="379380"/>
            <a:ext cx="10515600" cy="5867662"/>
          </a:xfrm>
        </p:spPr>
        <p:txBody>
          <a:bodyPr>
            <a:normAutofit/>
          </a:bodyPr>
          <a:lstStyle/>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control the task and domain effects</a:t>
            </a:r>
          </a:p>
          <a:p>
            <a:endParaRPr lang="en-US" altLang="zh-CN" sz="2400" dirty="0"/>
          </a:p>
          <a:p>
            <a:endParaRPr lang="en-US" altLang="zh-CN" sz="2400" dirty="0"/>
          </a:p>
          <a:p>
            <a:endParaRPr lang="en-US" altLang="zh-CN" sz="2400" dirty="0"/>
          </a:p>
          <a:p>
            <a:r>
              <a:rPr lang="en-US" altLang="zh-CN" sz="2400" dirty="0"/>
              <a:t>declarative domain knowledge</a:t>
            </a:r>
            <a:r>
              <a:rPr lang="zh-CN" altLang="zh-CN" sz="2400" dirty="0"/>
              <a:t>（用户关于搜索的主题领域的知识）</a:t>
            </a:r>
            <a:r>
              <a:rPr lang="en-US" altLang="zh-CN" sz="2400" dirty="0"/>
              <a:t>and procedural domain-specific search strategies(</a:t>
            </a:r>
            <a:r>
              <a:rPr lang="zh-CN" altLang="zh-CN" sz="2400" dirty="0"/>
              <a:t>特定领域的程序性的搜索策略</a:t>
            </a:r>
            <a:r>
              <a:rPr lang="en-US" altLang="zh-CN" sz="2400" dirty="0"/>
              <a:t>)</a:t>
            </a:r>
            <a:endParaRPr lang="zh-CN" altLang="zh-CN" sz="2400" dirty="0"/>
          </a:p>
          <a:p>
            <a:endParaRPr lang="zh-CN" altLang="en-US" sz="2400" dirty="0"/>
          </a:p>
        </p:txBody>
      </p:sp>
      <p:pic>
        <p:nvPicPr>
          <p:cNvPr id="5" name="图片 4">
            <a:extLst>
              <a:ext uri="{FF2B5EF4-FFF2-40B4-BE49-F238E27FC236}">
                <a16:creationId xmlns:a16="http://schemas.microsoft.com/office/drawing/2014/main" id="{9F1EA2D1-1BF2-4E92-B51E-F4F598167498}"/>
              </a:ext>
            </a:extLst>
          </p:cNvPr>
          <p:cNvPicPr/>
          <p:nvPr/>
        </p:nvPicPr>
        <p:blipFill>
          <a:blip r:embed="rId2"/>
          <a:stretch>
            <a:fillRect/>
          </a:stretch>
        </p:blipFill>
        <p:spPr>
          <a:xfrm>
            <a:off x="1727404" y="203755"/>
            <a:ext cx="8737192" cy="3109456"/>
          </a:xfrm>
          <a:prstGeom prst="rect">
            <a:avLst/>
          </a:prstGeom>
        </p:spPr>
      </p:pic>
      <p:pic>
        <p:nvPicPr>
          <p:cNvPr id="8" name="图片 7">
            <a:extLst>
              <a:ext uri="{FF2B5EF4-FFF2-40B4-BE49-F238E27FC236}">
                <a16:creationId xmlns:a16="http://schemas.microsoft.com/office/drawing/2014/main" id="{E06EC390-877F-4E93-A494-6994FA5DAF23}"/>
              </a:ext>
            </a:extLst>
          </p:cNvPr>
          <p:cNvPicPr/>
          <p:nvPr/>
        </p:nvPicPr>
        <p:blipFill>
          <a:blip r:embed="rId3"/>
          <a:stretch>
            <a:fillRect/>
          </a:stretch>
        </p:blipFill>
        <p:spPr>
          <a:xfrm>
            <a:off x="3950509" y="3967071"/>
            <a:ext cx="3346303" cy="1369584"/>
          </a:xfrm>
          <a:prstGeom prst="rect">
            <a:avLst/>
          </a:prstGeom>
        </p:spPr>
      </p:pic>
    </p:spTree>
    <p:extLst>
      <p:ext uri="{BB962C8B-B14F-4D97-AF65-F5344CB8AC3E}">
        <p14:creationId xmlns:p14="http://schemas.microsoft.com/office/powerpoint/2010/main" val="278117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729198" y="249886"/>
            <a:ext cx="10515600" cy="6850566"/>
          </a:xfrm>
        </p:spPr>
        <p:txBody>
          <a:bodyPr>
            <a:normAutofit/>
          </a:bodyPr>
          <a:lstStyle/>
          <a:p>
            <a:r>
              <a:rPr lang="zh-CN" altLang="zh-CN" sz="2400" dirty="0"/>
              <a:t>①</a:t>
            </a:r>
            <a:r>
              <a:rPr lang="en-US" altLang="zh-CN" sz="2400" dirty="0"/>
              <a:t>Our analysis confirms that a high domain expertise level often leads to a higher success rate in completing the search tasks</a:t>
            </a:r>
            <a:r>
              <a:rPr lang="zh-CN" altLang="en-US" sz="2400" dirty="0"/>
              <a:t>，但满意度没有显著区别</a:t>
            </a:r>
            <a:r>
              <a:rPr lang="zh-CN" altLang="zh-CN" sz="2400" dirty="0"/>
              <a:t>；</a:t>
            </a:r>
          </a:p>
          <a:p>
            <a:r>
              <a:rPr lang="zh-CN" altLang="zh-CN" sz="2400" dirty="0"/>
              <a:t>②</a:t>
            </a:r>
            <a:r>
              <a:rPr lang="en-US" altLang="zh-CN" sz="2400" dirty="0"/>
              <a:t>with task descriptions being the major source for query vocabulary, the participants may use more new query terms from landing pages and SERPs when exploring unfamiliar domains;</a:t>
            </a:r>
            <a:endParaRPr lang="zh-CN" altLang="zh-CN" sz="2400" dirty="0"/>
          </a:p>
          <a:p>
            <a:r>
              <a:rPr lang="zh-CN" altLang="zh-CN" sz="2400" dirty="0"/>
              <a:t>③</a:t>
            </a:r>
            <a:r>
              <a:rPr lang="en-US" altLang="zh-CN" sz="2400" dirty="0"/>
              <a:t> We find that the results clicked by domain experts may not be more relevant.</a:t>
            </a:r>
            <a:r>
              <a:rPr lang="zh-CN" altLang="en-US" sz="2400" dirty="0"/>
              <a:t> </a:t>
            </a:r>
            <a:r>
              <a:rPr lang="en-US" altLang="zh-CN" sz="2400" dirty="0"/>
              <a:t>Therefore, we should rethink about how to exploit domain experts click logs. </a:t>
            </a:r>
            <a:endParaRPr lang="zh-CN" altLang="zh-CN" sz="2400" dirty="0"/>
          </a:p>
          <a:p>
            <a:r>
              <a:rPr lang="zh-CN" altLang="zh-CN" sz="2400" dirty="0"/>
              <a:t>④</a:t>
            </a:r>
            <a:r>
              <a:rPr lang="en-US" altLang="zh-CN" sz="2400" dirty="0"/>
              <a:t>With an eye tracker, we find that the nonexpert users use more terms encountered during search as their query terms, especially in the medicine domain. We should enhance the query suggestion function for highly technical domains like the medicine domain because exploring such domains may require domain-specific query vocabulary. </a:t>
            </a:r>
            <a:endParaRPr lang="zh-CN" altLang="zh-CN" sz="2400" dirty="0"/>
          </a:p>
          <a:p>
            <a:r>
              <a:rPr lang="zh-CN" altLang="en-US" sz="2400" dirty="0"/>
              <a:t>⑤</a:t>
            </a:r>
            <a:r>
              <a:rPr lang="en-US" altLang="zh-CN" sz="2400" dirty="0"/>
              <a:t>because the effects of domain expertise level on users search behavior may be different in different knowledge domains, when trying to personalize the search results according to the user s domain knowledge level, we need to develop different models for different knowledge domains</a:t>
            </a:r>
            <a:endParaRPr lang="zh-CN" altLang="zh-CN" sz="2400" dirty="0"/>
          </a:p>
        </p:txBody>
      </p:sp>
    </p:spTree>
    <p:extLst>
      <p:ext uri="{BB962C8B-B14F-4D97-AF65-F5344CB8AC3E}">
        <p14:creationId xmlns:p14="http://schemas.microsoft.com/office/powerpoint/2010/main" val="254259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E4BC4-F56C-4F62-A7C1-61AFD1F1DFF7}"/>
              </a:ext>
            </a:extLst>
          </p:cNvPr>
          <p:cNvSpPr>
            <a:spLocks noGrp="1"/>
          </p:cNvSpPr>
          <p:nvPr>
            <p:ph type="title"/>
          </p:nvPr>
        </p:nvSpPr>
        <p:spPr/>
        <p:txBody>
          <a:bodyPr>
            <a:normAutofit fontScale="90000"/>
          </a:bodyPr>
          <a:lstStyle/>
          <a:p>
            <a:r>
              <a:rPr lang="en-US" altLang="zh-CN" sz="3200" dirty="0">
                <a:solidFill>
                  <a:prstClr val="black"/>
                </a:solidFill>
                <a:latin typeface="Times New Roman"/>
                <a:ea typeface="宋体"/>
              </a:rPr>
              <a:t>Liu, J., &amp; Zhang, X.(2019). The role of domain knowledge in document selection from search results. </a:t>
            </a:r>
            <a:r>
              <a:rPr lang="en-US" altLang="zh-CN" sz="3200" i="1" dirty="0">
                <a:solidFill>
                  <a:prstClr val="black"/>
                </a:solidFill>
                <a:latin typeface="Times New Roman"/>
                <a:ea typeface="宋体"/>
              </a:rPr>
              <a:t>Journal of the Association for Information Science and Technology</a:t>
            </a:r>
            <a:r>
              <a:rPr lang="en-US" altLang="zh-CN" sz="3200" dirty="0">
                <a:solidFill>
                  <a:prstClr val="black"/>
                </a:solidFill>
                <a:latin typeface="Times New Roman"/>
                <a:ea typeface="宋体"/>
              </a:rPr>
              <a:t>, </a:t>
            </a:r>
            <a:r>
              <a:rPr lang="en-US" altLang="zh-CN" sz="3200" i="1" dirty="0">
                <a:solidFill>
                  <a:prstClr val="black"/>
                </a:solidFill>
                <a:latin typeface="Times New Roman"/>
                <a:ea typeface="宋体"/>
              </a:rPr>
              <a:t>70</a:t>
            </a:r>
            <a:r>
              <a:rPr lang="en-US" altLang="zh-CN" sz="3200" dirty="0">
                <a:solidFill>
                  <a:prstClr val="black"/>
                </a:solidFill>
                <a:latin typeface="Times New Roman"/>
                <a:ea typeface="宋体"/>
              </a:rPr>
              <a:t>(11), 1236-1247.</a:t>
            </a:r>
            <a:endParaRPr lang="zh-CN" altLang="en-US" dirty="0"/>
          </a:p>
        </p:txBody>
      </p:sp>
      <p:sp>
        <p:nvSpPr>
          <p:cNvPr id="3" name="内容占位符 2">
            <a:extLst>
              <a:ext uri="{FF2B5EF4-FFF2-40B4-BE49-F238E27FC236}">
                <a16:creationId xmlns:a16="http://schemas.microsoft.com/office/drawing/2014/main" id="{DB4BE432-A786-4DE2-9765-63E7DB7A61AD}"/>
              </a:ext>
            </a:extLst>
          </p:cNvPr>
          <p:cNvSpPr>
            <a:spLocks noGrp="1"/>
          </p:cNvSpPr>
          <p:nvPr>
            <p:ph idx="1"/>
          </p:nvPr>
        </p:nvSpPr>
        <p:spPr/>
        <p:txBody>
          <a:bodyPr/>
          <a:lstStyle/>
          <a:p>
            <a:pPr lvl="0"/>
            <a:r>
              <a:rPr lang="en-US" altLang="zh-CN" sz="2400" dirty="0">
                <a:solidFill>
                  <a:prstClr val="black"/>
                </a:solidFill>
                <a:latin typeface="Times New Roman"/>
                <a:ea typeface="宋体"/>
              </a:rPr>
              <a:t>RQ1. Do people with different levels of DK select the same or different set of documents for the same search topic?</a:t>
            </a:r>
            <a:endParaRPr lang="zh-CN" altLang="zh-CN" sz="2400" dirty="0">
              <a:solidFill>
                <a:prstClr val="black"/>
              </a:solidFill>
              <a:latin typeface="Times New Roman"/>
              <a:ea typeface="宋体"/>
            </a:endParaRPr>
          </a:p>
          <a:p>
            <a:pPr lvl="0"/>
            <a:r>
              <a:rPr lang="en-US" altLang="zh-CN" sz="2400" dirty="0">
                <a:solidFill>
                  <a:prstClr val="black"/>
                </a:solidFill>
                <a:latin typeface="Times New Roman"/>
                <a:ea typeface="宋体"/>
              </a:rPr>
              <a:t>RQ2. For the selected documents on the search result pages (SERPs), are there differences between DK experts and novices regarding the documents ranking positions</a:t>
            </a:r>
            <a:endParaRPr lang="zh-CN" altLang="zh-CN" sz="2400" dirty="0">
              <a:solidFill>
                <a:prstClr val="black"/>
              </a:solidFill>
              <a:latin typeface="Times New Roman"/>
              <a:ea typeface="宋体"/>
            </a:endParaRPr>
          </a:p>
          <a:p>
            <a:pPr lvl="0"/>
            <a:r>
              <a:rPr lang="en-US" altLang="zh-CN" sz="2400" dirty="0">
                <a:solidFill>
                  <a:prstClr val="black"/>
                </a:solidFill>
                <a:latin typeface="Times New Roman"/>
                <a:ea typeface="宋体"/>
              </a:rPr>
              <a:t>RQ3. Are there differences between domain experts and novices in assessing the relevance of their selected documents, including the documents that were selected by both groups</a:t>
            </a:r>
            <a:endParaRPr lang="zh-CN" altLang="zh-CN" sz="2400" dirty="0">
              <a:solidFill>
                <a:prstClr val="black"/>
              </a:solidFill>
              <a:latin typeface="Times New Roman"/>
              <a:ea typeface="宋体"/>
            </a:endParaRPr>
          </a:p>
          <a:p>
            <a:pPr lvl="0"/>
            <a:r>
              <a:rPr lang="en-US" altLang="zh-CN" sz="2400" dirty="0">
                <a:solidFill>
                  <a:prstClr val="black"/>
                </a:solidFill>
                <a:latin typeface="Times New Roman"/>
                <a:ea typeface="宋体"/>
              </a:rPr>
              <a:t>RQ4. Do the documents selected by domain experts have different features than those selected by domain novices</a:t>
            </a:r>
            <a:endParaRPr lang="zh-CN" altLang="zh-CN" sz="2400" dirty="0">
              <a:solidFill>
                <a:prstClr val="black"/>
              </a:solidFill>
              <a:latin typeface="Times New Roman"/>
              <a:ea typeface="宋体"/>
            </a:endParaRPr>
          </a:p>
          <a:p>
            <a:endParaRPr lang="zh-CN" altLang="en-US" dirty="0"/>
          </a:p>
        </p:txBody>
      </p:sp>
    </p:spTree>
    <p:extLst>
      <p:ext uri="{BB962C8B-B14F-4D97-AF65-F5344CB8AC3E}">
        <p14:creationId xmlns:p14="http://schemas.microsoft.com/office/powerpoint/2010/main" val="3202068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457552"/>
            <a:ext cx="10515600" cy="5820975"/>
          </a:xfrm>
        </p:spPr>
        <p:txBody>
          <a:bodyPr>
            <a:normAutofit lnSpcReduction="10000"/>
          </a:bodyPr>
          <a:lstStyle/>
          <a:p>
            <a:r>
              <a:rPr lang="zh-CN" altLang="en-US" sz="2400" dirty="0"/>
              <a:t>研究设计</a:t>
            </a:r>
            <a:endParaRPr lang="en-US" altLang="zh-CN" sz="2400" dirty="0"/>
          </a:p>
          <a:p>
            <a:r>
              <a:rPr lang="en-US" altLang="zh-CN" sz="2400" dirty="0"/>
              <a:t>The study designed an experimental search system using the Indri search engine from the Lemur toolkit.2 The system s underlying data set used a subset of the MEDLINE bibliographic database (Hersh &amp;amp; Voorhees, 2009) in the Text Retrieval Conference s (TREC3) 2004 Genomics track data collection. This subset was for the period of year 2000 2004 (n = 1.85 million), the size of which was large enough to allow reasonable retrieval efficiency</a:t>
            </a:r>
            <a:endParaRPr lang="zh-CN" altLang="zh-CN" sz="2400" dirty="0"/>
          </a:p>
          <a:p>
            <a:r>
              <a:rPr lang="en-US" altLang="zh-CN" sz="2400" dirty="0"/>
              <a:t>The topics were selected based on the consideration of balancing (</a:t>
            </a:r>
            <a:r>
              <a:rPr lang="en-US" altLang="zh-CN" sz="2400" dirty="0" err="1"/>
              <a:t>i</a:t>
            </a:r>
            <a:r>
              <a:rPr lang="en-US" altLang="zh-CN" sz="2400" dirty="0"/>
              <a:t>) </a:t>
            </a:r>
            <a:r>
              <a:rPr lang="en-US" altLang="zh-CN" sz="2400" dirty="0" err="1"/>
              <a:t>MeSH</a:t>
            </a:r>
            <a:r>
              <a:rPr lang="en-US" altLang="zh-CN" sz="2400" dirty="0"/>
              <a:t> categories, (ii) the specificity levels of the topics, and (iii) search difficulty levels.</a:t>
            </a:r>
            <a:endParaRPr lang="zh-CN" altLang="zh-CN" sz="2400" dirty="0"/>
          </a:p>
          <a:p>
            <a:r>
              <a:rPr lang="en-US" altLang="zh-CN" sz="2400" dirty="0"/>
              <a:t>(ii)Task specificity was determined by the level of the task topic keywords in the </a:t>
            </a:r>
            <a:r>
              <a:rPr lang="en-US" altLang="zh-CN" sz="2400" dirty="0" err="1"/>
              <a:t>MeSH</a:t>
            </a:r>
            <a:r>
              <a:rPr lang="en-US" altLang="zh-CN" sz="2400" dirty="0"/>
              <a:t> tree, specifically, the path length to the root in the </a:t>
            </a:r>
            <a:r>
              <a:rPr lang="en-US" altLang="zh-CN" sz="2400" dirty="0" err="1"/>
              <a:t>MeSH</a:t>
            </a:r>
            <a:r>
              <a:rPr lang="en-US" altLang="zh-CN" sz="2400" dirty="0"/>
              <a:t> category tree, as judged by an external expert in the biomedical area hired in the study. A topic having a </a:t>
            </a:r>
            <a:r>
              <a:rPr lang="en-US" altLang="zh-CN" sz="2400" dirty="0" err="1"/>
              <a:t>MeSH</a:t>
            </a:r>
            <a:r>
              <a:rPr lang="en-US" altLang="zh-CN" sz="2400" dirty="0"/>
              <a:t> hierarchy level of higher than three was considered as a general, and otherwise, specific.</a:t>
            </a:r>
            <a:endParaRPr lang="zh-CN" altLang="zh-CN" sz="2400" dirty="0"/>
          </a:p>
          <a:p>
            <a:r>
              <a:rPr lang="en-US" altLang="zh-CN" sz="2400" dirty="0"/>
              <a:t>A participant’s DK level was determined by two factors: (</a:t>
            </a:r>
            <a:r>
              <a:rPr lang="en-US" altLang="zh-CN" sz="2400" dirty="0" err="1"/>
              <a:t>i</a:t>
            </a:r>
            <a:r>
              <a:rPr lang="en-US" altLang="zh-CN" sz="2400" dirty="0"/>
              <a:t>) his/her familiarity rating for the </a:t>
            </a:r>
            <a:r>
              <a:rPr lang="en-US" altLang="zh-CN" sz="2400" dirty="0" err="1"/>
              <a:t>MeSH</a:t>
            </a:r>
            <a:r>
              <a:rPr lang="en-US" altLang="zh-CN" sz="2400" dirty="0"/>
              <a:t> terms, and (ii) his/her search topic familiarity and expertise ratings in the </a:t>
            </a:r>
            <a:r>
              <a:rPr lang="en-US" altLang="zh-CN" sz="2400" dirty="0" err="1"/>
              <a:t>pretask</a:t>
            </a:r>
            <a:r>
              <a:rPr lang="en-US" altLang="zh-CN" sz="2400" dirty="0"/>
              <a:t> questionnaires.</a:t>
            </a:r>
            <a:endParaRPr lang="zh-CN" altLang="zh-CN" sz="2400" dirty="0"/>
          </a:p>
        </p:txBody>
      </p:sp>
    </p:spTree>
    <p:extLst>
      <p:ext uri="{BB962C8B-B14F-4D97-AF65-F5344CB8AC3E}">
        <p14:creationId xmlns:p14="http://schemas.microsoft.com/office/powerpoint/2010/main" val="360242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1408623"/>
            <a:ext cx="10515600" cy="4040754"/>
          </a:xfrm>
        </p:spPr>
        <p:txBody>
          <a:bodyPr>
            <a:normAutofit fontScale="92500" lnSpcReduction="20000"/>
          </a:bodyPr>
          <a:lstStyle/>
          <a:p>
            <a:r>
              <a:rPr lang="zh-CN" altLang="en-US" dirty="0"/>
              <a:t>结果</a:t>
            </a:r>
            <a:endParaRPr lang="en-US" altLang="zh-CN" dirty="0"/>
          </a:p>
          <a:p>
            <a:r>
              <a:rPr lang="en-US" altLang="zh-CN" dirty="0"/>
              <a:t>Although some common documents (less than a quarter of all documents) were selected by both high and low domain knowledge users, the two groups selected different sets of documents, and the number of documents read by domain experts was higher than for novice users</a:t>
            </a:r>
            <a:endParaRPr lang="zh-CN" altLang="zh-CN" dirty="0"/>
          </a:p>
          <a:p>
            <a:r>
              <a:rPr lang="en-US" altLang="zh-CN" dirty="0"/>
              <a:t>domain novices tended to view documents ranked on the top of the SERPs (that is, those deemed more relevant by the systems)</a:t>
            </a:r>
            <a:endParaRPr lang="zh-CN" altLang="zh-CN" dirty="0"/>
          </a:p>
          <a:p>
            <a:r>
              <a:rPr lang="en-US" altLang="zh-CN" dirty="0"/>
              <a:t>domain experts were found to have higher self-assessed relevance scores, and their selected documents also had higher relevance scores assessed by the TREC gold-standard evaluation</a:t>
            </a:r>
            <a:endParaRPr lang="zh-CN" altLang="zh-CN" dirty="0"/>
          </a:p>
          <a:p>
            <a:r>
              <a:rPr lang="en-US" altLang="zh-CN" dirty="0"/>
              <a:t>domain experts selected documents that were longer, had more </a:t>
            </a:r>
            <a:r>
              <a:rPr lang="en-US" altLang="zh-CN" dirty="0" err="1"/>
              <a:t>MeSH</a:t>
            </a:r>
            <a:r>
              <a:rPr lang="en-US" altLang="zh-CN" dirty="0"/>
              <a:t> terms, and more general </a:t>
            </a:r>
            <a:r>
              <a:rPr lang="en-US" altLang="zh-CN" dirty="0" err="1"/>
              <a:t>MeSH</a:t>
            </a:r>
            <a:r>
              <a:rPr lang="en-US" altLang="zh-CN" dirty="0"/>
              <a:t> terms.</a:t>
            </a:r>
            <a:endParaRPr lang="zh-CN" altLang="en-US" sz="2400" dirty="0"/>
          </a:p>
        </p:txBody>
      </p:sp>
    </p:spTree>
    <p:extLst>
      <p:ext uri="{BB962C8B-B14F-4D97-AF65-F5344CB8AC3E}">
        <p14:creationId xmlns:p14="http://schemas.microsoft.com/office/powerpoint/2010/main" val="622839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9796E-4FA6-431A-84F6-F2483840A266}"/>
              </a:ext>
            </a:extLst>
          </p:cNvPr>
          <p:cNvSpPr>
            <a:spLocks noGrp="1"/>
          </p:cNvSpPr>
          <p:nvPr>
            <p:ph type="title"/>
          </p:nvPr>
        </p:nvSpPr>
        <p:spPr/>
        <p:txBody>
          <a:bodyPr>
            <a:normAutofit fontScale="90000"/>
          </a:bodyPr>
          <a:lstStyle/>
          <a:p>
            <a:r>
              <a:rPr lang="en-US" altLang="zh-CN" sz="3200" dirty="0">
                <a:solidFill>
                  <a:prstClr val="black"/>
                </a:solidFill>
                <a:latin typeface="Times New Roman"/>
                <a:ea typeface="宋体"/>
              </a:rPr>
              <a:t>O'Brien, H. L. , </a:t>
            </a:r>
            <a:r>
              <a:rPr lang="en-US" altLang="zh-CN" sz="3200" dirty="0" err="1">
                <a:solidFill>
                  <a:prstClr val="black"/>
                </a:solidFill>
                <a:latin typeface="Times New Roman"/>
                <a:ea typeface="宋体"/>
              </a:rPr>
              <a:t>Kampen</a:t>
            </a:r>
            <a:r>
              <a:rPr lang="en-US" altLang="zh-CN" sz="3200" dirty="0">
                <a:solidFill>
                  <a:prstClr val="black"/>
                </a:solidFill>
                <a:latin typeface="Times New Roman"/>
                <a:ea typeface="宋体"/>
              </a:rPr>
              <a:t>, A. , Cole, A. W. , &amp; Brennan, K. . (2020). The Role of Domain Knowledge in Search as Learning. CHIIR '20: Conference on Human Information Interaction and Retrieval.</a:t>
            </a:r>
            <a:endParaRPr lang="zh-CN" altLang="en-US" dirty="0"/>
          </a:p>
        </p:txBody>
      </p:sp>
      <p:sp>
        <p:nvSpPr>
          <p:cNvPr id="3" name="内容占位符 2">
            <a:extLst>
              <a:ext uri="{FF2B5EF4-FFF2-40B4-BE49-F238E27FC236}">
                <a16:creationId xmlns:a16="http://schemas.microsoft.com/office/drawing/2014/main" id="{1A3A2752-DF00-4432-876A-31636C0B4447}"/>
              </a:ext>
            </a:extLst>
          </p:cNvPr>
          <p:cNvSpPr>
            <a:spLocks noGrp="1"/>
          </p:cNvSpPr>
          <p:nvPr>
            <p:ph idx="1"/>
          </p:nvPr>
        </p:nvSpPr>
        <p:spPr/>
        <p:txBody>
          <a:bodyPr>
            <a:normAutofit/>
          </a:bodyPr>
          <a:lstStyle/>
          <a:p>
            <a:pPr lvl="0"/>
            <a:r>
              <a:rPr lang="zh-CN" altLang="en-US" dirty="0">
                <a:solidFill>
                  <a:prstClr val="black"/>
                </a:solidFill>
                <a:latin typeface="Times New Roman"/>
                <a:ea typeface="宋体"/>
              </a:rPr>
              <a:t>探索性检索中的</a:t>
            </a:r>
            <a:r>
              <a:rPr lang="en-US" altLang="zh-CN" dirty="0">
                <a:solidFill>
                  <a:prstClr val="black"/>
                </a:solidFill>
                <a:latin typeface="Times New Roman"/>
                <a:ea typeface="宋体"/>
              </a:rPr>
              <a:t>Search as Learning</a:t>
            </a:r>
            <a:r>
              <a:rPr lang="zh-CN" altLang="en-US" dirty="0">
                <a:solidFill>
                  <a:prstClr val="black"/>
                </a:solidFill>
                <a:latin typeface="Times New Roman"/>
                <a:ea typeface="宋体"/>
              </a:rPr>
              <a:t>（检索策略不同）</a:t>
            </a:r>
            <a:endParaRPr lang="zh-CN" altLang="zh-CN" dirty="0">
              <a:solidFill>
                <a:prstClr val="black"/>
              </a:solidFill>
              <a:latin typeface="Times New Roman"/>
              <a:ea typeface="宋体"/>
            </a:endParaRPr>
          </a:p>
          <a:p>
            <a:pPr lvl="0"/>
            <a:r>
              <a:rPr lang="en-US" altLang="zh-CN" dirty="0">
                <a:solidFill>
                  <a:prstClr val="black"/>
                </a:solidFill>
                <a:latin typeface="Times New Roman"/>
                <a:ea typeface="宋体"/>
              </a:rPr>
              <a:t>Participants who are less familiar with search topics may achieve </a:t>
            </a:r>
            <a:r>
              <a:rPr lang="en-US" altLang="zh-CN" b="1" dirty="0">
                <a:solidFill>
                  <a:prstClr val="black"/>
                </a:solidFill>
                <a:latin typeface="Times New Roman"/>
                <a:ea typeface="宋体"/>
              </a:rPr>
              <a:t>greater knowledge gains</a:t>
            </a:r>
            <a:r>
              <a:rPr lang="en-US" altLang="zh-CN" dirty="0">
                <a:solidFill>
                  <a:prstClr val="black"/>
                </a:solidFill>
                <a:latin typeface="Times New Roman"/>
                <a:ea typeface="宋体"/>
              </a:rPr>
              <a:t>. The search may have turned up more new information for NE</a:t>
            </a:r>
            <a:r>
              <a:rPr lang="zh-CN" altLang="en-US" dirty="0">
                <a:solidFill>
                  <a:prstClr val="black"/>
                </a:solidFill>
                <a:latin typeface="Times New Roman"/>
                <a:ea typeface="宋体"/>
              </a:rPr>
              <a:t>（新手）</a:t>
            </a:r>
            <a:r>
              <a:rPr lang="en-US" altLang="zh-CN" dirty="0">
                <a:solidFill>
                  <a:prstClr val="black"/>
                </a:solidFill>
                <a:latin typeface="Times New Roman"/>
                <a:ea typeface="宋体"/>
              </a:rPr>
              <a:t> than for DE</a:t>
            </a:r>
            <a:r>
              <a:rPr lang="zh-CN" altLang="en-US" dirty="0">
                <a:solidFill>
                  <a:prstClr val="black"/>
                </a:solidFill>
                <a:latin typeface="Times New Roman"/>
                <a:ea typeface="宋体"/>
              </a:rPr>
              <a:t>（领域专家）</a:t>
            </a:r>
            <a:r>
              <a:rPr lang="en-US" altLang="zh-CN" dirty="0">
                <a:solidFill>
                  <a:prstClr val="black"/>
                </a:solidFill>
                <a:latin typeface="Times New Roman"/>
                <a:ea typeface="宋体"/>
              </a:rPr>
              <a:t>.</a:t>
            </a:r>
            <a:endParaRPr lang="zh-CN" altLang="zh-CN" dirty="0">
              <a:solidFill>
                <a:prstClr val="black"/>
              </a:solidFill>
              <a:latin typeface="Times New Roman"/>
              <a:ea typeface="宋体"/>
            </a:endParaRPr>
          </a:p>
          <a:p>
            <a:pPr lvl="0"/>
            <a:r>
              <a:rPr lang="en-US" altLang="zh-CN" dirty="0">
                <a:solidFill>
                  <a:prstClr val="black"/>
                </a:solidFill>
                <a:latin typeface="Times New Roman"/>
                <a:ea typeface="宋体"/>
              </a:rPr>
              <a:t>With the exception of the fact-finding task, DE self-reported </a:t>
            </a:r>
            <a:r>
              <a:rPr lang="en-US" altLang="zh-CN" b="1" dirty="0">
                <a:solidFill>
                  <a:prstClr val="black"/>
                </a:solidFill>
                <a:latin typeface="Times New Roman"/>
                <a:ea typeface="宋体"/>
              </a:rPr>
              <a:t>greater learning gains </a:t>
            </a:r>
            <a:r>
              <a:rPr lang="en-US" altLang="zh-CN" dirty="0">
                <a:solidFill>
                  <a:prstClr val="black"/>
                </a:solidFill>
                <a:latin typeface="Times New Roman"/>
                <a:ea typeface="宋体"/>
              </a:rPr>
              <a:t>than NE</a:t>
            </a:r>
            <a:r>
              <a:rPr lang="zh-CN" altLang="zh-CN" dirty="0">
                <a:solidFill>
                  <a:prstClr val="black"/>
                </a:solidFill>
                <a:latin typeface="Times New Roman"/>
                <a:ea typeface="宋体"/>
              </a:rPr>
              <a:t>。</a:t>
            </a:r>
          </a:p>
          <a:p>
            <a:pPr lvl="0"/>
            <a:r>
              <a:rPr lang="en-US" altLang="zh-CN" dirty="0">
                <a:solidFill>
                  <a:prstClr val="black"/>
                </a:solidFill>
                <a:latin typeface="Times New Roman"/>
                <a:ea typeface="宋体"/>
              </a:rPr>
              <a:t>General searchers wrote longer summaries than domain experts, but there were no significant differences in the learning outcomes between the two groups.</a:t>
            </a:r>
            <a:endParaRPr lang="zh-CN" altLang="zh-CN" dirty="0">
              <a:solidFill>
                <a:prstClr val="black"/>
              </a:solidFill>
              <a:latin typeface="Times New Roman"/>
              <a:ea typeface="宋体"/>
            </a:endParaRPr>
          </a:p>
          <a:p>
            <a:endParaRPr lang="zh-CN" altLang="en-US" dirty="0"/>
          </a:p>
        </p:txBody>
      </p:sp>
    </p:spTree>
    <p:extLst>
      <p:ext uri="{BB962C8B-B14F-4D97-AF65-F5344CB8AC3E}">
        <p14:creationId xmlns:p14="http://schemas.microsoft.com/office/powerpoint/2010/main" val="246170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882471"/>
            <a:ext cx="10515600" cy="2793590"/>
          </a:xfrm>
        </p:spPr>
        <p:txBody>
          <a:bodyPr>
            <a:normAutofit/>
          </a:bodyPr>
          <a:lstStyle/>
          <a:p>
            <a:r>
              <a:rPr lang="en-US" altLang="zh-CN" sz="2400" dirty="0"/>
              <a:t>4. gains</a:t>
            </a:r>
            <a:r>
              <a:rPr lang="zh-CN" altLang="zh-CN" sz="2400" dirty="0"/>
              <a:t>是被试的主观判断</a:t>
            </a:r>
          </a:p>
          <a:p>
            <a:endParaRPr lang="zh-CN" altLang="en-US" sz="2000" dirty="0"/>
          </a:p>
        </p:txBody>
      </p:sp>
      <p:pic>
        <p:nvPicPr>
          <p:cNvPr id="4" name="图片 3">
            <a:extLst>
              <a:ext uri="{FF2B5EF4-FFF2-40B4-BE49-F238E27FC236}">
                <a16:creationId xmlns:a16="http://schemas.microsoft.com/office/drawing/2014/main" id="{09FDC54E-DAE7-4385-AB3A-B3B4ABA0A27E}"/>
              </a:ext>
            </a:extLst>
          </p:cNvPr>
          <p:cNvPicPr/>
          <p:nvPr/>
        </p:nvPicPr>
        <p:blipFill>
          <a:blip r:embed="rId3"/>
          <a:stretch>
            <a:fillRect/>
          </a:stretch>
        </p:blipFill>
        <p:spPr>
          <a:xfrm>
            <a:off x="838200" y="2018710"/>
            <a:ext cx="5093095" cy="3007461"/>
          </a:xfrm>
          <a:prstGeom prst="rect">
            <a:avLst/>
          </a:prstGeom>
        </p:spPr>
      </p:pic>
      <p:pic>
        <p:nvPicPr>
          <p:cNvPr id="5" name="图片 4">
            <a:extLst>
              <a:ext uri="{FF2B5EF4-FFF2-40B4-BE49-F238E27FC236}">
                <a16:creationId xmlns:a16="http://schemas.microsoft.com/office/drawing/2014/main" id="{73C642A3-882D-46F7-A167-7C6A80BB4A20}"/>
              </a:ext>
            </a:extLst>
          </p:cNvPr>
          <p:cNvPicPr/>
          <p:nvPr/>
        </p:nvPicPr>
        <p:blipFill>
          <a:blip r:embed="rId4"/>
          <a:stretch>
            <a:fillRect/>
          </a:stretch>
        </p:blipFill>
        <p:spPr>
          <a:xfrm>
            <a:off x="6096000" y="698965"/>
            <a:ext cx="5560119" cy="5322006"/>
          </a:xfrm>
          <a:prstGeom prst="rect">
            <a:avLst/>
          </a:prstGeom>
        </p:spPr>
      </p:pic>
    </p:spTree>
    <p:extLst>
      <p:ext uri="{BB962C8B-B14F-4D97-AF65-F5344CB8AC3E}">
        <p14:creationId xmlns:p14="http://schemas.microsoft.com/office/powerpoint/2010/main" val="428421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0E9CA-E8A1-45CC-9142-D5521262F428}"/>
              </a:ext>
            </a:extLst>
          </p:cNvPr>
          <p:cNvSpPr>
            <a:spLocks noGrp="1"/>
          </p:cNvSpPr>
          <p:nvPr>
            <p:ph type="title"/>
          </p:nvPr>
        </p:nvSpPr>
        <p:spPr/>
        <p:txBody>
          <a:bodyPr>
            <a:noAutofit/>
          </a:bodyPr>
          <a:lstStyle/>
          <a:p>
            <a:pPr marL="228600" lvl="0" indent="-228600">
              <a:spcBef>
                <a:spcPts val="1000"/>
              </a:spcBef>
            </a:pPr>
            <a:r>
              <a:rPr lang="en-US" altLang="zh-CN" sz="2400" dirty="0" err="1">
                <a:solidFill>
                  <a:prstClr val="black"/>
                </a:solidFill>
                <a:latin typeface="Times New Roman"/>
                <a:ea typeface="宋体"/>
                <a:cs typeface="+mn-cs"/>
              </a:rPr>
              <a:t>Ryen</a:t>
            </a:r>
            <a:r>
              <a:rPr lang="en-US" altLang="zh-CN" sz="2400" dirty="0">
                <a:solidFill>
                  <a:prstClr val="black"/>
                </a:solidFill>
                <a:latin typeface="Times New Roman"/>
                <a:ea typeface="宋体"/>
                <a:cs typeface="+mn-cs"/>
              </a:rPr>
              <a:t> W. White, Susan T. </a:t>
            </a:r>
            <a:r>
              <a:rPr lang="en-US" altLang="zh-CN" sz="2400" dirty="0" err="1">
                <a:solidFill>
                  <a:prstClr val="black"/>
                </a:solidFill>
                <a:latin typeface="Times New Roman"/>
                <a:ea typeface="宋体"/>
                <a:cs typeface="+mn-cs"/>
              </a:rPr>
              <a:t>Dumais</a:t>
            </a:r>
            <a:r>
              <a:rPr lang="en-US" altLang="zh-CN" sz="2400" dirty="0">
                <a:solidFill>
                  <a:prstClr val="black"/>
                </a:solidFill>
                <a:latin typeface="Times New Roman"/>
                <a:ea typeface="宋体"/>
                <a:cs typeface="+mn-cs"/>
              </a:rPr>
              <a:t>, and Jaime </a:t>
            </a:r>
            <a:r>
              <a:rPr lang="en-US" altLang="zh-CN" sz="2400" dirty="0" err="1">
                <a:solidFill>
                  <a:prstClr val="black"/>
                </a:solidFill>
                <a:latin typeface="Times New Roman"/>
                <a:ea typeface="宋体"/>
                <a:cs typeface="+mn-cs"/>
              </a:rPr>
              <a:t>Teevan</a:t>
            </a:r>
            <a:r>
              <a:rPr lang="en-US" altLang="zh-CN" sz="2400" dirty="0">
                <a:solidFill>
                  <a:prstClr val="black"/>
                </a:solidFill>
                <a:latin typeface="Times New Roman"/>
                <a:ea typeface="宋体"/>
                <a:cs typeface="+mn-cs"/>
              </a:rPr>
              <a:t>. 2009. Characterizing the influence of domain expertise on web search behavior. In Proceedings of the Second ACM International Conference on Web Search and Data Mining – WSDM’09, ACM Press, Barcelona, Spain, 132.</a:t>
            </a:r>
            <a:endParaRPr lang="zh-CN" altLang="en-US" sz="2400" dirty="0"/>
          </a:p>
        </p:txBody>
      </p:sp>
      <p:sp>
        <p:nvSpPr>
          <p:cNvPr id="3" name="内容占位符 2">
            <a:extLst>
              <a:ext uri="{FF2B5EF4-FFF2-40B4-BE49-F238E27FC236}">
                <a16:creationId xmlns:a16="http://schemas.microsoft.com/office/drawing/2014/main" id="{7458DDE9-C045-425A-9DAB-3FDBB06CB816}"/>
              </a:ext>
            </a:extLst>
          </p:cNvPr>
          <p:cNvSpPr>
            <a:spLocks noGrp="1"/>
          </p:cNvSpPr>
          <p:nvPr>
            <p:ph idx="1"/>
          </p:nvPr>
        </p:nvSpPr>
        <p:spPr/>
        <p:txBody>
          <a:bodyPr>
            <a:normAutofit/>
          </a:bodyPr>
          <a:lstStyle/>
          <a:p>
            <a:pPr lvl="0"/>
            <a:r>
              <a:rPr lang="zh-CN" altLang="en-US" dirty="0">
                <a:solidFill>
                  <a:prstClr val="black"/>
                </a:solidFill>
                <a:latin typeface="Times New Roman"/>
                <a:ea typeface="宋体"/>
              </a:rPr>
              <a:t>检索行为不同</a:t>
            </a:r>
            <a:endParaRPr lang="en-US" altLang="zh-CN" dirty="0">
              <a:solidFill>
                <a:prstClr val="black"/>
              </a:solidFill>
              <a:latin typeface="Times New Roman"/>
              <a:ea typeface="宋体"/>
            </a:endParaRPr>
          </a:p>
          <a:p>
            <a:pPr lvl="0"/>
            <a:r>
              <a:rPr lang="en-US" altLang="zh-CN" dirty="0">
                <a:solidFill>
                  <a:prstClr val="black"/>
                </a:solidFill>
                <a:latin typeface="Times New Roman"/>
                <a:ea typeface="宋体"/>
              </a:rPr>
              <a:t>White et al. found differences in DE s and NE’s search </a:t>
            </a:r>
            <a:r>
              <a:rPr lang="en-US" altLang="zh-CN" dirty="0" err="1">
                <a:solidFill>
                  <a:prstClr val="black"/>
                </a:solidFill>
                <a:latin typeface="Times New Roman"/>
                <a:ea typeface="宋体"/>
              </a:rPr>
              <a:t>behaviours</a:t>
            </a:r>
            <a:r>
              <a:rPr lang="en-US" altLang="zh-CN" dirty="0">
                <a:solidFill>
                  <a:prstClr val="black"/>
                </a:solidFill>
                <a:latin typeface="Times New Roman"/>
                <a:ea typeface="宋体"/>
              </a:rPr>
              <a:t>. Specifically, DEs issued longer queries with more domain-specific vocabulary terms; spent more time searching and visited more pages; and drew upon more technical sources.</a:t>
            </a:r>
            <a:endParaRPr lang="zh-CN" altLang="zh-CN" dirty="0">
              <a:solidFill>
                <a:prstClr val="black"/>
              </a:solidFill>
              <a:latin typeface="Times New Roman"/>
              <a:ea typeface="宋体"/>
            </a:endParaRPr>
          </a:p>
          <a:p>
            <a:endParaRPr lang="zh-CN" altLang="en-US" dirty="0"/>
          </a:p>
        </p:txBody>
      </p:sp>
    </p:spTree>
    <p:extLst>
      <p:ext uri="{BB962C8B-B14F-4D97-AF65-F5344CB8AC3E}">
        <p14:creationId xmlns:p14="http://schemas.microsoft.com/office/powerpoint/2010/main" val="374145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E652A-FBD4-422B-9667-1945471D3D77}"/>
              </a:ext>
            </a:extLst>
          </p:cNvPr>
          <p:cNvSpPr>
            <a:spLocks noGrp="1"/>
          </p:cNvSpPr>
          <p:nvPr>
            <p:ph type="title"/>
          </p:nvPr>
        </p:nvSpPr>
        <p:spPr>
          <a:xfrm>
            <a:off x="838200" y="268234"/>
            <a:ext cx="10515600" cy="1325563"/>
          </a:xfrm>
        </p:spPr>
        <p:txBody>
          <a:bodyPr>
            <a:noAutofit/>
          </a:bodyPr>
          <a:lstStyle/>
          <a:p>
            <a:r>
              <a:rPr lang="en-US" altLang="zh-CN" sz="2400" dirty="0">
                <a:latin typeface="Times New Roman" panose="02020603050405020304" pitchFamily="18" charset="0"/>
                <a:cs typeface="Times New Roman" panose="02020603050405020304" pitchFamily="18" charset="0"/>
              </a:rPr>
              <a:t>Hsieh-Yee, I. . (1993). Effects of search experience and subject knowledge on the search tactics of novice and experienced searchers.</a:t>
            </a:r>
            <a:r>
              <a:rPr lang="en-US" altLang="zh-CN" sz="2400" i="1" dirty="0">
                <a:latin typeface="Times New Roman" panose="02020603050405020304" pitchFamily="18" charset="0"/>
                <a:cs typeface="Times New Roman" panose="02020603050405020304" pitchFamily="18" charset="0"/>
              </a:rPr>
              <a:t> Journal of the American Society for Information Science, 44</a:t>
            </a:r>
            <a:r>
              <a:rPr lang="en-US" altLang="zh-CN" sz="2400" dirty="0">
                <a:latin typeface="Times New Roman" panose="02020603050405020304" pitchFamily="18" charset="0"/>
                <a:cs typeface="Times New Roman" panose="02020603050405020304" pitchFamily="18" charset="0"/>
              </a:rPr>
              <a:t>(3), 161-174.</a:t>
            </a:r>
            <a:endParaRPr lang="zh-CN" altLang="zh-CN" sz="24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99AABC-9E80-4051-BBD8-7DC0943CD0A4}"/>
              </a:ext>
            </a:extLst>
          </p:cNvPr>
          <p:cNvSpPr>
            <a:spLocks noGrp="1"/>
          </p:cNvSpPr>
          <p:nvPr>
            <p:ph idx="1"/>
          </p:nvPr>
        </p:nvSpPr>
        <p:spPr>
          <a:xfrm>
            <a:off x="838200" y="1593797"/>
            <a:ext cx="10515600" cy="5147284"/>
          </a:xfrm>
        </p:spPr>
        <p:txBody>
          <a:bodyPr>
            <a:normAutofit fontScale="85000" lnSpcReduction="20000"/>
          </a:bodyPr>
          <a:lstStyle/>
          <a:p>
            <a:r>
              <a:rPr lang="en-US" altLang="zh-CN" dirty="0">
                <a:latin typeface="Times New Roman" panose="02020603050405020304" pitchFamily="18" charset="0"/>
                <a:cs typeface="Times New Roman" panose="02020603050405020304" pitchFamily="18" charset="0"/>
              </a:rPr>
              <a:t>Data analyses showed that subject knowledge interacted with search experience, and both variables affected searchers behavior in four ways: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 when questions in their subject areas were searched, </a:t>
            </a:r>
            <a:r>
              <a:rPr lang="en-US" altLang="zh-CN" b="1" dirty="0">
                <a:latin typeface="Times New Roman" panose="02020603050405020304" pitchFamily="18" charset="0"/>
                <a:cs typeface="Times New Roman" panose="02020603050405020304" pitchFamily="18" charset="0"/>
              </a:rPr>
              <a:t>experience affected </a:t>
            </a:r>
            <a:r>
              <a:rPr lang="en-US" altLang="zh-CN" dirty="0">
                <a:latin typeface="Times New Roman" panose="02020603050405020304" pitchFamily="18" charset="0"/>
                <a:cs typeface="Times New Roman" panose="02020603050405020304" pitchFamily="18" charset="0"/>
              </a:rPr>
              <a:t>searchers use of synonymous terms, monitoring of the search process, and combinations of search terms;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when questions outside their subject areas were searched, experience affected </a:t>
            </a:r>
            <a:r>
              <a:rPr lang="en-US" altLang="zh-CN" b="1" dirty="0">
                <a:latin typeface="Times New Roman" panose="02020603050405020304" pitchFamily="18" charset="0"/>
                <a:cs typeface="Times New Roman" panose="02020603050405020304" pitchFamily="18" charset="0"/>
              </a:rPr>
              <a:t>searchers reliance on their own terminology</a:t>
            </a:r>
            <a:r>
              <a:rPr lang="en-US" altLang="zh-CN" dirty="0">
                <a:latin typeface="Times New Roman" panose="02020603050405020304" pitchFamily="18" charset="0"/>
                <a:cs typeface="Times New Roman" panose="02020603050405020304" pitchFamily="18" charset="0"/>
              </a:rPr>
              <a:t>, use of the thesaurus, offline term selection, use of synonymous terms, and combinations of search terms;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within the same experience group, </a:t>
            </a:r>
            <a:r>
              <a:rPr lang="en-US" altLang="zh-CN" b="1" dirty="0">
                <a:latin typeface="Times New Roman" panose="02020603050405020304" pitchFamily="18" charset="0"/>
                <a:cs typeface="Times New Roman" panose="02020603050405020304" pitchFamily="18" charset="0"/>
              </a:rPr>
              <a:t>subject knowledge had no effect on novice searchers</a:t>
            </a:r>
            <a:r>
              <a:rPr lang="en-US" altLang="zh-CN" dirty="0">
                <a:latin typeface="Times New Roman" panose="02020603050405020304" pitchFamily="18" charset="0"/>
                <a:cs typeface="Times New Roman" panose="02020603050405020304" pitchFamily="18" charset="0"/>
              </a:rPr>
              <a:t>; but——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t>
            </a:r>
            <a:r>
              <a:rPr lang="en-US" altLang="zh-CN" b="1" dirty="0">
                <a:latin typeface="Times New Roman" panose="02020603050405020304" pitchFamily="18" charset="0"/>
                <a:cs typeface="Times New Roman" panose="02020603050405020304" pitchFamily="18" charset="0"/>
              </a:rPr>
              <a:t>subject knowledge affected experienced searcher</a:t>
            </a:r>
            <a:r>
              <a:rPr lang="en-US" altLang="zh-CN" dirty="0">
                <a:latin typeface="Times New Roman" panose="02020603050405020304" pitchFamily="18" charset="0"/>
                <a:cs typeface="Times New Roman" panose="02020603050405020304" pitchFamily="18" charset="0"/>
              </a:rPr>
              <a:t> s reliance on their own language, use of the thesaurus, offline term selection, use of synonymous terms, monitoring of the search, and combinations of search terms.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results showed that search experience affected searchers use of many search tactics, and suggested that subject knowledge became a factor only after searchers have had a certain amount of search experience.</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96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A1F96B-7866-49DE-9069-07EF7C57B19B}"/>
              </a:ext>
            </a:extLst>
          </p:cNvPr>
          <p:cNvSpPr>
            <a:spLocks noGrp="1"/>
          </p:cNvSpPr>
          <p:nvPr>
            <p:ph idx="1"/>
          </p:nvPr>
        </p:nvSpPr>
        <p:spPr>
          <a:xfrm>
            <a:off x="827737" y="367345"/>
            <a:ext cx="10515600" cy="5374323"/>
          </a:xfrm>
        </p:spPr>
        <p:txBody>
          <a:bodyPr/>
          <a:lstStyle/>
          <a:p>
            <a:r>
              <a:rPr lang="en-US" altLang="zh-CN" dirty="0">
                <a:latin typeface="Times New Roman" panose="02020603050405020304" pitchFamily="18" charset="0"/>
                <a:cs typeface="Times New Roman" panose="02020603050405020304" pitchFamily="18" charset="0"/>
              </a:rPr>
              <a:t>trail version</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①</a:t>
            </a:r>
            <a:r>
              <a:rPr lang="en-US" altLang="zh-CN" dirty="0">
                <a:latin typeface="Times New Roman" panose="02020603050405020304" pitchFamily="18" charset="0"/>
                <a:cs typeface="Times New Roman" panose="02020603050405020304" pitchFamily="18" charset="0"/>
              </a:rPr>
              <a:t>broad trail condition; </a:t>
            </a:r>
            <a:r>
              <a:rPr lang="zh-CN" altLang="en-US" dirty="0">
                <a:latin typeface="Times New Roman" panose="02020603050405020304" pitchFamily="18" charset="0"/>
                <a:cs typeface="Times New Roman" panose="02020603050405020304" pitchFamily="18" charset="0"/>
              </a:rPr>
              <a:t>②</a:t>
            </a:r>
            <a:r>
              <a:rPr lang="en-US" altLang="zh-CN" dirty="0">
                <a:latin typeface="Times New Roman" panose="02020603050405020304" pitchFamily="18" charset="0"/>
                <a:cs typeface="Times New Roman" panose="02020603050405020304" pitchFamily="18" charset="0"/>
              </a:rPr>
              <a:t>narrow trail condition</a:t>
            </a:r>
          </a:p>
          <a:p>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18049F5-2CA5-4239-A4DA-1DAEF5D06275}"/>
              </a:ext>
            </a:extLst>
          </p:cNvPr>
          <p:cNvPicPr>
            <a:picLocks noChangeAspect="1"/>
          </p:cNvPicPr>
          <p:nvPr/>
        </p:nvPicPr>
        <p:blipFill>
          <a:blip r:embed="rId3"/>
          <a:stretch>
            <a:fillRect/>
          </a:stretch>
        </p:blipFill>
        <p:spPr>
          <a:xfrm>
            <a:off x="3091891" y="736821"/>
            <a:ext cx="5247337" cy="2116491"/>
          </a:xfrm>
          <a:prstGeom prst="rect">
            <a:avLst/>
          </a:prstGeom>
        </p:spPr>
      </p:pic>
      <p:pic>
        <p:nvPicPr>
          <p:cNvPr id="5" name="图片 4">
            <a:extLst>
              <a:ext uri="{FF2B5EF4-FFF2-40B4-BE49-F238E27FC236}">
                <a16:creationId xmlns:a16="http://schemas.microsoft.com/office/drawing/2014/main" id="{FE7BA799-5944-43FA-852A-51F75AAE7F09}"/>
              </a:ext>
            </a:extLst>
          </p:cNvPr>
          <p:cNvPicPr>
            <a:picLocks noChangeAspect="1"/>
          </p:cNvPicPr>
          <p:nvPr/>
        </p:nvPicPr>
        <p:blipFill>
          <a:blip r:embed="rId4"/>
          <a:stretch>
            <a:fillRect/>
          </a:stretch>
        </p:blipFill>
        <p:spPr>
          <a:xfrm>
            <a:off x="1360018" y="2853312"/>
            <a:ext cx="9222437" cy="3850688"/>
          </a:xfrm>
          <a:prstGeom prst="rect">
            <a:avLst/>
          </a:prstGeom>
        </p:spPr>
      </p:pic>
    </p:spTree>
    <p:extLst>
      <p:ext uri="{BB962C8B-B14F-4D97-AF65-F5344CB8AC3E}">
        <p14:creationId xmlns:p14="http://schemas.microsoft.com/office/powerpoint/2010/main" val="11417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B1E91-BD4C-485F-979F-F683207F49BE}"/>
              </a:ext>
            </a:extLst>
          </p:cNvPr>
          <p:cNvSpPr>
            <a:spLocks noGrp="1"/>
          </p:cNvSpPr>
          <p:nvPr>
            <p:ph type="title"/>
          </p:nvPr>
        </p:nvSpPr>
        <p:spPr/>
        <p:txBody>
          <a:bodyPr>
            <a:normAutofit/>
          </a:bodyPr>
          <a:lstStyle/>
          <a:p>
            <a:r>
              <a:rPr lang="en-US" altLang="zh-CN" sz="2400" dirty="0" err="1">
                <a:latin typeface="Times New Roman" panose="02020603050405020304" pitchFamily="18" charset="0"/>
                <a:cs typeface="Times New Roman" panose="02020603050405020304" pitchFamily="18" charset="0"/>
              </a:rPr>
              <a:t>Xie</a:t>
            </a:r>
            <a:r>
              <a:rPr lang="en-US" altLang="zh-CN" sz="2400" dirty="0">
                <a:latin typeface="Times New Roman" panose="02020603050405020304" pitchFamily="18" charset="0"/>
                <a:cs typeface="Times New Roman" panose="02020603050405020304" pitchFamily="18" charset="0"/>
              </a:rPr>
              <a:t>, I. , &amp; </a:t>
            </a:r>
            <a:r>
              <a:rPr lang="en-US" altLang="zh-CN" sz="2400" dirty="0" err="1">
                <a:latin typeface="Times New Roman" panose="02020603050405020304" pitchFamily="18" charset="0"/>
                <a:cs typeface="Times New Roman" panose="02020603050405020304" pitchFamily="18" charset="0"/>
              </a:rPr>
              <a:t>Joo</a:t>
            </a:r>
            <a:r>
              <a:rPr lang="en-US" altLang="zh-CN" sz="2400" dirty="0">
                <a:latin typeface="Times New Roman" panose="02020603050405020304" pitchFamily="18" charset="0"/>
                <a:cs typeface="Times New Roman" panose="02020603050405020304" pitchFamily="18" charset="0"/>
              </a:rPr>
              <a:t>, S. . (2012). Factors affecting the selection of search tactics: tasks, knowledge, process, and systems. </a:t>
            </a:r>
            <a:r>
              <a:rPr lang="en-US" altLang="zh-CN" sz="2400" i="1" dirty="0">
                <a:latin typeface="Times New Roman" panose="02020603050405020304" pitchFamily="18" charset="0"/>
                <a:cs typeface="Times New Roman" panose="02020603050405020304" pitchFamily="18" charset="0"/>
              </a:rPr>
              <a:t>Information Processing &amp; Management,</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48</a:t>
            </a:r>
            <a:r>
              <a:rPr lang="en-US" altLang="zh-CN" sz="2400" dirty="0">
                <a:latin typeface="Times New Roman" panose="02020603050405020304" pitchFamily="18" charset="0"/>
                <a:cs typeface="Times New Roman" panose="02020603050405020304" pitchFamily="18" charset="0"/>
              </a:rPr>
              <a:t>(2), 254–270.</a:t>
            </a:r>
            <a:endParaRPr lang="zh-CN" altLang="en-US" sz="24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A85701D-BB56-4509-B07A-7DAB80CBBFBC}"/>
              </a:ext>
            </a:extLst>
          </p:cNvPr>
          <p:cNvSpPr>
            <a:spLocks noGrp="1"/>
          </p:cNvSpPr>
          <p:nvPr>
            <p:ph idx="1"/>
          </p:nvPr>
        </p:nvSpPr>
        <p:spPr/>
        <p:txBody>
          <a:bodyPr/>
          <a:lstStyle/>
          <a:p>
            <a:pPr lvl="0"/>
            <a:r>
              <a:rPr lang="en-US" altLang="zh-CN" sz="2400" dirty="0">
                <a:solidFill>
                  <a:prstClr val="black"/>
                </a:solidFill>
                <a:latin typeface="Times New Roman"/>
                <a:ea typeface="宋体"/>
              </a:rPr>
              <a:t>This study investigated whether and how different factors in relation to task, user-perceived knowledge, search process, and system affect users search tactic selection</a:t>
            </a:r>
            <a:endParaRPr lang="zh-CN" altLang="zh-CN" sz="2400" dirty="0">
              <a:solidFill>
                <a:prstClr val="black"/>
              </a:solidFill>
              <a:latin typeface="Times New Roman"/>
              <a:ea typeface="宋体"/>
            </a:endParaRPr>
          </a:p>
          <a:p>
            <a:endParaRPr lang="zh-CN" altLang="en-US" dirty="0"/>
          </a:p>
        </p:txBody>
      </p:sp>
    </p:spTree>
    <p:extLst>
      <p:ext uri="{BB962C8B-B14F-4D97-AF65-F5344CB8AC3E}">
        <p14:creationId xmlns:p14="http://schemas.microsoft.com/office/powerpoint/2010/main" val="2892072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476056"/>
            <a:ext cx="10515600" cy="5905888"/>
          </a:xfrm>
        </p:spPr>
        <p:txBody>
          <a:bodyPr>
            <a:normAutofit fontScale="85000" lnSpcReduction="20000"/>
          </a:bodyPr>
          <a:lstStyle/>
          <a:p>
            <a:r>
              <a:rPr lang="en-US" altLang="zh-CN" dirty="0"/>
              <a:t>1. procedure</a:t>
            </a:r>
            <a:endParaRPr lang="zh-CN" altLang="zh-CN" dirty="0"/>
          </a:p>
          <a:p>
            <a:r>
              <a:rPr lang="en-US" altLang="zh-CN" dirty="0"/>
              <a:t>First, participants were instructed to fill in a </a:t>
            </a:r>
            <a:r>
              <a:rPr lang="en-US" altLang="zh-CN" b="1" dirty="0"/>
              <a:t>pre-questionnaire requesting their demographic information and their experience in searching for information.</a:t>
            </a:r>
            <a:r>
              <a:rPr lang="en-US" altLang="zh-CN" dirty="0"/>
              <a:t> From the pre-questionnaire, </a:t>
            </a:r>
            <a:r>
              <a:rPr lang="en-US" altLang="zh-CN" b="1" dirty="0"/>
              <a:t>data in relation to search task type, work task type, familiarity with topic, and familiarity with source were collected</a:t>
            </a:r>
            <a:r>
              <a:rPr lang="en-US" altLang="zh-CN" dirty="0"/>
              <a:t>. </a:t>
            </a:r>
          </a:p>
          <a:p>
            <a:r>
              <a:rPr lang="en-US" altLang="zh-CN" dirty="0"/>
              <a:t>Second, participants were asked to </a:t>
            </a:r>
            <a:r>
              <a:rPr lang="en-US" altLang="zh-CN" b="1" dirty="0"/>
              <a:t>keep an information interaction diary for 2 weeks to record the process of achieving one work-related and another personal-related task.</a:t>
            </a:r>
            <a:r>
              <a:rPr lang="en-US" altLang="zh-CN" dirty="0"/>
              <a:t> The diaries require participants to log their source selections, search tactics, and reasons associated with why they applied or did not apply different types of search tactics. From the diaries, the authors attempted to identify factors behind their selection of search tactics qualitatively. </a:t>
            </a:r>
          </a:p>
          <a:p>
            <a:r>
              <a:rPr lang="en-US" altLang="zh-CN" dirty="0"/>
              <a:t>Third, think aloud protocols and logs were employed to </a:t>
            </a:r>
            <a:r>
              <a:rPr lang="en-US" altLang="zh-CN" b="1" dirty="0"/>
              <a:t>record their search processes and associated verbal protocols</a:t>
            </a:r>
            <a:r>
              <a:rPr lang="en-US" altLang="zh-CN" dirty="0"/>
              <a:t>. Participants were invited to come to the lab to search for information for one work-related and one personal search tasks. They were instructed to think aloud during their information-seeking process.</a:t>
            </a:r>
          </a:p>
          <a:p>
            <a:r>
              <a:rPr lang="en-US" altLang="zh-CN" dirty="0"/>
              <a:t> </a:t>
            </a:r>
            <a:r>
              <a:rPr lang="en-US" altLang="zh-CN" b="1" dirty="0"/>
              <a:t>Finally, participants were also asked to fill in post-questionnaires. </a:t>
            </a:r>
            <a:r>
              <a:rPr lang="en-US" altLang="zh-CN" dirty="0"/>
              <a:t>Their answers regarding their selection of information sources, their search tactics, their problems, and factors affecting their selection of search tactics were noted.</a:t>
            </a:r>
            <a:endParaRPr lang="zh-CN" altLang="zh-CN" dirty="0"/>
          </a:p>
        </p:txBody>
      </p:sp>
    </p:spTree>
    <p:extLst>
      <p:ext uri="{BB962C8B-B14F-4D97-AF65-F5344CB8AC3E}">
        <p14:creationId xmlns:p14="http://schemas.microsoft.com/office/powerpoint/2010/main" val="186628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DBD1B6-E37C-44AC-A3AD-36C02BC2CAB1}"/>
              </a:ext>
            </a:extLst>
          </p:cNvPr>
          <p:cNvSpPr>
            <a:spLocks noGrp="1"/>
          </p:cNvSpPr>
          <p:nvPr>
            <p:ph idx="1"/>
          </p:nvPr>
        </p:nvSpPr>
        <p:spPr>
          <a:xfrm>
            <a:off x="838200" y="361689"/>
            <a:ext cx="10515600" cy="2793590"/>
          </a:xfrm>
        </p:spPr>
        <p:txBody>
          <a:bodyPr>
            <a:normAutofit/>
          </a:bodyPr>
          <a:lstStyle/>
          <a:p>
            <a:endParaRPr lang="zh-CN" altLang="zh-CN" sz="2400" dirty="0"/>
          </a:p>
          <a:p>
            <a:endParaRPr lang="zh-CN" altLang="en-US" sz="2400" dirty="0"/>
          </a:p>
        </p:txBody>
      </p:sp>
      <p:pic>
        <p:nvPicPr>
          <p:cNvPr id="4" name="图片 3">
            <a:extLst>
              <a:ext uri="{FF2B5EF4-FFF2-40B4-BE49-F238E27FC236}">
                <a16:creationId xmlns:a16="http://schemas.microsoft.com/office/drawing/2014/main" id="{E4037D31-48BC-4A1B-9792-AD71466F8BEE}"/>
              </a:ext>
            </a:extLst>
          </p:cNvPr>
          <p:cNvPicPr/>
          <p:nvPr/>
        </p:nvPicPr>
        <p:blipFill>
          <a:blip r:embed="rId2"/>
          <a:stretch>
            <a:fillRect/>
          </a:stretch>
        </p:blipFill>
        <p:spPr>
          <a:xfrm>
            <a:off x="2247718" y="233008"/>
            <a:ext cx="8198241" cy="6391983"/>
          </a:xfrm>
          <a:prstGeom prst="rect">
            <a:avLst/>
          </a:prstGeom>
        </p:spPr>
      </p:pic>
    </p:spTree>
    <p:extLst>
      <p:ext uri="{BB962C8B-B14F-4D97-AF65-F5344CB8AC3E}">
        <p14:creationId xmlns:p14="http://schemas.microsoft.com/office/powerpoint/2010/main" val="1908696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C5BC0D6-EEE3-49ED-AB76-5BAB9AC9D410}"/>
              </a:ext>
            </a:extLst>
          </p:cNvPr>
          <p:cNvPicPr>
            <a:picLocks noGrp="1"/>
          </p:cNvPicPr>
          <p:nvPr>
            <p:ph idx="1"/>
          </p:nvPr>
        </p:nvPicPr>
        <p:blipFill>
          <a:blip r:embed="rId2"/>
          <a:stretch>
            <a:fillRect/>
          </a:stretch>
        </p:blipFill>
        <p:spPr>
          <a:xfrm>
            <a:off x="1859080" y="239288"/>
            <a:ext cx="8157428" cy="6379423"/>
          </a:xfrm>
          <a:prstGeom prst="rect">
            <a:avLst/>
          </a:prstGeom>
        </p:spPr>
      </p:pic>
    </p:spTree>
    <p:extLst>
      <p:ext uri="{BB962C8B-B14F-4D97-AF65-F5344CB8AC3E}">
        <p14:creationId xmlns:p14="http://schemas.microsoft.com/office/powerpoint/2010/main" val="2134102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2F8D0E0-8FCE-4564-9C93-97C5CD2DF16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74F4FCB-54B6-4331-8932-B25C754445E9}"/>
              </a:ext>
            </a:extLst>
          </p:cNvPr>
          <p:cNvPicPr/>
          <p:nvPr/>
        </p:nvPicPr>
        <p:blipFill>
          <a:blip r:embed="rId2"/>
          <a:stretch>
            <a:fillRect/>
          </a:stretch>
        </p:blipFill>
        <p:spPr>
          <a:xfrm>
            <a:off x="1263139" y="117099"/>
            <a:ext cx="9665722" cy="6623801"/>
          </a:xfrm>
          <a:prstGeom prst="rect">
            <a:avLst/>
          </a:prstGeom>
        </p:spPr>
      </p:pic>
    </p:spTree>
    <p:extLst>
      <p:ext uri="{BB962C8B-B14F-4D97-AF65-F5344CB8AC3E}">
        <p14:creationId xmlns:p14="http://schemas.microsoft.com/office/powerpoint/2010/main" val="118335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89BFD-BA3F-4890-A029-92AC882CAF98}"/>
              </a:ext>
            </a:extLst>
          </p:cNvPr>
          <p:cNvSpPr>
            <a:spLocks noGrp="1"/>
          </p:cNvSpPr>
          <p:nvPr>
            <p:ph type="title"/>
          </p:nvPr>
        </p:nvSpPr>
        <p:spPr/>
        <p:txBody>
          <a:bodyPr>
            <a:normAutofit/>
          </a:bodyPr>
          <a:lstStyle/>
          <a:p>
            <a:r>
              <a:rPr lang="en-US" altLang="zh-CN" sz="2400" dirty="0" err="1">
                <a:latin typeface="Times New Roman" panose="02020603050405020304" pitchFamily="18" charset="0"/>
                <a:cs typeface="Times New Roman" panose="02020603050405020304" pitchFamily="18" charset="0"/>
              </a:rPr>
              <a:t>Hendahewa</a:t>
            </a:r>
            <a:r>
              <a:rPr lang="en-US" altLang="zh-CN" sz="2400" dirty="0">
                <a:latin typeface="Times New Roman" panose="02020603050405020304" pitchFamily="18" charset="0"/>
                <a:cs typeface="Times New Roman" panose="02020603050405020304" pitchFamily="18" charset="0"/>
              </a:rPr>
              <a:t>, C. , &amp; Shah, C. . (2017). Evaluating user search trails in exploratory search tasks. </a:t>
            </a:r>
            <a:r>
              <a:rPr lang="en-US" altLang="zh-CN" sz="2400" i="1" dirty="0">
                <a:latin typeface="Times New Roman" panose="02020603050405020304" pitchFamily="18" charset="0"/>
                <a:cs typeface="Times New Roman" panose="02020603050405020304" pitchFamily="18" charset="0"/>
              </a:rPr>
              <a:t>Information Processing &amp; Management,</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53</a:t>
            </a:r>
            <a:r>
              <a:rPr lang="en-US" altLang="zh-CN" sz="2400" dirty="0">
                <a:latin typeface="Times New Roman" panose="02020603050405020304" pitchFamily="18" charset="0"/>
                <a:cs typeface="Times New Roman" panose="02020603050405020304" pitchFamily="18" charset="0"/>
              </a:rPr>
              <a:t>(4), 905-922.</a:t>
            </a:r>
            <a:endParaRPr lang="zh-CN" altLang="en-US" sz="24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9194128-DF4C-433F-8760-674C7F2C9B25}"/>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RQ1 : Can we assist struggling users by recommending them better search paths in order to improve their search performance and reach the task goal? </a:t>
            </a:r>
          </a:p>
          <a:p>
            <a:r>
              <a:rPr lang="en-US" altLang="zh-CN" dirty="0">
                <a:latin typeface="Times New Roman" panose="02020603050405020304" pitchFamily="18" charset="0"/>
                <a:cs typeface="Times New Roman" panose="02020603050405020304" pitchFamily="18" charset="0"/>
              </a:rPr>
              <a:t>RQ2 : Provide a set of metrics for performance assessment based on the recommended search trails. </a:t>
            </a:r>
          </a:p>
          <a:p>
            <a:r>
              <a:rPr lang="en-US" altLang="zh-CN" dirty="0">
                <a:latin typeface="Times New Roman" panose="02020603050405020304" pitchFamily="18" charset="0"/>
                <a:cs typeface="Times New Roman" panose="02020603050405020304" pitchFamily="18" charset="0"/>
              </a:rPr>
              <a:t>Conclusion</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the information coverage and the order of the recommended queries and pages at the end of each search trail are more important than merely providing a set of useful or relevant Web pages to the under-performing users.</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988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E2CEF7-64FA-41EC-A45C-6A91D1DE0067}"/>
              </a:ext>
            </a:extLst>
          </p:cNvPr>
          <p:cNvSpPr>
            <a:spLocks noGrp="1"/>
          </p:cNvSpPr>
          <p:nvPr>
            <p:ph idx="1"/>
          </p:nvPr>
        </p:nvSpPr>
        <p:spPr>
          <a:xfrm>
            <a:off x="838200" y="742950"/>
            <a:ext cx="10515600" cy="5434013"/>
          </a:xfrm>
        </p:spPr>
        <p:txBody>
          <a:bodyPr>
            <a:normAutofit lnSpcReduction="10000"/>
          </a:bodyPr>
          <a:lstStyle/>
          <a:p>
            <a:r>
              <a:rPr lang="zh-CN" altLang="zh-CN" dirty="0">
                <a:latin typeface="Times New Roman" panose="02020603050405020304" pitchFamily="18" charset="0"/>
                <a:ea typeface="宋体" panose="02010600030101010101" pitchFamily="2" charset="-122"/>
              </a:rPr>
              <a:t>①</a:t>
            </a:r>
            <a:r>
              <a:rPr lang="en-US" altLang="zh-CN" dirty="0">
                <a:latin typeface="Times New Roman" panose="02020603050405020304" pitchFamily="18" charset="0"/>
                <a:ea typeface="宋体" panose="02010600030101010101" pitchFamily="2" charset="-122"/>
              </a:rPr>
              <a:t>introducing new sub topics can act as a way of improving the exploration and knowledge discovery of users</a:t>
            </a:r>
            <a:r>
              <a:rPr lang="zh-CN"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early identification of struggling and recommendation of search trails leads to higher information gains</a:t>
            </a:r>
            <a:endParaRPr lang="zh-CN" altLang="zh-CN" dirty="0">
              <a:latin typeface="Times New Roman" panose="02020603050405020304" pitchFamily="18" charset="0"/>
              <a:ea typeface="宋体" panose="02010600030101010101" pitchFamily="2" charset="-122"/>
            </a:endParaRPr>
          </a:p>
          <a:p>
            <a:r>
              <a:rPr lang="zh-CN" altLang="zh-CN" dirty="0">
                <a:latin typeface="Times New Roman" panose="02020603050405020304" pitchFamily="18" charset="0"/>
                <a:ea typeface="宋体" panose="02010600030101010101" pitchFamily="2" charset="-122"/>
              </a:rPr>
              <a:t>②发现的可能性：</a:t>
            </a:r>
            <a:r>
              <a:rPr lang="en-US" altLang="zh-CN" dirty="0">
                <a:latin typeface="Times New Roman" panose="02020603050405020304" pitchFamily="18" charset="0"/>
                <a:ea typeface="宋体" panose="02010600030101010101" pitchFamily="2" charset="-122"/>
              </a:rPr>
              <a:t>recommended order of search trails surpasses both random and actual order of search trails in terms of LD measure. Again, this emphasizes that the recommended search trail order ensures hard-to-discover pages are found first.</a:t>
            </a:r>
            <a:endParaRPr lang="zh-CN"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③</a:t>
            </a:r>
            <a:r>
              <a:rPr lang="zh-CN" altLang="zh-CN" dirty="0">
                <a:latin typeface="Times New Roman" panose="02020603050405020304" pitchFamily="18" charset="0"/>
                <a:ea typeface="宋体" panose="02010600030101010101" pitchFamily="2" charset="-122"/>
              </a:rPr>
              <a:t>检索式顺序：</a:t>
            </a:r>
            <a:r>
              <a:rPr lang="en-US" altLang="zh-CN" dirty="0">
                <a:latin typeface="Times New Roman" panose="02020603050405020304" pitchFamily="18" charset="0"/>
                <a:ea typeface="宋体" panose="02010600030101010101" pitchFamily="2" charset="-122"/>
              </a:rPr>
              <a:t>once a user has gathered information throughout their search processes, sites that have the most clicks would yield a higher goodness measure when their information is deemed useful by an increasingly better informed user.</a:t>
            </a:r>
            <a:endParaRPr lang="zh-CN"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④</a:t>
            </a:r>
            <a:r>
              <a:rPr lang="zh-CN" altLang="zh-CN" dirty="0">
                <a:latin typeface="Times New Roman" panose="02020603050405020304" pitchFamily="18" charset="0"/>
                <a:ea typeface="宋体" panose="02010600030101010101" pitchFamily="2" charset="-122"/>
              </a:rPr>
              <a:t>网页顺序：</a:t>
            </a:r>
            <a:r>
              <a:rPr lang="en-US" altLang="zh-CN" dirty="0">
                <a:latin typeface="Times New Roman" panose="02020603050405020304" pitchFamily="18" charset="0"/>
                <a:ea typeface="宋体" panose="02010600030101010101" pitchFamily="2" charset="-122"/>
              </a:rPr>
              <a:t>recommended order of search trails outperforming random and actual orders of search trails</a:t>
            </a:r>
            <a:endParaRPr lang="zh-CN" altLang="zh-CN" dirty="0">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05060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A3778-D8DD-4040-BFD9-57C6E6EB34F7}"/>
              </a:ext>
            </a:extLst>
          </p:cNvPr>
          <p:cNvSpPr>
            <a:spLocks noGrp="1"/>
          </p:cNvSpPr>
          <p:nvPr>
            <p:ph type="title"/>
          </p:nvPr>
        </p:nvSpPr>
        <p:spPr/>
        <p:txBody>
          <a:bodyPr>
            <a:noAutofit/>
          </a:bodyPr>
          <a:lstStyle/>
          <a:p>
            <a:r>
              <a:rPr lang="en-US" altLang="zh-CN" sz="2400" dirty="0" err="1">
                <a:latin typeface="Times New Roman" panose="02020603050405020304" pitchFamily="18" charset="0"/>
                <a:cs typeface="Times New Roman" panose="02020603050405020304" pitchFamily="18" charset="0"/>
              </a:rPr>
              <a:t>Xiaojun</a:t>
            </a:r>
            <a:r>
              <a:rPr lang="en-US" altLang="zh-CN" sz="2400" dirty="0">
                <a:latin typeface="Times New Roman" panose="02020603050405020304" pitchFamily="18" charset="0"/>
                <a:cs typeface="Times New Roman" panose="02020603050405020304" pitchFamily="18" charset="0"/>
              </a:rPr>
              <a:t> Yuan and </a:t>
            </a:r>
            <a:r>
              <a:rPr lang="en-US" altLang="zh-CN" sz="2400" dirty="0" err="1">
                <a:latin typeface="Times New Roman" panose="02020603050405020304" pitchFamily="18" charset="0"/>
                <a:cs typeface="Times New Roman" panose="02020603050405020304" pitchFamily="18" charset="0"/>
              </a:rPr>
              <a:t>Ryen</a:t>
            </a:r>
            <a:r>
              <a:rPr lang="en-US" altLang="zh-CN" sz="2400" dirty="0">
                <a:latin typeface="Times New Roman" panose="02020603050405020304" pitchFamily="18" charset="0"/>
                <a:cs typeface="Times New Roman" panose="02020603050405020304" pitchFamily="18" charset="0"/>
              </a:rPr>
              <a:t> White. 2012. Building the trail best traveled: effects of domain knowledge on web search trailblazing. In Proceedings of the SIGCHI Conference on Human Factors in Computing Systems (CHI ’12). Association for Computing Machinery, New York, NY, USA, 1795–1804.</a:t>
            </a:r>
            <a:endParaRPr lang="zh-CN" altLang="en-US" sz="24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C4F95F6-EDC8-4E27-9FA7-F243D4998184}"/>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RQ1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How users blaze trails in a Web search context</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RQ2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Similarities and differences in how domain experts and novices blaze trails, and if and how the trails eventually generated by the two groups differ</a:t>
            </a:r>
          </a:p>
          <a:p>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3D876CF-F719-4F11-B816-558C941B7E43}"/>
              </a:ext>
            </a:extLst>
          </p:cNvPr>
          <p:cNvPicPr>
            <a:picLocks noChangeAspect="1"/>
          </p:cNvPicPr>
          <p:nvPr/>
        </p:nvPicPr>
        <p:blipFill>
          <a:blip r:embed="rId2"/>
          <a:stretch>
            <a:fillRect/>
          </a:stretch>
        </p:blipFill>
        <p:spPr>
          <a:xfrm>
            <a:off x="3435275" y="3625817"/>
            <a:ext cx="5523835" cy="2441608"/>
          </a:xfrm>
          <a:prstGeom prst="rect">
            <a:avLst/>
          </a:prstGeom>
        </p:spPr>
      </p:pic>
    </p:spTree>
    <p:extLst>
      <p:ext uri="{BB962C8B-B14F-4D97-AF65-F5344CB8AC3E}">
        <p14:creationId xmlns:p14="http://schemas.microsoft.com/office/powerpoint/2010/main" val="954285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B8EF942-215D-48CE-B928-4D6452E18923}"/>
              </a:ext>
            </a:extLst>
          </p:cNvPr>
          <p:cNvSpPr>
            <a:spLocks noGrp="1"/>
          </p:cNvSpPr>
          <p:nvPr>
            <p:ph idx="1"/>
          </p:nvPr>
        </p:nvSpPr>
        <p:spPr>
          <a:xfrm>
            <a:off x="838200" y="800100"/>
            <a:ext cx="10515600" cy="5376863"/>
          </a:xfrm>
        </p:spPr>
        <p:txBody>
          <a:bodyPr/>
          <a:lstStyle/>
          <a:p>
            <a:pPr lvl="0"/>
            <a:r>
              <a:rPr lang="en-US" altLang="zh-CN" sz="2400" dirty="0">
                <a:solidFill>
                  <a:prstClr val="black"/>
                </a:solidFill>
                <a:latin typeface="Times New Roman"/>
                <a:ea typeface="宋体"/>
              </a:rPr>
              <a:t>Trailblazing Process</a:t>
            </a:r>
            <a:endParaRPr lang="zh-CN" altLang="zh-CN" sz="2400" dirty="0">
              <a:solidFill>
                <a:prstClr val="black"/>
              </a:solidFill>
              <a:latin typeface="Times New Roman"/>
              <a:ea typeface="宋体"/>
            </a:endParaRPr>
          </a:p>
          <a:p>
            <a:pPr lvl="0"/>
            <a:r>
              <a:rPr lang="zh-CN" altLang="zh-CN" sz="2400" dirty="0">
                <a:solidFill>
                  <a:prstClr val="black"/>
                </a:solidFill>
                <a:latin typeface="Times New Roman"/>
                <a:ea typeface="宋体"/>
              </a:rPr>
              <a:t>从检索式看：</a:t>
            </a:r>
            <a:r>
              <a:rPr lang="en-US" altLang="zh-CN" sz="2400" dirty="0">
                <a:solidFill>
                  <a:prstClr val="black"/>
                </a:solidFill>
                <a:latin typeface="Times New Roman"/>
                <a:ea typeface="宋体"/>
              </a:rPr>
              <a:t>Previous work has shown that the Web is fertile ground for those without medical training to become unduly concerned about serious medical conditions .</a:t>
            </a:r>
            <a:r>
              <a:rPr lang="zh-CN" altLang="en-US" sz="2400" dirty="0">
                <a:solidFill>
                  <a:prstClr val="black"/>
                </a:solidFill>
                <a:latin typeface="Times New Roman"/>
                <a:ea typeface="宋体"/>
              </a:rPr>
              <a:t>新手</a:t>
            </a:r>
            <a:r>
              <a:rPr lang="zh-CN" altLang="zh-CN" sz="2400" dirty="0">
                <a:solidFill>
                  <a:prstClr val="black"/>
                </a:solidFill>
                <a:latin typeface="Times New Roman"/>
                <a:ea typeface="宋体"/>
              </a:rPr>
              <a:t>更多关注</a:t>
            </a:r>
            <a:r>
              <a:rPr lang="zh-CN" altLang="en-US" sz="2400" dirty="0">
                <a:solidFill>
                  <a:prstClr val="black"/>
                </a:solidFill>
                <a:latin typeface="Times New Roman"/>
                <a:ea typeface="宋体"/>
              </a:rPr>
              <a:t>严重方向</a:t>
            </a:r>
            <a:r>
              <a:rPr lang="zh-CN" altLang="zh-CN" sz="2400" dirty="0">
                <a:solidFill>
                  <a:prstClr val="black"/>
                </a:solidFill>
                <a:latin typeface="Times New Roman"/>
                <a:ea typeface="宋体"/>
              </a:rPr>
              <a:t>而专家更加关注</a:t>
            </a:r>
            <a:r>
              <a:rPr lang="zh-CN" altLang="en-US" sz="2400" dirty="0">
                <a:solidFill>
                  <a:prstClr val="black"/>
                </a:solidFill>
                <a:latin typeface="Times New Roman"/>
                <a:ea typeface="宋体"/>
              </a:rPr>
              <a:t>实际</a:t>
            </a:r>
            <a:r>
              <a:rPr lang="zh-CN" altLang="zh-CN" sz="2400" dirty="0">
                <a:solidFill>
                  <a:prstClr val="black"/>
                </a:solidFill>
                <a:latin typeface="Times New Roman"/>
                <a:ea typeface="宋体"/>
              </a:rPr>
              <a:t>解决办法，</a:t>
            </a:r>
            <a:r>
              <a:rPr lang="en-US" altLang="zh-CN" sz="2400" dirty="0">
                <a:solidFill>
                  <a:prstClr val="black"/>
                </a:solidFill>
                <a:latin typeface="Times New Roman"/>
                <a:ea typeface="宋体"/>
              </a:rPr>
              <a:t>This underscores the importance of domain expertise when searching in a sensitive topic area such as healthcare, and provides a good use case for when trails may have a positive impact on search decisions.</a:t>
            </a:r>
            <a:endParaRPr lang="zh-CN" altLang="zh-CN" sz="2400" dirty="0">
              <a:solidFill>
                <a:prstClr val="black"/>
              </a:solidFill>
              <a:latin typeface="Times New Roman"/>
              <a:ea typeface="宋体"/>
            </a:endParaRPr>
          </a:p>
          <a:p>
            <a:pPr lvl="0"/>
            <a:r>
              <a:rPr lang="zh-CN" altLang="zh-CN" sz="2400" dirty="0">
                <a:solidFill>
                  <a:prstClr val="black"/>
                </a:solidFill>
                <a:latin typeface="Times New Roman"/>
                <a:ea typeface="宋体"/>
              </a:rPr>
              <a:t>从</a:t>
            </a:r>
            <a:r>
              <a:rPr lang="en-US" altLang="zh-CN" sz="2400" dirty="0">
                <a:solidFill>
                  <a:prstClr val="black"/>
                </a:solidFill>
                <a:latin typeface="Times New Roman"/>
                <a:ea typeface="宋体"/>
              </a:rPr>
              <a:t>URL</a:t>
            </a:r>
            <a:r>
              <a:rPr lang="zh-CN" altLang="zh-CN" sz="2400" dirty="0">
                <a:solidFill>
                  <a:prstClr val="black"/>
                </a:solidFill>
                <a:latin typeface="Times New Roman"/>
                <a:ea typeface="宋体"/>
              </a:rPr>
              <a:t>看：专家多使用政府和教育网站</a:t>
            </a:r>
            <a:r>
              <a:rPr lang="zh-CN" altLang="en-US" sz="2400" dirty="0">
                <a:solidFill>
                  <a:prstClr val="black"/>
                </a:solidFill>
                <a:latin typeface="Times New Roman"/>
                <a:ea typeface="宋体"/>
              </a:rPr>
              <a:t>（</a:t>
            </a:r>
            <a:r>
              <a:rPr lang="zh-CN" altLang="zh-CN" sz="2400" dirty="0">
                <a:solidFill>
                  <a:prstClr val="black"/>
                </a:solidFill>
                <a:latin typeface="Times New Roman"/>
                <a:ea typeface="宋体"/>
              </a:rPr>
              <a:t>为了帮助非专业人士理解</a:t>
            </a:r>
            <a:r>
              <a:rPr lang="zh-CN" altLang="en-US" sz="2400" dirty="0">
                <a:solidFill>
                  <a:prstClr val="black"/>
                </a:solidFill>
                <a:latin typeface="Times New Roman"/>
                <a:ea typeface="宋体"/>
              </a:rPr>
              <a:t>）</a:t>
            </a:r>
            <a:endParaRPr lang="zh-CN" altLang="zh-CN" sz="2400" dirty="0">
              <a:solidFill>
                <a:prstClr val="black"/>
              </a:solidFill>
              <a:latin typeface="Times New Roman"/>
              <a:ea typeface="宋体"/>
            </a:endParaRPr>
          </a:p>
          <a:p>
            <a:pPr lvl="0"/>
            <a:r>
              <a:rPr lang="zh-CN" altLang="zh-CN" sz="2400" dirty="0">
                <a:solidFill>
                  <a:prstClr val="black"/>
                </a:solidFill>
                <a:latin typeface="Times New Roman"/>
                <a:ea typeface="宋体"/>
              </a:rPr>
              <a:t>轨迹：专家筛选掉了更多的</a:t>
            </a:r>
            <a:r>
              <a:rPr lang="en-US" altLang="zh-CN" sz="2400" dirty="0">
                <a:solidFill>
                  <a:prstClr val="black"/>
                </a:solidFill>
                <a:latin typeface="Times New Roman"/>
                <a:ea typeface="宋体"/>
              </a:rPr>
              <a:t>URL, experts found more </a:t>
            </a:r>
            <a:r>
              <a:rPr lang="en-US" altLang="zh-CN" sz="2400" dirty="0" err="1">
                <a:solidFill>
                  <a:prstClr val="black"/>
                </a:solidFill>
                <a:latin typeface="Times New Roman"/>
                <a:ea typeface="宋体"/>
              </a:rPr>
              <a:t>sophisti-cated</a:t>
            </a:r>
            <a:r>
              <a:rPr lang="en-US" altLang="zh-CN" sz="2400" dirty="0">
                <a:solidFill>
                  <a:prstClr val="black"/>
                </a:solidFill>
                <a:latin typeface="Times New Roman"/>
                <a:ea typeface="宋体"/>
              </a:rPr>
              <a:t> information, but filtered it for inclusion in the trails.</a:t>
            </a:r>
            <a:endParaRPr lang="zh-CN" altLang="zh-CN" sz="2400" dirty="0">
              <a:solidFill>
                <a:prstClr val="black"/>
              </a:solidFill>
              <a:latin typeface="Times New Roman"/>
              <a:ea typeface="宋体"/>
            </a:endParaRPr>
          </a:p>
          <a:p>
            <a:pPr lvl="0"/>
            <a:r>
              <a:rPr lang="zh-CN" altLang="zh-CN" sz="2400" dirty="0">
                <a:solidFill>
                  <a:prstClr val="black"/>
                </a:solidFill>
                <a:latin typeface="Times New Roman"/>
                <a:ea typeface="宋体"/>
              </a:rPr>
              <a:t>时间：专家</a:t>
            </a:r>
            <a:r>
              <a:rPr lang="zh-CN" altLang="en-US" sz="2400" dirty="0">
                <a:solidFill>
                  <a:prstClr val="black"/>
                </a:solidFill>
                <a:latin typeface="Times New Roman"/>
                <a:ea typeface="宋体"/>
              </a:rPr>
              <a:t>检索得</a:t>
            </a:r>
            <a:r>
              <a:rPr lang="zh-CN" altLang="zh-CN" sz="2400" dirty="0">
                <a:solidFill>
                  <a:prstClr val="black"/>
                </a:solidFill>
                <a:latin typeface="Times New Roman"/>
                <a:ea typeface="宋体"/>
              </a:rPr>
              <a:t>更快</a:t>
            </a:r>
            <a:endParaRPr lang="en-US" altLang="zh-CN" sz="2400" dirty="0">
              <a:solidFill>
                <a:prstClr val="black"/>
              </a:solidFill>
              <a:latin typeface="Times New Roman"/>
              <a:ea typeface="宋体"/>
            </a:endParaRPr>
          </a:p>
          <a:p>
            <a:pPr lvl="0"/>
            <a:r>
              <a:rPr lang="zh-CN" altLang="zh-CN" sz="2400" dirty="0">
                <a:solidFill>
                  <a:prstClr val="black"/>
                </a:solidFill>
                <a:latin typeface="Times New Roman"/>
                <a:ea typeface="宋体"/>
              </a:rPr>
              <a:t>专家的</a:t>
            </a:r>
            <a:r>
              <a:rPr lang="en-US" altLang="zh-CN" sz="2400" dirty="0">
                <a:solidFill>
                  <a:prstClr val="black"/>
                </a:solidFill>
                <a:latin typeface="Times New Roman"/>
                <a:ea typeface="宋体"/>
              </a:rPr>
              <a:t>URL</a:t>
            </a:r>
            <a:r>
              <a:rPr lang="zh-CN" altLang="zh-CN" sz="2400" dirty="0">
                <a:solidFill>
                  <a:prstClr val="black"/>
                </a:solidFill>
                <a:latin typeface="Times New Roman"/>
                <a:ea typeface="宋体"/>
              </a:rPr>
              <a:t>更具相关性：</a:t>
            </a:r>
            <a:r>
              <a:rPr lang="en-US" altLang="zh-CN" sz="2400" dirty="0">
                <a:solidFill>
                  <a:prstClr val="black"/>
                </a:solidFill>
                <a:latin typeface="Times New Roman"/>
                <a:ea typeface="宋体"/>
              </a:rPr>
              <a:t>we obtained human relevance judgments for over one hundred thousand queries that were randomly sampled by frequency from the query logs of the Bing commercial search engine</a:t>
            </a:r>
            <a:endParaRPr lang="zh-CN" altLang="zh-CN" sz="2400" dirty="0">
              <a:solidFill>
                <a:prstClr val="black"/>
              </a:solidFill>
              <a:latin typeface="Times New Roman"/>
              <a:ea typeface="宋体"/>
            </a:endParaRPr>
          </a:p>
          <a:p>
            <a:endParaRPr lang="zh-CN" altLang="en-US" dirty="0"/>
          </a:p>
        </p:txBody>
      </p:sp>
    </p:spTree>
    <p:extLst>
      <p:ext uri="{BB962C8B-B14F-4D97-AF65-F5344CB8AC3E}">
        <p14:creationId xmlns:p14="http://schemas.microsoft.com/office/powerpoint/2010/main" val="70722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2D3C9A-4DD6-4C86-BCD1-76A9ABCDD1B0}"/>
              </a:ext>
            </a:extLst>
          </p:cNvPr>
          <p:cNvSpPr>
            <a:spLocks noGrp="1"/>
          </p:cNvSpPr>
          <p:nvPr>
            <p:ph idx="1"/>
          </p:nvPr>
        </p:nvSpPr>
        <p:spPr>
          <a:xfrm>
            <a:off x="838200" y="666750"/>
            <a:ext cx="10515600" cy="5510213"/>
          </a:xfrm>
        </p:spPr>
        <p:txBody>
          <a:bodyPr>
            <a:normAutofit fontScale="92500" lnSpcReduction="20000"/>
          </a:bodyPr>
          <a:lstStyle/>
          <a:p>
            <a:r>
              <a:rPr lang="en-US" altLang="zh-CN" dirty="0"/>
              <a:t>Trail Outcomes</a:t>
            </a:r>
            <a:endParaRPr lang="zh-CN" altLang="zh-CN" dirty="0"/>
          </a:p>
          <a:p>
            <a:r>
              <a:rPr lang="zh-CN" altLang="zh-CN" dirty="0"/>
              <a:t>网站：</a:t>
            </a:r>
            <a:r>
              <a:rPr lang="en-US" altLang="zh-CN" dirty="0"/>
              <a:t>domain-specific medical sites were more popular than search engines among experts. The most popular domain for novices was google.com</a:t>
            </a:r>
            <a:endParaRPr lang="zh-CN" altLang="zh-CN" dirty="0"/>
          </a:p>
          <a:p>
            <a:r>
              <a:rPr lang="zh-CN" altLang="zh-CN" dirty="0"/>
              <a:t>信息来源和展现方式会影响网站的选择：</a:t>
            </a:r>
            <a:r>
              <a:rPr lang="en-US" altLang="zh-CN" dirty="0"/>
              <a:t>Experts selected pages providing summary and structured information while novices favored content-rich pages</a:t>
            </a:r>
            <a:endParaRPr lang="zh-CN" altLang="zh-CN" dirty="0"/>
          </a:p>
          <a:p>
            <a:r>
              <a:rPr lang="zh-CN" altLang="zh-CN" dirty="0"/>
              <a:t>搜索轨迹结构：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dirty="0"/>
              <a:t>搜索轨迹价值：被试自评</a:t>
            </a:r>
          </a:p>
          <a:p>
            <a:endParaRPr lang="zh-CN" altLang="en-US" dirty="0"/>
          </a:p>
        </p:txBody>
      </p:sp>
      <p:pic>
        <p:nvPicPr>
          <p:cNvPr id="4" name="图片 3">
            <a:extLst>
              <a:ext uri="{FF2B5EF4-FFF2-40B4-BE49-F238E27FC236}">
                <a16:creationId xmlns:a16="http://schemas.microsoft.com/office/drawing/2014/main" id="{D7C05029-F97E-44E9-8B08-2186F66982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11267" y="3144043"/>
            <a:ext cx="3657600" cy="2076450"/>
          </a:xfrm>
          <a:prstGeom prst="rect">
            <a:avLst/>
          </a:prstGeom>
          <a:noFill/>
          <a:ln>
            <a:noFill/>
          </a:ln>
        </p:spPr>
      </p:pic>
      <p:pic>
        <p:nvPicPr>
          <p:cNvPr id="5" name="图片 4">
            <a:extLst>
              <a:ext uri="{FF2B5EF4-FFF2-40B4-BE49-F238E27FC236}">
                <a16:creationId xmlns:a16="http://schemas.microsoft.com/office/drawing/2014/main" id="{750678A6-5C36-4ADE-9FDC-CBDBD4BD945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51934" y="3144043"/>
            <a:ext cx="4016116" cy="2379664"/>
          </a:xfrm>
          <a:prstGeom prst="rect">
            <a:avLst/>
          </a:prstGeom>
          <a:noFill/>
          <a:ln>
            <a:noFill/>
          </a:ln>
        </p:spPr>
      </p:pic>
    </p:spTree>
    <p:extLst>
      <p:ext uri="{BB962C8B-B14F-4D97-AF65-F5344CB8AC3E}">
        <p14:creationId xmlns:p14="http://schemas.microsoft.com/office/powerpoint/2010/main" val="175968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98C8F-106D-40D3-8440-73EFCF40613D}"/>
              </a:ext>
            </a:extLst>
          </p:cNvPr>
          <p:cNvSpPr>
            <a:spLocks noGrp="1"/>
          </p:cNvSpPr>
          <p:nvPr>
            <p:ph type="title"/>
          </p:nvPr>
        </p:nvSpPr>
        <p:spPr/>
        <p:txBody>
          <a:bodyPr>
            <a:noAutofit/>
          </a:bodyPr>
          <a:lstStyle/>
          <a:p>
            <a:r>
              <a:rPr lang="en-US" altLang="zh-CN" sz="2400" dirty="0" err="1">
                <a:latin typeface="Times New Roman" panose="02020603050405020304" pitchFamily="18" charset="0"/>
                <a:cs typeface="Times New Roman" panose="02020603050405020304" pitchFamily="18" charset="0"/>
              </a:rPr>
              <a:t>Ryen</a:t>
            </a:r>
            <a:r>
              <a:rPr lang="en-US" altLang="zh-CN" sz="2400" dirty="0">
                <a:latin typeface="Times New Roman" panose="02020603050405020304" pitchFamily="18" charset="0"/>
                <a:cs typeface="Times New Roman" panose="02020603050405020304" pitchFamily="18" charset="0"/>
              </a:rPr>
              <a:t> W. White and Jeff Huang. 2010. Assessing the scenic route: measuring the value of search trails in web logs. In Proceedings of the 33rd international ACM SIGIR conference on Research and development in information retrieval (SIGIR ’10). Association for Computing Machinery, New York, NY, USA, 587–594</a:t>
            </a:r>
            <a:endParaRPr lang="zh-CN" altLang="en-US" sz="24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33CC259-C7B0-42D0-94D9-F98B019D4150}"/>
              </a:ext>
            </a:extLst>
          </p:cNvPr>
          <p:cNvSpPr>
            <a:spLocks noGrp="1"/>
          </p:cNvSpPr>
          <p:nvPr>
            <p:ph idx="1"/>
          </p:nvPr>
        </p:nvSpPr>
        <p:spPr/>
        <p:txBody>
          <a:bodyPr/>
          <a:lstStyle/>
          <a:p>
            <a:pPr lvl="0"/>
            <a:r>
              <a:rPr lang="en-US" altLang="zh-CN" sz="2400" dirty="0">
                <a:solidFill>
                  <a:prstClr val="black"/>
                </a:solidFill>
                <a:latin typeface="Times New Roman"/>
                <a:ea typeface="宋体"/>
              </a:rPr>
              <a:t>Four sources (origin, destination, sub-trail, and full-trail), which: (</a:t>
            </a:r>
            <a:r>
              <a:rPr lang="en-US" altLang="zh-CN" sz="2400" dirty="0" err="1">
                <a:solidFill>
                  <a:prstClr val="black"/>
                </a:solidFill>
                <a:latin typeface="Times New Roman"/>
                <a:ea typeface="宋体"/>
              </a:rPr>
              <a:t>i</a:t>
            </a:r>
            <a:r>
              <a:rPr lang="en-US" altLang="zh-CN" sz="2400" dirty="0">
                <a:solidFill>
                  <a:prstClr val="black"/>
                </a:solidFill>
                <a:latin typeface="Times New Roman"/>
                <a:ea typeface="宋体"/>
              </a:rPr>
              <a:t>) provide more relevant information? (ii) provide more topic coverage? (iii) provide more topic diversity? (iv) provide more novel information? (v) provide more useful information?</a:t>
            </a:r>
          </a:p>
          <a:p>
            <a:pPr lvl="0"/>
            <a:endParaRPr lang="zh-CN" altLang="zh-CN" sz="2400" dirty="0">
              <a:solidFill>
                <a:prstClr val="black"/>
              </a:solidFill>
              <a:latin typeface="Times New Roman"/>
              <a:ea typeface="宋体"/>
            </a:endParaRPr>
          </a:p>
          <a:p>
            <a:endParaRPr lang="zh-CN" altLang="en-US" dirty="0"/>
          </a:p>
        </p:txBody>
      </p:sp>
      <p:pic>
        <p:nvPicPr>
          <p:cNvPr id="5" name="图片 4">
            <a:extLst>
              <a:ext uri="{FF2B5EF4-FFF2-40B4-BE49-F238E27FC236}">
                <a16:creationId xmlns:a16="http://schemas.microsoft.com/office/drawing/2014/main" id="{BB821495-1418-4DF6-89D8-4DDBCDEECB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698" y="3260523"/>
            <a:ext cx="5725994" cy="2916440"/>
          </a:xfrm>
          <a:prstGeom prst="rect">
            <a:avLst/>
          </a:prstGeom>
          <a:noFill/>
          <a:ln>
            <a:noFill/>
          </a:ln>
        </p:spPr>
      </p:pic>
    </p:spTree>
    <p:extLst>
      <p:ext uri="{BB962C8B-B14F-4D97-AF65-F5344CB8AC3E}">
        <p14:creationId xmlns:p14="http://schemas.microsoft.com/office/powerpoint/2010/main" val="121652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46833C-A5FD-4AF9-BEFB-5B4BD2567B9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923F61E-DCE0-486F-9C8D-16FD34CB0AD9}"/>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8A3EC7D9-4188-454A-8B89-0A7C2323E20A}"/>
              </a:ext>
            </a:extLst>
          </p:cNvPr>
          <p:cNvPicPr/>
          <p:nvPr/>
        </p:nvPicPr>
        <p:blipFill>
          <a:blip r:embed="rId2"/>
          <a:stretch>
            <a:fillRect/>
          </a:stretch>
        </p:blipFill>
        <p:spPr>
          <a:xfrm>
            <a:off x="1211802" y="-1"/>
            <a:ext cx="9251712" cy="6858002"/>
          </a:xfrm>
          <a:prstGeom prst="rect">
            <a:avLst/>
          </a:prstGeom>
        </p:spPr>
      </p:pic>
    </p:spTree>
    <p:extLst>
      <p:ext uri="{BB962C8B-B14F-4D97-AF65-F5344CB8AC3E}">
        <p14:creationId xmlns:p14="http://schemas.microsoft.com/office/powerpoint/2010/main" val="5442305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2765</Words>
  <Application>Microsoft Office PowerPoint</Application>
  <PresentationFormat>宽屏</PresentationFormat>
  <Paragraphs>111</Paragraphs>
  <Slides>24</Slides>
  <Notes>6</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24</vt:i4>
      </vt:variant>
    </vt:vector>
  </HeadingPairs>
  <TitlesOfParts>
    <vt:vector size="31" baseType="lpstr">
      <vt:lpstr>等线</vt:lpstr>
      <vt:lpstr>等线 Light</vt:lpstr>
      <vt:lpstr>宋体</vt:lpstr>
      <vt:lpstr>Arial</vt:lpstr>
      <vt:lpstr>Times New Roman</vt:lpstr>
      <vt:lpstr>Office 主题​​</vt:lpstr>
      <vt:lpstr>Office Theme</vt:lpstr>
      <vt:lpstr>Capra, R., &amp; Arguello, J. (2019, July). Using Trails to Support Users with Tasks of Varying Scope. In Proceedings of the 42nd International ACM SIGIR Conference on Research and Development in Information Retrieval (pp. 977-980).</vt:lpstr>
      <vt:lpstr>PowerPoint 演示文稿</vt:lpstr>
      <vt:lpstr>Hendahewa, C. , &amp; Shah, C. . (2017). Evaluating user search trails in exploratory search tasks. Information Processing &amp; Management, 53(4), 905-922.</vt:lpstr>
      <vt:lpstr>PowerPoint 演示文稿</vt:lpstr>
      <vt:lpstr>Xiaojun Yuan and Ryen White. 2012. Building the trail best traveled: effects of domain knowledge on web search trailblazing. In Proceedings of the SIGCHI Conference on Human Factors in Computing Systems (CHI ’12). Association for Computing Machinery, New York, NY, USA, 1795–1804.</vt:lpstr>
      <vt:lpstr>PowerPoint 演示文稿</vt:lpstr>
      <vt:lpstr>PowerPoint 演示文稿</vt:lpstr>
      <vt:lpstr>Ryen W. White and Jeff Huang. 2010. Assessing the scenic route: measuring the value of search trails in web logs. In Proceedings of the 33rd international ACM SIGIR conference on Research and development in information retrieval (SIGIR ’10). Association for Computing Machinery, New York, NY, USA, 587–594</vt:lpstr>
      <vt:lpstr>PowerPoint 演示文稿</vt:lpstr>
      <vt:lpstr>Mao, J., Liu, Y., Kando, N., Zhang, M., &amp; Ma, S.(2018). How does domain expertise affect users' search interaction and outcome in exploratory search?. Acm Transactions on Information Systems, 36(4), 42.1-42.30.</vt:lpstr>
      <vt:lpstr>PowerPoint 演示文稿</vt:lpstr>
      <vt:lpstr>PowerPoint 演示文稿</vt:lpstr>
      <vt:lpstr>Liu, J., &amp; Zhang, X.(2019). The role of domain knowledge in document selection from search results. Journal of the Association for Information Science and Technology, 70(11), 1236-1247.</vt:lpstr>
      <vt:lpstr>PowerPoint 演示文稿</vt:lpstr>
      <vt:lpstr>PowerPoint 演示文稿</vt:lpstr>
      <vt:lpstr>O'Brien, H. L. , Kampen, A. , Cole, A. W. , &amp; Brennan, K. . (2020). The Role of Domain Knowledge in Search as Learning. CHIIR '20: Conference on Human Information Interaction and Retrieval.</vt:lpstr>
      <vt:lpstr>PowerPoint 演示文稿</vt:lpstr>
      <vt:lpstr>Ryen W. White, Susan T. Dumais, and Jaime Teevan. 2009. Characterizing the influence of domain expertise on web search behavior. In Proceedings of the Second ACM International Conference on Web Search and Data Mining – WSDM’09, ACM Press, Barcelona, Spain, 132.</vt:lpstr>
      <vt:lpstr>Hsieh-Yee, I. . (1993). Effects of search experience and subject knowledge on the search tactics of novice and experienced searchers. Journal of the American Society for Information Science, 44(3), 161-174.</vt:lpstr>
      <vt:lpstr>Xie, I. , &amp; Joo, S. . (2012). Factors affecting the selection of search tactics: tasks, knowledge, process, and systems. Information Processing &amp; Management, 48(2), 254–270.</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与</dc:creator>
  <cp:lastModifiedBy>杨 与</cp:lastModifiedBy>
  <cp:revision>20</cp:revision>
  <dcterms:created xsi:type="dcterms:W3CDTF">2020-06-02T17:08:28Z</dcterms:created>
  <dcterms:modified xsi:type="dcterms:W3CDTF">2020-06-03T01:53:31Z</dcterms:modified>
</cp:coreProperties>
</file>