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82" r:id="rId12"/>
    <p:sldId id="283" r:id="rId13"/>
    <p:sldId id="284" r:id="rId14"/>
    <p:sldId id="266" r:id="rId15"/>
    <p:sldId id="285" r:id="rId16"/>
    <p:sldId id="286" r:id="rId17"/>
    <p:sldId id="287" r:id="rId18"/>
    <p:sldId id="288" r:id="rId19"/>
    <p:sldId id="267" r:id="rId20"/>
    <p:sldId id="268" r:id="rId21"/>
    <p:sldId id="269" r:id="rId22"/>
    <p:sldId id="270" r:id="rId23"/>
    <p:sldId id="271" r:id="rId24"/>
    <p:sldId id="272" r:id="rId25"/>
    <p:sldId id="273" r:id="rId26"/>
    <p:sldId id="274" r:id="rId27"/>
    <p:sldId id="275" r:id="rId28"/>
    <p:sldId id="276" r:id="rId29"/>
    <p:sldId id="277" r:id="rId30"/>
    <p:sldId id="279" r:id="rId31"/>
    <p:sldId id="278" r:id="rId32"/>
    <p:sldId id="280"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2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7364"/>
            <a:ext cx="7772400" cy="1470025"/>
          </a:xfrm>
        </p:spPr>
        <p:txBody>
          <a:bodyPr anchor="ctr"/>
          <a:lstStyle>
            <a:lvl1pPr algn="r">
              <a:defRPr>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defRPr>
            </a:lvl1pPr>
          </a:lstStyle>
          <a:p>
            <a:r>
              <a:rPr kumimoji="0" lang="en-US" smtClean="0"/>
              <a:t>Click to edit Master title style</a:t>
            </a:r>
            <a:endParaRPr kumimoji="0" lang="en-US"/>
          </a:p>
        </p:txBody>
      </p:sp>
      <p:sp>
        <p:nvSpPr>
          <p:cNvPr id="3" name="Subtitle 2"/>
          <p:cNvSpPr>
            <a:spLocks noGrp="1"/>
          </p:cNvSpPr>
          <p:nvPr>
            <p:ph type="subTitle" idx="1"/>
          </p:nvPr>
        </p:nvSpPr>
        <p:spPr>
          <a:xfrm>
            <a:off x="2062792" y="3357562"/>
            <a:ext cx="6400800" cy="1752600"/>
          </a:xfrm>
        </p:spPr>
        <p:txBody>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BDAD1FF-DFDE-490C-BC8A-9A228D6A0CF2}"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09F13-3E4E-46A0-9117-46826C604D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2207747" y="1332379"/>
            <a:ext cx="6482858" cy="144000"/>
            <a:chOff x="2214546" y="1427612"/>
            <a:chExt cx="6482858" cy="144000"/>
          </a:xfrm>
        </p:grpSpPr>
        <p:sp>
          <p:nvSpPr>
            <p:cNvPr id="8" name="Chevron 7"/>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9" name="Rectangle 8"/>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600200"/>
            <a:ext cx="8229600" cy="482919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AD1FF-DFDE-490C-BC8A-9A228D6A0CF2}"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5206" y="274638"/>
            <a:ext cx="1471594" cy="6154758"/>
          </a:xfrm>
        </p:spPr>
        <p:txBody>
          <a:bodyPr vert="eaVert"/>
          <a:lstStyle>
            <a:lvl1pPr>
              <a:defRPr>
                <a:effectLst>
                  <a:outerShdw blurRad="50800" dist="50800" dir="18900000" algn="tl" rotWithShape="0">
                    <a:srgbClr val="000000">
                      <a:alpha val="43137"/>
                    </a:srgbClr>
                  </a:outerShdw>
                </a:effectLst>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686568" cy="615475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AD1FF-DFDE-490C-BC8A-9A228D6A0CF2}"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23"/>
          <p:cNvGrpSpPr/>
          <p:nvPr/>
        </p:nvGrpSpPr>
        <p:grpSpPr>
          <a:xfrm>
            <a:off x="2207747" y="1332379"/>
            <a:ext cx="6482858" cy="144000"/>
            <a:chOff x="2214546" y="1427612"/>
            <a:chExt cx="6482858" cy="144000"/>
          </a:xfrm>
        </p:grpSpPr>
        <p:sp>
          <p:nvSpPr>
            <p:cNvPr id="10" name="Chevron 9"/>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23" name="Rectangle 22"/>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AD1FF-DFDE-490C-BC8A-9A228D6A0CF2}"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286113"/>
            <a:ext cx="7772400" cy="1362075"/>
          </a:xfrm>
        </p:spPr>
        <p:txBody>
          <a:bodyPr anchor="t"/>
          <a:lstStyle>
            <a:lvl1pPr algn="r">
              <a:defRPr sz="4000" b="0" cap="all">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785926"/>
            <a:ext cx="7772400" cy="1500187"/>
          </a:xfrm>
        </p:spPr>
        <p:txBody>
          <a:bodyPr anchor="b"/>
          <a:lstStyle>
            <a:lvl1pPr marL="0" indent="0" algn="r">
              <a:buNone/>
              <a:defRPr sz="2000">
                <a:solidFill>
                  <a:schemeClr val="tx1">
                    <a:tint val="75000"/>
                  </a:schemeClr>
                </a:solidFill>
              </a:defRPr>
            </a:lvl1pPr>
            <a:lvl2pPr marL="457200" indent="0" algn="r">
              <a:buNone/>
              <a:defRPr sz="1800">
                <a:solidFill>
                  <a:schemeClr val="tx1">
                    <a:tint val="75000"/>
                  </a:schemeClr>
                </a:solidFill>
              </a:defRPr>
            </a:lvl2pPr>
            <a:lvl3pPr marL="914400" indent="0" algn="r">
              <a:buNone/>
              <a:defRPr sz="1600">
                <a:solidFill>
                  <a:schemeClr val="tx1">
                    <a:tint val="75000"/>
                  </a:schemeClr>
                </a:solidFill>
              </a:defRPr>
            </a:lvl3pPr>
            <a:lvl4pPr marL="1371600" indent="0" algn="r">
              <a:buNone/>
              <a:defRPr sz="1400">
                <a:solidFill>
                  <a:schemeClr val="tx1">
                    <a:tint val="75000"/>
                  </a:schemeClr>
                </a:solidFill>
              </a:defRPr>
            </a:lvl4pPr>
            <a:lvl5pPr marL="1828800" indent="0" algn="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AD1FF-DFDE-490C-BC8A-9A228D6A0CF2}"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09F13-3E4E-46A0-9117-46826C604D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2207747" y="1332379"/>
            <a:ext cx="6482858" cy="144000"/>
            <a:chOff x="2214546" y="1427612"/>
            <a:chExt cx="6482858" cy="144000"/>
          </a:xfrm>
        </p:grpSpPr>
        <p:sp>
          <p:nvSpPr>
            <p:cNvPr id="9" name="Chevron 8"/>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0" name="Rectangle 9"/>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DAD1FF-DFDE-490C-BC8A-9A228D6A0CF2}"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2207747" y="1332379"/>
            <a:ext cx="6482858" cy="144000"/>
            <a:chOff x="2214546" y="1427612"/>
            <a:chExt cx="6482858" cy="144000"/>
          </a:xfrm>
        </p:grpSpPr>
        <p:sp>
          <p:nvSpPr>
            <p:cNvPr id="11" name="Chevron 10"/>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2" name="Rectangle 11"/>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BDAD1FF-DFDE-490C-BC8A-9A228D6A0CF2}" type="datetimeFigureOut">
              <a:rPr lang="en-US" smtClean="0"/>
              <a:pPr/>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2207747" y="1332379"/>
            <a:ext cx="6482858" cy="144000"/>
            <a:chOff x="2214546" y="1427612"/>
            <a:chExt cx="6482858" cy="144000"/>
          </a:xfrm>
        </p:grpSpPr>
        <p:sp>
          <p:nvSpPr>
            <p:cNvPr id="7" name="Chevron 6"/>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8" name="Rectangle 7"/>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DAD1FF-DFDE-490C-BC8A-9A228D6A0CF2}" type="datetimeFigureOut">
              <a:rPr lang="en-US" smtClean="0"/>
              <a:pPr/>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AD1FF-DFDE-490C-BC8A-9A228D6A0CF2}" type="datetimeFigureOut">
              <a:rPr lang="en-US" smtClean="0"/>
              <a:pPr/>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0745" y="285728"/>
            <a:ext cx="5106055" cy="1162050"/>
          </a:xfrm>
        </p:spPr>
        <p:txBody>
          <a:bodyPr anchor="ctr">
            <a:normAutofit/>
          </a:bodyPr>
          <a:lstStyle>
            <a:lvl1pPr algn="ctr">
              <a:defRPr sz="3200" b="0" kern="1200" cap="all">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effectLst>
                  <a:outerShdw blurRad="44450" dist="41910" dir="3600000" algn="tl">
                    <a:srgbClr val="000000">
                      <a:alpha val="50000"/>
                    </a:srgbClr>
                  </a:outerShdw>
                </a:effectLst>
                <a:latin typeface="+mj-lt"/>
                <a:ea typeface="+mj-ea"/>
                <a:cs typeface="+mj-cs"/>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3575050" y="1446218"/>
            <a:ext cx="5111750" cy="46796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457201" y="285729"/>
            <a:ext cx="3008313" cy="5840435"/>
          </a:xfrm>
        </p:spPr>
        <p:txBody>
          <a:bodyPr anchor="b"/>
          <a:lstStyle>
            <a:lvl1pPr marL="0" indent="0">
              <a:spcAft>
                <a:spcPts val="0"/>
              </a:spcAft>
              <a:buNone/>
              <a:defRPr sz="1400"/>
            </a:lvl1pPr>
            <a:lvl2pPr marL="457200" indent="0">
              <a:spcAft>
                <a:spcPts val="0"/>
              </a:spcAft>
              <a:buNone/>
              <a:defRPr sz="1200"/>
            </a:lvl2pPr>
            <a:lvl3pPr marL="914400" indent="0">
              <a:spcAft>
                <a:spcPts val="0"/>
              </a:spcAft>
              <a:buNone/>
              <a:defRPr sz="1000"/>
            </a:lvl3pPr>
            <a:lvl4pPr marL="1371600" indent="0">
              <a:spcAft>
                <a:spcPts val="0"/>
              </a:spcAft>
              <a:buNone/>
              <a:defRPr sz="900"/>
            </a:lvl4pPr>
            <a:lvl5pPr marL="1828800" indent="0">
              <a:spcAft>
                <a:spcPts val="0"/>
              </a:spcAft>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DAD1FF-DFDE-490C-BC8A-9A228D6A0CF2}"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09F13-3E4E-46A0-9117-46826C604D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715272" y="615868"/>
            <a:ext cx="928694" cy="5813528"/>
          </a:xfrm>
        </p:spPr>
        <p:txBody>
          <a:bodyPr vert="eaVert" anchor="ctr">
            <a:normAutofit/>
          </a:bodyPr>
          <a:lstStyle>
            <a:lvl1pPr algn="l">
              <a:defRPr sz="2800" b="0" kern="1200" cap="all">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effectLst>
                  <a:outerShdw blurRad="44450" dist="41910" dir="18600000" algn="tl">
                    <a:srgbClr val="000000">
                      <a:alpha val="50000"/>
                    </a:srgbClr>
                  </a:outerShdw>
                </a:effectLst>
                <a:latin typeface="+mj-lt"/>
                <a:ea typeface="+mj-ea"/>
                <a:cs typeface="+mj-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714348" y="612777"/>
            <a:ext cx="6858048" cy="4745051"/>
          </a:xfrm>
          <a:ln w="38100" cap="flat" cmpd="sng" algn="ctr">
            <a:gradFill flip="none" rotWithShape="1">
              <a:gsLst>
                <a:gs pos="0">
                  <a:srgbClr val="000082"/>
                </a:gs>
                <a:gs pos="30000">
                  <a:srgbClr val="66008F"/>
                </a:gs>
                <a:gs pos="64999">
                  <a:srgbClr val="BA0066"/>
                </a:gs>
                <a:gs pos="89999">
                  <a:srgbClr val="FF0000"/>
                </a:gs>
                <a:gs pos="100000">
                  <a:srgbClr val="FF8200"/>
                </a:gs>
              </a:gsLst>
              <a:path path="rect">
                <a:fillToRect l="100000" t="100000"/>
              </a:path>
              <a:tileRect r="-100000" b="-100000"/>
            </a:gradFill>
            <a:prstDash val="solid"/>
          </a:ln>
          <a:effectLst>
            <a:outerShdw blurRad="38100" dist="50800" dir="5400000" algn="tl" rotWithShape="0">
              <a:srgbClr val="000000">
                <a:alpha val="50000"/>
              </a:srgbClr>
            </a:outerShd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a:p>
        </p:txBody>
      </p:sp>
      <p:sp>
        <p:nvSpPr>
          <p:cNvPr id="4" name="Text Placeholder 3"/>
          <p:cNvSpPr>
            <a:spLocks noGrp="1"/>
          </p:cNvSpPr>
          <p:nvPr>
            <p:ph type="body" sz="half" idx="2"/>
          </p:nvPr>
        </p:nvSpPr>
        <p:spPr>
          <a:xfrm>
            <a:off x="714348" y="5500702"/>
            <a:ext cx="6858048" cy="9286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DAD1FF-DFDE-490C-BC8A-9A228D6A0CF2}"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09F13-3E4E-46A0-9117-46826C604D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blipFill>
            <a:blip r:embed="rId13">
              <a:alphaModFix amt="30000"/>
              <a:duotone>
                <a:schemeClr val="accent1"/>
                <a:srgbClr val="FFFFFF"/>
              </a:duotone>
            </a:blip>
            <a:tile tx="0" ty="0" sx="100000" sy="100000" flip="none" algn="tl"/>
          </a:blipFill>
          <a:ln w="25400" cap="flat" cmpd="sng"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marL="0" algn="ctr" rtl="0" eaLnBrk="1" latinLnBrk="0" hangingPunct="1"/>
            <a:endParaRPr kumimoji="0" lang="zh-CN" altLang="en-US" kern="1200">
              <a:solidFill>
                <a:schemeClr val="lt1"/>
              </a:solidFill>
              <a:latin typeface="+mn-lt"/>
              <a:ea typeface="+mn-ea"/>
              <a:cs typeface="+mn-cs"/>
            </a:endParaRPr>
          </a:p>
        </p:txBody>
      </p:sp>
      <p:grpSp>
        <p:nvGrpSpPr>
          <p:cNvPr id="8" name="Group 17"/>
          <p:cNvGrpSpPr/>
          <p:nvPr/>
        </p:nvGrpSpPr>
        <p:grpSpPr>
          <a:xfrm>
            <a:off x="0" y="6570024"/>
            <a:ext cx="9144000" cy="288000"/>
            <a:chOff x="0" y="6353387"/>
            <a:chExt cx="9144000" cy="361763"/>
          </a:xfrm>
        </p:grpSpPr>
        <p:grpSp>
          <p:nvGrpSpPr>
            <p:cNvPr id="9" name="Group 16"/>
            <p:cNvGrpSpPr/>
            <p:nvPr/>
          </p:nvGrpSpPr>
          <p:grpSpPr>
            <a:xfrm>
              <a:off x="0" y="6353387"/>
              <a:ext cx="8756597" cy="360000"/>
              <a:chOff x="1" y="6353387"/>
              <a:chExt cx="8756597" cy="360000"/>
            </a:xfrm>
          </p:grpSpPr>
          <p:sp>
            <p:nvSpPr>
              <p:cNvPr id="10" name="Freeform 9"/>
              <p:cNvSpPr/>
              <p:nvPr userDrawn="1"/>
            </p:nvSpPr>
            <p:spPr>
              <a:xfrm>
                <a:off x="1" y="6533387"/>
                <a:ext cx="8756597" cy="180000"/>
              </a:xfrm>
              <a:custGeom>
                <a:avLst/>
                <a:gdLst/>
                <a:ahLst/>
                <a:cxnLst/>
                <a:rect l="0" t="0" r="0" b="0"/>
                <a:pathLst>
                  <a:path w="7867650" h="177288">
                    <a:moveTo>
                      <a:pt x="7867650" y="177288"/>
                    </a:moveTo>
                    <a:lnTo>
                      <a:pt x="0" y="171450"/>
                    </a:lnTo>
                    <a:lnTo>
                      <a:pt x="0" y="0"/>
                    </a:lnTo>
                    <a:lnTo>
                      <a:pt x="7753350" y="0"/>
                    </a:lnTo>
                    <a:close/>
                  </a:path>
                </a:pathLst>
              </a:custGeom>
              <a:gradFill flip="none" rotWithShape="1">
                <a:gsLst>
                  <a:gs pos="25000">
                    <a:schemeClr val="accent1">
                      <a:shade val="50000"/>
                      <a:alpha val="75000"/>
                    </a:schemeClr>
                  </a:gs>
                  <a:gs pos="100000">
                    <a:schemeClr val="accent1">
                      <a:tint val="40000"/>
                      <a:alpha val="5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11" name="Freeform 10"/>
              <p:cNvSpPr/>
              <p:nvPr userDrawn="1"/>
            </p:nvSpPr>
            <p:spPr>
              <a:xfrm flipV="1">
                <a:off x="1" y="6353387"/>
                <a:ext cx="8756597" cy="180000"/>
              </a:xfrm>
              <a:custGeom>
                <a:avLst/>
                <a:gdLst/>
                <a:ahLst/>
                <a:cxnLst/>
                <a:rect l="0" t="0" r="0" b="0"/>
                <a:pathLst>
                  <a:path w="7867650" h="177288">
                    <a:moveTo>
                      <a:pt x="7867650" y="177288"/>
                    </a:moveTo>
                    <a:lnTo>
                      <a:pt x="0" y="171450"/>
                    </a:lnTo>
                    <a:lnTo>
                      <a:pt x="0" y="0"/>
                    </a:lnTo>
                    <a:lnTo>
                      <a:pt x="7753350" y="0"/>
                    </a:lnTo>
                    <a:close/>
                  </a:path>
                </a:pathLst>
              </a:custGeom>
              <a:gradFill flip="none" rotWithShape="1">
                <a:gsLst>
                  <a:gs pos="25000">
                    <a:schemeClr val="accent1">
                      <a:shade val="75000"/>
                      <a:alpha val="75000"/>
                    </a:schemeClr>
                  </a:gs>
                  <a:gs pos="100000">
                    <a:schemeClr val="accent1">
                      <a:tint val="40000"/>
                      <a:alpha val="5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grpSp>
          <p:nvGrpSpPr>
            <p:cNvPr id="15" name="Group 15"/>
            <p:cNvGrpSpPr/>
            <p:nvPr/>
          </p:nvGrpSpPr>
          <p:grpSpPr>
            <a:xfrm>
              <a:off x="8640700" y="6354583"/>
              <a:ext cx="503300" cy="360567"/>
              <a:chOff x="8640700" y="6354583"/>
              <a:chExt cx="503300" cy="360567"/>
            </a:xfrm>
          </p:grpSpPr>
          <p:sp>
            <p:nvSpPr>
              <p:cNvPr id="12" name="Chevron 11"/>
              <p:cNvSpPr/>
              <p:nvPr userDrawn="1"/>
            </p:nvSpPr>
            <p:spPr>
              <a:xfrm flipH="1">
                <a:off x="8640700" y="6354583"/>
                <a:ext cx="249884" cy="360000"/>
              </a:xfrm>
              <a:prstGeom prst="chevron">
                <a:avLst>
                  <a:gd name="adj" fmla="val 50000"/>
                </a:avLst>
              </a:prstGeom>
              <a:gradFill flip="none" rotWithShape="1">
                <a:gsLst>
                  <a:gs pos="0">
                    <a:schemeClr val="accent1">
                      <a:alpha val="60000"/>
                    </a:schemeClr>
                  </a:gs>
                  <a:gs pos="100000">
                    <a:schemeClr val="accent1"/>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3" name="Chevron 12"/>
              <p:cNvSpPr/>
              <p:nvPr userDrawn="1"/>
            </p:nvSpPr>
            <p:spPr>
              <a:xfrm flipH="1">
                <a:off x="8767248" y="6355150"/>
                <a:ext cx="249884" cy="360000"/>
              </a:xfrm>
              <a:prstGeom prst="chevron">
                <a:avLst>
                  <a:gd name="adj" fmla="val 50000"/>
                </a:avLst>
              </a:prstGeom>
              <a:gradFill flip="none" rotWithShape="1">
                <a:gsLst>
                  <a:gs pos="0">
                    <a:schemeClr val="accent1"/>
                  </a:gs>
                  <a:gs pos="100000">
                    <a:schemeClr val="accent1">
                      <a:shade val="7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4" name="Chevron 13"/>
              <p:cNvSpPr/>
              <p:nvPr userDrawn="1"/>
            </p:nvSpPr>
            <p:spPr>
              <a:xfrm flipH="1">
                <a:off x="8894116" y="6355000"/>
                <a:ext cx="249884" cy="360000"/>
              </a:xfrm>
              <a:prstGeom prst="chevron">
                <a:avLst>
                  <a:gd name="adj" fmla="val 50000"/>
                </a:avLst>
              </a:prstGeom>
              <a:gradFill flip="none" rotWithShape="1">
                <a:gsLst>
                  <a:gs pos="0">
                    <a:schemeClr val="accent1">
                      <a:shade val="75000"/>
                    </a:schemeClr>
                  </a:gs>
                  <a:gs pos="100000">
                    <a:schemeClr val="accent1">
                      <a:shade val="50000"/>
                      <a:shade val="2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grpSp>
      </p:grpSp>
      <p:sp>
        <p:nvSpPr>
          <p:cNvPr id="2" name="Title Placeholder 1"/>
          <p:cNvSpPr>
            <a:spLocks noGrp="1"/>
          </p:cNvSpPr>
          <p:nvPr>
            <p:ph type="title"/>
          </p:nvPr>
        </p:nvSpPr>
        <p:spPr>
          <a:xfrm>
            <a:off x="457200" y="274638"/>
            <a:ext cx="8229600" cy="1143000"/>
          </a:xfrm>
          <a:prstGeom prst="rect">
            <a:avLst/>
          </a:prstGeom>
        </p:spPr>
        <p:txBody>
          <a:bodyPr vert="horz" rtlCol="0" anchor="ctr">
            <a:normAutofit/>
            <a:scene3d>
              <a:camera prst="orthographicFront"/>
              <a:lightRig rig="threePt" dir="tl">
                <a:rot lat="0" lon="0" rev="7200000"/>
              </a:lightRig>
            </a:scene3d>
            <a:sp3d contourW="6350">
              <a:contourClr>
                <a:schemeClr val="accent1"/>
              </a:contourClr>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0" y="6570000"/>
            <a:ext cx="1643042" cy="288000"/>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EBDAD1FF-DFDE-490C-BC8A-9A228D6A0CF2}" type="datetimeFigureOut">
              <a:rPr lang="en-US" smtClean="0"/>
              <a:pPr/>
              <a:t>8/30/2016</a:t>
            </a:fld>
            <a:endParaRPr lang="en-US"/>
          </a:p>
        </p:txBody>
      </p:sp>
      <p:sp>
        <p:nvSpPr>
          <p:cNvPr id="5" name="Footer Placeholder 4"/>
          <p:cNvSpPr>
            <a:spLocks noGrp="1"/>
          </p:cNvSpPr>
          <p:nvPr>
            <p:ph type="ftr" sz="quarter" idx="3"/>
          </p:nvPr>
        </p:nvSpPr>
        <p:spPr>
          <a:xfrm>
            <a:off x="1643042" y="6570000"/>
            <a:ext cx="4214842" cy="288000"/>
          </a:xfrm>
          <a:prstGeom prst="rect">
            <a:avLst/>
          </a:prstGeom>
        </p:spPr>
        <p:txBody>
          <a:bodyPr vert="horz" rtlCol="0" anchor="ctr"/>
          <a:lstStyle>
            <a:lvl1pPr algn="l" eaLnBrk="1" latinLnBrk="0" hangingPunct="1">
              <a:defRPr kumimoji="0" sz="1200">
                <a:solidFill>
                  <a:schemeClr val="tx1">
                    <a:tint val="85000"/>
                  </a:schemeClr>
                </a:solidFill>
              </a:defRPr>
            </a:lvl1pPr>
          </a:lstStyle>
          <a:p>
            <a:endParaRPr lang="en-US"/>
          </a:p>
        </p:txBody>
      </p:sp>
      <p:sp>
        <p:nvSpPr>
          <p:cNvPr id="6" name="Slide Number Placeholder 5"/>
          <p:cNvSpPr>
            <a:spLocks noGrp="1"/>
          </p:cNvSpPr>
          <p:nvPr>
            <p:ph type="sldNum" sz="quarter" idx="4"/>
          </p:nvPr>
        </p:nvSpPr>
        <p:spPr>
          <a:xfrm>
            <a:off x="8572528" y="6570000"/>
            <a:ext cx="571472" cy="288000"/>
          </a:xfrm>
          <a:prstGeom prst="rect">
            <a:avLst/>
          </a:prstGeom>
        </p:spPr>
        <p:txBody>
          <a:bodyPr vert="horz" rtlCol="0" anchor="ctr"/>
          <a:lstStyle>
            <a:lvl1pPr algn="ctr" eaLnBrk="1" latinLnBrk="0" hangingPunct="1">
              <a:defRPr kumimoji="0" sz="1200">
                <a:solidFill>
                  <a:schemeClr val="tx1">
                    <a:tint val="95000"/>
                  </a:schemeClr>
                </a:solidFill>
              </a:defRPr>
            </a:lvl1pPr>
          </a:lstStyle>
          <a:p>
            <a:fld id="{51C09F13-3E4E-46A0-9117-46826C604D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AJAX</a:t>
            </a:r>
            <a:endParaRPr lang="en-US" dirty="0"/>
          </a:p>
        </p:txBody>
      </p:sp>
      <p:sp>
        <p:nvSpPr>
          <p:cNvPr id="5" name="Content Placeholder 4"/>
          <p:cNvSpPr>
            <a:spLocks noGrp="1"/>
          </p:cNvSpPr>
          <p:nvPr>
            <p:ph idx="1"/>
          </p:nvPr>
        </p:nvSpPr>
        <p:spPr/>
        <p:txBody>
          <a:bodyPr>
            <a:normAutofit lnSpcReduction="10000"/>
          </a:bodyPr>
          <a:lstStyle/>
          <a:p>
            <a:r>
              <a:rPr lang="en-US" dirty="0" smtClean="0"/>
              <a:t>The major break-through for solving the “waiting” problem.</a:t>
            </a:r>
          </a:p>
          <a:p>
            <a:r>
              <a:rPr lang="en-US" dirty="0" smtClean="0"/>
              <a:t>Make asynchronous calls to the server, without making the user wait for a response.</a:t>
            </a:r>
          </a:p>
          <a:p>
            <a:r>
              <a:rPr lang="en-US" dirty="0" smtClean="0"/>
              <a:t>Refresh a part of the page only.</a:t>
            </a:r>
          </a:p>
          <a:p>
            <a:r>
              <a:rPr lang="en-US" dirty="0" smtClean="0"/>
              <a:t>Download contents of a page in stages.</a:t>
            </a:r>
          </a:p>
          <a:p>
            <a:r>
              <a:rPr lang="en-US" dirty="0" smtClean="0"/>
              <a:t>Refresh page content periodically without having to re-render the page.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r>
              <a:rPr lang="en-US" dirty="0" err="1" smtClean="0"/>
              <a:t>XMLHttpRequest</a:t>
            </a:r>
            <a:endParaRPr lang="en-US" dirty="0"/>
          </a:p>
        </p:txBody>
      </p:sp>
      <p:sp>
        <p:nvSpPr>
          <p:cNvPr id="3" name="Content Placeholder 2"/>
          <p:cNvSpPr>
            <a:spLocks noGrp="1"/>
          </p:cNvSpPr>
          <p:nvPr>
            <p:ph idx="1"/>
          </p:nvPr>
        </p:nvSpPr>
        <p:spPr/>
        <p:txBody>
          <a:bodyPr/>
          <a:lstStyle/>
          <a:p>
            <a:r>
              <a:rPr lang="en-US" dirty="0" err="1" smtClean="0"/>
              <a:t>setRequestHeader</a:t>
            </a:r>
            <a:r>
              <a:rPr lang="en-US" dirty="0" smtClean="0"/>
              <a:t>() – two parameters, one the header field name and the other the value.</a:t>
            </a:r>
          </a:p>
          <a:p>
            <a:r>
              <a:rPr lang="en-US" dirty="0" smtClean="0"/>
              <a:t>Typically used in POST requests where we set the ‘</a:t>
            </a:r>
            <a:r>
              <a:rPr lang="en-US" b="1" dirty="0" smtClean="0"/>
              <a:t>Content-type</a:t>
            </a:r>
            <a:r>
              <a:rPr lang="en-US" dirty="0" smtClean="0"/>
              <a:t>’ to ‘</a:t>
            </a:r>
            <a:r>
              <a:rPr lang="en-US" b="1" dirty="0" smtClean="0"/>
              <a:t>application/x-www-form-encoded</a:t>
            </a:r>
            <a:r>
              <a:rPr lang="en-US" dirty="0" smtClean="0"/>
              <a:t>’</a:t>
            </a:r>
          </a:p>
          <a:p>
            <a:r>
              <a:rPr lang="en-US" dirty="0" smtClean="0"/>
              <a:t>A moderately complex “POST” example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XHR…</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also return binary data now with XHR. </a:t>
            </a:r>
          </a:p>
          <a:p>
            <a:r>
              <a:rPr lang="en-US" dirty="0" smtClean="0"/>
              <a:t>Set the </a:t>
            </a:r>
            <a:r>
              <a:rPr lang="en-US" dirty="0" err="1" smtClean="0"/>
              <a:t>responseType</a:t>
            </a:r>
            <a:r>
              <a:rPr lang="en-US" dirty="0" smtClean="0"/>
              <a:t> property on </a:t>
            </a:r>
            <a:r>
              <a:rPr lang="en-US" dirty="0" err="1" smtClean="0"/>
              <a:t>xhr</a:t>
            </a:r>
            <a:r>
              <a:rPr lang="en-US" dirty="0" smtClean="0"/>
              <a:t> to “blob”. </a:t>
            </a:r>
          </a:p>
          <a:p>
            <a:r>
              <a:rPr lang="en-US" dirty="0" smtClean="0"/>
              <a:t>When the server returns binary data, extract it using </a:t>
            </a:r>
            <a:r>
              <a:rPr lang="en-US" dirty="0" err="1" smtClean="0"/>
              <a:t>xhr.response</a:t>
            </a:r>
            <a:r>
              <a:rPr lang="en-US" dirty="0" smtClean="0"/>
              <a:t> (not </a:t>
            </a:r>
            <a:r>
              <a:rPr lang="en-US" dirty="0" err="1" smtClean="0"/>
              <a:t>responseText</a:t>
            </a:r>
            <a:r>
              <a:rPr lang="en-US" dirty="0" smtClean="0"/>
              <a:t>)</a:t>
            </a:r>
          </a:p>
          <a:p>
            <a:r>
              <a:rPr lang="en-US" dirty="0" smtClean="0"/>
              <a:t>Now create a URL out of this using </a:t>
            </a:r>
            <a:r>
              <a:rPr lang="en-US" dirty="0" err="1" smtClean="0"/>
              <a:t>URL.createObjectURL</a:t>
            </a:r>
            <a:r>
              <a:rPr lang="en-US" dirty="0" smtClean="0"/>
              <a:t>() and assign it as the “</a:t>
            </a:r>
            <a:r>
              <a:rPr lang="en-US" dirty="0" err="1" smtClean="0"/>
              <a:t>src</a:t>
            </a:r>
            <a:r>
              <a:rPr lang="en-US" dirty="0" smtClean="0"/>
              <a:t>” attribute of an image or video.</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files using XHR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can also upload files using XHR. </a:t>
            </a:r>
          </a:p>
          <a:p>
            <a:r>
              <a:rPr lang="en-US" dirty="0" smtClean="0"/>
              <a:t>Use the &lt;input type=“file”/&gt; to select the file.</a:t>
            </a:r>
          </a:p>
          <a:p>
            <a:r>
              <a:rPr lang="en-US" dirty="0" smtClean="0"/>
              <a:t>You can create forms in XHR using the </a:t>
            </a:r>
            <a:r>
              <a:rPr lang="en-US" dirty="0" err="1" smtClean="0"/>
              <a:t>FormData</a:t>
            </a:r>
            <a:r>
              <a:rPr lang="en-US" dirty="0" smtClean="0"/>
              <a:t>() constructor. </a:t>
            </a:r>
          </a:p>
          <a:p>
            <a:r>
              <a:rPr lang="en-US" dirty="0" smtClean="0"/>
              <a:t>You can append variables to this by doing </a:t>
            </a:r>
          </a:p>
          <a:p>
            <a:pPr>
              <a:buNone/>
            </a:pPr>
            <a:r>
              <a:rPr lang="en-US" b="1" dirty="0" smtClean="0">
                <a:latin typeface="Courier New" pitchFamily="49" charset="0"/>
                <a:cs typeface="Courier New" pitchFamily="49" charset="0"/>
              </a:rPr>
              <a:t> form = new </a:t>
            </a:r>
            <a:r>
              <a:rPr lang="en-US" b="1" dirty="0" err="1" smtClean="0">
                <a:latin typeface="Courier New" pitchFamily="49" charset="0"/>
                <a:cs typeface="Courier New" pitchFamily="49" charset="0"/>
              </a:rPr>
              <a:t>FormData</a:t>
            </a:r>
            <a:r>
              <a:rPr lang="en-US" b="1" dirty="0" smtClean="0">
                <a:latin typeface="Courier New" pitchFamily="49" charset="0"/>
                <a:cs typeface="Courier New" pitchFamily="49" charset="0"/>
              </a:rPr>
              <a:t>(); </a:t>
            </a:r>
          </a:p>
          <a:p>
            <a:r>
              <a:rPr lang="en-US" dirty="0" smtClean="0"/>
              <a:t>And </a:t>
            </a:r>
            <a:r>
              <a:rPr lang="en-US" b="1" dirty="0" err="1" smtClean="0">
                <a:latin typeface="Courier New" pitchFamily="49" charset="0"/>
                <a:cs typeface="Courier New" pitchFamily="49" charset="0"/>
              </a:rPr>
              <a:t>form.append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varname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somevalue</a:t>
            </a:r>
            <a:r>
              <a:rPr lang="en-US" b="1" dirty="0" smtClean="0">
                <a:latin typeface="Courier New" pitchFamily="49" charset="0"/>
                <a:cs typeface="Courier New" pitchFamily="49" charset="0"/>
              </a:rPr>
              <a:t>).</a:t>
            </a:r>
          </a:p>
          <a:p>
            <a:r>
              <a:rPr lang="en-US" dirty="0" smtClean="0"/>
              <a:t>For files, it can be </a:t>
            </a:r>
          </a:p>
          <a:p>
            <a:pPr>
              <a:buNone/>
            </a:pPr>
            <a:r>
              <a:rPr lang="en-US" b="1" dirty="0" smtClean="0">
                <a:latin typeface="Courier New" pitchFamily="49" charset="0"/>
                <a:cs typeface="Courier New" pitchFamily="49" charset="0"/>
              </a:rPr>
              <a:t>  file = </a:t>
            </a:r>
            <a:r>
              <a:rPr lang="en-US" b="1" dirty="0" err="1" smtClean="0">
                <a:latin typeface="Courier New" pitchFamily="49" charset="0"/>
                <a:cs typeface="Courier New" pitchFamily="49" charset="0"/>
              </a:rPr>
              <a:t>file_elem.files</a:t>
            </a:r>
            <a:r>
              <a:rPr lang="en-US" b="1" dirty="0" smtClean="0">
                <a:latin typeface="Courier New" pitchFamily="49" charset="0"/>
                <a:cs typeface="Courier New" pitchFamily="49" charset="0"/>
              </a:rPr>
              <a:t>[0]; </a:t>
            </a:r>
            <a:r>
              <a:rPr lang="en-US" b="1" dirty="0" err="1" smtClean="0">
                <a:latin typeface="Courier New" pitchFamily="49" charset="0"/>
                <a:cs typeface="Courier New" pitchFamily="49" charset="0"/>
              </a:rPr>
              <a:t>form.append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myfile</a:t>
            </a:r>
            <a:r>
              <a:rPr lang="en-US" b="1" dirty="0" smtClean="0">
                <a:latin typeface="Courier New" pitchFamily="49" charset="0"/>
                <a:cs typeface="Courier New" pitchFamily="49" charset="0"/>
              </a:rPr>
              <a:t>”,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files using XHR..server side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Send it as a POST using </a:t>
            </a:r>
            <a:r>
              <a:rPr lang="en-US" b="1" dirty="0" err="1" smtClean="0">
                <a:latin typeface="Courier New" pitchFamily="49" charset="0"/>
                <a:cs typeface="Courier New" pitchFamily="49" charset="0"/>
              </a:rPr>
              <a:t>xhr.send</a:t>
            </a:r>
            <a:r>
              <a:rPr lang="en-US" b="1" dirty="0" smtClean="0">
                <a:latin typeface="Courier New" pitchFamily="49" charset="0"/>
                <a:cs typeface="Courier New" pitchFamily="49" charset="0"/>
              </a:rPr>
              <a:t>(form)</a:t>
            </a:r>
            <a:r>
              <a:rPr lang="en-US" dirty="0" smtClean="0"/>
              <a:t>.</a:t>
            </a:r>
          </a:p>
          <a:p>
            <a:r>
              <a:rPr lang="en-US" dirty="0" smtClean="0"/>
              <a:t>On server side, use </a:t>
            </a:r>
            <a:r>
              <a:rPr lang="en-US" b="1" dirty="0" smtClean="0">
                <a:latin typeface="Courier New" pitchFamily="49" charset="0"/>
                <a:cs typeface="Courier New" pitchFamily="49" charset="0"/>
              </a:rPr>
              <a:t>$_FILES </a:t>
            </a:r>
            <a:r>
              <a:rPr lang="en-US" dirty="0" smtClean="0"/>
              <a:t>array to fetch the file by supplying the name of the parameter as the key (see previous slide for the name (</a:t>
            </a:r>
            <a:r>
              <a:rPr lang="en-US" dirty="0" err="1" smtClean="0"/>
              <a:t>myfile</a:t>
            </a:r>
            <a:r>
              <a:rPr lang="en-US" dirty="0" smtClean="0"/>
              <a:t>).</a:t>
            </a:r>
          </a:p>
          <a:p>
            <a:r>
              <a:rPr lang="en-US" dirty="0" smtClean="0"/>
              <a:t>Then use </a:t>
            </a:r>
            <a:r>
              <a:rPr lang="en-US" b="1" dirty="0" smtClean="0">
                <a:latin typeface="Courier New" pitchFamily="49" charset="0"/>
                <a:cs typeface="Courier New" pitchFamily="49" charset="0"/>
              </a:rPr>
              <a:t>$_FILES[‘</a:t>
            </a:r>
            <a:r>
              <a:rPr lang="en-US" b="1" dirty="0" err="1" smtClean="0">
                <a:latin typeface="Courier New" pitchFamily="49" charset="0"/>
                <a:cs typeface="Courier New" pitchFamily="49" charset="0"/>
              </a:rPr>
              <a:t>myfile</a:t>
            </a:r>
            <a:r>
              <a:rPr lang="en-US" b="1" dirty="0" smtClean="0">
                <a:latin typeface="Courier New" pitchFamily="49" charset="0"/>
                <a:cs typeface="Courier New" pitchFamily="49" charset="0"/>
              </a:rPr>
              <a:t>’][‘name’], $_FILES[‘</a:t>
            </a:r>
            <a:r>
              <a:rPr lang="en-US" b="1" dirty="0" err="1" smtClean="0">
                <a:latin typeface="Courier New" pitchFamily="49" charset="0"/>
                <a:cs typeface="Courier New" pitchFamily="49" charset="0"/>
              </a:rPr>
              <a:t>myfile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tmp_name</a:t>
            </a:r>
            <a:r>
              <a:rPr lang="en-US" b="1" dirty="0" smtClean="0">
                <a:latin typeface="Courier New" pitchFamily="49" charset="0"/>
                <a:cs typeface="Courier New" pitchFamily="49" charset="0"/>
              </a:rPr>
              <a:t>’], $_FILES[‘</a:t>
            </a:r>
            <a:r>
              <a:rPr lang="en-US" b="1" dirty="0" err="1" smtClean="0">
                <a:latin typeface="Courier New" pitchFamily="49" charset="0"/>
                <a:cs typeface="Courier New" pitchFamily="49" charset="0"/>
              </a:rPr>
              <a:t>myfile</a:t>
            </a:r>
            <a:r>
              <a:rPr lang="en-US" b="1" dirty="0" smtClean="0">
                <a:latin typeface="Courier New" pitchFamily="49" charset="0"/>
                <a:cs typeface="Courier New" pitchFamily="49" charset="0"/>
              </a:rPr>
              <a:t>’][‘type’] </a:t>
            </a:r>
            <a:r>
              <a:rPr lang="en-US" dirty="0" smtClean="0"/>
              <a:t>and </a:t>
            </a:r>
            <a:r>
              <a:rPr lang="en-US" b="1" dirty="0" smtClean="0">
                <a:latin typeface="Courier New" pitchFamily="49" charset="0"/>
                <a:cs typeface="Courier New" pitchFamily="49" charset="0"/>
              </a:rPr>
              <a:t>$_FILES[‘</a:t>
            </a:r>
            <a:r>
              <a:rPr lang="en-US" b="1" dirty="0" err="1" smtClean="0">
                <a:latin typeface="Courier New" pitchFamily="49" charset="0"/>
                <a:cs typeface="Courier New" pitchFamily="49" charset="0"/>
              </a:rPr>
              <a:t>myfile</a:t>
            </a:r>
            <a:r>
              <a:rPr lang="en-US" b="1" dirty="0" smtClean="0">
                <a:latin typeface="Courier New" pitchFamily="49" charset="0"/>
                <a:cs typeface="Courier New" pitchFamily="49" charset="0"/>
              </a:rPr>
              <a:t>’][‘size’] </a:t>
            </a:r>
            <a:r>
              <a:rPr lang="en-US" dirty="0" smtClean="0"/>
              <a:t>to fetch important properties.</a:t>
            </a:r>
          </a:p>
          <a:p>
            <a:r>
              <a:rPr lang="en-US" dirty="0" smtClean="0"/>
              <a:t>Finally use:</a:t>
            </a:r>
          </a:p>
          <a:p>
            <a:pPr>
              <a:buNone/>
            </a:pPr>
            <a:r>
              <a:rPr lang="en-US" dirty="0" smtClean="0"/>
              <a:t>     </a:t>
            </a:r>
            <a:r>
              <a:rPr lang="en-US" b="1" dirty="0" err="1" smtClean="0">
                <a:latin typeface="Courier New" pitchFamily="49" charset="0"/>
                <a:cs typeface="Courier New" pitchFamily="49" charset="0"/>
              </a:rPr>
              <a:t>move_uploaded_file</a:t>
            </a:r>
            <a:r>
              <a:rPr lang="en-US" b="1" dirty="0" smtClean="0">
                <a:latin typeface="Courier New" pitchFamily="49" charset="0"/>
                <a:cs typeface="Courier New" pitchFamily="49" charset="0"/>
              </a:rPr>
              <a:t>(file, directory) </a:t>
            </a:r>
            <a:r>
              <a:rPr lang="en-US" dirty="0" smtClean="0"/>
              <a:t>to move the file to the exact location you want.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r>
              <a:rPr lang="en-US" dirty="0" err="1" smtClean="0"/>
              <a:t>XMLHttpRequest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Advantages – cleaner code compared to Hidden frames. Also code intent is much more evident.</a:t>
            </a:r>
          </a:p>
          <a:p>
            <a:r>
              <a:rPr lang="en-US" dirty="0" smtClean="0"/>
              <a:t>More control over the AJAX operation.</a:t>
            </a:r>
          </a:p>
          <a:p>
            <a:pPr>
              <a:buNone/>
            </a:pPr>
            <a:endParaRPr lang="en-US" dirty="0" smtClean="0"/>
          </a:p>
          <a:p>
            <a:r>
              <a:rPr lang="en-US" dirty="0" smtClean="0"/>
              <a:t>Disadvantages: “Forward” and “Back” buttons don’t work anymore </a:t>
            </a:r>
            <a:r>
              <a:rPr lang="en-US" dirty="0" smtClean="0">
                <a:sym typeface="Wingdings" pitchFamily="2" charset="2"/>
              </a:rPr>
              <a:t>. Also we continue to have the domain restrictions. (Both these have work </a:t>
            </a:r>
            <a:r>
              <a:rPr lang="en-US" dirty="0" err="1" smtClean="0">
                <a:sym typeface="Wingdings" pitchFamily="2" charset="2"/>
              </a:rPr>
              <a:t>arounds</a:t>
            </a:r>
            <a:r>
              <a:rPr lang="en-US" dirty="0" smtClean="0">
                <a:sym typeface="Wingdings" pitchFamily="2" charset="2"/>
              </a:rPr>
              <a:t> now  )</a:t>
            </a:r>
          </a:p>
          <a:p>
            <a:r>
              <a:rPr lang="en-US" dirty="0" smtClean="0">
                <a:sym typeface="Wingdings" pitchFamily="2" charset="2"/>
              </a:rPr>
              <a:t>We need to use server-side proxies to counter the cross-domain drawback. Alternately server has to allow the particular client by setting the “Access-control” headers.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 </a:t>
            </a:r>
            <a:endParaRPr lang="en-US" dirty="0"/>
          </a:p>
        </p:txBody>
      </p:sp>
      <p:sp>
        <p:nvSpPr>
          <p:cNvPr id="3" name="Content Placeholder 2"/>
          <p:cNvSpPr>
            <a:spLocks noGrp="1"/>
          </p:cNvSpPr>
          <p:nvPr>
            <p:ph idx="1"/>
          </p:nvPr>
        </p:nvSpPr>
        <p:spPr/>
        <p:txBody>
          <a:bodyPr/>
          <a:lstStyle/>
          <a:p>
            <a:r>
              <a:rPr lang="en-US" dirty="0" smtClean="0"/>
              <a:t>The W3C standard for controlling Cross domain requests from client. Stands for “Cross-Origin-Resource-Sharing”.</a:t>
            </a:r>
          </a:p>
          <a:p>
            <a:r>
              <a:rPr lang="en-US" dirty="0" smtClean="0"/>
              <a:t>A series of headers are defined known as the “Access-Control-*” headers. </a:t>
            </a:r>
          </a:p>
          <a:p>
            <a:r>
              <a:rPr lang="en-US" dirty="0" smtClean="0"/>
              <a:t>The most popular are the “Access-Control-Allow-Origin” and the “Access-Control-Allow-Methods”.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	</a:t>
            </a:r>
            <a:endParaRPr lang="en-US" dirty="0"/>
          </a:p>
        </p:txBody>
      </p:sp>
      <p:sp>
        <p:nvSpPr>
          <p:cNvPr id="3" name="Content Placeholder 2"/>
          <p:cNvSpPr>
            <a:spLocks noGrp="1"/>
          </p:cNvSpPr>
          <p:nvPr>
            <p:ph idx="1"/>
          </p:nvPr>
        </p:nvSpPr>
        <p:spPr/>
        <p:txBody>
          <a:bodyPr>
            <a:normAutofit lnSpcReduction="10000"/>
          </a:bodyPr>
          <a:lstStyle/>
          <a:p>
            <a:r>
              <a:rPr lang="en-US" dirty="0" smtClean="0"/>
              <a:t>The “Access-Control-Allow-Origin” header takes a series of IP addresses (or DNS names) separated by “,” (comma)as the value.</a:t>
            </a:r>
          </a:p>
          <a:p>
            <a:r>
              <a:rPr lang="en-US" dirty="0" smtClean="0"/>
              <a:t>Access-Control-Allow-Methods header takes a series of request “types” as value, separated by “,”.</a:t>
            </a:r>
          </a:p>
          <a:p>
            <a:r>
              <a:rPr lang="en-US" dirty="0" smtClean="0"/>
              <a:t>Ex: </a:t>
            </a:r>
            <a:r>
              <a:rPr lang="en-US" dirty="0" smtClean="0">
                <a:solidFill>
                  <a:srgbClr val="FF0000"/>
                </a:solidFill>
              </a:rPr>
              <a:t>Access-Control-Allow-Methods: GET, PUT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PHP we can do…</a:t>
            </a:r>
          </a:p>
          <a:p>
            <a:r>
              <a:rPr lang="en-US" dirty="0" smtClean="0">
                <a:solidFill>
                  <a:srgbClr val="FF0000"/>
                </a:solidFill>
              </a:rPr>
              <a:t>header( “Access-Control-Allow-Origin: s1.com, s2.com, s3.com”);</a:t>
            </a:r>
          </a:p>
          <a:p>
            <a:r>
              <a:rPr lang="en-US" dirty="0" smtClean="0"/>
              <a:t>For simple requests (GET, POST with Content-type as text/plain, multipart/form-data, </a:t>
            </a:r>
            <a:r>
              <a:rPr lang="en-US" dirty="0" smtClean="0"/>
              <a:t>application/x-www-form-</a:t>
            </a:r>
            <a:r>
              <a:rPr lang="en-US" dirty="0" err="1" smtClean="0"/>
              <a:t>urlencoded</a:t>
            </a:r>
            <a:r>
              <a:rPr lang="en-US" dirty="0" smtClean="0"/>
              <a:t>), </a:t>
            </a:r>
            <a:r>
              <a:rPr lang="en-US" dirty="0" smtClean="0"/>
              <a:t>a request is made by the browser. The server responds with the Access-Control-* headers and the browser then compares </a:t>
            </a:r>
            <a:r>
              <a:rPr lang="en-US" dirty="0" err="1" smtClean="0"/>
              <a:t>thre</a:t>
            </a:r>
            <a:r>
              <a:rPr lang="en-US" dirty="0" smtClean="0"/>
              <a:t> origin with the server’s sent value to decide whether the response can be shown or not.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a:t>
            </a:r>
            <a:endParaRPr lang="en-US" dirty="0"/>
          </a:p>
        </p:txBody>
      </p:sp>
      <p:sp>
        <p:nvSpPr>
          <p:cNvPr id="3" name="Content Placeholder 2"/>
          <p:cNvSpPr>
            <a:spLocks noGrp="1"/>
          </p:cNvSpPr>
          <p:nvPr>
            <p:ph idx="1"/>
          </p:nvPr>
        </p:nvSpPr>
        <p:spPr/>
        <p:txBody>
          <a:bodyPr>
            <a:normAutofit lnSpcReduction="10000"/>
          </a:bodyPr>
          <a:lstStyle/>
          <a:p>
            <a:r>
              <a:rPr lang="en-US" dirty="0" smtClean="0"/>
              <a:t>For non-simple requests (POST with other content-type or a PUT or DELETE or any request with a custom-header ), a pre-</a:t>
            </a:r>
            <a:r>
              <a:rPr lang="en-US" dirty="0" err="1" smtClean="0"/>
              <a:t>flighted</a:t>
            </a:r>
            <a:r>
              <a:rPr lang="en-US" dirty="0" smtClean="0"/>
              <a:t> request is made by the browser with method as OPTIONS. The server must respond with the Access-Control-headers. The browser then uses its own “Origin” header and “Access-Control-Request-Methods” header to decide the actual request can go through or not.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Merely changing the “</a:t>
            </a:r>
            <a:r>
              <a:rPr lang="en-US" dirty="0" err="1" smtClean="0"/>
              <a:t>src</a:t>
            </a:r>
            <a:r>
              <a:rPr lang="en-US" dirty="0" smtClean="0"/>
              <a:t>” attribute of an image, forces a call to the server. </a:t>
            </a:r>
          </a:p>
          <a:p>
            <a:r>
              <a:rPr lang="en-US" dirty="0" smtClean="0"/>
              <a:t>This is asynchronous. It enables the server to return some data.</a:t>
            </a:r>
          </a:p>
          <a:p>
            <a:r>
              <a:rPr lang="en-US" dirty="0" smtClean="0"/>
              <a:t>But the return data has to be an image. Hmm.. So </a:t>
            </a:r>
            <a:r>
              <a:rPr lang="en-US" dirty="0" err="1" smtClean="0"/>
              <a:t>whats</a:t>
            </a:r>
            <a:r>
              <a:rPr lang="en-US" dirty="0" smtClean="0"/>
              <a:t> the use? ( use is: status can be sent in as small as 1x1 or 2x2 images)</a:t>
            </a:r>
          </a:p>
          <a:p>
            <a:r>
              <a:rPr lang="en-US" dirty="0" smtClean="0"/>
              <a:t>Or….still, the return data can be sent as cookies. </a:t>
            </a:r>
          </a:p>
          <a:p>
            <a:r>
              <a:rPr lang="en-US" dirty="0" smtClean="0"/>
              <a:t>But what if my browser has disabled cookies?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Major applications are:</a:t>
            </a:r>
          </a:p>
          <a:p>
            <a:r>
              <a:rPr lang="en-US" dirty="0" smtClean="0"/>
              <a:t>Login forms (no need to navigate to a specific login page before returning to where we want to be)</a:t>
            </a:r>
          </a:p>
          <a:p>
            <a:r>
              <a:rPr lang="en-US" dirty="0" smtClean="0"/>
              <a:t>Auto-complete enabled apps</a:t>
            </a:r>
          </a:p>
          <a:p>
            <a:r>
              <a:rPr lang="en-US" dirty="0" smtClean="0"/>
              <a:t>Voting</a:t>
            </a:r>
          </a:p>
          <a:p>
            <a:r>
              <a:rPr lang="en-US" dirty="0" smtClean="0"/>
              <a:t>Chat rooms and instant messaging</a:t>
            </a:r>
          </a:p>
          <a:p>
            <a:r>
              <a:rPr lang="en-US" dirty="0" smtClean="0"/>
              <a:t>Alternative to </a:t>
            </a:r>
            <a:r>
              <a:rPr lang="en-US" dirty="0" err="1" smtClean="0"/>
              <a:t>popups</a:t>
            </a:r>
            <a:r>
              <a:rPr lang="en-US" dirty="0" smtClean="0"/>
              <a:t> (which are usually blocked)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a:t>
            </a:r>
            <a:endParaRPr lang="en-US" dirty="0"/>
          </a:p>
        </p:txBody>
      </p:sp>
      <p:sp>
        <p:nvSpPr>
          <p:cNvPr id="3" name="Content Placeholder 2"/>
          <p:cNvSpPr>
            <a:spLocks noGrp="1"/>
          </p:cNvSpPr>
          <p:nvPr>
            <p:ph idx="1"/>
          </p:nvPr>
        </p:nvSpPr>
        <p:spPr/>
        <p:txBody>
          <a:bodyPr>
            <a:normAutofit fontScale="92500"/>
          </a:bodyPr>
          <a:lstStyle/>
          <a:p>
            <a:r>
              <a:rPr lang="en-US" dirty="0" smtClean="0"/>
              <a:t>How to find out when the data has been completely received </a:t>
            </a:r>
            <a:r>
              <a:rPr lang="en-US" dirty="0" smtClean="0"/>
              <a:t>by the client?</a:t>
            </a:r>
            <a:endParaRPr lang="en-US" dirty="0" smtClean="0"/>
          </a:p>
          <a:p>
            <a:r>
              <a:rPr lang="en-US" dirty="0" smtClean="0"/>
              <a:t>Since the return data is an image, we can use the “</a:t>
            </a:r>
            <a:r>
              <a:rPr lang="en-US" dirty="0" err="1" smtClean="0"/>
              <a:t>onload</a:t>
            </a:r>
            <a:r>
              <a:rPr lang="en-US" dirty="0" smtClean="0"/>
              <a:t>” event attribute on the &lt;</a:t>
            </a:r>
            <a:r>
              <a:rPr lang="en-US" dirty="0" err="1" smtClean="0"/>
              <a:t>img</a:t>
            </a:r>
            <a:r>
              <a:rPr lang="en-US" dirty="0" smtClean="0"/>
              <a:t>&gt; element. When this event fires, we know that the data has been completely received.</a:t>
            </a:r>
          </a:p>
          <a:p>
            <a:r>
              <a:rPr lang="en-US" dirty="0" smtClean="0"/>
              <a:t>There is also an “</a:t>
            </a:r>
            <a:r>
              <a:rPr lang="en-US" dirty="0" err="1" smtClean="0"/>
              <a:t>onerror</a:t>
            </a:r>
            <a:r>
              <a:rPr lang="en-US" dirty="0" smtClean="0"/>
              <a:t>” event in case of errors. So we know if something went wrong.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 Server side</a:t>
            </a:r>
            <a:endParaRPr lang="en-US" dirty="0"/>
          </a:p>
        </p:txBody>
      </p:sp>
      <p:sp>
        <p:nvSpPr>
          <p:cNvPr id="3" name="Content Placeholder 2"/>
          <p:cNvSpPr>
            <a:spLocks noGrp="1"/>
          </p:cNvSpPr>
          <p:nvPr>
            <p:ph idx="1"/>
          </p:nvPr>
        </p:nvSpPr>
        <p:spPr/>
        <p:txBody>
          <a:bodyPr/>
          <a:lstStyle/>
          <a:p>
            <a:r>
              <a:rPr lang="en-US" dirty="0" smtClean="0"/>
              <a:t>If we use PHP on the server side, there are two approaches that can be used to return the image.</a:t>
            </a:r>
          </a:p>
          <a:p>
            <a:r>
              <a:rPr lang="en-US" dirty="0" smtClean="0"/>
              <a:t>A) Redirecting to an image</a:t>
            </a:r>
          </a:p>
          <a:p>
            <a:r>
              <a:rPr lang="en-US" dirty="0" smtClean="0"/>
              <a:t>B) Creating an image programmatically and then returning it to the output stream.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AJAX…Images…Server side</a:t>
            </a:r>
            <a:endParaRPr lang="en-US" dirty="0"/>
          </a:p>
        </p:txBody>
      </p:sp>
      <p:sp>
        <p:nvSpPr>
          <p:cNvPr id="3" name="Content Placeholder 2"/>
          <p:cNvSpPr>
            <a:spLocks noGrp="1"/>
          </p:cNvSpPr>
          <p:nvPr>
            <p:ph idx="1"/>
          </p:nvPr>
        </p:nvSpPr>
        <p:spPr/>
        <p:txBody>
          <a:bodyPr/>
          <a:lstStyle/>
          <a:p>
            <a:r>
              <a:rPr lang="en-US" dirty="0" smtClean="0"/>
              <a:t>To redirect to an image, set two headers – the Content-type and the Location.</a:t>
            </a:r>
          </a:p>
          <a:p>
            <a:r>
              <a:rPr lang="en-US" dirty="0" smtClean="0"/>
              <a:t>Thus:</a:t>
            </a:r>
          </a:p>
          <a:p>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php</a:t>
            </a:r>
            <a:endParaRPr lang="en-US" b="1" dirty="0" smtClean="0">
              <a:latin typeface="Courier New" pitchFamily="49" charset="0"/>
              <a:cs typeface="Courier New" pitchFamily="49" charset="0"/>
            </a:endParaRPr>
          </a:p>
          <a:p>
            <a:pPr lvl="1">
              <a:buNone/>
            </a:pPr>
            <a:r>
              <a:rPr lang="en-US" b="1" dirty="0" smtClean="0">
                <a:latin typeface="Courier New" pitchFamily="49" charset="0"/>
                <a:cs typeface="Courier New" pitchFamily="49" charset="0"/>
              </a:rPr>
              <a:t>header(“Content-type: image/jpeg”);</a:t>
            </a:r>
          </a:p>
          <a:p>
            <a:pPr lvl="1">
              <a:buNone/>
            </a:pPr>
            <a:r>
              <a:rPr lang="en-US" b="1" dirty="0" smtClean="0">
                <a:latin typeface="Courier New" pitchFamily="49" charset="0"/>
                <a:cs typeface="Courier New" pitchFamily="49" charset="0"/>
              </a:rPr>
              <a:t>header(“Location: myimage.jpg”);</a:t>
            </a:r>
          </a:p>
          <a:p>
            <a:pPr>
              <a:buNone/>
            </a:pPr>
            <a:r>
              <a:rPr lang="en-US" b="1" dirty="0" smtClean="0">
                <a:latin typeface="Courier New" pitchFamily="49" charset="0"/>
                <a:cs typeface="Courier New" pitchFamily="49" charset="0"/>
              </a:rPr>
              <a:t> ?&gt;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AJAX…Images..Server side</a:t>
            </a:r>
            <a:endParaRPr lang="en-US" dirty="0"/>
          </a:p>
        </p:txBody>
      </p:sp>
      <p:sp>
        <p:nvSpPr>
          <p:cNvPr id="3" name="Content Placeholder 2"/>
          <p:cNvSpPr>
            <a:spLocks noGrp="1"/>
          </p:cNvSpPr>
          <p:nvPr>
            <p:ph idx="1"/>
          </p:nvPr>
        </p:nvSpPr>
        <p:spPr/>
        <p:txBody>
          <a:bodyPr/>
          <a:lstStyle/>
          <a:p>
            <a:r>
              <a:rPr lang="en-US" dirty="0" smtClean="0"/>
              <a:t>Use the following calls to create images:</a:t>
            </a:r>
          </a:p>
          <a:p>
            <a:endParaRPr lang="en-US" dirty="0" smtClean="0"/>
          </a:p>
          <a:p>
            <a:r>
              <a:rPr lang="en-US" dirty="0" smtClean="0"/>
              <a:t>The </a:t>
            </a:r>
            <a:r>
              <a:rPr lang="en-US" dirty="0" err="1" smtClean="0"/>
              <a:t>imagecreate</a:t>
            </a:r>
            <a:r>
              <a:rPr lang="en-US" dirty="0" smtClean="0"/>
              <a:t>(</a:t>
            </a:r>
            <a:r>
              <a:rPr lang="en-US" dirty="0" err="1" smtClean="0"/>
              <a:t>wid,ht</a:t>
            </a:r>
            <a:r>
              <a:rPr lang="en-US" dirty="0" smtClean="0"/>
              <a:t>); //memory</a:t>
            </a:r>
          </a:p>
          <a:p>
            <a:r>
              <a:rPr lang="en-US" dirty="0" smtClean="0"/>
              <a:t>The </a:t>
            </a:r>
            <a:r>
              <a:rPr lang="en-US" dirty="0" err="1" smtClean="0"/>
              <a:t>imagecolorallocate</a:t>
            </a:r>
            <a:r>
              <a:rPr lang="en-US" dirty="0" smtClean="0"/>
              <a:t>(</a:t>
            </a:r>
            <a:r>
              <a:rPr lang="en-US" dirty="0" err="1" smtClean="0"/>
              <a:t>img,r,g,b</a:t>
            </a:r>
            <a:r>
              <a:rPr lang="en-US" dirty="0" smtClean="0"/>
              <a:t>); //</a:t>
            </a:r>
            <a:r>
              <a:rPr lang="en-US" dirty="0" err="1" smtClean="0"/>
              <a:t>colour</a:t>
            </a:r>
            <a:endParaRPr lang="en-US" dirty="0" smtClean="0"/>
          </a:p>
          <a:p>
            <a:r>
              <a:rPr lang="en-US" dirty="0" smtClean="0"/>
              <a:t>The </a:t>
            </a:r>
            <a:r>
              <a:rPr lang="en-US" dirty="0" err="1" smtClean="0"/>
              <a:t>imagejpeg</a:t>
            </a:r>
            <a:r>
              <a:rPr lang="en-US" dirty="0" smtClean="0"/>
              <a:t>() call to push the image to the response stream.</a:t>
            </a:r>
          </a:p>
          <a:p>
            <a:r>
              <a:rPr lang="en-US" dirty="0" smtClean="0"/>
              <a:t>The </a:t>
            </a:r>
            <a:r>
              <a:rPr lang="en-US" dirty="0" err="1" smtClean="0"/>
              <a:t>imagedestroy</a:t>
            </a:r>
            <a:r>
              <a:rPr lang="en-US" dirty="0" smtClean="0"/>
              <a:t>(image) to free up memory.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a:t>
            </a:r>
            <a:endParaRPr lang="en-US" dirty="0"/>
          </a:p>
        </p:txBody>
      </p:sp>
      <p:sp>
        <p:nvSpPr>
          <p:cNvPr id="3" name="Content Placeholder 2"/>
          <p:cNvSpPr>
            <a:spLocks noGrp="1"/>
          </p:cNvSpPr>
          <p:nvPr>
            <p:ph idx="1"/>
          </p:nvPr>
        </p:nvSpPr>
        <p:spPr/>
        <p:txBody>
          <a:bodyPr>
            <a:normAutofit/>
          </a:bodyPr>
          <a:lstStyle/>
          <a:p>
            <a:r>
              <a:rPr lang="en-US" dirty="0" smtClean="0"/>
              <a:t>If textual data needs to be returned then we need to use cookies.  If you use PHP on server side, use the </a:t>
            </a:r>
            <a:r>
              <a:rPr lang="en-US" dirty="0" err="1" smtClean="0"/>
              <a:t>setcookie</a:t>
            </a:r>
            <a:r>
              <a:rPr lang="en-US" dirty="0" smtClean="0"/>
              <a:t>() method.</a:t>
            </a:r>
          </a:p>
          <a:p>
            <a:r>
              <a:rPr lang="en-US" dirty="0" smtClean="0"/>
              <a:t>On the clients-side you can use the </a:t>
            </a:r>
            <a:r>
              <a:rPr lang="en-US" dirty="0" err="1" smtClean="0"/>
              <a:t>document.cookie</a:t>
            </a:r>
            <a:r>
              <a:rPr lang="en-US" dirty="0" smtClean="0"/>
              <a:t> property to fetch the cookies.</a:t>
            </a:r>
          </a:p>
          <a:p>
            <a:r>
              <a:rPr lang="en-US" dirty="0" smtClean="0"/>
              <a:t>Cookie limitations – 8192 bytes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usual understanding is that the no. of cookies per domain is 20. But again, browsers are not adhering to this. Firefox for instance </a:t>
            </a:r>
            <a:r>
              <a:rPr lang="en-US" smtClean="0"/>
              <a:t>allows around 50 </a:t>
            </a:r>
            <a:r>
              <a:rPr lang="en-US" dirty="0" smtClean="0"/>
              <a:t>per domain.</a:t>
            </a:r>
          </a:p>
          <a:p>
            <a:endParaRPr lang="en-US" dirty="0" smtClean="0"/>
          </a:p>
          <a:p>
            <a:r>
              <a:rPr lang="en-US" dirty="0" smtClean="0"/>
              <a:t>Total number of cookies allowed per machine is typically 300.</a:t>
            </a:r>
          </a:p>
          <a:p>
            <a:endParaRPr lang="en-US" dirty="0" smtClean="0"/>
          </a:p>
          <a:p>
            <a:r>
              <a:rPr lang="en-US" dirty="0" smtClean="0"/>
              <a:t>Cookies are typically not encrypted. So beware.</a:t>
            </a:r>
          </a:p>
          <a:p>
            <a:endParaRPr lang="en-US" dirty="0" smtClean="0"/>
          </a:p>
          <a:p>
            <a:r>
              <a:rPr lang="en-US" dirty="0" smtClean="0"/>
              <a:t>Also, if cookies are disabled on the browser, then there is no way to retrieve textual data from the AJAX-using-images approach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a:t>
            </a:r>
            <a:endParaRPr lang="en-US" dirty="0"/>
          </a:p>
        </p:txBody>
      </p:sp>
      <p:sp>
        <p:nvSpPr>
          <p:cNvPr id="3" name="Content Placeholder 2"/>
          <p:cNvSpPr>
            <a:spLocks noGrp="1"/>
          </p:cNvSpPr>
          <p:nvPr>
            <p:ph idx="1"/>
          </p:nvPr>
        </p:nvSpPr>
        <p:spPr/>
        <p:txBody>
          <a:bodyPr/>
          <a:lstStyle/>
          <a:p>
            <a:r>
              <a:rPr lang="en-US" dirty="0" smtClean="0"/>
              <a:t>Advantages – There is reasonable indication that a call succeeded/failed (using </a:t>
            </a:r>
            <a:r>
              <a:rPr lang="en-US" dirty="0" err="1" smtClean="0"/>
              <a:t>onload</a:t>
            </a:r>
            <a:r>
              <a:rPr lang="en-US" dirty="0" smtClean="0"/>
              <a:t>, </a:t>
            </a:r>
            <a:r>
              <a:rPr lang="en-US" dirty="0" err="1" smtClean="0"/>
              <a:t>onerror</a:t>
            </a:r>
            <a:r>
              <a:rPr lang="en-US" dirty="0" smtClean="0"/>
              <a:t> events)</a:t>
            </a:r>
          </a:p>
          <a:p>
            <a:r>
              <a:rPr lang="en-US" dirty="0" smtClean="0"/>
              <a:t>Cross-domain is no longer a problem since this approach can access images on any server.</a:t>
            </a:r>
          </a:p>
          <a:p>
            <a:r>
              <a:rPr lang="en-US" dirty="0" smtClean="0"/>
              <a:t>High level of compatibility. Images work similarly on </a:t>
            </a:r>
            <a:r>
              <a:rPr lang="en-US" smtClean="0"/>
              <a:t>all browsers.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AJAX…Images</a:t>
            </a:r>
            <a:endParaRPr lang="en-US" dirty="0"/>
          </a:p>
        </p:txBody>
      </p:sp>
      <p:sp>
        <p:nvSpPr>
          <p:cNvPr id="3" name="Content Placeholder 2"/>
          <p:cNvSpPr>
            <a:spLocks noGrp="1"/>
          </p:cNvSpPr>
          <p:nvPr>
            <p:ph idx="1"/>
          </p:nvPr>
        </p:nvSpPr>
        <p:spPr/>
        <p:txBody>
          <a:bodyPr/>
          <a:lstStyle/>
          <a:p>
            <a:r>
              <a:rPr lang="en-US" dirty="0" smtClean="0"/>
              <a:t>Disadvantages – Only GET requests are possible. </a:t>
            </a:r>
          </a:p>
          <a:p>
            <a:r>
              <a:rPr lang="en-US" dirty="0" smtClean="0"/>
              <a:t>Textual data can only be retrieved through cookies which is both limiting and dangerous.</a:t>
            </a:r>
          </a:p>
          <a:p>
            <a:r>
              <a:rPr lang="en-US" dirty="0" smtClean="0"/>
              <a:t>Cookies may be disabled. ( </a:t>
            </a:r>
            <a:r>
              <a:rPr lang="en-US" dirty="0" smtClean="0">
                <a:sym typeface="Wingdings" pitchFamily="2" charset="2"/>
              </a:rPr>
              <a:t> )</a:t>
            </a:r>
            <a:endParaRPr lang="en-US" dirty="0" smtClean="0"/>
          </a:p>
          <a:p>
            <a:r>
              <a:rPr lang="en-US" dirty="0" smtClean="0"/>
              <a:t>Images may be disabled ( </a:t>
            </a:r>
            <a:r>
              <a:rPr lang="en-US" dirty="0" smtClean="0">
                <a:sym typeface="Wingdings" pitchFamily="2" charset="2"/>
              </a:rPr>
              <a:t> )</a:t>
            </a: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using &lt;script&gt;</a:t>
            </a:r>
            <a:endParaRPr lang="en-US" dirty="0"/>
          </a:p>
        </p:txBody>
      </p:sp>
      <p:sp>
        <p:nvSpPr>
          <p:cNvPr id="3" name="Content Placeholder 2"/>
          <p:cNvSpPr>
            <a:spLocks noGrp="1"/>
          </p:cNvSpPr>
          <p:nvPr>
            <p:ph idx="1"/>
          </p:nvPr>
        </p:nvSpPr>
        <p:spPr/>
        <p:txBody>
          <a:bodyPr/>
          <a:lstStyle/>
          <a:p>
            <a:r>
              <a:rPr lang="en-US" dirty="0" smtClean="0"/>
              <a:t>We need to load new content into the page without reloading/refreshing the page.</a:t>
            </a:r>
          </a:p>
          <a:p>
            <a:r>
              <a:rPr lang="en-US" dirty="0" smtClean="0"/>
              <a:t>We use the &lt;script&gt; tag. In the </a:t>
            </a:r>
            <a:r>
              <a:rPr lang="en-US" dirty="0" err="1" smtClean="0"/>
              <a:t>src</a:t>
            </a:r>
            <a:r>
              <a:rPr lang="en-US" dirty="0" smtClean="0"/>
              <a:t> attribute, instead of a regular </a:t>
            </a:r>
            <a:r>
              <a:rPr lang="en-US" dirty="0" err="1" smtClean="0"/>
              <a:t>js</a:t>
            </a:r>
            <a:r>
              <a:rPr lang="en-US" dirty="0" smtClean="0"/>
              <a:t> file, we point it to a PHP file which outputs </a:t>
            </a:r>
            <a:r>
              <a:rPr lang="en-US" dirty="0" err="1" smtClean="0"/>
              <a:t>Javascript</a:t>
            </a:r>
            <a:r>
              <a:rPr lang="en-US" dirty="0" smtClean="0"/>
              <a:t>.</a:t>
            </a:r>
          </a:p>
          <a:p>
            <a:r>
              <a:rPr lang="en-US" dirty="0" smtClean="0"/>
              <a:t>We create the &lt;script&gt; element dynamically and add it to the document body</a:t>
            </a:r>
            <a:r>
              <a:rPr lang="en-US" dirty="0" smtClean="0"/>
              <a:t>. (compare </a:t>
            </a:r>
            <a:r>
              <a:rPr lang="en-US" smtClean="0"/>
              <a:t>with image-based AJAX)</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using styles</a:t>
            </a:r>
            <a:endParaRPr lang="en-US" dirty="0"/>
          </a:p>
        </p:txBody>
      </p:sp>
      <p:sp>
        <p:nvSpPr>
          <p:cNvPr id="3" name="Content Placeholder 2"/>
          <p:cNvSpPr>
            <a:spLocks noGrp="1"/>
          </p:cNvSpPr>
          <p:nvPr>
            <p:ph idx="1"/>
          </p:nvPr>
        </p:nvSpPr>
        <p:spPr/>
        <p:txBody>
          <a:bodyPr/>
          <a:lstStyle/>
          <a:p>
            <a:r>
              <a:rPr lang="en-US" dirty="0" smtClean="0"/>
              <a:t>Hmm…the &lt;link&gt; element must work similar to the &lt;script&gt; element.</a:t>
            </a:r>
          </a:p>
          <a:p>
            <a:endParaRPr lang="en-US" dirty="0" smtClean="0"/>
          </a:p>
          <a:p>
            <a:r>
              <a:rPr lang="en-US" dirty="0" smtClean="0"/>
              <a:t>We can again use the “</a:t>
            </a:r>
            <a:r>
              <a:rPr lang="en-US" dirty="0" err="1" smtClean="0"/>
              <a:t>href</a:t>
            </a:r>
            <a:r>
              <a:rPr lang="en-US" dirty="0" smtClean="0"/>
              <a:t>” attribute to point to a CSS file, which resides on the server. The type and the </a:t>
            </a:r>
            <a:r>
              <a:rPr lang="en-US" dirty="0" err="1" smtClean="0"/>
              <a:t>rel</a:t>
            </a:r>
            <a:r>
              <a:rPr lang="en-US" dirty="0" smtClean="0"/>
              <a:t> attributes need to set too and the element is added to the &lt;head&gt; element.</a:t>
            </a:r>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mechanisms</a:t>
            </a:r>
            <a:endParaRPr lang="en-US" dirty="0"/>
          </a:p>
        </p:txBody>
      </p:sp>
      <p:sp>
        <p:nvSpPr>
          <p:cNvPr id="3" name="Content Placeholder 2"/>
          <p:cNvSpPr>
            <a:spLocks noGrp="1"/>
          </p:cNvSpPr>
          <p:nvPr>
            <p:ph idx="1"/>
          </p:nvPr>
        </p:nvSpPr>
        <p:spPr/>
        <p:txBody>
          <a:bodyPr/>
          <a:lstStyle/>
          <a:p>
            <a:r>
              <a:rPr lang="en-US" dirty="0" smtClean="0"/>
              <a:t>Using hidden frames</a:t>
            </a:r>
          </a:p>
          <a:p>
            <a:r>
              <a:rPr lang="en-US" dirty="0" smtClean="0"/>
              <a:t>Using </a:t>
            </a:r>
            <a:r>
              <a:rPr lang="en-US" dirty="0" err="1" smtClean="0"/>
              <a:t>XMLHttpRequest</a:t>
            </a:r>
            <a:endParaRPr lang="en-US" dirty="0" smtClean="0"/>
          </a:p>
          <a:p>
            <a:r>
              <a:rPr lang="en-US" dirty="0" smtClean="0"/>
              <a:t>Using images</a:t>
            </a:r>
          </a:p>
          <a:p>
            <a:r>
              <a:rPr lang="en-US" dirty="0" smtClean="0"/>
              <a:t>Using </a:t>
            </a:r>
            <a:r>
              <a:rPr lang="en-US" dirty="0" err="1" smtClean="0"/>
              <a:t>Javascript</a:t>
            </a:r>
            <a:endParaRPr lang="en-US" dirty="0" smtClean="0"/>
          </a:p>
          <a:p>
            <a:r>
              <a:rPr lang="en-US" dirty="0" smtClean="0"/>
              <a:t>Using </a:t>
            </a:r>
            <a:r>
              <a:rPr lang="en-US" dirty="0" err="1" smtClean="0"/>
              <a:t>Stylesheet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AJAX…script and styles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Disadvantage - POST not possible with this approach. Only GET.</a:t>
            </a:r>
          </a:p>
          <a:p>
            <a:r>
              <a:rPr lang="en-US" dirty="0" smtClean="0"/>
              <a:t>Advantages – cross-domain access possible.</a:t>
            </a:r>
          </a:p>
          <a:p>
            <a:r>
              <a:rPr lang="en-US" dirty="0" smtClean="0"/>
              <a:t>Ability to execute an arbitrary amount of JS as a result of a server-side calculation.</a:t>
            </a:r>
          </a:p>
          <a:p>
            <a:r>
              <a:rPr lang="en-US" b="1" i="1" dirty="0" smtClean="0">
                <a:solidFill>
                  <a:srgbClr val="FF0000"/>
                </a:solidFill>
              </a:rPr>
              <a:t>Textbook mentions that the </a:t>
            </a:r>
            <a:r>
              <a:rPr lang="en-US" b="1" i="1" dirty="0" err="1" smtClean="0">
                <a:solidFill>
                  <a:srgbClr val="FF0000"/>
                </a:solidFill>
              </a:rPr>
              <a:t>onload</a:t>
            </a:r>
            <a:r>
              <a:rPr lang="en-US" b="1" i="1" dirty="0" smtClean="0">
                <a:solidFill>
                  <a:srgbClr val="FF0000"/>
                </a:solidFill>
              </a:rPr>
              <a:t> event is not available for scripts. But this was probably at the time of writing the book. Both </a:t>
            </a:r>
            <a:r>
              <a:rPr lang="en-US" b="1" i="1" dirty="0" err="1" smtClean="0">
                <a:solidFill>
                  <a:srgbClr val="FF0000"/>
                </a:solidFill>
              </a:rPr>
              <a:t>onload</a:t>
            </a:r>
            <a:r>
              <a:rPr lang="en-US" b="1" i="1" dirty="0" smtClean="0">
                <a:solidFill>
                  <a:srgbClr val="FF0000"/>
                </a:solidFill>
              </a:rPr>
              <a:t> and </a:t>
            </a:r>
            <a:r>
              <a:rPr lang="en-US" b="1" i="1" dirty="0" err="1" smtClean="0">
                <a:solidFill>
                  <a:srgbClr val="FF0000"/>
                </a:solidFill>
              </a:rPr>
              <a:t>onerror</a:t>
            </a:r>
            <a:r>
              <a:rPr lang="en-US" b="1" i="1" dirty="0" smtClean="0">
                <a:solidFill>
                  <a:srgbClr val="FF0000"/>
                </a:solidFill>
              </a:rPr>
              <a:t> are available for sure. So you can use them </a:t>
            </a:r>
            <a:r>
              <a:rPr lang="en-US" b="1" i="1" dirty="0" smtClean="0">
                <a:solidFill>
                  <a:srgbClr val="FF0000"/>
                </a:solidFill>
                <a:sym typeface="Wingdings" pitchFamily="2" charset="2"/>
              </a:rPr>
              <a:t></a:t>
            </a:r>
            <a:endParaRPr lang="en-US" b="1" i="1"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lstStyle/>
          <a:p>
            <a:r>
              <a:rPr lang="en-US" dirty="0" smtClean="0"/>
              <a:t>The ultimate purpose is to load as little as possible initially, so that the user can start working as soon as possible.</a:t>
            </a:r>
          </a:p>
          <a:p>
            <a:endParaRPr lang="en-US" dirty="0" smtClean="0"/>
          </a:p>
          <a:p>
            <a:r>
              <a:rPr lang="en-US" dirty="0" smtClean="0"/>
              <a:t>Other content, images, even scripts and </a:t>
            </a:r>
            <a:r>
              <a:rPr lang="en-US" dirty="0" err="1" smtClean="0"/>
              <a:t>stylesheets</a:t>
            </a:r>
            <a:r>
              <a:rPr lang="en-US" dirty="0" smtClean="0"/>
              <a:t> can be retrieved later on a need basis.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Cache-control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AJAX calls can be deceptive in the sense that cached information may be used when available. This is a disaster for real-time data fetches.</a:t>
            </a:r>
          </a:p>
          <a:p>
            <a:endParaRPr lang="en-US" dirty="0" smtClean="0"/>
          </a:p>
          <a:p>
            <a:r>
              <a:rPr lang="en-US" dirty="0" smtClean="0"/>
              <a:t>The server can control browser caching of its pages by setting the </a:t>
            </a:r>
            <a:r>
              <a:rPr lang="en-US" b="1" dirty="0" smtClean="0"/>
              <a:t>Cache-control</a:t>
            </a:r>
            <a:r>
              <a:rPr lang="en-US" dirty="0" smtClean="0"/>
              <a:t> header to ‘</a:t>
            </a:r>
            <a:r>
              <a:rPr lang="en-US" b="1" dirty="0" smtClean="0"/>
              <a:t>no-cache</a:t>
            </a:r>
            <a:r>
              <a:rPr lang="en-US" dirty="0" smtClean="0"/>
              <a:t>’ and the </a:t>
            </a:r>
            <a:r>
              <a:rPr lang="en-US" b="1" dirty="0" smtClean="0"/>
              <a:t>Expires</a:t>
            </a:r>
            <a:r>
              <a:rPr lang="en-US" dirty="0" smtClean="0"/>
              <a:t> header to a past date.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Cache-control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The “Cache-control” header instructs the browser to maintain the latest copy of the page. If the cache copy is latest, then the same is used for display.</a:t>
            </a:r>
          </a:p>
          <a:p>
            <a:endParaRPr lang="en-US" dirty="0" smtClean="0"/>
          </a:p>
          <a:p>
            <a:r>
              <a:rPr lang="en-US" dirty="0" smtClean="0"/>
              <a:t>If we want to fetch data from server regardless of whether the cached copy is most-recent, we can use the ‘</a:t>
            </a:r>
            <a:r>
              <a:rPr lang="en-US" b="1" dirty="0" smtClean="0"/>
              <a:t>no-store</a:t>
            </a:r>
            <a:r>
              <a:rPr lang="en-US" dirty="0" smtClean="0"/>
              <a:t>’ value for the Cache-control header field.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AJAX…Hidden Frames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Hidden Frames – A frame, reserved for the server data, is hidden initially. Another frame which is the main frame, is visible.</a:t>
            </a:r>
          </a:p>
          <a:p>
            <a:r>
              <a:rPr lang="en-US" dirty="0" smtClean="0"/>
              <a:t>On an event in the main frame, the ‘location’ of the hidden frame is changed to point to a server resource.</a:t>
            </a:r>
          </a:p>
          <a:p>
            <a:r>
              <a:rPr lang="en-US" dirty="0" smtClean="0"/>
              <a:t>The server returns data to the hidden frame. The main frame then makes the frame visible (if need be) or the hidden frame updates the main frame with the data it received.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Frames…</a:t>
            </a:r>
            <a:endParaRPr lang="en-US" dirty="0"/>
          </a:p>
        </p:txBody>
      </p:sp>
      <p:sp>
        <p:nvSpPr>
          <p:cNvPr id="3" name="Content Placeholder 2"/>
          <p:cNvSpPr>
            <a:spLocks noGrp="1"/>
          </p:cNvSpPr>
          <p:nvPr>
            <p:ph idx="1"/>
          </p:nvPr>
        </p:nvSpPr>
        <p:spPr/>
        <p:txBody>
          <a:bodyPr>
            <a:normAutofit lnSpcReduction="10000"/>
          </a:bodyPr>
          <a:lstStyle/>
          <a:p>
            <a:r>
              <a:rPr lang="en-US" dirty="0" smtClean="0"/>
              <a:t>Advantages – Can store browser history. So the back and forward buttons work. But Google uses the </a:t>
            </a:r>
            <a:r>
              <a:rPr lang="en-US" dirty="0" err="1" smtClean="0"/>
              <a:t>hashbang</a:t>
            </a:r>
            <a:r>
              <a:rPr lang="en-US" dirty="0" smtClean="0"/>
              <a:t> technique to store history (similar to </a:t>
            </a:r>
            <a:r>
              <a:rPr lang="en-US" dirty="0" err="1" smtClean="0"/>
              <a:t>pushState</a:t>
            </a:r>
            <a:r>
              <a:rPr lang="en-US" dirty="0" smtClean="0"/>
              <a:t>() and </a:t>
            </a:r>
            <a:r>
              <a:rPr lang="en-US" dirty="0" err="1" smtClean="0"/>
              <a:t>onpopstate</a:t>
            </a:r>
            <a:r>
              <a:rPr lang="en-US" smtClean="0"/>
              <a:t>)</a:t>
            </a:r>
            <a:endParaRPr lang="en-US" dirty="0" smtClean="0"/>
          </a:p>
          <a:p>
            <a:r>
              <a:rPr lang="en-US" dirty="0" smtClean="0"/>
              <a:t>Disadvantages – Domain restrictions. (Even sub-domains create problems)</a:t>
            </a:r>
          </a:p>
          <a:p>
            <a:r>
              <a:rPr lang="en-US" dirty="0" smtClean="0"/>
              <a:t>No control over operation. If page fails to load, then god save us.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r>
              <a:rPr lang="en-US" dirty="0" err="1" smtClean="0"/>
              <a:t>XMLHttpRequest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standard way to make an AJAX call.</a:t>
            </a:r>
          </a:p>
          <a:p>
            <a:r>
              <a:rPr lang="en-US" dirty="0" smtClean="0"/>
              <a:t>New </a:t>
            </a:r>
            <a:r>
              <a:rPr lang="en-US" dirty="0" err="1" smtClean="0"/>
              <a:t>XMLHttpRequest</a:t>
            </a:r>
            <a:r>
              <a:rPr lang="en-US" dirty="0" smtClean="0"/>
              <a:t> object is created.</a:t>
            </a:r>
          </a:p>
          <a:p>
            <a:r>
              <a:rPr lang="en-US" dirty="0" smtClean="0"/>
              <a:t>The </a:t>
            </a:r>
            <a:r>
              <a:rPr lang="en-US" dirty="0" err="1" smtClean="0"/>
              <a:t>onreadystatechange</a:t>
            </a:r>
            <a:r>
              <a:rPr lang="en-US" dirty="0" smtClean="0"/>
              <a:t> event is registered.</a:t>
            </a:r>
          </a:p>
          <a:p>
            <a:r>
              <a:rPr lang="en-US" dirty="0" smtClean="0"/>
              <a:t>The open() call is made with 3 parameters – the method, the resource and the </a:t>
            </a:r>
            <a:r>
              <a:rPr lang="en-US" dirty="0" err="1" smtClean="0"/>
              <a:t>async</a:t>
            </a:r>
            <a:r>
              <a:rPr lang="en-US" dirty="0" smtClean="0"/>
              <a:t> value.</a:t>
            </a:r>
          </a:p>
          <a:p>
            <a:r>
              <a:rPr lang="en-US" dirty="0" smtClean="0"/>
              <a:t>The send(data) call is made to actually send data.</a:t>
            </a:r>
          </a:p>
          <a:p>
            <a:r>
              <a:rPr lang="en-US" dirty="0" smtClean="0"/>
              <a:t>The </a:t>
            </a:r>
            <a:r>
              <a:rPr lang="en-US" dirty="0" err="1" smtClean="0"/>
              <a:t>readyState</a:t>
            </a:r>
            <a:r>
              <a:rPr lang="en-US" dirty="0" smtClean="0"/>
              <a:t> and status properties are checked before using the server data.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r>
              <a:rPr lang="en-US" dirty="0" err="1" smtClean="0"/>
              <a:t>XMLHttpRequest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readyState</a:t>
            </a:r>
            <a:r>
              <a:rPr lang="en-US" dirty="0" smtClean="0"/>
              <a:t> – 5 values</a:t>
            </a:r>
          </a:p>
          <a:p>
            <a:pPr lvl="1"/>
            <a:r>
              <a:rPr lang="en-US" dirty="0" smtClean="0"/>
              <a:t>0 – Uninitialized.</a:t>
            </a:r>
          </a:p>
          <a:p>
            <a:pPr lvl="1"/>
            <a:r>
              <a:rPr lang="en-US" dirty="0" smtClean="0"/>
              <a:t>1 – Loading (the open() method has been called)</a:t>
            </a:r>
          </a:p>
          <a:p>
            <a:pPr lvl="1"/>
            <a:r>
              <a:rPr lang="en-US" dirty="0" smtClean="0"/>
              <a:t>2 – Loaded (request has been sent)</a:t>
            </a:r>
          </a:p>
          <a:p>
            <a:pPr lvl="1"/>
            <a:r>
              <a:rPr lang="en-US" dirty="0" smtClean="0"/>
              <a:t>3 – response partially arrived.</a:t>
            </a:r>
          </a:p>
          <a:p>
            <a:pPr lvl="1"/>
            <a:r>
              <a:rPr lang="en-US" dirty="0" smtClean="0"/>
              <a:t>4 – Completed (data has completely arrived and the connection has been closed)</a:t>
            </a:r>
          </a:p>
          <a:p>
            <a:r>
              <a:rPr lang="en-US" dirty="0" smtClean="0"/>
              <a:t>Beware. You can only rely on </a:t>
            </a:r>
            <a:r>
              <a:rPr lang="en-US" dirty="0" err="1" smtClean="0"/>
              <a:t>readyState</a:t>
            </a:r>
            <a:r>
              <a:rPr lang="en-US" dirty="0" smtClean="0"/>
              <a:t> == 4.</a:t>
            </a:r>
          </a:p>
          <a:p>
            <a:r>
              <a:rPr lang="en-US" dirty="0" smtClean="0"/>
              <a:t>(Because some events fire multiple times in different browsers)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r>
              <a:rPr lang="en-US" dirty="0" err="1" smtClean="0"/>
              <a:t>XMLHttpRequest</a:t>
            </a:r>
            <a:endParaRPr lang="en-US" dirty="0"/>
          </a:p>
        </p:txBody>
      </p:sp>
      <p:sp>
        <p:nvSpPr>
          <p:cNvPr id="3" name="Content Placeholder 2"/>
          <p:cNvSpPr>
            <a:spLocks noGrp="1"/>
          </p:cNvSpPr>
          <p:nvPr>
            <p:ph idx="1"/>
          </p:nvPr>
        </p:nvSpPr>
        <p:spPr/>
        <p:txBody>
          <a:bodyPr/>
          <a:lstStyle/>
          <a:p>
            <a:r>
              <a:rPr lang="en-US" dirty="0" smtClean="0"/>
              <a:t>The ‘status’ property indicates whether the server was successful in executing the call.</a:t>
            </a:r>
          </a:p>
          <a:p>
            <a:r>
              <a:rPr lang="en-US" dirty="0" smtClean="0"/>
              <a:t>A status value of 200 is success. Other codes like the 400 series or the 500 series indicate errors.</a:t>
            </a:r>
          </a:p>
          <a:p>
            <a:r>
              <a:rPr lang="en-US" dirty="0" err="1" smtClean="0"/>
              <a:t>responseText</a:t>
            </a:r>
            <a:r>
              <a:rPr lang="en-US" dirty="0" smtClean="0"/>
              <a:t> – holds the return data from the server (if text was sent back by the server)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r>
              <a:rPr lang="en-US" dirty="0" err="1" smtClean="0"/>
              <a:t>XMLHttpRequest</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err="1" smtClean="0"/>
              <a:t>responseXML</a:t>
            </a:r>
            <a:r>
              <a:rPr lang="en-US" dirty="0" smtClean="0"/>
              <a:t> – holds the return data from the server (if XML was sent back)</a:t>
            </a:r>
          </a:p>
          <a:p>
            <a:r>
              <a:rPr lang="en-US" dirty="0" err="1" smtClean="0"/>
              <a:t>getResponseHeader</a:t>
            </a:r>
            <a:r>
              <a:rPr lang="en-US" dirty="0" smtClean="0"/>
              <a:t>() – returns the value of a header property sent as parameter. For instance ‘Content-type’, ‘Content-length’ etc</a:t>
            </a:r>
          </a:p>
          <a:p>
            <a:r>
              <a:rPr lang="en-US" dirty="0" err="1" smtClean="0"/>
              <a:t>getResponseHeaders</a:t>
            </a:r>
            <a:r>
              <a:rPr lang="en-US" dirty="0" smtClean="0"/>
              <a:t>() – returns all header information as a string. You need to split on “\r\n” and you end up with an array, each element having ONE header field as ‘</a:t>
            </a:r>
            <a:r>
              <a:rPr lang="en-US" dirty="0" err="1" smtClean="0"/>
              <a:t>field:value</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elcome">
  <a:themeElements>
    <a:clrScheme name="Welcome">
      <a:dk1>
        <a:sysClr val="windowText" lastClr="000000"/>
      </a:dk1>
      <a:lt1>
        <a:sysClr val="window" lastClr="FFFFFF"/>
      </a:lt1>
      <a:dk2>
        <a:srgbClr val="00272B"/>
      </a:dk2>
      <a:lt2>
        <a:srgbClr val="F7F7FF"/>
      </a:lt2>
      <a:accent1>
        <a:srgbClr val="006AED"/>
      </a:accent1>
      <a:accent2>
        <a:srgbClr val="0087BF"/>
      </a:accent2>
      <a:accent3>
        <a:srgbClr val="5D974B"/>
      </a:accent3>
      <a:accent4>
        <a:srgbClr val="9DBB3F"/>
      </a:accent4>
      <a:accent5>
        <a:srgbClr val="C77CC7"/>
      </a:accent5>
      <a:accent6>
        <a:srgbClr val="996699"/>
      </a:accent6>
      <a:hlink>
        <a:srgbClr val="E78707"/>
      </a:hlink>
      <a:folHlink>
        <a:srgbClr val="C618BA"/>
      </a:folHlink>
    </a:clrScheme>
    <a:fontScheme name="Welcome">
      <a:majorFont>
        <a:latin typeface="Book Antiqua"/>
        <a:ea typeface=""/>
        <a:cs typeface=""/>
        <a:font script="Jpan" typeface="ＭＳ Ｐゴシック"/>
        <a:font script="Hang" typeface="돋움"/>
        <a:font script="Hans" typeface="华文中宋"/>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elcome">
      <a:fillStyleLst>
        <a:solidFill>
          <a:schemeClr val="phClr">
            <a:tint val="100000"/>
            <a:shade val="100000"/>
            <a:hueMod val="100000"/>
            <a:satMod val="150000"/>
          </a:schemeClr>
        </a:solidFill>
        <a:gradFill rotWithShape="1">
          <a:gsLst>
            <a:gs pos="0">
              <a:schemeClr val="phClr">
                <a:tint val="10000"/>
                <a:shade val="100000"/>
                <a:hueMod val="100000"/>
                <a:satMod val="1000000"/>
              </a:schemeClr>
            </a:gs>
            <a:gs pos="100000">
              <a:schemeClr val="phClr">
                <a:tint val="100000"/>
                <a:shade val="100000"/>
                <a:hueMod val="100000"/>
                <a:satMod val="300000"/>
              </a:schemeClr>
            </a:gs>
          </a:gsLst>
          <a:lin ang="16200000" scaled="1"/>
        </a:gradFill>
        <a:gradFill flip="none" rotWithShape="1">
          <a:gsLst>
            <a:gs pos="0">
              <a:schemeClr val="phClr">
                <a:tint val="70000"/>
              </a:schemeClr>
            </a:gs>
            <a:gs pos="30000">
              <a:schemeClr val="phClr">
                <a:tint val="90000"/>
              </a:schemeClr>
            </a:gs>
            <a:gs pos="88000">
              <a:schemeClr val="phClr">
                <a:shade val="30000"/>
              </a:schemeClr>
            </a:gs>
            <a:gs pos="100000">
              <a:schemeClr val="phClr">
                <a:shade val="20000"/>
              </a:schemeClr>
            </a:gs>
          </a:gsLst>
          <a:lin ang="5400000" scaled="1"/>
          <a:tileRect/>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outerShdw blurRad="39000" dist="25400" dir="5400000">
              <a:srgbClr val="000000">
                <a:alpha val="40000"/>
              </a:srgbClr>
            </a:outerShdw>
          </a:effectLst>
        </a:effectStyle>
        <a:effectStyle>
          <a:effectLst>
            <a:outerShdw blurRad="39000" dist="25400" dir="5400000">
              <a:srgbClr val="000000">
                <a:alpha val="30000"/>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Lst>
      <a:bgFillStyleLst>
        <a:solidFill>
          <a:schemeClr val="phClr">
            <a:tint val="100000"/>
            <a:shade val="100000"/>
            <a:hueMod val="100000"/>
            <a:satMod val="100000"/>
          </a:schemeClr>
        </a:solidFill>
        <a:gradFill rotWithShape="1">
          <a:gsLst>
            <a:gs pos="0">
              <a:schemeClr val="phClr">
                <a:tint val="100000"/>
                <a:shade val="30000"/>
                <a:hueMod val="100000"/>
              </a:schemeClr>
            </a:gs>
            <a:gs pos="20000">
              <a:schemeClr val="phClr">
                <a:tint val="100000"/>
                <a:shade val="100000"/>
                <a:hueMod val="100000"/>
              </a:schemeClr>
            </a:gs>
            <a:gs pos="100000">
              <a:schemeClr val="phClr">
                <a:tint val="90000"/>
                <a:shade val="100000"/>
                <a:hueMod val="100000"/>
                <a:satMod val="1600000"/>
              </a:schemeClr>
            </a:gs>
          </a:gsLst>
          <a:lin ang="16200000" scaled="1"/>
        </a:gradFill>
        <a:gradFill rotWithShape="1">
          <a:gsLst>
            <a:gs pos="0">
              <a:schemeClr val="phClr">
                <a:tint val="100000"/>
                <a:shade val="30000"/>
                <a:hueMod val="100000"/>
                <a:satMod val="1600000"/>
              </a:schemeClr>
            </a:gs>
            <a:gs pos="20000">
              <a:schemeClr val="phClr">
                <a:tint val="100000"/>
                <a:shade val="100000"/>
                <a:hueMod val="100000"/>
                <a:satMod val="500000"/>
              </a:schemeClr>
            </a:gs>
            <a:gs pos="100000">
              <a:schemeClr val="phClr">
                <a:tint val="90000"/>
                <a:shade val="100000"/>
                <a:hueMod val="100000"/>
                <a:satMod val="160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Template>
  <TotalTime>252</TotalTime>
  <Words>2018</Words>
  <Application>Microsoft Office PowerPoint</Application>
  <PresentationFormat>On-screen Show (4:3)</PresentationFormat>
  <Paragraphs>169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Welcome</vt:lpstr>
      <vt:lpstr>AJAX</vt:lpstr>
      <vt:lpstr>AJAX…</vt:lpstr>
      <vt:lpstr>AJAX mechanisms</vt:lpstr>
      <vt:lpstr>AJAX…Hidden Frames</vt:lpstr>
      <vt:lpstr>Hidden Frames…</vt:lpstr>
      <vt:lpstr>AJAX…XMLHttpRequest</vt:lpstr>
      <vt:lpstr>AJAX…XMLHttpRequest</vt:lpstr>
      <vt:lpstr>AJAX…XMLHttpRequest</vt:lpstr>
      <vt:lpstr>AJAX…XMLHttpRequest</vt:lpstr>
      <vt:lpstr>AJAX…XMLHttpRequest</vt:lpstr>
      <vt:lpstr>XHR…</vt:lpstr>
      <vt:lpstr>Uploading files using XHR</vt:lpstr>
      <vt:lpstr>Uploading files using XHR..server side</vt:lpstr>
      <vt:lpstr>AJAX…XMLHttpRequest</vt:lpstr>
      <vt:lpstr>CORS </vt:lpstr>
      <vt:lpstr>CORS… </vt:lpstr>
      <vt:lpstr>CORS…</vt:lpstr>
      <vt:lpstr>CORS…</vt:lpstr>
      <vt:lpstr>AJAX…Images</vt:lpstr>
      <vt:lpstr>AJAX…Images</vt:lpstr>
      <vt:lpstr>AJAX…Images.. Server side</vt:lpstr>
      <vt:lpstr>AJAX…Images…Server side</vt:lpstr>
      <vt:lpstr>AJAX…Images..Server side</vt:lpstr>
      <vt:lpstr>AJAX…Images</vt:lpstr>
      <vt:lpstr>AJAX…Images</vt:lpstr>
      <vt:lpstr>AJAX…Images</vt:lpstr>
      <vt:lpstr>AJAX…Images</vt:lpstr>
      <vt:lpstr>AJAX using &lt;script&gt;</vt:lpstr>
      <vt:lpstr>AJAX using styles</vt:lpstr>
      <vt:lpstr>AJAX…script and styles</vt:lpstr>
      <vt:lpstr>AJAX..</vt:lpstr>
      <vt:lpstr>AJAX and Cache-control</vt:lpstr>
      <vt:lpstr>AJAX and Cache-control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srikanth</dc:creator>
  <cp:lastModifiedBy>SAMSUNG</cp:lastModifiedBy>
  <cp:revision>55</cp:revision>
  <dcterms:created xsi:type="dcterms:W3CDTF">2012-03-01T06:58:10Z</dcterms:created>
  <dcterms:modified xsi:type="dcterms:W3CDTF">2016-08-30T15:30:10Z</dcterms:modified>
</cp:coreProperties>
</file>