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66" r:id="rId2"/>
    <p:sldId id="267" r:id="rId3"/>
    <p:sldId id="269" r:id="rId4"/>
    <p:sldId id="256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80" r:id="rId15"/>
    <p:sldId id="282" r:id="rId16"/>
    <p:sldId id="262" r:id="rId17"/>
    <p:sldId id="261" r:id="rId1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29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Arial" pitchFamily="34" charset="0"/>
              </a:defRPr>
            </a:lvl1pPr>
          </a:lstStyle>
          <a:p>
            <a:fld id="{52ECD806-7F3E-4CDC-A581-838F6B52BE32}" type="datetimeFigureOut">
              <a:rPr lang="en-US"/>
              <a:pPr/>
              <a:t>10/18/2016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Arial" pitchFamily="34" charset="0"/>
              </a:defRPr>
            </a:lvl1pPr>
          </a:lstStyle>
          <a:p>
            <a:fld id="{D1522239-D43E-4783-9C1C-255938EE4E6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>
                <a:ea typeface="ＭＳ Ｐゴシック" pitchFamily="34" charset="-128"/>
              </a:rPr>
              <a:t>Draw on board of how asymmetric keys work.</a:t>
            </a:r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05ADC59-EC45-4E25-BDB4-C2D413D54B8E}" type="slidenum">
              <a:rPr lang="en-US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>
                <a:ea typeface="ＭＳ Ｐゴシック" pitchFamily="34" charset="-128"/>
              </a:rPr>
              <a:t>He get</a:t>
            </a:r>
            <a:r>
              <a:rPr lang="en-US" altLang="en-US" smtClean="0">
                <a:ea typeface="ＭＳ Ｐゴシック" pitchFamily="34" charset="-128"/>
              </a:rPr>
              <a:t>’</a:t>
            </a:r>
            <a:r>
              <a:rPr lang="en-US" smtClean="0">
                <a:ea typeface="ＭＳ Ｐゴシック" pitchFamily="34" charset="-128"/>
              </a:rPr>
              <a:t>s everything unencrypted</a:t>
            </a:r>
          </a:p>
        </p:txBody>
      </p:sp>
      <p:sp>
        <p:nvSpPr>
          <p:cNvPr id="2867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EFA0E0E-DDC8-4DA3-9881-8EAA2620104C}" type="slidenum">
              <a:rPr lang="en-US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>
                <a:ea typeface="ＭＳ Ｐゴシック" pitchFamily="34" charset="-128"/>
              </a:rPr>
              <a:t>Can you see the problem here? We</a:t>
            </a:r>
            <a:r>
              <a:rPr lang="en-US" altLang="en-US" smtClean="0">
                <a:ea typeface="ＭＳ Ｐゴシック" pitchFamily="34" charset="-128"/>
              </a:rPr>
              <a:t>’</a:t>
            </a:r>
            <a:r>
              <a:rPr lang="en-US" smtClean="0">
                <a:ea typeface="ＭＳ Ｐゴシック" pitchFamily="34" charset="-128"/>
              </a:rPr>
              <a:t>re kind of too late.</a:t>
            </a:r>
          </a:p>
        </p:txBody>
      </p:sp>
      <p:sp>
        <p:nvSpPr>
          <p:cNvPr id="3277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D3869B7-9FC7-4B22-9C01-1608CF4492D0}" type="slidenum">
              <a:rPr lang="en-US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>
                <a:ea typeface="ＭＳ Ｐゴシック" pitchFamily="34" charset="-128"/>
              </a:rPr>
              <a:t>You can do a lot of things. You can stab people walking by the road. But please don</a:t>
            </a:r>
            <a:r>
              <a:rPr lang="en-US" altLang="en-US" smtClean="0">
                <a:ea typeface="ＭＳ Ｐゴシック" pitchFamily="34" charset="-128"/>
              </a:rPr>
              <a:t>’</a:t>
            </a:r>
            <a:r>
              <a:rPr lang="en-US" smtClean="0">
                <a:ea typeface="ＭＳ Ｐゴシック" pitchFamily="34" charset="-128"/>
              </a:rPr>
              <a:t>t do it.</a:t>
            </a:r>
          </a:p>
        </p:txBody>
      </p:sp>
      <p:sp>
        <p:nvSpPr>
          <p:cNvPr id="3993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891B72D-7FF8-4002-8E58-54C3EDFFBC4B}" type="slidenum">
              <a:rPr lang="en-US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088C611-7FBB-4BC4-8D10-FA7762EC08FE}" type="datetimeFigureOut">
              <a:rPr lang="en-US"/>
              <a:pPr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582AD7-D5D9-4B4C-B47F-C893D00A035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7E97467-6E3E-49EB-A390-C2746E85D023}" type="datetimeFigureOut">
              <a:rPr lang="en-US"/>
              <a:pPr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7D4E59-ECC3-4F5B-A77E-63F0E7851AA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7D90802-25F4-47A9-96B1-A593B3576081}" type="datetimeFigureOut">
              <a:rPr lang="en-US"/>
              <a:pPr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3BBB38-6C8C-4C2B-9945-A7281741579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7B4FF8-1AD2-4E1E-802C-E52CDDDFFB91}" type="datetimeFigureOut">
              <a:rPr lang="en-US"/>
              <a:pPr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FE13C8-CC5D-4083-A43A-0B2FA85FCED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6D6259-192E-44E4-AA9B-AD94AA4FAAB7}" type="datetimeFigureOut">
              <a:rPr lang="en-US"/>
              <a:pPr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6F3066-F040-410C-B5D0-8A4D326CF8B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77525AF-C3A9-46CD-B2BD-B8046CAAA21E}" type="datetimeFigureOut">
              <a:rPr lang="en-US"/>
              <a:pPr/>
              <a:t>10/18/2016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95EBB7-1A5E-40AA-B0F5-7F44641CA32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2F95129-2218-4678-AF24-472CE60E0DF9}" type="datetimeFigureOut">
              <a:rPr lang="en-US"/>
              <a:pPr/>
              <a:t>10/18/2016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7032C9-AA91-45CE-92C0-7D7BE2C492D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722EE0D-2481-41DC-B458-4A361BF0FAE1}" type="datetimeFigureOut">
              <a:rPr lang="en-US"/>
              <a:pPr/>
              <a:t>10/18/2016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99C7F4-4B5E-43EB-A0F8-4077CB3C144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3E84942-59FA-4BAA-88AC-F7CD1B149BA9}" type="datetimeFigureOut">
              <a:rPr lang="en-US"/>
              <a:pPr/>
              <a:t>10/18/2016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7A207B-018B-412D-875D-291410B6EC8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F299BD5-811A-48A2-8C0C-C85826A5A5B0}" type="datetimeFigureOut">
              <a:rPr lang="en-US"/>
              <a:pPr/>
              <a:t>10/18/2016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F88B17-1091-4B18-87DE-DDF4615A6F1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C15BABF-D471-4BB3-9C4B-3C4A79DE2030}" type="datetimeFigureOut">
              <a:rPr lang="en-US"/>
              <a:pPr/>
              <a:t>10/18/2016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004134-9481-4C1E-9AD6-D11FAB022FD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34" charset="0"/>
                <a:cs typeface="Arial" pitchFamily="34" charset="0"/>
              </a:defRPr>
            </a:lvl1pPr>
          </a:lstStyle>
          <a:p>
            <a:fld id="{E62A18D1-60B9-4A1F-9432-C3C10FBE8BFA}" type="datetimeFigureOut">
              <a:rPr lang="en-US"/>
              <a:pPr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34" charset="0"/>
                <a:cs typeface="Arial" pitchFamily="34" charset="0"/>
              </a:defRPr>
            </a:lvl1pPr>
          </a:lstStyle>
          <a:p>
            <a:fld id="{5F926FDB-A185-47BD-8FCF-586CB9D4A8E2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7" name="Picture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4788" y="1727200"/>
            <a:ext cx="3732212" cy="452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7" name="Picture 1" descr="6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14400"/>
            <a:ext cx="9144000" cy="468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Do you realize how </a:t>
            </a:r>
            <a:r>
              <a:rPr lang="en-US" b="1" smtClean="0">
                <a:ea typeface="ＭＳ Ｐゴシック" pitchFamily="34" charset="-128"/>
              </a:rPr>
              <a:t>Dangerous</a:t>
            </a:r>
            <a:r>
              <a:rPr lang="en-US" smtClean="0">
                <a:ea typeface="ＭＳ Ｐゴシック" pitchFamily="34" charset="-128"/>
              </a:rPr>
              <a:t> this is?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>
              <a:ea typeface="ＭＳ Ｐゴシック" pitchFamily="34" charset="-128"/>
            </a:endParaRPr>
          </a:p>
          <a:p>
            <a:r>
              <a:rPr lang="en-US" smtClean="0">
                <a:ea typeface="ＭＳ Ｐゴシック" pitchFamily="34" charset="-128"/>
              </a:rPr>
              <a:t>Remember. All your queries are placed in the RAM and then is processed by the CPU.</a:t>
            </a:r>
          </a:p>
          <a:p>
            <a:r>
              <a:rPr lang="en-US" smtClean="0">
                <a:ea typeface="ＭＳ Ｐゴシック" pitchFamily="34" charset="-128"/>
              </a:rPr>
              <a:t>That means so are your passwords, credit card numbers, your message to you</a:t>
            </a:r>
            <a:r>
              <a:rPr lang="en-US" altLang="en-US" smtClean="0">
                <a:ea typeface="ＭＳ Ｐゴシック" pitchFamily="34" charset="-128"/>
              </a:rPr>
              <a:t>’</a:t>
            </a:r>
            <a:r>
              <a:rPr lang="en-US" smtClean="0">
                <a:ea typeface="ＭＳ Ｐゴシック" pitchFamily="34" charset="-128"/>
              </a:rPr>
              <a:t>re crush(FB) are all stored in the server memory before the CPU decides to use it.</a:t>
            </a:r>
          </a:p>
          <a:p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>
          <a:xfrm>
            <a:off x="457200" y="2514600"/>
            <a:ext cx="8229600" cy="1143000"/>
          </a:xfrm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And the hacker?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  <a:defRPr/>
            </a:pPr>
            <a:endParaRPr lang="en-US" dirty="0" smtClean="0">
              <a:cs typeface="+mn-cs"/>
            </a:endParaRPr>
          </a:p>
          <a:p>
            <a:pPr marL="0" indent="0">
              <a:buFont typeface="Arial" charset="0"/>
              <a:buNone/>
              <a:defRPr/>
            </a:pPr>
            <a:endParaRPr lang="en-US" dirty="0">
              <a:cs typeface="+mn-c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49" name="Picture 1" descr="6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914400"/>
            <a:ext cx="9144000" cy="468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What happened when?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1447800"/>
            <a:ext cx="8305800" cy="4524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3200" dirty="0" err="1">
                <a:latin typeface="+mn-lt"/>
                <a:ea typeface="+mn-ea"/>
                <a:cs typeface="Arial" charset="0"/>
              </a:rPr>
              <a:t>OpenSSL</a:t>
            </a:r>
            <a:r>
              <a:rPr lang="en-US" sz="3200" dirty="0">
                <a:latin typeface="+mn-lt"/>
                <a:ea typeface="+mn-ea"/>
                <a:cs typeface="Arial" charset="0"/>
              </a:rPr>
              <a:t> release	d			March </a:t>
            </a:r>
            <a:r>
              <a:rPr lang="en-US" sz="3200" b="1" dirty="0">
                <a:latin typeface="+mn-lt"/>
                <a:ea typeface="+mn-ea"/>
                <a:cs typeface="Arial" charset="0"/>
              </a:rPr>
              <a:t>2012</a:t>
            </a:r>
          </a:p>
          <a:p>
            <a:pPr>
              <a:defRPr/>
            </a:pPr>
            <a:endParaRPr lang="en-US" sz="3200" dirty="0">
              <a:latin typeface="+mn-lt"/>
              <a:ea typeface="+mn-ea"/>
              <a:cs typeface="Arial" charset="0"/>
            </a:endParaRPr>
          </a:p>
          <a:p>
            <a:pPr>
              <a:defRPr/>
            </a:pPr>
            <a:r>
              <a:rPr lang="en-US" sz="3200" dirty="0">
                <a:latin typeface="+mn-lt"/>
                <a:ea typeface="+mn-ea"/>
                <a:cs typeface="Arial" charset="0"/>
              </a:rPr>
              <a:t>Publicly reported as vulnerable	1 April </a:t>
            </a:r>
            <a:r>
              <a:rPr lang="en-US" sz="3200" b="1" dirty="0">
                <a:latin typeface="+mn-lt"/>
                <a:ea typeface="+mn-ea"/>
                <a:cs typeface="Arial" charset="0"/>
              </a:rPr>
              <a:t>2014</a:t>
            </a:r>
          </a:p>
          <a:p>
            <a:pPr>
              <a:defRPr/>
            </a:pPr>
            <a:r>
              <a:rPr lang="en-US" sz="3200" dirty="0">
                <a:latin typeface="+mn-lt"/>
                <a:ea typeface="+mn-ea"/>
                <a:cs typeface="Arial" charset="0"/>
              </a:rPr>
              <a:t>Patch released				21 March 2014</a:t>
            </a:r>
          </a:p>
          <a:p>
            <a:pPr>
              <a:defRPr/>
            </a:pPr>
            <a:r>
              <a:rPr lang="en-US" sz="3200" dirty="0">
                <a:latin typeface="+mn-lt"/>
                <a:ea typeface="+mn-ea"/>
                <a:cs typeface="Arial" charset="0"/>
              </a:rPr>
              <a:t>  (Some fixes had already been put in place then)</a:t>
            </a:r>
          </a:p>
          <a:p>
            <a:pPr>
              <a:defRPr/>
            </a:pPr>
            <a:endParaRPr lang="en-US" sz="3200" dirty="0">
              <a:latin typeface="+mn-lt"/>
              <a:ea typeface="+mn-ea"/>
              <a:cs typeface="Arial" charset="0"/>
            </a:endParaRPr>
          </a:p>
          <a:p>
            <a:pPr>
              <a:defRPr/>
            </a:pPr>
            <a:r>
              <a:rPr lang="en-US" sz="3200" dirty="0">
                <a:latin typeface="+mn-lt"/>
                <a:ea typeface="+mn-ea"/>
                <a:cs typeface="Arial" charset="0"/>
              </a:rPr>
              <a:t>First proven attempted exploit	8 April 2014</a:t>
            </a:r>
          </a:p>
          <a:p>
            <a:pPr>
              <a:defRPr/>
            </a:pPr>
            <a:endParaRPr lang="en-US" sz="3200" dirty="0">
              <a:latin typeface="+mn-lt"/>
              <a:ea typeface="+mn-ea"/>
              <a:cs typeface="Arial" charset="0"/>
            </a:endParaRPr>
          </a:p>
          <a:p>
            <a:pPr>
              <a:defRPr/>
            </a:pPr>
            <a:r>
              <a:rPr lang="en-US" sz="3200" dirty="0">
                <a:latin typeface="+mn-lt"/>
                <a:ea typeface="+mn-ea"/>
                <a:cs typeface="Arial" charset="0"/>
              </a:rPr>
              <a:t>Intentional vulnerability test	12 April 2014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First Aid is done! Now it</a:t>
            </a:r>
            <a:r>
              <a:rPr lang="en-US" altLang="en-US" smtClean="0">
                <a:ea typeface="ＭＳ Ｐゴシック" pitchFamily="34" charset="-128"/>
              </a:rPr>
              <a:t>’</a:t>
            </a:r>
            <a:r>
              <a:rPr lang="en-US" smtClean="0">
                <a:ea typeface="ＭＳ Ｐゴシック" pitchFamily="34" charset="-128"/>
              </a:rPr>
              <a:t>s therapy.</a:t>
            </a:r>
          </a:p>
        </p:txBody>
      </p:sp>
      <p:sp>
        <p:nvSpPr>
          <p:cNvPr id="3379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Arial" pitchFamily="34" charset="0"/>
              <a:buNone/>
            </a:pPr>
            <a:r>
              <a:rPr lang="en-US" dirty="0" smtClean="0">
                <a:ea typeface="ＭＳ Ｐゴシック" pitchFamily="34" charset="-128"/>
              </a:rPr>
              <a:t>It took them </a:t>
            </a:r>
            <a:r>
              <a:rPr lang="en-US" sz="13800" dirty="0" smtClean="0">
                <a:ea typeface="ＭＳ Ｐゴシック" pitchFamily="34" charset="-128"/>
              </a:rPr>
              <a:t>2 years</a:t>
            </a:r>
            <a:r>
              <a:rPr lang="en-US" dirty="0" smtClean="0">
                <a:ea typeface="ＭＳ Ｐゴシック" pitchFamily="34" charset="-128"/>
              </a:rPr>
              <a:t> to figure out this vulnerability.</a:t>
            </a:r>
          </a:p>
          <a:p>
            <a:pPr marL="0" indent="0">
              <a:buFont typeface="Arial" pitchFamily="34" charset="0"/>
              <a:buNone/>
            </a:pPr>
            <a:endParaRPr lang="en-US" dirty="0" smtClean="0">
              <a:ea typeface="ＭＳ Ｐゴシック" pitchFamily="34" charset="-128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pitchFamily="34" charset="-128"/>
              </a:rPr>
              <a:t>Which sites were not affected?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95400" y="1524000"/>
            <a:ext cx="6934200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3200" dirty="0">
                <a:latin typeface="+mn-lt"/>
                <a:ea typeface="+mn-ea"/>
                <a:cs typeface="Arial" charset="0"/>
              </a:rPr>
              <a:t>Almost all financial service sites are OK.</a:t>
            </a:r>
            <a:endParaRPr lang="en-US" dirty="0">
              <a:latin typeface="+mn-lt"/>
              <a:ea typeface="+mn-ea"/>
              <a:cs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00200" y="2514600"/>
            <a:ext cx="6629400" cy="3046988"/>
          </a:xfrm>
          <a:prstGeom prst="rect">
            <a:avLst/>
          </a:prstGeom>
          <a:noFill/>
        </p:spPr>
        <p:txBody>
          <a:bodyPr numCol="2">
            <a:spAutoFit/>
          </a:bodyPr>
          <a:lstStyle/>
          <a:p>
            <a:pPr>
              <a:defRPr/>
            </a:pPr>
            <a:r>
              <a:rPr lang="en-US" sz="3200" dirty="0">
                <a:latin typeface="+mn-lt"/>
                <a:ea typeface="+mn-ea"/>
                <a:cs typeface="Arial" charset="0"/>
              </a:rPr>
              <a:t>Amazon</a:t>
            </a:r>
          </a:p>
          <a:p>
            <a:pPr>
              <a:defRPr/>
            </a:pPr>
            <a:r>
              <a:rPr lang="en-US" sz="3200" dirty="0">
                <a:latin typeface="+mn-lt"/>
                <a:ea typeface="+mn-ea"/>
                <a:cs typeface="Arial" charset="0"/>
              </a:rPr>
              <a:t>BCPL</a:t>
            </a:r>
          </a:p>
          <a:p>
            <a:pPr>
              <a:defRPr/>
            </a:pPr>
            <a:r>
              <a:rPr lang="en-US" sz="3200" dirty="0">
                <a:latin typeface="+mn-lt"/>
                <a:ea typeface="+mn-ea"/>
                <a:cs typeface="Arial" charset="0"/>
              </a:rPr>
              <a:t>Dell</a:t>
            </a:r>
          </a:p>
          <a:p>
            <a:pPr>
              <a:defRPr/>
            </a:pPr>
            <a:r>
              <a:rPr lang="en-US" sz="3200" dirty="0" err="1">
                <a:latin typeface="+mn-lt"/>
                <a:ea typeface="+mn-ea"/>
                <a:cs typeface="Arial" charset="0"/>
              </a:rPr>
              <a:t>Ebay</a:t>
            </a:r>
            <a:endParaRPr lang="en-US" sz="3200" dirty="0">
              <a:latin typeface="+mn-lt"/>
              <a:ea typeface="+mn-ea"/>
              <a:cs typeface="Arial" charset="0"/>
            </a:endParaRPr>
          </a:p>
          <a:p>
            <a:pPr>
              <a:defRPr/>
            </a:pPr>
            <a:r>
              <a:rPr lang="en-US" sz="3200" dirty="0">
                <a:latin typeface="+mn-lt"/>
                <a:ea typeface="+mn-ea"/>
                <a:cs typeface="Arial" charset="0"/>
              </a:rPr>
              <a:t>Erickson</a:t>
            </a:r>
          </a:p>
          <a:p>
            <a:pPr>
              <a:defRPr/>
            </a:pPr>
            <a:r>
              <a:rPr lang="en-US" sz="3200" dirty="0" err="1">
                <a:latin typeface="+mn-lt"/>
                <a:ea typeface="+mn-ea"/>
                <a:cs typeface="Arial" charset="0"/>
              </a:rPr>
              <a:t>Gcflearnfree</a:t>
            </a:r>
            <a:endParaRPr lang="en-US" sz="3200" dirty="0">
              <a:latin typeface="+mn-lt"/>
              <a:ea typeface="+mn-ea"/>
              <a:cs typeface="Arial" charset="0"/>
            </a:endParaRPr>
          </a:p>
          <a:p>
            <a:pPr>
              <a:defRPr/>
            </a:pPr>
            <a:r>
              <a:rPr lang="en-US" sz="3200" dirty="0" err="1">
                <a:latin typeface="+mn-lt"/>
                <a:ea typeface="+mn-ea"/>
                <a:cs typeface="Arial" charset="0"/>
              </a:rPr>
              <a:t>Haband</a:t>
            </a:r>
            <a:endParaRPr lang="en-US" sz="3200" dirty="0">
              <a:latin typeface="+mn-lt"/>
              <a:ea typeface="+mn-ea"/>
              <a:cs typeface="Arial" charset="0"/>
            </a:endParaRPr>
          </a:p>
          <a:p>
            <a:pPr>
              <a:defRPr/>
            </a:pPr>
            <a:r>
              <a:rPr lang="en-US" sz="3200" dirty="0">
                <a:latin typeface="+mn-lt"/>
                <a:ea typeface="+mn-ea"/>
                <a:cs typeface="Arial" charset="0"/>
              </a:rPr>
              <a:t>MS Live ID</a:t>
            </a:r>
          </a:p>
          <a:p>
            <a:pPr>
              <a:defRPr/>
            </a:pPr>
            <a:r>
              <a:rPr lang="en-US" sz="3200" dirty="0" err="1">
                <a:latin typeface="+mn-lt"/>
                <a:ea typeface="+mn-ea"/>
                <a:cs typeface="Arial" charset="0"/>
              </a:rPr>
              <a:t>Mychart</a:t>
            </a:r>
            <a:r>
              <a:rPr lang="en-US" sz="3200" dirty="0">
                <a:latin typeface="+mn-lt"/>
                <a:ea typeface="+mn-ea"/>
                <a:cs typeface="Arial" charset="0"/>
              </a:rPr>
              <a:t>, (Erickson)</a:t>
            </a:r>
          </a:p>
          <a:p>
            <a:pPr>
              <a:defRPr/>
            </a:pPr>
            <a:r>
              <a:rPr lang="en-US" sz="3200" dirty="0">
                <a:latin typeface="+mn-lt"/>
                <a:ea typeface="+mn-ea"/>
                <a:cs typeface="Arial" charset="0"/>
              </a:rPr>
              <a:t>PayPal</a:t>
            </a:r>
          </a:p>
          <a:p>
            <a:pPr>
              <a:defRPr/>
            </a:pPr>
            <a:r>
              <a:rPr lang="en-US" sz="3200" dirty="0">
                <a:latin typeface="+mn-lt"/>
                <a:ea typeface="+mn-ea"/>
                <a:cs typeface="Arial" charset="0"/>
              </a:rPr>
              <a:t>US Treasury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pitchFamily="34" charset="-128"/>
              </a:rPr>
              <a:t>Which were common patched sites?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24000" y="1676400"/>
            <a:ext cx="6400800" cy="2062103"/>
          </a:xfrm>
          <a:prstGeom prst="rect">
            <a:avLst/>
          </a:prstGeom>
          <a:noFill/>
        </p:spPr>
        <p:txBody>
          <a:bodyPr numCol="2">
            <a:spAutoFit/>
          </a:bodyPr>
          <a:lstStyle/>
          <a:p>
            <a:pPr>
              <a:defRPr/>
            </a:pPr>
            <a:r>
              <a:rPr lang="en-US" sz="3200" dirty="0" err="1">
                <a:latin typeface="+mn-lt"/>
                <a:ea typeface="+mn-ea"/>
                <a:cs typeface="Arial" charset="0"/>
              </a:rPr>
              <a:t>Dropbox</a:t>
            </a:r>
            <a:endParaRPr lang="en-US" sz="3200" dirty="0">
              <a:latin typeface="+mn-lt"/>
              <a:ea typeface="+mn-ea"/>
              <a:cs typeface="Arial" charset="0"/>
            </a:endParaRPr>
          </a:p>
          <a:p>
            <a:pPr>
              <a:defRPr/>
            </a:pPr>
            <a:r>
              <a:rPr lang="en-US" sz="3200" dirty="0" err="1">
                <a:latin typeface="+mn-lt"/>
                <a:ea typeface="+mn-ea"/>
                <a:cs typeface="Arial" charset="0"/>
              </a:rPr>
              <a:t>Facebook</a:t>
            </a:r>
            <a:endParaRPr lang="en-US" sz="3200" dirty="0">
              <a:latin typeface="+mn-lt"/>
              <a:ea typeface="+mn-ea"/>
              <a:cs typeface="Arial" charset="0"/>
            </a:endParaRPr>
          </a:p>
          <a:p>
            <a:pPr>
              <a:defRPr/>
            </a:pPr>
            <a:r>
              <a:rPr lang="en-US" sz="3200" dirty="0">
                <a:latin typeface="+mn-lt"/>
                <a:ea typeface="+mn-ea"/>
                <a:cs typeface="Arial" charset="0"/>
              </a:rPr>
              <a:t>Google</a:t>
            </a:r>
          </a:p>
          <a:p>
            <a:pPr>
              <a:defRPr/>
            </a:pPr>
            <a:r>
              <a:rPr lang="en-US" sz="3200" dirty="0">
                <a:latin typeface="+mn-lt"/>
                <a:ea typeface="+mn-ea"/>
                <a:cs typeface="Arial" charset="0"/>
              </a:rPr>
              <a:t>Netflix</a:t>
            </a:r>
          </a:p>
          <a:p>
            <a:pPr>
              <a:defRPr/>
            </a:pPr>
            <a:r>
              <a:rPr lang="en-US" sz="3200" dirty="0">
                <a:latin typeface="+mn-lt"/>
                <a:ea typeface="+mn-ea"/>
                <a:cs typeface="Arial" charset="0"/>
              </a:rPr>
              <a:t>Norton</a:t>
            </a:r>
          </a:p>
          <a:p>
            <a:pPr>
              <a:defRPr/>
            </a:pPr>
            <a:r>
              <a:rPr lang="en-US" sz="3200" dirty="0">
                <a:latin typeface="+mn-lt"/>
                <a:ea typeface="+mn-ea"/>
                <a:cs typeface="Arial" charset="0"/>
              </a:rPr>
              <a:t>Skype</a:t>
            </a:r>
          </a:p>
          <a:p>
            <a:pPr>
              <a:defRPr/>
            </a:pPr>
            <a:r>
              <a:rPr lang="en-US" sz="3200" dirty="0">
                <a:latin typeface="+mn-lt"/>
                <a:ea typeface="+mn-ea"/>
                <a:cs typeface="Arial" charset="0"/>
              </a:rPr>
              <a:t>Wikipedia</a:t>
            </a:r>
          </a:p>
          <a:p>
            <a:pPr>
              <a:defRPr/>
            </a:pPr>
            <a:r>
              <a:rPr lang="en-US" sz="3200" dirty="0">
                <a:latin typeface="+mn-lt"/>
                <a:ea typeface="+mn-ea"/>
                <a:cs typeface="Arial" charset="0"/>
              </a:rPr>
              <a:t>Yahoo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457200" y="2514600"/>
            <a:ext cx="8229600" cy="1143000"/>
          </a:xfrm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Heartbleed.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OpenSSL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Arial" pitchFamily="34" charset="0"/>
              <a:buNone/>
            </a:pPr>
            <a:r>
              <a:rPr lang="en-US" dirty="0" smtClean="0">
                <a:ea typeface="ＭＳ Ｐゴシック" pitchFamily="34" charset="-128"/>
              </a:rPr>
              <a:t>In 2012 </a:t>
            </a:r>
            <a:r>
              <a:rPr lang="en-US" dirty="0" err="1" smtClean="0">
                <a:ea typeface="ＭＳ Ｐゴシック" pitchFamily="34" charset="-128"/>
              </a:rPr>
              <a:t>OpenSSL</a:t>
            </a:r>
            <a:r>
              <a:rPr lang="en-US" dirty="0" smtClean="0">
                <a:ea typeface="ＭＳ Ｐゴシック" pitchFamily="34" charset="-128"/>
              </a:rPr>
              <a:t> released their 1.0.1 package which supported a functionality called </a:t>
            </a:r>
            <a:r>
              <a:rPr lang="en-US" altLang="en-US" dirty="0" smtClean="0">
                <a:ea typeface="ＭＳ Ｐゴシック" pitchFamily="34" charset="-128"/>
              </a:rPr>
              <a:t>“</a:t>
            </a:r>
            <a:r>
              <a:rPr lang="en-US" dirty="0" smtClean="0">
                <a:ea typeface="ＭＳ Ｐゴシック" pitchFamily="34" charset="-128"/>
              </a:rPr>
              <a:t>heartbeat</a:t>
            </a:r>
            <a:r>
              <a:rPr lang="en-US" altLang="en-US" dirty="0" smtClean="0">
                <a:ea typeface="ＭＳ Ｐゴシック" pitchFamily="34" charset="-128"/>
              </a:rPr>
              <a:t>”</a:t>
            </a:r>
            <a:r>
              <a:rPr lang="en-US" dirty="0" smtClean="0">
                <a:ea typeface="ＭＳ Ｐゴシック" pitchFamily="34" charset="-128"/>
              </a:rPr>
              <a:t>.</a:t>
            </a:r>
          </a:p>
          <a:p>
            <a:pPr marL="0" indent="0">
              <a:buFont typeface="Arial" pitchFamily="34" charset="0"/>
              <a:buNone/>
            </a:pPr>
            <a:endParaRPr lang="en-US" dirty="0" smtClean="0">
              <a:ea typeface="ＭＳ Ｐゴシック" pitchFamily="34" charset="-128"/>
            </a:endParaRPr>
          </a:p>
          <a:p>
            <a:pPr marL="0" indent="0">
              <a:buFont typeface="Arial" pitchFamily="34" charset="0"/>
              <a:buNone/>
            </a:pPr>
            <a:r>
              <a:rPr lang="en-US" dirty="0" smtClean="0">
                <a:ea typeface="ＭＳ Ｐゴシック" pitchFamily="34" charset="-128"/>
              </a:rPr>
              <a:t>What Is heartbeat?</a:t>
            </a:r>
          </a:p>
          <a:p>
            <a:pPr marL="0" indent="0">
              <a:buFont typeface="Arial" pitchFamily="34" charset="0"/>
              <a:buNone/>
            </a:pPr>
            <a:endParaRPr lang="en-US" dirty="0" smtClean="0">
              <a:ea typeface="ＭＳ Ｐゴシック" pitchFamily="34" charset="-128"/>
            </a:endParaRPr>
          </a:p>
          <a:p>
            <a:pPr marL="0" indent="0">
              <a:buFont typeface="Arial" pitchFamily="34" charset="0"/>
              <a:buNone/>
            </a:pPr>
            <a:r>
              <a:rPr lang="en-US" altLang="en-US" dirty="0" smtClean="0">
                <a:ea typeface="ＭＳ Ｐゴシック" pitchFamily="34" charset="-128"/>
              </a:rPr>
              <a:t>“</a:t>
            </a:r>
            <a:r>
              <a:rPr lang="en-US" dirty="0" smtClean="0">
                <a:ea typeface="ＭＳ Ｐゴシック" pitchFamily="34" charset="-128"/>
              </a:rPr>
              <a:t>I</a:t>
            </a:r>
            <a:r>
              <a:rPr lang="en-US" altLang="en-US" dirty="0" smtClean="0">
                <a:ea typeface="ＭＳ Ｐゴシック" pitchFamily="34" charset="-128"/>
              </a:rPr>
              <a:t>’</a:t>
            </a:r>
            <a:r>
              <a:rPr lang="en-US" dirty="0" smtClean="0">
                <a:ea typeface="ＭＳ Ｐゴシック" pitchFamily="34" charset="-128"/>
              </a:rPr>
              <a:t>m sending you some data. Echo it back to me</a:t>
            </a:r>
            <a:r>
              <a:rPr lang="en-US" altLang="en-US" dirty="0" smtClean="0">
                <a:ea typeface="ＭＳ Ｐゴシック" pitchFamily="34" charset="-128"/>
              </a:rPr>
              <a:t>”</a:t>
            </a:r>
            <a:endParaRPr lang="en-US" dirty="0" smtClean="0">
              <a:ea typeface="ＭＳ Ｐゴシック" pitchFamily="34" charset="-128"/>
            </a:endParaRPr>
          </a:p>
          <a:p>
            <a:pPr marL="0" indent="0">
              <a:buFont typeface="Arial" pitchFamily="34" charset="0"/>
              <a:buNone/>
            </a:pPr>
            <a:r>
              <a:rPr lang="en-US" dirty="0" smtClean="0">
                <a:ea typeface="ＭＳ Ｐゴシック" pitchFamily="34" charset="-128"/>
              </a:rPr>
              <a:t>USE – </a:t>
            </a:r>
            <a:r>
              <a:rPr lang="en-US" altLang="en-US" dirty="0" smtClean="0">
                <a:ea typeface="ＭＳ Ｐゴシック" pitchFamily="34" charset="-128"/>
              </a:rPr>
              <a:t>“</a:t>
            </a:r>
            <a:r>
              <a:rPr lang="en-US" dirty="0" smtClean="0">
                <a:ea typeface="ＭＳ Ｐゴシック" pitchFamily="34" charset="-128"/>
              </a:rPr>
              <a:t>Are you alive?</a:t>
            </a:r>
            <a:r>
              <a:rPr lang="en-US" altLang="en-US" dirty="0" smtClean="0">
                <a:ea typeface="ＭＳ Ｐゴシック" pitchFamily="34" charset="-128"/>
              </a:rPr>
              <a:t>”</a:t>
            </a:r>
            <a:endParaRPr lang="en-US" dirty="0" smtClean="0">
              <a:ea typeface="ＭＳ Ｐゴシック" pitchFamily="34" charset="-128"/>
            </a:endParaRPr>
          </a:p>
          <a:p>
            <a:pPr marL="0" indent="0">
              <a:buFont typeface="Arial" pitchFamily="34" charset="0"/>
              <a:buNone/>
            </a:pPr>
            <a:endParaRPr lang="en-US" dirty="0" smtClean="0">
              <a:ea typeface="ＭＳ Ｐゴシック" pitchFamily="34" charset="-128"/>
            </a:endParaRPr>
          </a:p>
          <a:p>
            <a:pPr marL="0" indent="0">
              <a:buFont typeface="Arial" pitchFamily="34" charset="0"/>
              <a:buNone/>
            </a:pPr>
            <a:endParaRPr lang="en-US" dirty="0" smtClean="0">
              <a:ea typeface="ＭＳ Ｐゴシック" pitchFamily="34" charset="-128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ctrTitle"/>
          </p:nvPr>
        </p:nvSpPr>
        <p:spPr>
          <a:xfrm>
            <a:off x="685800" y="533400"/>
            <a:ext cx="7772400" cy="1470025"/>
          </a:xfrm>
        </p:spPr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Then what is Heartbleed?</a:t>
            </a:r>
          </a:p>
        </p:txBody>
      </p:sp>
      <p:sp>
        <p:nvSpPr>
          <p:cNvPr id="18434" name="Subtitle 2"/>
          <p:cNvSpPr>
            <a:spLocks noGrp="1"/>
          </p:cNvSpPr>
          <p:nvPr>
            <p:ph type="subTitle" idx="1"/>
          </p:nvPr>
        </p:nvSpPr>
        <p:spPr>
          <a:xfrm>
            <a:off x="1371600" y="2057400"/>
            <a:ext cx="6781800" cy="3276600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chemeClr val="tx1"/>
                </a:solidFill>
                <a:ea typeface="ＭＳ Ｐゴシック" pitchFamily="34" charset="-128"/>
              </a:rPr>
              <a:t>Heartbleed is a vulnerability in heartbeat module of OpenSSL software. </a:t>
            </a:r>
          </a:p>
          <a:p>
            <a:pPr eaLnBrk="1" hangingPunct="1"/>
            <a:endParaRPr lang="en-US" smtClean="0">
              <a:solidFill>
                <a:schemeClr val="tx1"/>
              </a:solidFill>
              <a:ea typeface="ＭＳ Ｐゴシック" pitchFamily="34" charset="-128"/>
            </a:endParaRPr>
          </a:p>
          <a:p>
            <a:pPr eaLnBrk="1" hangingPunct="1"/>
            <a:r>
              <a:rPr lang="en-US" smtClean="0">
                <a:solidFill>
                  <a:schemeClr val="tx1"/>
                </a:solidFill>
                <a:ea typeface="ＭＳ Ｐゴシック" pitchFamily="34" charset="-128"/>
              </a:rPr>
              <a:t> OpenSSL is encryption software that accesses websites through a </a:t>
            </a:r>
            <a:r>
              <a:rPr lang="ja-JP" altLang="en-US" smtClean="0">
                <a:solidFill>
                  <a:schemeClr val="tx1"/>
                </a:solidFill>
                <a:ea typeface="ＭＳ Ｐゴシック" pitchFamily="34" charset="-128"/>
              </a:rPr>
              <a:t>“</a:t>
            </a:r>
            <a:r>
              <a:rPr lang="en-US" altLang="ja-JP" smtClean="0">
                <a:solidFill>
                  <a:schemeClr val="tx1"/>
                </a:solidFill>
                <a:ea typeface="ＭＳ Ｐゴシック" pitchFamily="34" charset="-128"/>
              </a:rPr>
              <a:t>secure</a:t>
            </a:r>
            <a:r>
              <a:rPr lang="ja-JP" altLang="en-US" smtClean="0">
                <a:solidFill>
                  <a:schemeClr val="tx1"/>
                </a:solidFill>
                <a:ea typeface="ＭＳ Ｐゴシック" pitchFamily="34" charset="-128"/>
              </a:rPr>
              <a:t>”</a:t>
            </a:r>
            <a:r>
              <a:rPr lang="en-US" altLang="ja-JP" smtClean="0">
                <a:solidFill>
                  <a:schemeClr val="tx1"/>
                </a:solidFill>
                <a:ea typeface="ＭＳ Ｐゴシック" pitchFamily="34" charset="-128"/>
              </a:rPr>
              <a:t> connection, HTTPS://. </a:t>
            </a:r>
            <a:endParaRPr lang="en-US" smtClean="0">
              <a:solidFill>
                <a:schemeClr val="tx1"/>
              </a:solidFill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7" name="Picture 1" descr="1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22225" y="457200"/>
            <a:ext cx="9166225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1" name="Picture 1" descr="2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33400"/>
            <a:ext cx="91440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5" name="Picture 1" descr="3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225" y="685800"/>
            <a:ext cx="9121775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29" name="Picture 1" descr="4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700" y="914400"/>
            <a:ext cx="91313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3" name="Picture 1" descr="5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838200"/>
            <a:ext cx="9144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</TotalTime>
  <Words>262</Words>
  <Application>Microsoft Macintosh PowerPoint</Application>
  <PresentationFormat>On-screen Show (4:3)</PresentationFormat>
  <Paragraphs>59</Paragraphs>
  <Slides>17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Slide 1</vt:lpstr>
      <vt:lpstr>Heartbleed.</vt:lpstr>
      <vt:lpstr>OpenSSL</vt:lpstr>
      <vt:lpstr>Then what is Heartbleed?</vt:lpstr>
      <vt:lpstr>Slide 5</vt:lpstr>
      <vt:lpstr>Slide 6</vt:lpstr>
      <vt:lpstr>Slide 7</vt:lpstr>
      <vt:lpstr>Slide 8</vt:lpstr>
      <vt:lpstr>Slide 9</vt:lpstr>
      <vt:lpstr>Slide 10</vt:lpstr>
      <vt:lpstr>Do you realize how Dangerous this is?</vt:lpstr>
      <vt:lpstr>And the hacker?</vt:lpstr>
      <vt:lpstr>Slide 13</vt:lpstr>
      <vt:lpstr>What happened when?</vt:lpstr>
      <vt:lpstr>First Aid is done! Now it’s therapy.</vt:lpstr>
      <vt:lpstr>Which sites were not affected?</vt:lpstr>
      <vt:lpstr>Which were common patched sites?</vt:lpstr>
    </vt:vector>
  </TitlesOfParts>
  <Company>Erickson Retirement Communities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Heartbleed – What is it?</dc:title>
  <dc:creator>Zed</dc:creator>
  <cp:lastModifiedBy>SAMSUNG</cp:lastModifiedBy>
  <cp:revision>71</cp:revision>
  <dcterms:created xsi:type="dcterms:W3CDTF">2014-04-17T12:43:58Z</dcterms:created>
  <dcterms:modified xsi:type="dcterms:W3CDTF">2016-10-18T17:33:56Z</dcterms:modified>
</cp:coreProperties>
</file>