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0"/>
  </p:notesMasterIdLst>
  <p:sldIdLst>
    <p:sldId id="259" r:id="rId3"/>
    <p:sldId id="260" r:id="rId4"/>
    <p:sldId id="256" r:id="rId5"/>
    <p:sldId id="257" r:id="rId6"/>
    <p:sldId id="258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8"/>
    <p:restoredTop sz="94631"/>
  </p:normalViewPr>
  <p:slideViewPr>
    <p:cSldViewPr snapToGrid="0" snapToObjects="1">
      <p:cViewPr varScale="1">
        <p:scale>
          <a:sx n="201" d="100"/>
          <a:sy n="201" d="100"/>
        </p:scale>
        <p:origin x="25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BCDBF-3AB9-3D4F-9D58-B3872F79A043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AB1EF-FB6C-6740-81A2-6676F30A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30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8766D0D-C92A-8D4F-BE5D-E82F32F28344}" type="slidenum">
              <a:rPr lang="en-US" sz="1200">
                <a:solidFill>
                  <a:prstClr val="black"/>
                </a:solidFill>
              </a:rPr>
              <a:pPr/>
              <a:t>2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8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B3F0-0F2C-8E47-AFD6-D74CE5F1805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6B02-5691-CF45-AAEC-898D5B84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1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B3F0-0F2C-8E47-AFD6-D74CE5F1805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6B02-5691-CF45-AAEC-898D5B84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4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B3F0-0F2C-8E47-AFD6-D74CE5F1805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6B02-5691-CF45-AAEC-898D5B84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37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36CD8-AB52-3341-AF78-A65214B9A02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08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968E-BAE2-B647-B98F-D88A05A7B29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506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03CF7-AAA7-7D46-A062-72AF20070F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63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EFE61-85B1-3648-ABC4-6D5DA8CBFA3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926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0EC8E-1763-6F44-BD1C-8AD839AAD37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492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F6E37-B161-5141-9082-787C8F558C4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46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0F8431-AEDC-F04D-AC51-CAA51CE276A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122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06810-1F3C-1C46-A236-5ABEBE33D96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B3F0-0F2C-8E47-AFD6-D74CE5F1805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6B02-5691-CF45-AAEC-898D5B84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57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FBE0E-10B5-E54C-A33B-C18A3DDB5C7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609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B5C11-8086-DB48-AED7-BBE62D00A7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08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6E279-E729-8E42-9331-8EC88F9192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46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B3F0-0F2C-8E47-AFD6-D74CE5F1805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6B02-5691-CF45-AAEC-898D5B84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3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B3F0-0F2C-8E47-AFD6-D74CE5F1805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6B02-5691-CF45-AAEC-898D5B84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4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B3F0-0F2C-8E47-AFD6-D74CE5F1805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6B02-5691-CF45-AAEC-898D5B84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0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B3F0-0F2C-8E47-AFD6-D74CE5F1805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6B02-5691-CF45-AAEC-898D5B84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0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B3F0-0F2C-8E47-AFD6-D74CE5F1805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6B02-5691-CF45-AAEC-898D5B84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0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B3F0-0F2C-8E47-AFD6-D74CE5F1805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6B02-5691-CF45-AAEC-898D5B84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6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B3F0-0F2C-8E47-AFD6-D74CE5F1805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6B02-5691-CF45-AAEC-898D5B84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7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0B3F0-0F2C-8E47-AFD6-D74CE5F1805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B6B02-5691-CF45-AAEC-898D5B84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9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98F0621-C641-FA4A-9EA0-5B4B9F52DCBC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5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Picture 3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8913"/>
            <a:ext cx="6635750" cy="637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60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09600"/>
            <a:ext cx="3910013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Text Box 3"/>
          <p:cNvSpPr txBox="1">
            <a:spLocks noChangeArrowheads="1"/>
          </p:cNvSpPr>
          <p:nvPr/>
        </p:nvSpPr>
        <p:spPr bwMode="auto">
          <a:xfrm>
            <a:off x="2971800" y="6324600"/>
            <a:ext cx="3238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00"/>
                </a:solidFill>
                <a:latin typeface="Times" charset="0"/>
              </a:rPr>
              <a:t>Transplantation experiment</a:t>
            </a:r>
          </a:p>
        </p:txBody>
      </p:sp>
      <p:sp>
        <p:nvSpPr>
          <p:cNvPr id="57347" name="TextBox 1"/>
          <p:cNvSpPr txBox="1">
            <a:spLocks noChangeArrowheads="1"/>
          </p:cNvSpPr>
          <p:nvPr/>
        </p:nvSpPr>
        <p:spPr bwMode="auto">
          <a:xfrm>
            <a:off x="7242175" y="6340475"/>
            <a:ext cx="17938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00"/>
                </a:solidFill>
              </a:rPr>
              <a:t>John Gurdon</a:t>
            </a:r>
          </a:p>
        </p:txBody>
      </p:sp>
    </p:spTree>
    <p:extLst>
      <p:ext uri="{BB962C8B-B14F-4D97-AF65-F5344CB8AC3E}">
        <p14:creationId xmlns:p14="http://schemas.microsoft.com/office/powerpoint/2010/main" val="369746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9347" y="266434"/>
            <a:ext cx="703690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ndara"/>
                <a:cs typeface="Candara"/>
              </a:rPr>
              <a:t>What was the major goal of this paper?</a:t>
            </a:r>
            <a:endParaRPr lang="en-US" sz="3200" b="1" dirty="0">
              <a:latin typeface="Candara"/>
              <a:cs typeface="Candar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590" y="1228251"/>
            <a:ext cx="853990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AutoNum type="alphaUcPeriod"/>
            </a:pPr>
            <a:r>
              <a:rPr lang="en-US" sz="2800" b="1" dirty="0" smtClean="0">
                <a:latin typeface="Candara"/>
                <a:cs typeface="Candara"/>
              </a:rPr>
              <a:t> It is possible to use goats to clone lamb</a:t>
            </a:r>
          </a:p>
          <a:p>
            <a:pPr marL="342900" indent="-342900">
              <a:spcAft>
                <a:spcPts val="1200"/>
              </a:spcAft>
              <a:buAutoNum type="alphaUcPeriod"/>
            </a:pPr>
            <a:r>
              <a:rPr lang="en-US" sz="2800" b="1" dirty="0" smtClean="0">
                <a:latin typeface="Candara"/>
                <a:cs typeface="Candara"/>
              </a:rPr>
              <a:t> Investigate whether cellular differentiation in animal development involves irreversible genetic modifications</a:t>
            </a:r>
            <a:endParaRPr lang="en-US" sz="2800" b="1" dirty="0">
              <a:latin typeface="Candara"/>
              <a:cs typeface="Candara"/>
            </a:endParaRPr>
          </a:p>
          <a:p>
            <a:pPr marL="342900" indent="-342900">
              <a:spcAft>
                <a:spcPts val="1200"/>
              </a:spcAft>
              <a:buAutoNum type="alphaUcPeriod"/>
            </a:pPr>
            <a:r>
              <a:rPr lang="en-US" sz="2800" b="1" dirty="0" smtClean="0">
                <a:latin typeface="Candara"/>
                <a:cs typeface="Candara"/>
              </a:rPr>
              <a:t> To demonstrate that the nucleus from cells of the adult mammary gland can be used to clone lamb.</a:t>
            </a:r>
          </a:p>
          <a:p>
            <a:pPr marL="342900" indent="-342900">
              <a:spcAft>
                <a:spcPts val="1200"/>
              </a:spcAft>
              <a:buAutoNum type="alphaUcPeriod"/>
            </a:pPr>
            <a:r>
              <a:rPr lang="en-US" sz="2800" b="1" dirty="0">
                <a:latin typeface="Candara"/>
                <a:cs typeface="Candara"/>
              </a:rPr>
              <a:t> </a:t>
            </a:r>
            <a:r>
              <a:rPr lang="en-US" sz="2800" b="1" dirty="0" smtClean="0">
                <a:latin typeface="Candara"/>
                <a:cs typeface="Candara"/>
              </a:rPr>
              <a:t>To determine if the nucleus or the cytoplasm is more important for shaping the morphological characteristics.</a:t>
            </a:r>
          </a:p>
          <a:p>
            <a:pPr marL="342900" indent="-342900">
              <a:spcAft>
                <a:spcPts val="1200"/>
              </a:spcAft>
              <a:buAutoNum type="alphaUcPeriod"/>
            </a:pPr>
            <a:r>
              <a:rPr lang="en-US" sz="2800" b="1" dirty="0">
                <a:latin typeface="Candara"/>
                <a:cs typeface="Candara"/>
              </a:rPr>
              <a:t> </a:t>
            </a:r>
            <a:r>
              <a:rPr lang="en-US" sz="2800" b="1" dirty="0" smtClean="0">
                <a:latin typeface="Candara"/>
                <a:cs typeface="Candara"/>
              </a:rPr>
              <a:t>All of the above.</a:t>
            </a:r>
            <a:endParaRPr lang="en-US" sz="2800" b="1" dirty="0">
              <a:latin typeface="Candara"/>
              <a:cs typeface="Candara"/>
            </a:endParaRPr>
          </a:p>
          <a:p>
            <a:pPr marL="342900" indent="-342900">
              <a:buAutoNum type="alphaUcPeriod"/>
            </a:pPr>
            <a:endParaRPr lang="en-US" sz="2800" b="1" dirty="0" smtClean="0">
              <a:latin typeface="Candara"/>
              <a:cs typeface="Candara"/>
            </a:endParaRPr>
          </a:p>
          <a:p>
            <a:pPr marL="342900" indent="-342900">
              <a:buAutoNum type="alphaUcPeriod"/>
            </a:pPr>
            <a:endParaRPr lang="en-US" sz="2800" b="1" dirty="0">
              <a:latin typeface="Candara"/>
              <a:cs typeface="Candara"/>
            </a:endParaRPr>
          </a:p>
          <a:p>
            <a:pPr marL="342900" indent="-342900">
              <a:buAutoNum type="alphaUcPeriod"/>
            </a:pPr>
            <a:endParaRPr lang="en-US" sz="2800" b="1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371164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600" y="92038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andara"/>
                <a:cs typeface="Candara"/>
              </a:rPr>
              <a:t>What was the major accomplishment of this paper that had not been achieved previously by others? </a:t>
            </a:r>
            <a:endParaRPr lang="en-US" sz="2800" b="1" dirty="0">
              <a:latin typeface="Candara"/>
              <a:cs typeface="Candar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94" y="1342896"/>
            <a:ext cx="8374495" cy="5089721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spcAft>
                <a:spcPts val="600"/>
              </a:spcAft>
              <a:buAutoNum type="alphaUcPeriod"/>
            </a:pPr>
            <a:r>
              <a:rPr lang="en-US" sz="2600" b="1" dirty="0" smtClean="0">
                <a:latin typeface="Candara"/>
                <a:cs typeface="Candara"/>
              </a:rPr>
              <a:t>The authors developed an efficient and successful nuclear transfer technique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lphaUcPeriod"/>
            </a:pPr>
            <a:r>
              <a:rPr lang="en-US" sz="2600" b="1" dirty="0" smtClean="0">
                <a:latin typeface="Candara"/>
                <a:cs typeface="Candara"/>
              </a:rPr>
              <a:t> The authors demonstrated successful lamb cloning using three different populations of cells.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lphaUcPeriod"/>
            </a:pPr>
            <a:r>
              <a:rPr lang="en-US" sz="2600" b="1" dirty="0" smtClean="0">
                <a:latin typeface="Candara"/>
                <a:cs typeface="Candara"/>
              </a:rPr>
              <a:t>The authors were the first to obtain a fully developed mammal from a cell derived from an adult tissue.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lphaUcPeriod"/>
            </a:pPr>
            <a:r>
              <a:rPr lang="en-US" sz="2600" b="1" dirty="0" smtClean="0">
                <a:latin typeface="Candara"/>
                <a:cs typeface="Candara"/>
              </a:rPr>
              <a:t>The success rate of cloning was significantly higher than previous nuclear transfer experiments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lphaUcPeriod"/>
            </a:pPr>
            <a:r>
              <a:rPr lang="en-US" sz="2600" b="1" dirty="0" smtClean="0">
                <a:latin typeface="Candara"/>
                <a:cs typeface="Candara"/>
              </a:rPr>
              <a:t>None of the above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lphaUcPeriod"/>
            </a:pPr>
            <a:endParaRPr lang="en-US" sz="2600" b="1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153431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391" y="92035"/>
            <a:ext cx="8656711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Candara"/>
                <a:cs typeface="Candara"/>
              </a:rPr>
              <a:t>Why in Fig. 2 the cloned lamb looks different from </a:t>
            </a:r>
            <a:r>
              <a:rPr lang="en-US" sz="3600" b="1" dirty="0" smtClean="0">
                <a:latin typeface="Candara"/>
                <a:cs typeface="Candara"/>
              </a:rPr>
              <a:t>the recipient ewe?</a:t>
            </a:r>
            <a:endParaRPr lang="en-US" sz="3600" b="1" dirty="0">
              <a:latin typeface="Candara"/>
              <a:cs typeface="Candar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 smtClean="0">
                <a:latin typeface="Candara"/>
                <a:cs typeface="Candara"/>
              </a:rPr>
              <a:t>A. It is due to the natural variations of the animals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 smtClean="0">
                <a:latin typeface="Candara"/>
                <a:cs typeface="Candara"/>
              </a:rPr>
              <a:t>B. It is because the transplanted nucleus determines the look of the cloned lamb.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 smtClean="0">
                <a:latin typeface="Candara"/>
                <a:cs typeface="Candara"/>
              </a:rPr>
              <a:t>C. </a:t>
            </a:r>
            <a:r>
              <a:rPr lang="en-US" sz="2800" b="1" dirty="0">
                <a:latin typeface="Candara"/>
                <a:cs typeface="Candara"/>
              </a:rPr>
              <a:t>It is because the </a:t>
            </a:r>
            <a:r>
              <a:rPr lang="en-US" sz="2800" b="1" dirty="0" smtClean="0">
                <a:latin typeface="Candara"/>
                <a:cs typeface="Candara"/>
              </a:rPr>
              <a:t>enucleated unfertilized egg used determines </a:t>
            </a:r>
            <a:r>
              <a:rPr lang="en-US" sz="2800" b="1" dirty="0">
                <a:latin typeface="Candara"/>
                <a:cs typeface="Candara"/>
              </a:rPr>
              <a:t>the look of the cloned lamb.</a:t>
            </a:r>
          </a:p>
          <a:p>
            <a:pPr marL="339725" indent="-339725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 smtClean="0">
                <a:latin typeface="Candara"/>
                <a:cs typeface="Candara"/>
              </a:rPr>
              <a:t>D. It is the hybrid appearance determined by both the donor nucleus and </a:t>
            </a:r>
            <a:r>
              <a:rPr lang="en-US" sz="2800" b="1" dirty="0">
                <a:latin typeface="Candara"/>
                <a:cs typeface="Candara"/>
              </a:rPr>
              <a:t>the enucleated unfertilized egg </a:t>
            </a:r>
            <a:endParaRPr lang="en-US" sz="2800" b="1" dirty="0" smtClean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7253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391" y="92035"/>
            <a:ext cx="8656711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Candara"/>
                <a:cs typeface="Candara"/>
              </a:rPr>
              <a:t>What </a:t>
            </a:r>
            <a:r>
              <a:rPr lang="en-US" sz="3600" b="1" dirty="0" smtClean="0">
                <a:latin typeface="Candara"/>
                <a:cs typeface="Candara"/>
              </a:rPr>
              <a:t>are</a:t>
            </a:r>
            <a:r>
              <a:rPr lang="en-US" sz="3600" b="1" dirty="0" smtClean="0">
                <a:latin typeface="Candara"/>
                <a:cs typeface="Candara"/>
              </a:rPr>
              <a:t> </a:t>
            </a:r>
            <a:r>
              <a:rPr lang="en-US" sz="3600" b="1" dirty="0" smtClean="0">
                <a:latin typeface="Candara"/>
                <a:cs typeface="Candara"/>
              </a:rPr>
              <a:t>your major </a:t>
            </a:r>
            <a:r>
              <a:rPr lang="en-US" sz="3600" b="1" dirty="0" smtClean="0">
                <a:latin typeface="Candara"/>
                <a:cs typeface="Candara"/>
              </a:rPr>
              <a:t>criticisms </a:t>
            </a:r>
            <a:r>
              <a:rPr lang="en-US" sz="3600" b="1" dirty="0" smtClean="0">
                <a:latin typeface="Candara"/>
                <a:cs typeface="Candara"/>
              </a:rPr>
              <a:t>of this paper if you were a reviewer</a:t>
            </a:r>
            <a:endParaRPr lang="en-US" sz="3600" b="1" dirty="0">
              <a:latin typeface="Candara"/>
              <a:cs typeface="Candar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 smtClean="0">
                <a:latin typeface="Candara"/>
                <a:cs typeface="Candara"/>
              </a:rPr>
              <a:t>A. The success rate was a bit too low ( &lt; 6%)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 smtClean="0">
                <a:latin typeface="Candara"/>
                <a:cs typeface="Candara"/>
              </a:rPr>
              <a:t>B. I want to see at least one more successful cloning derived from cells of adult mammary epithelium.</a:t>
            </a:r>
          </a:p>
          <a:p>
            <a:pPr marL="339725" indent="-339725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 smtClean="0">
                <a:latin typeface="Candara"/>
                <a:cs typeface="Candara"/>
              </a:rPr>
              <a:t>C. I don’t think this is a significant advance over the </a:t>
            </a:r>
            <a:r>
              <a:rPr lang="en-US" sz="2800" b="1" dirty="0" err="1" smtClean="0">
                <a:latin typeface="Candara"/>
                <a:cs typeface="Candara"/>
              </a:rPr>
              <a:t>Xenopus</a:t>
            </a:r>
            <a:r>
              <a:rPr lang="en-US" sz="2800" b="1" dirty="0" smtClean="0">
                <a:latin typeface="Candara"/>
                <a:cs typeface="Candara"/>
              </a:rPr>
              <a:t> experiments performed by Sir Gurdon.</a:t>
            </a:r>
          </a:p>
          <a:p>
            <a:pPr marL="339725" indent="-339725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 smtClean="0">
                <a:latin typeface="Candara"/>
                <a:cs typeface="Candara"/>
              </a:rPr>
              <a:t>D. I want to see the authors obtain successful cloning using cells from a different adult tissue (e.g. intestine cells). </a:t>
            </a:r>
          </a:p>
          <a:p>
            <a:pPr marL="339725" indent="-339725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 smtClean="0">
                <a:latin typeface="Candara"/>
                <a:cs typeface="Candara"/>
              </a:rPr>
              <a:t>E.  I am so impressed by this paper that I fully endorse its publication in Nature.</a:t>
            </a:r>
            <a:endParaRPr lang="en-US" sz="2800" b="1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42435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3967707" y="1614616"/>
            <a:ext cx="1616643" cy="29452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502" y="90616"/>
            <a:ext cx="1875626" cy="2530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17252" y="258371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Poll Dorset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07" y="2159597"/>
            <a:ext cx="3810000" cy="2527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7045" y="4619378"/>
            <a:ext cx="136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 welsh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07" y="90616"/>
            <a:ext cx="3810000" cy="1524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342656" y="1523191"/>
            <a:ext cx="1265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Finn Dorset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0232" y="90616"/>
            <a:ext cx="2452212" cy="183915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778150" y="1937426"/>
            <a:ext cx="185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Scottish </a:t>
            </a:r>
            <a:r>
              <a:rPr lang="en-US" dirty="0"/>
              <a:t>blackface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4350" y="3581744"/>
            <a:ext cx="2387600" cy="23876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166128" y="6033614"/>
            <a:ext cx="136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Cloned lamb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7527386" y="2306758"/>
            <a:ext cx="0" cy="12749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4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355</Words>
  <Application>Microsoft Macintosh PowerPoint</Application>
  <PresentationFormat>On-screen Show (4:3)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Candara</vt:lpstr>
      <vt:lpstr>ＭＳ Ｐゴシック</vt:lpstr>
      <vt:lpstr>Times</vt:lpstr>
      <vt:lpstr>Arial</vt:lpstr>
      <vt:lpstr>Office Theme</vt:lpstr>
      <vt:lpstr>1_Office Theme</vt:lpstr>
      <vt:lpstr>PowerPoint Presentation</vt:lpstr>
      <vt:lpstr>PowerPoint Presentation</vt:lpstr>
      <vt:lpstr>PowerPoint Presentation</vt:lpstr>
      <vt:lpstr>What was the major accomplishment of this paper that had not been achieved previously by others? </vt:lpstr>
      <vt:lpstr>Why in Fig. 2 the cloned lamb looks different from the recipient ewe?</vt:lpstr>
      <vt:lpstr>What are your major criticisms of this paper if you were a reviewer</vt:lpstr>
      <vt:lpstr>PowerPoint Presentation</vt:lpstr>
    </vt:vector>
  </TitlesOfParts>
  <Company>University of Colorado at Boulder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Ding Xue</dc:creator>
  <cp:lastModifiedBy>Ding Xue</cp:lastModifiedBy>
  <cp:revision>30</cp:revision>
  <dcterms:created xsi:type="dcterms:W3CDTF">2013-01-22T06:06:50Z</dcterms:created>
  <dcterms:modified xsi:type="dcterms:W3CDTF">2017-01-23T23:44:36Z</dcterms:modified>
</cp:coreProperties>
</file>