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56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42"/>
    <p:restoredTop sz="94694"/>
  </p:normalViewPr>
  <p:slideViewPr>
    <p:cSldViewPr snapToObjects="1">
      <p:cViewPr varScale="1">
        <p:scale>
          <a:sx n="117" d="100"/>
          <a:sy n="117" d="100"/>
        </p:scale>
        <p:origin x="24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D0E62-E0C9-3B4E-904C-BFBB57E5920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9B66-AAB0-2C4D-882E-EB5C466A3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8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8D9B66-AAB0-2C4D-882E-EB5C466A3D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7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9E8-D6AF-0444-BA44-44C25A19CC10}" type="datetimeFigureOut">
              <a:rPr lang="en-US" smtClean="0"/>
              <a:pPr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9E8-D6AF-0444-BA44-44C25A19CC10}" type="datetimeFigureOut">
              <a:rPr lang="en-US" smtClean="0"/>
              <a:pPr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9E8-D6AF-0444-BA44-44C25A19CC10}" type="datetimeFigureOut">
              <a:rPr lang="en-US" smtClean="0"/>
              <a:pPr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9E8-D6AF-0444-BA44-44C25A19CC10}" type="datetimeFigureOut">
              <a:rPr lang="en-US" smtClean="0"/>
              <a:pPr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9E8-D6AF-0444-BA44-44C25A19CC10}" type="datetimeFigureOut">
              <a:rPr lang="en-US" smtClean="0"/>
              <a:pPr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9E8-D6AF-0444-BA44-44C25A19CC10}" type="datetimeFigureOut">
              <a:rPr lang="en-US" smtClean="0"/>
              <a:pPr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9E8-D6AF-0444-BA44-44C25A19CC10}" type="datetimeFigureOut">
              <a:rPr lang="en-US" smtClean="0"/>
              <a:pPr/>
              <a:t>10/4/23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9E8-D6AF-0444-BA44-44C25A19CC10}" type="datetimeFigureOut">
              <a:rPr lang="en-US" smtClean="0"/>
              <a:pPr/>
              <a:t>10/4/23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9E8-D6AF-0444-BA44-44C25A19CC10}" type="datetimeFigureOut">
              <a:rPr lang="en-US" smtClean="0"/>
              <a:pPr/>
              <a:t>10/4/23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9E8-D6AF-0444-BA44-44C25A19CC10}" type="datetimeFigureOut">
              <a:rPr lang="en-US" smtClean="0"/>
              <a:pPr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9E8-D6AF-0444-BA44-44C25A19CC10}" type="datetimeFigureOut">
              <a:rPr lang="en-US" smtClean="0"/>
              <a:pPr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69E8-D6AF-0444-BA44-44C25A19CC10}" type="datetimeFigureOut">
              <a:rPr lang="en-US" smtClean="0"/>
              <a:pPr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32B1A6-4FD9-754B-93CE-A4E46CB90BEB}"/>
              </a:ext>
            </a:extLst>
          </p:cNvPr>
          <p:cNvSpPr txBox="1"/>
          <p:nvPr/>
        </p:nvSpPr>
        <p:spPr>
          <a:xfrm>
            <a:off x="38100" y="76200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Notch signaling mediates lateral inhibition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FA65FAB-078B-434A-A32D-1CE4EE191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28745"/>
            <a:ext cx="3944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" pitchFamily="2" charset="0"/>
              </a:rPr>
              <a:t>Intercellular short-range signaling</a:t>
            </a:r>
          </a:p>
        </p:txBody>
      </p:sp>
      <p:pic>
        <p:nvPicPr>
          <p:cNvPr id="19" name="Picture 37">
            <a:extLst>
              <a:ext uri="{FF2B5EF4-FFF2-40B4-BE49-F238E27FC236}">
                <a16:creationId xmlns:a16="http://schemas.microsoft.com/office/drawing/2014/main" id="{9063D335-BECF-F045-89B7-FFEF3717E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49" y="2209800"/>
            <a:ext cx="2074862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D901F16-86A7-BA4C-9708-2CF9CB566285}"/>
              </a:ext>
            </a:extLst>
          </p:cNvPr>
          <p:cNvGrpSpPr/>
          <p:nvPr/>
        </p:nvGrpSpPr>
        <p:grpSpPr>
          <a:xfrm>
            <a:off x="4359729" y="1199424"/>
            <a:ext cx="4724400" cy="4779943"/>
            <a:chOff x="4359729" y="1199424"/>
            <a:chExt cx="4724400" cy="477994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B3DE4B9-5988-BC4E-BF68-1A2AB176E7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169" r="41969"/>
            <a:stretch/>
          </p:blipFill>
          <p:spPr bwMode="auto">
            <a:xfrm>
              <a:off x="4359729" y="1828800"/>
              <a:ext cx="4724400" cy="4150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7B638C-7C8E-1745-A321-E333CA8D4483}"/>
                </a:ext>
              </a:extLst>
            </p:cNvPr>
            <p:cNvSpPr txBox="1"/>
            <p:nvPr/>
          </p:nvSpPr>
          <p:spPr>
            <a:xfrm>
              <a:off x="6721929" y="2513663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Neural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722D7A-3DD6-DC4F-9D77-62F192B56646}"/>
                </a:ext>
              </a:extLst>
            </p:cNvPr>
            <p:cNvSpPr txBox="1"/>
            <p:nvPr/>
          </p:nvSpPr>
          <p:spPr>
            <a:xfrm>
              <a:off x="7464440" y="1979557"/>
              <a:ext cx="742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</a:t>
              </a:r>
            </a:p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Neural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6982F548-AE3A-DB4E-96CB-C749A615D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2705" y="1199424"/>
              <a:ext cx="27446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Times" pitchFamily="2" charset="0"/>
                </a:rPr>
                <a:t>Notch lateral inhibition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12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0286E-8FB7-5847-BCA9-E6DF6833C0FB}"/>
              </a:ext>
            </a:extLst>
          </p:cNvPr>
          <p:cNvSpPr txBox="1"/>
          <p:nvPr/>
        </p:nvSpPr>
        <p:spPr>
          <a:xfrm>
            <a:off x="2062338" y="152400"/>
            <a:ext cx="5878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Dominant negative (DN) mutation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FDF20-6D0C-3E4D-8C77-550ED8C36630}"/>
              </a:ext>
            </a:extLst>
          </p:cNvPr>
          <p:cNvSpPr txBox="1"/>
          <p:nvPr/>
        </p:nvSpPr>
        <p:spPr>
          <a:xfrm>
            <a:off x="228599" y="9144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mutation whose gene product adversely affects the normal, wild-type gene product within the same cell.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BD6103-CF7C-4E44-A7B3-A52AC68F65AC}"/>
              </a:ext>
            </a:extLst>
          </p:cNvPr>
          <p:cNvGrpSpPr/>
          <p:nvPr/>
        </p:nvGrpSpPr>
        <p:grpSpPr>
          <a:xfrm>
            <a:off x="1605040" y="1752600"/>
            <a:ext cx="2966959" cy="4916230"/>
            <a:chOff x="3088520" y="1799511"/>
            <a:chExt cx="2966959" cy="4916230"/>
          </a:xfrm>
        </p:grpSpPr>
        <p:pic>
          <p:nvPicPr>
            <p:cNvPr id="7" name="Picture 6" descr="A close up of a clock&#10;&#10;Description automatically generated">
              <a:extLst>
                <a:ext uri="{FF2B5EF4-FFF2-40B4-BE49-F238E27FC236}">
                  <a16:creationId xmlns:a16="http://schemas.microsoft.com/office/drawing/2014/main" id="{288AEA95-9D8E-B64C-A4CF-85F708852B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-231"/>
            <a:stretch/>
          </p:blipFill>
          <p:spPr>
            <a:xfrm>
              <a:off x="3088520" y="1799511"/>
              <a:ext cx="2966959" cy="47424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651E42-EA88-B246-B388-9573F7B6D495}"/>
                </a:ext>
              </a:extLst>
            </p:cNvPr>
            <p:cNvSpPr txBox="1"/>
            <p:nvPr/>
          </p:nvSpPr>
          <p:spPr>
            <a:xfrm>
              <a:off x="4416348" y="6346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2B3742-65CB-014B-AE95-BF81FA8CED1C}"/>
                </a:ext>
              </a:extLst>
            </p:cNvPr>
            <p:cNvSpPr txBox="1"/>
            <p:nvPr/>
          </p:nvSpPr>
          <p:spPr>
            <a:xfrm>
              <a:off x="5407364" y="63246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C088CD1-7CF0-154C-900A-2B67EBF54659}"/>
              </a:ext>
            </a:extLst>
          </p:cNvPr>
          <p:cNvSpPr txBox="1"/>
          <p:nvPr/>
        </p:nvSpPr>
        <p:spPr>
          <a:xfrm>
            <a:off x="3053673" y="5943600"/>
            <a:ext cx="533400" cy="383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5ED38C-E6FD-3D43-A388-8FCF11307ECF}"/>
              </a:ext>
            </a:extLst>
          </p:cNvPr>
          <p:cNvSpPr txBox="1"/>
          <p:nvPr/>
        </p:nvSpPr>
        <p:spPr>
          <a:xfrm>
            <a:off x="3812836" y="5923191"/>
            <a:ext cx="533400" cy="383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25C3BE-B416-0F46-9E46-32A2646F38E6}"/>
              </a:ext>
            </a:extLst>
          </p:cNvPr>
          <p:cNvGrpSpPr/>
          <p:nvPr/>
        </p:nvGrpSpPr>
        <p:grpSpPr>
          <a:xfrm>
            <a:off x="4364680" y="5105400"/>
            <a:ext cx="2253279" cy="1552544"/>
            <a:chOff x="4364680" y="5105400"/>
            <a:chExt cx="2253279" cy="1552544"/>
          </a:xfrm>
        </p:grpSpPr>
        <p:pic>
          <p:nvPicPr>
            <p:cNvPr id="12" name="Picture 11" descr="A close up of a clock&#10;&#10;Description automatically generated">
              <a:extLst>
                <a:ext uri="{FF2B5EF4-FFF2-40B4-BE49-F238E27FC236}">
                  <a16:creationId xmlns:a16="http://schemas.microsoft.com/office/drawing/2014/main" id="{D0257773-702D-8849-9E03-108E8EBCF1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609" t="22776" b="53067"/>
            <a:stretch/>
          </p:blipFill>
          <p:spPr>
            <a:xfrm>
              <a:off x="4923977" y="5105400"/>
              <a:ext cx="990698" cy="1143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3ED5D4-90EE-334A-8077-A8E4AED1F18F}"/>
                </a:ext>
              </a:extLst>
            </p:cNvPr>
            <p:cNvSpPr txBox="1"/>
            <p:nvPr/>
          </p:nvSpPr>
          <p:spPr>
            <a:xfrm>
              <a:off x="6433228" y="628861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DD6ADE7-DDAE-9D4B-9F97-25D71B5493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680" y="5543550"/>
              <a:ext cx="537465" cy="350397"/>
            </a:xfrm>
            <a:prstGeom prst="straightConnector1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F24649D-3FA5-A442-A14A-E9FED95D5115}"/>
                </a:ext>
              </a:extLst>
            </p:cNvPr>
            <p:cNvCxnSpPr>
              <a:cxnSpLocks/>
            </p:cNvCxnSpPr>
            <p:nvPr/>
          </p:nvCxnSpPr>
          <p:spPr>
            <a:xfrm>
              <a:off x="4809940" y="5410200"/>
              <a:ext cx="184411" cy="266700"/>
            </a:xfrm>
            <a:prstGeom prst="straightConnector1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ED86F9-DEE4-B244-A206-C78ACBF534D0}"/>
                </a:ext>
              </a:extLst>
            </p:cNvPr>
            <p:cNvSpPr txBox="1"/>
            <p:nvPr/>
          </p:nvSpPr>
          <p:spPr>
            <a:xfrm>
              <a:off x="4718284" y="5877625"/>
              <a:ext cx="147206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No or less ligand 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17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76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/>
              <a:t>Dominant-negative KUZ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1393825"/>
            <a:ext cx="73914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3600" b="1" dirty="0"/>
              <a:t> Increases Notch activity</a:t>
            </a:r>
          </a:p>
          <a:p>
            <a:pPr marL="342900" indent="-342900">
              <a:buAutoNum type="alphaUcPeriod"/>
            </a:pPr>
            <a:endParaRPr lang="en-US" sz="3600" b="1" dirty="0"/>
          </a:p>
          <a:p>
            <a:pPr marL="342900" indent="-342900">
              <a:buAutoNum type="alphaUcPeriod"/>
            </a:pPr>
            <a:r>
              <a:rPr lang="en-US" sz="3600" b="1" dirty="0"/>
              <a:t> Decreases Notch activity</a:t>
            </a:r>
          </a:p>
          <a:p>
            <a:pPr marL="342900" indent="-342900">
              <a:buAutoNum type="alphaUcPeriod"/>
            </a:pPr>
            <a:endParaRPr lang="en-US" sz="3600" b="1" dirty="0"/>
          </a:p>
          <a:p>
            <a:pPr marL="342900" indent="-342900">
              <a:buAutoNum type="alphaUcPeriod"/>
            </a:pPr>
            <a:r>
              <a:rPr lang="en-US" sz="3600" b="1" dirty="0"/>
              <a:t> Has no activity in flies</a:t>
            </a:r>
          </a:p>
          <a:p>
            <a:pPr marL="342900" indent="-342900">
              <a:buAutoNum type="alphaUcPeriod"/>
            </a:pPr>
            <a:endParaRPr lang="en-US" sz="3600" b="1" dirty="0"/>
          </a:p>
          <a:p>
            <a:pPr marL="342900" indent="-342900">
              <a:buAutoNum type="alphaUcPeriod"/>
            </a:pPr>
            <a:r>
              <a:rPr lang="en-US" sz="3600" b="1" dirty="0"/>
              <a:t> gain a new function in flies</a:t>
            </a:r>
          </a:p>
          <a:p>
            <a:pPr marL="342900" indent="-342900">
              <a:buAutoNum type="alphaUcPeriod"/>
            </a:pPr>
            <a:endParaRPr lang="en-US" sz="3600" b="1" dirty="0"/>
          </a:p>
          <a:p>
            <a:pPr marL="342900" indent="-342900">
              <a:buAutoNum type="alphaUcPeriod"/>
            </a:pPr>
            <a:r>
              <a:rPr lang="en-US" sz="3600" b="1" dirty="0"/>
              <a:t> None of the above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KUZ most likely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/>
              <a:t>Acts upstream of Notch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Acts downstream of Notch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Acts in parallel to Notch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Is not related to Notch pathway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None of the above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the authors conducted the experiments in both flies and frogs?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763000" cy="50292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/>
              <a:t>The frog and fly experiments are complementary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The Frog experiments are more compelling and convincing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The Frog experiments are more relevant to the understanding of the Notch signaling in humans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They tried to show that KUZ’s functions in Notch signaling are conserved.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There are some critical experiments that can not be done in flies.</a:t>
            </a:r>
          </a:p>
          <a:p>
            <a:pPr marL="514350" indent="-514350">
              <a:buAutoNum type="arabicPeriod"/>
            </a:pP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KUZ is proposed to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/>
              <a:t>Cleave Notch at the intracellular domain to generate activated Notch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Cleave Notch at the extracellular domain</a:t>
            </a:r>
          </a:p>
          <a:p>
            <a:pPr marL="514350" indent="-51435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C.   Form a co-receptor with Notch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   Facilitate Notch interaction with Delta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E.  None of the above</a:t>
            </a:r>
          </a:p>
          <a:p>
            <a:pPr marL="514350" indent="-514350">
              <a:buAutoNum type="arabicPeriod"/>
            </a:pP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777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KUZ cleavage of Notch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257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en-US" b="1" dirty="0"/>
              <a:t>was demonstrated convincingly</a:t>
            </a:r>
          </a:p>
          <a:p>
            <a:pPr marL="514350" indent="-514350">
              <a:buAutoNum type="alphaUcPeriod"/>
            </a:pPr>
            <a:endParaRPr lang="en-US" sz="1800" b="1" dirty="0"/>
          </a:p>
          <a:p>
            <a:pPr marL="514350" indent="-514350">
              <a:buAutoNum type="alphaUcPeriod"/>
            </a:pPr>
            <a:r>
              <a:rPr lang="en-US" b="1" dirty="0"/>
              <a:t>was not shown convincingly</a:t>
            </a:r>
          </a:p>
          <a:p>
            <a:pPr marL="0" indent="0">
              <a:buNone/>
            </a:pPr>
            <a:endParaRPr lang="en-US" sz="1800" b="1" dirty="0"/>
          </a:p>
          <a:p>
            <a:pPr marL="514350" indent="-514350">
              <a:buAutoNum type="alphaUcPeriod" startAt="3"/>
            </a:pPr>
            <a:r>
              <a:rPr lang="en-US" b="1" dirty="0"/>
              <a:t>was a hypothesis not supported by any  experimental evidence</a:t>
            </a:r>
          </a:p>
          <a:p>
            <a:pPr marL="514350" indent="-514350">
              <a:buAutoNum type="alphaUcPeriod" startAt="3"/>
            </a:pPr>
            <a:endParaRPr lang="en-US" sz="1800" b="1" dirty="0"/>
          </a:p>
          <a:p>
            <a:pPr marL="514350" indent="-514350">
              <a:buAutoNum type="alphaUcPeriod" startAt="3"/>
            </a:pPr>
            <a:r>
              <a:rPr lang="en-US" b="1" dirty="0"/>
              <a:t>The results in Figure 5 are consistent with KUZ cleavage of Notch.</a:t>
            </a:r>
          </a:p>
          <a:p>
            <a:pPr marL="514350" indent="-514350">
              <a:buAutoNum type="alphaUcPeriod" startAt="3"/>
            </a:pPr>
            <a:endParaRPr lang="en-US" b="1" dirty="0"/>
          </a:p>
          <a:p>
            <a:pPr marL="514350" indent="-514350">
              <a:buAutoNum type="alphaUcPeriod" startAt="3"/>
            </a:pPr>
            <a:r>
              <a:rPr lang="en-US" b="1" dirty="0"/>
              <a:t>There are better explanations to the results seen in Figure 5 </a:t>
            </a:r>
          </a:p>
          <a:p>
            <a:pPr marL="514350" indent="-514350">
              <a:buAutoNum type="alphaUcPeriod" startAt="3"/>
            </a:pPr>
            <a:endParaRPr lang="en-US" b="1" dirty="0"/>
          </a:p>
          <a:p>
            <a:pPr marL="514350" indent="-514350">
              <a:buAutoNum type="arabicPeriod"/>
            </a:pP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252</Words>
  <Application>Microsoft Macintosh PowerPoint</Application>
  <PresentationFormat>On-screen Show (4:3)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</vt:lpstr>
      <vt:lpstr>Office Theme</vt:lpstr>
      <vt:lpstr>PowerPoint Presentation</vt:lpstr>
      <vt:lpstr>PowerPoint Presentation</vt:lpstr>
      <vt:lpstr>Dominant-negative KUZ</vt:lpstr>
      <vt:lpstr>KUZ most likely</vt:lpstr>
      <vt:lpstr>Why the authors conducted the experiments in both flies and frogs?</vt:lpstr>
      <vt:lpstr>KUZ is proposed to</vt:lpstr>
      <vt:lpstr>KUZ cleavage of Notch </vt:lpstr>
    </vt:vector>
  </TitlesOfParts>
  <Company>CU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Dominant-negative KUZ</dc:title>
  <dc:creator>Ding Xue</dc:creator>
  <cp:lastModifiedBy>Ding Xue</cp:lastModifiedBy>
  <cp:revision>30</cp:revision>
  <dcterms:created xsi:type="dcterms:W3CDTF">2011-02-01T10:05:08Z</dcterms:created>
  <dcterms:modified xsi:type="dcterms:W3CDTF">2023-10-04T18:12:21Z</dcterms:modified>
</cp:coreProperties>
</file>