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40"/>
  </p:notesMasterIdLst>
  <p:sldIdLst>
    <p:sldId id="379" r:id="rId3"/>
    <p:sldId id="380" r:id="rId4"/>
    <p:sldId id="381" r:id="rId5"/>
    <p:sldId id="382" r:id="rId6"/>
    <p:sldId id="297" r:id="rId7"/>
    <p:sldId id="298" r:id="rId8"/>
    <p:sldId id="299" r:id="rId9"/>
    <p:sldId id="344" r:id="rId10"/>
    <p:sldId id="345" r:id="rId11"/>
    <p:sldId id="346" r:id="rId12"/>
    <p:sldId id="347" r:id="rId13"/>
    <p:sldId id="348" r:id="rId14"/>
    <p:sldId id="349" r:id="rId15"/>
    <p:sldId id="351" r:id="rId16"/>
    <p:sldId id="352" r:id="rId17"/>
    <p:sldId id="353" r:id="rId18"/>
    <p:sldId id="355"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6600"/>
    <a:srgbClr val="9900FF"/>
    <a:srgbClr val="FFCC99"/>
    <a:srgbClr val="FFCCFF"/>
    <a:srgbClr val="FF3300"/>
    <a:srgbClr val="FFFF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85"/>
  </p:normalViewPr>
  <p:slideViewPr>
    <p:cSldViewPr>
      <p:cViewPr>
        <p:scale>
          <a:sx n="94" d="100"/>
          <a:sy n="94" d="100"/>
        </p:scale>
        <p:origin x="-1176" y="-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34" charset="0"/>
                <a:ea typeface="+mn-ea"/>
                <a:cs typeface="+mn-cs"/>
              </a:defRPr>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34"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34" charset="0"/>
                <a:ea typeface="+mn-ea"/>
                <a:cs typeface="+mn-cs"/>
              </a:defRPr>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4519FE6-F7E5-234B-AFC1-587A14C40C6B}" type="slidenum">
              <a:rPr lang="en-US"/>
              <a:pPr/>
              <a:t>‹#›</a:t>
            </a:fld>
            <a:endParaRPr lang="en-US"/>
          </a:p>
        </p:txBody>
      </p:sp>
    </p:spTree>
    <p:extLst>
      <p:ext uri="{BB962C8B-B14F-4D97-AF65-F5344CB8AC3E}">
        <p14:creationId xmlns:p14="http://schemas.microsoft.com/office/powerpoint/2010/main" val="654481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6"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Times"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Times"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Times"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Times"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223D7D74-BF15-944E-B008-C55F38E6E4F7}" type="slidenum">
              <a:rPr lang="en-US" altLang="zh-CN" sz="1200">
                <a:ea typeface="宋体" charset="0"/>
                <a:cs typeface="宋体" charset="0"/>
              </a:rPr>
              <a:pPr/>
              <a:t>2</a:t>
            </a:fld>
            <a:endParaRPr lang="en-US" altLang="zh-CN" sz="1200">
              <a:ea typeface="宋体" charset="0"/>
              <a:cs typeface="宋体"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extLst>
      <p:ext uri="{BB962C8B-B14F-4D97-AF65-F5344CB8AC3E}">
        <p14:creationId xmlns:p14="http://schemas.microsoft.com/office/powerpoint/2010/main" val="657999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28291EE-80FF-3B44-970D-8D9B4485149E}" type="slidenum">
              <a:rPr lang="en-US" altLang="zh-CN" sz="1200">
                <a:solidFill>
                  <a:prstClr val="black"/>
                </a:solidFill>
                <a:ea typeface="宋体" charset="0"/>
                <a:cs typeface="宋体" charset="0"/>
              </a:rPr>
              <a:pPr/>
              <a:t>22</a:t>
            </a:fld>
            <a:endParaRPr lang="en-US" altLang="zh-CN" sz="1200">
              <a:solidFill>
                <a:prstClr val="black"/>
              </a:solidFill>
              <a:ea typeface="宋体" charset="0"/>
              <a:cs typeface="宋体"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BC3F28FC-3764-9047-846F-F6904302BA44}" type="slidenum">
              <a:rPr lang="en-US" altLang="zh-CN" sz="1200">
                <a:solidFill>
                  <a:prstClr val="black"/>
                </a:solidFill>
                <a:ea typeface="宋体" charset="0"/>
                <a:cs typeface="宋体" charset="0"/>
              </a:rPr>
              <a:pPr/>
              <a:t>23</a:t>
            </a:fld>
            <a:endParaRPr lang="en-US" altLang="zh-CN" sz="1200">
              <a:solidFill>
                <a:prstClr val="black"/>
              </a:solidFill>
              <a:ea typeface="宋体" charset="0"/>
              <a:cs typeface="宋体"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CE82041-164F-F04D-81CB-B0476C3BC0C5}" type="slidenum">
              <a:rPr lang="en-US" altLang="zh-CN" sz="1200">
                <a:solidFill>
                  <a:prstClr val="black"/>
                </a:solidFill>
                <a:ea typeface="宋体" charset="0"/>
                <a:cs typeface="宋体" charset="0"/>
              </a:rPr>
              <a:pPr/>
              <a:t>24</a:t>
            </a:fld>
            <a:endParaRPr lang="en-US" altLang="zh-CN" sz="1200">
              <a:solidFill>
                <a:prstClr val="black"/>
              </a:solidFill>
              <a:ea typeface="宋体" charset="0"/>
              <a:cs typeface="宋体"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1FFBA4B6-1E05-1944-AD37-0C043DE2E2E7}" type="slidenum">
              <a:rPr lang="en-US" altLang="zh-CN" sz="1200">
                <a:solidFill>
                  <a:prstClr val="black"/>
                </a:solidFill>
                <a:ea typeface="宋体" charset="0"/>
                <a:cs typeface="宋体" charset="0"/>
              </a:rPr>
              <a:pPr/>
              <a:t>25</a:t>
            </a:fld>
            <a:endParaRPr lang="en-US" altLang="zh-CN" sz="1200">
              <a:solidFill>
                <a:prstClr val="black"/>
              </a:solidFill>
              <a:ea typeface="宋体" charset="0"/>
              <a:cs typeface="宋体"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0ECBCCE-2610-2B49-B86C-8DBD51C3B7F9}" type="slidenum">
              <a:rPr lang="en-US" altLang="zh-CN" sz="1200">
                <a:solidFill>
                  <a:prstClr val="black"/>
                </a:solidFill>
                <a:ea typeface="宋体" charset="0"/>
                <a:cs typeface="宋体" charset="0"/>
              </a:rPr>
              <a:pPr/>
              <a:t>26</a:t>
            </a:fld>
            <a:endParaRPr lang="en-US" altLang="zh-CN" sz="1200">
              <a:solidFill>
                <a:prstClr val="black"/>
              </a:solidFill>
              <a:ea typeface="宋体" charset="0"/>
              <a:cs typeface="宋体"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31FBDCC8-A9A2-134D-88A3-A37CE8F73C13}" type="slidenum">
              <a:rPr lang="en-US" altLang="zh-CN" sz="1200">
                <a:solidFill>
                  <a:prstClr val="black"/>
                </a:solidFill>
                <a:ea typeface="宋体" charset="0"/>
                <a:cs typeface="宋体" charset="0"/>
              </a:rPr>
              <a:pPr/>
              <a:t>27</a:t>
            </a:fld>
            <a:endParaRPr lang="en-US" altLang="zh-CN" sz="1200">
              <a:solidFill>
                <a:prstClr val="black"/>
              </a:solidFill>
              <a:ea typeface="宋体" charset="0"/>
              <a:cs typeface="宋体"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2709F66C-C30B-3F4C-B4DF-4223F4ECACB8}" type="slidenum">
              <a:rPr lang="en-US" altLang="zh-CN" sz="1200">
                <a:solidFill>
                  <a:prstClr val="black"/>
                </a:solidFill>
                <a:ea typeface="宋体" charset="0"/>
                <a:cs typeface="宋体" charset="0"/>
              </a:rPr>
              <a:pPr/>
              <a:t>28</a:t>
            </a:fld>
            <a:endParaRPr lang="en-US" altLang="zh-CN" sz="1200">
              <a:solidFill>
                <a:prstClr val="black"/>
              </a:solidFill>
              <a:ea typeface="宋体" charset="0"/>
              <a:cs typeface="宋体"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EC6538B-E352-CB4B-A8B9-EDD54AC82D04}" type="slidenum">
              <a:rPr lang="en-US" altLang="zh-CN" sz="1200">
                <a:solidFill>
                  <a:prstClr val="black"/>
                </a:solidFill>
                <a:ea typeface="宋体" charset="0"/>
                <a:cs typeface="宋体" charset="0"/>
              </a:rPr>
              <a:pPr/>
              <a:t>29</a:t>
            </a:fld>
            <a:endParaRPr lang="en-US" altLang="zh-CN" sz="1200">
              <a:solidFill>
                <a:prstClr val="black"/>
              </a:solidFill>
              <a:ea typeface="宋体" charset="0"/>
              <a:cs typeface="宋体"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B372A4F8-D9B9-6E4B-902B-32B9E9C6C1B9}" type="slidenum">
              <a:rPr lang="en-US" altLang="zh-CN" sz="1200">
                <a:solidFill>
                  <a:prstClr val="black"/>
                </a:solidFill>
                <a:ea typeface="宋体" charset="0"/>
                <a:cs typeface="宋体" charset="0"/>
              </a:rPr>
              <a:pPr/>
              <a:t>30</a:t>
            </a:fld>
            <a:endParaRPr lang="en-US" altLang="zh-CN" sz="1200">
              <a:solidFill>
                <a:prstClr val="black"/>
              </a:solidFill>
              <a:ea typeface="宋体" charset="0"/>
              <a:cs typeface="宋体"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B015B9B-7406-2E45-B3BD-A83B296BBA96}" type="slidenum">
              <a:rPr lang="en-US" altLang="zh-CN" sz="1200">
                <a:solidFill>
                  <a:prstClr val="black"/>
                </a:solidFill>
                <a:ea typeface="宋体" charset="0"/>
                <a:cs typeface="宋体" charset="0"/>
              </a:rPr>
              <a:pPr/>
              <a:t>31</a:t>
            </a:fld>
            <a:endParaRPr lang="en-US" altLang="zh-CN" sz="1200">
              <a:solidFill>
                <a:prstClr val="black"/>
              </a:solidFill>
              <a:ea typeface="宋体" charset="0"/>
              <a:cs typeface="宋体"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09DFA68B-D9A1-6C4C-9FEC-E1FFFEBD3906}" type="slidenum">
              <a:rPr lang="en-US" altLang="zh-CN" sz="1200">
                <a:ea typeface="宋体" charset="0"/>
                <a:cs typeface="宋体" charset="0"/>
              </a:rPr>
              <a:pPr/>
              <a:t>3</a:t>
            </a:fld>
            <a:endParaRPr lang="en-US" altLang="zh-CN" sz="1200">
              <a:ea typeface="宋体" charset="0"/>
              <a:cs typeface="宋体"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extLst>
      <p:ext uri="{BB962C8B-B14F-4D97-AF65-F5344CB8AC3E}">
        <p14:creationId xmlns:p14="http://schemas.microsoft.com/office/powerpoint/2010/main" val="827901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0CA6621-1EDD-B943-B64A-BD3F60A69F6C}" type="slidenum">
              <a:rPr lang="en-US" altLang="zh-CN" sz="1200">
                <a:solidFill>
                  <a:prstClr val="black"/>
                </a:solidFill>
                <a:ea typeface="宋体" charset="0"/>
                <a:cs typeface="宋体" charset="0"/>
              </a:rPr>
              <a:pPr/>
              <a:t>32</a:t>
            </a:fld>
            <a:endParaRPr lang="en-US" altLang="zh-CN" sz="1200">
              <a:solidFill>
                <a:prstClr val="black"/>
              </a:solidFill>
              <a:ea typeface="宋体" charset="0"/>
              <a:cs typeface="宋体"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96F4EC86-2239-AB44-A959-B6DAE3138B79}" type="slidenum">
              <a:rPr lang="en-US" altLang="zh-CN" sz="1200">
                <a:solidFill>
                  <a:prstClr val="black"/>
                </a:solidFill>
                <a:ea typeface="宋体" charset="0"/>
                <a:cs typeface="宋体" charset="0"/>
              </a:rPr>
              <a:pPr/>
              <a:t>33</a:t>
            </a:fld>
            <a:endParaRPr lang="en-US" altLang="zh-CN" sz="1200">
              <a:solidFill>
                <a:prstClr val="black"/>
              </a:solidFill>
              <a:ea typeface="宋体" charset="0"/>
              <a:cs typeface="宋体"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4674DC61-AF0C-2941-947A-2D0D3CC02789}" type="slidenum">
              <a:rPr lang="en-US" altLang="zh-CN" sz="1200">
                <a:solidFill>
                  <a:prstClr val="black"/>
                </a:solidFill>
                <a:ea typeface="宋体" charset="0"/>
                <a:cs typeface="宋体" charset="0"/>
              </a:rPr>
              <a:pPr/>
              <a:t>34</a:t>
            </a:fld>
            <a:endParaRPr lang="en-US" altLang="zh-CN" sz="1200">
              <a:solidFill>
                <a:prstClr val="black"/>
              </a:solidFill>
              <a:ea typeface="宋体" charset="0"/>
              <a:cs typeface="宋体"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0C930C7E-F183-F94F-9C46-164FFDE93596}" type="slidenum">
              <a:rPr lang="en-US" altLang="zh-CN" sz="1200">
                <a:solidFill>
                  <a:prstClr val="black"/>
                </a:solidFill>
                <a:ea typeface="宋体" charset="0"/>
                <a:cs typeface="宋体" charset="0"/>
              </a:rPr>
              <a:pPr/>
              <a:t>35</a:t>
            </a:fld>
            <a:endParaRPr lang="en-US" altLang="zh-CN" sz="1200">
              <a:solidFill>
                <a:prstClr val="black"/>
              </a:solidFill>
              <a:ea typeface="宋体" charset="0"/>
              <a:cs typeface="宋体"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2227FAE-9DB1-BC41-9092-BE32356F3466}" type="slidenum">
              <a:rPr lang="en-US" altLang="zh-CN" sz="1200">
                <a:solidFill>
                  <a:prstClr val="black"/>
                </a:solidFill>
                <a:ea typeface="宋体" charset="0"/>
                <a:cs typeface="宋体" charset="0"/>
              </a:rPr>
              <a:pPr/>
              <a:t>36</a:t>
            </a:fld>
            <a:endParaRPr lang="en-US" altLang="zh-CN" sz="1200">
              <a:solidFill>
                <a:prstClr val="black"/>
              </a:solidFill>
              <a:ea typeface="宋体" charset="0"/>
              <a:cs typeface="宋体"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0FD1DCC0-EF17-B144-9319-C206439AFE24}" type="slidenum">
              <a:rPr lang="en-US" altLang="zh-CN" sz="1200">
                <a:solidFill>
                  <a:prstClr val="black"/>
                </a:solidFill>
                <a:ea typeface="宋体" charset="0"/>
                <a:cs typeface="宋体" charset="0"/>
              </a:rPr>
              <a:pPr/>
              <a:t>37</a:t>
            </a:fld>
            <a:endParaRPr lang="en-US" altLang="zh-CN" sz="1200">
              <a:solidFill>
                <a:prstClr val="black"/>
              </a:solidFill>
              <a:ea typeface="宋体" charset="0"/>
              <a:cs typeface="宋体"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E262CC90-AC62-4E45-8CDF-18865B3AC15F}" type="slidenum">
              <a:rPr lang="en-US" altLang="zh-CN" sz="1200">
                <a:ea typeface="宋体" charset="0"/>
                <a:cs typeface="宋体" charset="0"/>
              </a:rPr>
              <a:pPr/>
              <a:t>4</a:t>
            </a:fld>
            <a:endParaRPr lang="en-US" altLang="zh-CN" sz="1200">
              <a:ea typeface="宋体" charset="0"/>
              <a:cs typeface="宋体"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extLst>
      <p:ext uri="{BB962C8B-B14F-4D97-AF65-F5344CB8AC3E}">
        <p14:creationId xmlns:p14="http://schemas.microsoft.com/office/powerpoint/2010/main" val="124125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2E6696A2-1A6A-0944-A852-6155882F1D48}" type="slidenum">
              <a:rPr lang="en-US" sz="1200"/>
              <a:pPr/>
              <a:t>5</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E262CC90-AC62-4E45-8CDF-18865B3AC15F}" type="slidenum">
              <a:rPr lang="en-US" altLang="zh-CN" sz="1200">
                <a:solidFill>
                  <a:prstClr val="black"/>
                </a:solidFill>
                <a:ea typeface="宋体" charset="0"/>
                <a:cs typeface="宋体" charset="0"/>
              </a:rPr>
              <a:pPr/>
              <a:t>14</a:t>
            </a:fld>
            <a:endParaRPr lang="en-US" altLang="zh-CN" sz="1200">
              <a:solidFill>
                <a:prstClr val="black"/>
              </a:solidFill>
              <a:ea typeface="宋体" charset="0"/>
              <a:cs typeface="宋体"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9D251BAA-B49D-FE40-B3DF-A11407819629}" type="slidenum">
              <a:rPr lang="en-US" altLang="zh-CN" sz="1200">
                <a:solidFill>
                  <a:prstClr val="black"/>
                </a:solidFill>
                <a:ea typeface="宋体" charset="0"/>
                <a:cs typeface="宋体" charset="0"/>
              </a:rPr>
              <a:pPr/>
              <a:t>15</a:t>
            </a:fld>
            <a:endParaRPr lang="en-US" altLang="zh-CN" sz="1200">
              <a:solidFill>
                <a:prstClr val="black"/>
              </a:solidFill>
              <a:ea typeface="宋体" charset="0"/>
              <a:cs typeface="宋体"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6A9E214B-43E2-294B-9306-CDD1BC3FC397}" type="slidenum">
              <a:rPr lang="en-US" altLang="zh-CN" sz="1200">
                <a:solidFill>
                  <a:prstClr val="black"/>
                </a:solidFill>
                <a:ea typeface="宋体" charset="0"/>
                <a:cs typeface="宋体" charset="0"/>
              </a:rPr>
              <a:pPr/>
              <a:t>16</a:t>
            </a:fld>
            <a:endParaRPr lang="en-US" altLang="zh-CN" sz="1200">
              <a:solidFill>
                <a:prstClr val="black"/>
              </a:solidFill>
              <a:ea typeface="宋体" charset="0"/>
              <a:cs typeface="宋体"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zh-CN" altLang="en-US">
              <a:latin typeface="Times" charset="0"/>
              <a:ea typeface="宋体" charset="0"/>
              <a:cs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BC7A933-3BE2-9347-AC57-B2313D11EF6A}" type="slidenum">
              <a:rPr lang="en-US" sz="1200">
                <a:solidFill>
                  <a:prstClr val="black"/>
                </a:solidFill>
              </a:rPr>
              <a:pPr/>
              <a:t>17</a:t>
            </a:fld>
            <a:endParaRPr lang="en-US" sz="1200">
              <a:solidFill>
                <a:prstClr val="black"/>
              </a:solidFill>
            </a:endParaRPr>
          </a:p>
        </p:txBody>
      </p:sp>
      <p:sp>
        <p:nvSpPr>
          <p:cNvPr id="65538" name="Rectangle 2"/>
          <p:cNvSpPr>
            <a:spLocks noGrp="1" noRot="1" noChangeAspect="1" noChangeArrowheads="1"/>
          </p:cNvSpPr>
          <p:nvPr>
            <p:ph type="sldImg"/>
          </p:nvPr>
        </p:nvSpPr>
        <p:spPr>
          <a:solidFill>
            <a:srgbClr val="FFFFFF"/>
          </a:solidFill>
          <a:ln/>
        </p:spPr>
      </p:sp>
      <p:sp>
        <p:nvSpPr>
          <p:cNvPr id="6553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23D8F9C0-183A-1E44-AFA0-BB6F991777F8}" type="slidenum">
              <a:rPr lang="en-US" sz="1200">
                <a:solidFill>
                  <a:prstClr val="black"/>
                </a:solidFill>
              </a:rPr>
              <a:pPr/>
              <a:t>21</a:t>
            </a:fld>
            <a:endParaRPr lang="en-US" sz="1200">
              <a:solidFill>
                <a:prstClr val="black"/>
              </a:solidFill>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D764385-0F88-5E47-8CB9-5CC0E681F164}" type="slidenum">
              <a:rPr lang="en-US"/>
              <a:pPr/>
              <a:t>‹#›</a:t>
            </a:fld>
            <a:endParaRPr lang="en-US"/>
          </a:p>
        </p:txBody>
      </p:sp>
    </p:spTree>
    <p:extLst>
      <p:ext uri="{BB962C8B-B14F-4D97-AF65-F5344CB8AC3E}">
        <p14:creationId xmlns:p14="http://schemas.microsoft.com/office/powerpoint/2010/main" val="108046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38E4701-3384-CD45-A83B-35BBD4F9D57C}" type="slidenum">
              <a:rPr lang="en-US"/>
              <a:pPr/>
              <a:t>‹#›</a:t>
            </a:fld>
            <a:endParaRPr lang="en-US"/>
          </a:p>
        </p:txBody>
      </p:sp>
    </p:spTree>
    <p:extLst>
      <p:ext uri="{BB962C8B-B14F-4D97-AF65-F5344CB8AC3E}">
        <p14:creationId xmlns:p14="http://schemas.microsoft.com/office/powerpoint/2010/main" val="292644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5ABF17C-4EC9-D842-AB57-133360597C0B}" type="slidenum">
              <a:rPr lang="en-US"/>
              <a:pPr/>
              <a:t>‹#›</a:t>
            </a:fld>
            <a:endParaRPr lang="en-US"/>
          </a:p>
        </p:txBody>
      </p:sp>
    </p:spTree>
    <p:extLst>
      <p:ext uri="{BB962C8B-B14F-4D97-AF65-F5344CB8AC3E}">
        <p14:creationId xmlns:p14="http://schemas.microsoft.com/office/powerpoint/2010/main" val="184816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83C488C-319E-DF43-88A6-03849489653A}" type="slidenum">
              <a:rPr lang="en-US"/>
              <a:pPr/>
              <a:t>‹#›</a:t>
            </a:fld>
            <a:endParaRPr lang="en-US"/>
          </a:p>
        </p:txBody>
      </p:sp>
    </p:spTree>
    <p:extLst>
      <p:ext uri="{BB962C8B-B14F-4D97-AF65-F5344CB8AC3E}">
        <p14:creationId xmlns:p14="http://schemas.microsoft.com/office/powerpoint/2010/main" val="2444715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365B1B-704A-2841-8967-9C978428642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64876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352D8B9-636F-2647-A608-8AC0A984CC8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49447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57080CB-E6B6-3D46-9D7C-FE8DBD48BDA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256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92BE984-C713-8C4C-8D17-D4768B33409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78530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ED3B53E-BC56-E04A-8A90-44908BC37B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93872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888D973-B1B6-9340-80CB-F246A242979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47379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7B6913D-F53D-7E49-ACB7-71CD18CB34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4798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1237C7F-9EC1-5944-90F9-CDDC90008ED7}" type="slidenum">
              <a:rPr lang="en-US"/>
              <a:pPr/>
              <a:t>‹#›</a:t>
            </a:fld>
            <a:endParaRPr lang="en-US"/>
          </a:p>
        </p:txBody>
      </p:sp>
    </p:spTree>
    <p:extLst>
      <p:ext uri="{BB962C8B-B14F-4D97-AF65-F5344CB8AC3E}">
        <p14:creationId xmlns:p14="http://schemas.microsoft.com/office/powerpoint/2010/main" val="1160310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E00A53A-1FB0-934F-96EF-1AA5C83E67F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22868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C8564B1-136B-C045-B1E2-2F4C68DDBD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593576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2B43C6E-C7FF-1740-B885-26FE4020FFE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2586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4E468EF-5255-EB49-A9E6-8D8B779D29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89127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8635659-4480-9444-B6AD-CF28D5E2C92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7526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428F0FC-C429-4240-BDE7-F1CCC5D20E42}" type="slidenum">
              <a:rPr lang="en-US"/>
              <a:pPr/>
              <a:t>‹#›</a:t>
            </a:fld>
            <a:endParaRPr lang="en-US"/>
          </a:p>
        </p:txBody>
      </p:sp>
    </p:spTree>
    <p:extLst>
      <p:ext uri="{BB962C8B-B14F-4D97-AF65-F5344CB8AC3E}">
        <p14:creationId xmlns:p14="http://schemas.microsoft.com/office/powerpoint/2010/main" val="77968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DCF77E2-1F53-9040-8F28-5568C12E5F33}" type="slidenum">
              <a:rPr lang="en-US"/>
              <a:pPr/>
              <a:t>‹#›</a:t>
            </a:fld>
            <a:endParaRPr lang="en-US"/>
          </a:p>
        </p:txBody>
      </p:sp>
    </p:spTree>
    <p:extLst>
      <p:ext uri="{BB962C8B-B14F-4D97-AF65-F5344CB8AC3E}">
        <p14:creationId xmlns:p14="http://schemas.microsoft.com/office/powerpoint/2010/main" val="299792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092A8BD1-5F8D-FB4F-9B61-C0C76B5906B5}" type="slidenum">
              <a:rPr lang="en-US"/>
              <a:pPr/>
              <a:t>‹#›</a:t>
            </a:fld>
            <a:endParaRPr lang="en-US"/>
          </a:p>
        </p:txBody>
      </p:sp>
    </p:spTree>
    <p:extLst>
      <p:ext uri="{BB962C8B-B14F-4D97-AF65-F5344CB8AC3E}">
        <p14:creationId xmlns:p14="http://schemas.microsoft.com/office/powerpoint/2010/main" val="158258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D27B4B9-46CE-5E41-BCB6-A6D51A27A373}" type="slidenum">
              <a:rPr lang="en-US"/>
              <a:pPr/>
              <a:t>‹#›</a:t>
            </a:fld>
            <a:endParaRPr lang="en-US"/>
          </a:p>
        </p:txBody>
      </p:sp>
    </p:spTree>
    <p:extLst>
      <p:ext uri="{BB962C8B-B14F-4D97-AF65-F5344CB8AC3E}">
        <p14:creationId xmlns:p14="http://schemas.microsoft.com/office/powerpoint/2010/main" val="295111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1951637-C47B-3A44-8181-A295CFB542BC}" type="slidenum">
              <a:rPr lang="en-US"/>
              <a:pPr/>
              <a:t>‹#›</a:t>
            </a:fld>
            <a:endParaRPr lang="en-US"/>
          </a:p>
        </p:txBody>
      </p:sp>
    </p:spTree>
    <p:extLst>
      <p:ext uri="{BB962C8B-B14F-4D97-AF65-F5344CB8AC3E}">
        <p14:creationId xmlns:p14="http://schemas.microsoft.com/office/powerpoint/2010/main" val="117714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0FF6275-BA92-E546-833B-38FD8474EC00}" type="slidenum">
              <a:rPr lang="en-US"/>
              <a:pPr/>
              <a:t>‹#›</a:t>
            </a:fld>
            <a:endParaRPr lang="en-US"/>
          </a:p>
        </p:txBody>
      </p:sp>
    </p:spTree>
    <p:extLst>
      <p:ext uri="{BB962C8B-B14F-4D97-AF65-F5344CB8AC3E}">
        <p14:creationId xmlns:p14="http://schemas.microsoft.com/office/powerpoint/2010/main" val="225031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114A8D0-49B8-934D-AC95-8942B7B14DDB}" type="slidenum">
              <a:rPr lang="en-US"/>
              <a:pPr/>
              <a:t>‹#›</a:t>
            </a:fld>
            <a:endParaRPr lang="en-US"/>
          </a:p>
        </p:txBody>
      </p:sp>
    </p:spTree>
    <p:extLst>
      <p:ext uri="{BB962C8B-B14F-4D97-AF65-F5344CB8AC3E}">
        <p14:creationId xmlns:p14="http://schemas.microsoft.com/office/powerpoint/2010/main" val="7246541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pitchFamily="34"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pitchFamily="34"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309D051-6A0D-4C46-A004-F8F29860ACD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a:solidFill>
            <a:schemeClr val="tx2"/>
          </a:solidFill>
          <a:latin typeface="Times" pitchFamily="-106"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a:solidFill>
            <a:schemeClr val="tx2"/>
          </a:solidFill>
          <a:latin typeface="Times" pitchFamily="-106"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a:solidFill>
            <a:schemeClr val="tx2"/>
          </a:solidFill>
          <a:latin typeface="Times" pitchFamily="-106"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a:solidFill>
            <a:schemeClr val="tx2"/>
          </a:solidFill>
          <a:latin typeface="Times" pitchFamily="-106" charset="0"/>
          <a:ea typeface="ＭＳ Ｐゴシック" pitchFamily="-107" charset="-128"/>
          <a:cs typeface="ＭＳ Ｐゴシック" pitchFamily="-107" charset="-128"/>
        </a:defRPr>
      </a:lvl5pPr>
      <a:lvl6pPr marL="457200" algn="ctr" rtl="0" eaLnBrk="0" fontAlgn="base" hangingPunct="0">
        <a:spcBef>
          <a:spcPct val="0"/>
        </a:spcBef>
        <a:spcAft>
          <a:spcPct val="0"/>
        </a:spcAft>
        <a:defRPr sz="4400">
          <a:solidFill>
            <a:schemeClr val="tx2"/>
          </a:solidFill>
          <a:latin typeface="Times" pitchFamily="-106" charset="0"/>
        </a:defRPr>
      </a:lvl6pPr>
      <a:lvl7pPr marL="914400" algn="ctr" rtl="0" eaLnBrk="0" fontAlgn="base" hangingPunct="0">
        <a:spcBef>
          <a:spcPct val="0"/>
        </a:spcBef>
        <a:spcAft>
          <a:spcPct val="0"/>
        </a:spcAft>
        <a:defRPr sz="4400">
          <a:solidFill>
            <a:schemeClr val="tx2"/>
          </a:solidFill>
          <a:latin typeface="Times" pitchFamily="-106" charset="0"/>
        </a:defRPr>
      </a:lvl7pPr>
      <a:lvl8pPr marL="1371600" algn="ctr" rtl="0" eaLnBrk="0" fontAlgn="base" hangingPunct="0">
        <a:spcBef>
          <a:spcPct val="0"/>
        </a:spcBef>
        <a:spcAft>
          <a:spcPct val="0"/>
        </a:spcAft>
        <a:defRPr sz="4400">
          <a:solidFill>
            <a:schemeClr val="tx2"/>
          </a:solidFill>
          <a:latin typeface="Times" pitchFamily="-106" charset="0"/>
        </a:defRPr>
      </a:lvl8pPr>
      <a:lvl9pPr marL="1828800" algn="ctr" rtl="0" eaLnBrk="0" fontAlgn="base" hangingPunct="0">
        <a:spcBef>
          <a:spcPct val="0"/>
        </a:spcBef>
        <a:spcAft>
          <a:spcPct val="0"/>
        </a:spcAft>
        <a:defRPr sz="4400">
          <a:solidFill>
            <a:schemeClr val="tx2"/>
          </a:solidFill>
          <a:latin typeface="Times" pitchFamily="-10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pitchFamily="34" charset="0"/>
                <a:ea typeface="+mn-ea"/>
                <a:cs typeface="+mn-cs"/>
              </a:defRPr>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pitchFamily="34" charset="0"/>
                <a:ea typeface="+mn-ea"/>
                <a:cs typeface="+mn-cs"/>
              </a:defRPr>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D7C6C60-28F1-684B-89EB-49B516FA360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907830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a:solidFill>
            <a:schemeClr val="tx2"/>
          </a:solidFill>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a:solidFill>
            <a:schemeClr val="tx2"/>
          </a:solidFill>
          <a:latin typeface="Times" pitchFamily="-106"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a:solidFill>
            <a:schemeClr val="tx2"/>
          </a:solidFill>
          <a:latin typeface="Times" pitchFamily="-106"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a:solidFill>
            <a:schemeClr val="tx2"/>
          </a:solidFill>
          <a:latin typeface="Times" pitchFamily="-106"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a:solidFill>
            <a:schemeClr val="tx2"/>
          </a:solidFill>
          <a:latin typeface="Times" pitchFamily="-106" charset="0"/>
          <a:ea typeface="ＭＳ Ｐゴシック" pitchFamily="-107" charset="-128"/>
          <a:cs typeface="ＭＳ Ｐゴシック" pitchFamily="-107" charset="-128"/>
        </a:defRPr>
      </a:lvl5pPr>
      <a:lvl6pPr marL="457200" algn="ctr" rtl="0" eaLnBrk="0" fontAlgn="base" hangingPunct="0">
        <a:spcBef>
          <a:spcPct val="0"/>
        </a:spcBef>
        <a:spcAft>
          <a:spcPct val="0"/>
        </a:spcAft>
        <a:defRPr sz="4400">
          <a:solidFill>
            <a:schemeClr val="tx2"/>
          </a:solidFill>
          <a:latin typeface="Times" pitchFamily="-106" charset="0"/>
        </a:defRPr>
      </a:lvl6pPr>
      <a:lvl7pPr marL="914400" algn="ctr" rtl="0" eaLnBrk="0" fontAlgn="base" hangingPunct="0">
        <a:spcBef>
          <a:spcPct val="0"/>
        </a:spcBef>
        <a:spcAft>
          <a:spcPct val="0"/>
        </a:spcAft>
        <a:defRPr sz="4400">
          <a:solidFill>
            <a:schemeClr val="tx2"/>
          </a:solidFill>
          <a:latin typeface="Times" pitchFamily="-106" charset="0"/>
        </a:defRPr>
      </a:lvl7pPr>
      <a:lvl8pPr marL="1371600" algn="ctr" rtl="0" eaLnBrk="0" fontAlgn="base" hangingPunct="0">
        <a:spcBef>
          <a:spcPct val="0"/>
        </a:spcBef>
        <a:spcAft>
          <a:spcPct val="0"/>
        </a:spcAft>
        <a:defRPr sz="4400">
          <a:solidFill>
            <a:schemeClr val="tx2"/>
          </a:solidFill>
          <a:latin typeface="Times" pitchFamily="-106" charset="0"/>
        </a:defRPr>
      </a:lvl8pPr>
      <a:lvl9pPr marL="1828800" algn="ctr" rtl="0" eaLnBrk="0" fontAlgn="base" hangingPunct="0">
        <a:spcBef>
          <a:spcPct val="0"/>
        </a:spcBef>
        <a:spcAft>
          <a:spcPct val="0"/>
        </a:spcAft>
        <a:defRPr sz="4400">
          <a:solidFill>
            <a:schemeClr val="tx2"/>
          </a:solidFill>
          <a:latin typeface="Times" pitchFamily="-10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43000" y="152400"/>
            <a:ext cx="7010400" cy="685800"/>
          </a:xfrm>
        </p:spPr>
        <p:txBody>
          <a:bodyPr/>
          <a:lstStyle/>
          <a:p>
            <a:r>
              <a:rPr lang="en-US" sz="4000" b="1">
                <a:solidFill>
                  <a:schemeClr val="bg1"/>
                </a:solidFill>
                <a:latin typeface="Times" charset="0"/>
                <a:ea typeface="ＭＳ Ｐゴシック" charset="0"/>
                <a:cs typeface="ＭＳ Ｐゴシック" charset="0"/>
              </a:rPr>
              <a:t>How Are Caspases Activated</a:t>
            </a:r>
            <a:endParaRPr lang="en-US" b="1">
              <a:latin typeface="Times" charset="0"/>
              <a:ea typeface="ＭＳ Ｐゴシック" charset="0"/>
              <a:cs typeface="ＭＳ Ｐゴシック" charset="0"/>
            </a:endParaRPr>
          </a:p>
        </p:txBody>
      </p:sp>
      <p:sp>
        <p:nvSpPr>
          <p:cNvPr id="63491" name="Rectangle 3"/>
          <p:cNvSpPr>
            <a:spLocks noGrp="1" noChangeArrowheads="1"/>
          </p:cNvSpPr>
          <p:nvPr>
            <p:ph type="body" idx="1"/>
          </p:nvPr>
        </p:nvSpPr>
        <p:spPr>
          <a:xfrm>
            <a:off x="533400" y="1066800"/>
            <a:ext cx="8001000" cy="1905000"/>
          </a:xfrm>
        </p:spPr>
        <p:txBody>
          <a:bodyPr/>
          <a:lstStyle/>
          <a:p>
            <a:r>
              <a:rPr lang="en-US" sz="2600" b="1">
                <a:solidFill>
                  <a:schemeClr val="bg1"/>
                </a:solidFill>
                <a:latin typeface="Times" charset="0"/>
                <a:ea typeface="ＭＳ Ｐゴシック" charset="0"/>
                <a:cs typeface="ＭＳ Ｐゴシック" charset="0"/>
              </a:rPr>
              <a:t>Xiao-dong Wang first set up an </a:t>
            </a:r>
            <a:r>
              <a:rPr lang="en-US" sz="2600" b="1" i="1">
                <a:solidFill>
                  <a:schemeClr val="bg1"/>
                </a:solidFill>
                <a:latin typeface="Times" charset="0"/>
                <a:ea typeface="ＭＳ Ｐゴシック" charset="0"/>
                <a:cs typeface="ＭＳ Ｐゴシック" charset="0"/>
              </a:rPr>
              <a:t>in vitro</a:t>
            </a:r>
            <a:r>
              <a:rPr lang="en-US" sz="2600" b="1">
                <a:solidFill>
                  <a:schemeClr val="bg1"/>
                </a:solidFill>
                <a:latin typeface="Times" charset="0"/>
                <a:ea typeface="ＭＳ Ｐゴシック" charset="0"/>
                <a:cs typeface="ＭＳ Ｐゴシック" charset="0"/>
              </a:rPr>
              <a:t> cell-free system to study the caspase activation process</a:t>
            </a:r>
          </a:p>
          <a:p>
            <a:r>
              <a:rPr lang="en-US" sz="2600" b="1">
                <a:solidFill>
                  <a:schemeClr val="bg1"/>
                </a:solidFill>
                <a:latin typeface="Times" charset="0"/>
                <a:ea typeface="ＭＳ Ｐゴシック" charset="0"/>
                <a:cs typeface="ＭＳ Ｐゴシック" charset="0"/>
              </a:rPr>
              <a:t>His group found that dATP can trigger caspase-3 activation in S100 Hela cell extracts.</a:t>
            </a:r>
          </a:p>
        </p:txBody>
      </p:sp>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950" y="3276600"/>
            <a:ext cx="240665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 Box 5"/>
          <p:cNvSpPr txBox="1">
            <a:spLocks noChangeArrowheads="1"/>
          </p:cNvSpPr>
          <p:nvPr/>
        </p:nvSpPr>
        <p:spPr bwMode="auto">
          <a:xfrm>
            <a:off x="2803525" y="665162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endParaRPr lang="en-US" sz="1400" b="1">
              <a:solidFill>
                <a:schemeClr val="bg1"/>
              </a:solidFill>
            </a:endParaRPr>
          </a:p>
        </p:txBody>
      </p:sp>
      <p:grpSp>
        <p:nvGrpSpPr>
          <p:cNvPr id="2" name="Group 6"/>
          <p:cNvGrpSpPr>
            <a:grpSpLocks/>
          </p:cNvGrpSpPr>
          <p:nvPr/>
        </p:nvGrpSpPr>
        <p:grpSpPr bwMode="auto">
          <a:xfrm>
            <a:off x="533400" y="3494088"/>
            <a:ext cx="4146550" cy="3128962"/>
            <a:chOff x="336" y="2201"/>
            <a:chExt cx="2612" cy="1971"/>
          </a:xfrm>
        </p:grpSpPr>
        <p:grpSp>
          <p:nvGrpSpPr>
            <p:cNvPr id="60423" name="Group 7"/>
            <p:cNvGrpSpPr>
              <a:grpSpLocks/>
            </p:cNvGrpSpPr>
            <p:nvPr/>
          </p:nvGrpSpPr>
          <p:grpSpPr bwMode="auto">
            <a:xfrm>
              <a:off x="336" y="2201"/>
              <a:ext cx="2612" cy="1645"/>
              <a:chOff x="336" y="2201"/>
              <a:chExt cx="2612" cy="1645"/>
            </a:xfrm>
          </p:grpSpPr>
          <p:sp>
            <p:nvSpPr>
              <p:cNvPr id="60425" name="Line 8"/>
              <p:cNvSpPr>
                <a:spLocks noChangeShapeType="1"/>
              </p:cNvSpPr>
              <p:nvPr/>
            </p:nvSpPr>
            <p:spPr bwMode="auto">
              <a:xfrm>
                <a:off x="1028" y="3168"/>
                <a:ext cx="144" cy="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60426" name="Group 9"/>
              <p:cNvGrpSpPr>
                <a:grpSpLocks/>
              </p:cNvGrpSpPr>
              <p:nvPr/>
            </p:nvGrpSpPr>
            <p:grpSpPr bwMode="auto">
              <a:xfrm>
                <a:off x="336" y="2201"/>
                <a:ext cx="2612" cy="1645"/>
                <a:chOff x="336" y="2201"/>
                <a:chExt cx="2612" cy="1645"/>
              </a:xfrm>
            </p:grpSpPr>
            <p:pic>
              <p:nvPicPr>
                <p:cNvPr id="6042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 y="2201"/>
                  <a:ext cx="1776" cy="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8" name="Text Box 11"/>
                <p:cNvSpPr txBox="1">
                  <a:spLocks noChangeArrowheads="1"/>
                </p:cNvSpPr>
                <p:nvPr/>
              </p:nvSpPr>
              <p:spPr bwMode="auto">
                <a:xfrm>
                  <a:off x="336" y="3022"/>
                  <a:ext cx="7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sz="1800" b="1" dirty="0">
                      <a:solidFill>
                        <a:srgbClr val="FFFF00"/>
                      </a:solidFill>
                    </a:rPr>
                    <a:t>Caspase-3</a:t>
                  </a:r>
                </a:p>
              </p:txBody>
            </p:sp>
          </p:grpSp>
        </p:grpSp>
        <p:sp>
          <p:nvSpPr>
            <p:cNvPr id="60424" name="Rectangle 12"/>
            <p:cNvSpPr>
              <a:spLocks noChangeArrowheads="1"/>
            </p:cNvSpPr>
            <p:nvPr/>
          </p:nvSpPr>
          <p:spPr bwMode="auto">
            <a:xfrm>
              <a:off x="864" y="3999"/>
              <a:ext cx="197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solidFill>
                    <a:schemeClr val="bg1"/>
                  </a:solidFill>
                </a:rPr>
                <a:t>Adapted from Liu et al. Cell 86 147-157, 1996</a:t>
              </a:r>
            </a:p>
          </p:txBody>
        </p:sp>
      </p:grpSp>
    </p:spTree>
    <p:extLst>
      <p:ext uri="{BB962C8B-B14F-4D97-AF65-F5344CB8AC3E}">
        <p14:creationId xmlns:p14="http://schemas.microsoft.com/office/powerpoint/2010/main" val="20393172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dissolve">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dissolve">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3492"/>
                                        </p:tgtEl>
                                        <p:attrNameLst>
                                          <p:attrName>style.visibility</p:attrName>
                                        </p:attrNameLst>
                                      </p:cBhvr>
                                      <p:to>
                                        <p:strVal val="visible"/>
                                      </p:to>
                                    </p:set>
                                    <p:animEffect transition="in" filter="dissolve">
                                      <p:cBhvr>
                                        <p:cTn id="22"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52400" y="304800"/>
            <a:ext cx="8915400" cy="914400"/>
          </a:xfrm>
        </p:spPr>
        <p:txBody>
          <a:bodyPr/>
          <a:lstStyle/>
          <a:p>
            <a:r>
              <a:rPr lang="en-US" sz="4000">
                <a:solidFill>
                  <a:schemeClr val="bg1"/>
                </a:solidFill>
                <a:latin typeface="Times" charset="0"/>
                <a:ea typeface="ＭＳ Ｐゴシック" charset="0"/>
                <a:cs typeface="ＭＳ Ｐゴシック" charset="0"/>
              </a:rPr>
              <a:t>Key Features of Bcl-2 Family Proteins</a:t>
            </a:r>
            <a:endParaRPr lang="en-US" sz="4800">
              <a:latin typeface="Times" charset="0"/>
              <a:ea typeface="ＭＳ Ｐゴシック" charset="0"/>
              <a:cs typeface="ＭＳ Ｐゴシック" charset="0"/>
            </a:endParaRPr>
          </a:p>
        </p:txBody>
      </p:sp>
      <p:sp>
        <p:nvSpPr>
          <p:cNvPr id="58371" name="Rectangle 3"/>
          <p:cNvSpPr>
            <a:spLocks noGrp="1" noChangeArrowheads="1"/>
          </p:cNvSpPr>
          <p:nvPr>
            <p:ph type="body" idx="1"/>
          </p:nvPr>
        </p:nvSpPr>
        <p:spPr>
          <a:xfrm>
            <a:off x="304800" y="1600200"/>
            <a:ext cx="8686800" cy="4267200"/>
          </a:xfrm>
        </p:spPr>
        <p:txBody>
          <a:bodyPr/>
          <a:lstStyle/>
          <a:p>
            <a:r>
              <a:rPr lang="en-US" sz="3000" b="1">
                <a:solidFill>
                  <a:schemeClr val="bg1"/>
                </a:solidFill>
                <a:latin typeface="Times" charset="0"/>
                <a:ea typeface="ＭＳ Ｐゴシック" charset="0"/>
                <a:cs typeface="ＭＳ Ｐゴシック" charset="0"/>
              </a:rPr>
              <a:t>They localize either inducibly or constitutively to outer membranes of mitochondria and nuclei, and membranes of ER</a:t>
            </a:r>
          </a:p>
          <a:p>
            <a:r>
              <a:rPr lang="en-US" sz="3000" b="1">
                <a:solidFill>
                  <a:srgbClr val="FFFF00"/>
                </a:solidFill>
                <a:latin typeface="Times" charset="0"/>
                <a:ea typeface="ＭＳ Ｐゴシック" charset="0"/>
                <a:cs typeface="ＭＳ Ｐゴシック" charset="0"/>
              </a:rPr>
              <a:t>They are capable of forming heterodimers with other family members, especially those with an amphipathic helical BH3 domain</a:t>
            </a:r>
            <a:endParaRPr lang="en-US" sz="3000" b="1">
              <a:solidFill>
                <a:schemeClr val="bg1"/>
              </a:solidFill>
              <a:latin typeface="Times" charset="0"/>
              <a:ea typeface="ＭＳ Ｐゴシック" charset="0"/>
              <a:cs typeface="ＭＳ Ｐゴシック" charset="0"/>
            </a:endParaRPr>
          </a:p>
          <a:p>
            <a:r>
              <a:rPr lang="en-US" sz="3000" b="1">
                <a:solidFill>
                  <a:srgbClr val="FF9900"/>
                </a:solidFill>
                <a:latin typeface="Times" charset="0"/>
                <a:ea typeface="ＭＳ Ｐゴシック" charset="0"/>
                <a:cs typeface="ＭＳ Ｐゴシック" charset="0"/>
              </a:rPr>
              <a:t>Some of them are capable of forming ion-conducting channels on synthetic membranes</a:t>
            </a:r>
            <a:r>
              <a:rPr lang="en-US" sz="3000" b="1">
                <a:solidFill>
                  <a:schemeClr val="bg1"/>
                </a:solidFill>
                <a:latin typeface="Times" charset="0"/>
                <a:ea typeface="ＭＳ Ｐゴシック" charset="0"/>
                <a:cs typeface="ＭＳ Ｐゴシック" charset="0"/>
              </a:rPr>
              <a:t>  </a:t>
            </a:r>
            <a:endParaRPr lang="en-US" sz="3000" b="1">
              <a:latin typeface="Times" charset="0"/>
              <a:ea typeface="ＭＳ Ｐゴシック" charset="0"/>
              <a:cs typeface="ＭＳ Ｐゴシック" charset="0"/>
            </a:endParaRPr>
          </a:p>
        </p:txBody>
      </p:sp>
    </p:spTree>
    <p:extLst>
      <p:ext uri="{BB962C8B-B14F-4D97-AF65-F5344CB8AC3E}">
        <p14:creationId xmlns:p14="http://schemas.microsoft.com/office/powerpoint/2010/main" val="11897735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219200" y="228600"/>
            <a:ext cx="6781800" cy="457200"/>
          </a:xfrm>
        </p:spPr>
        <p:txBody>
          <a:bodyPr/>
          <a:lstStyle/>
          <a:p>
            <a:r>
              <a:rPr lang="en-US" sz="4000" b="1" dirty="0">
                <a:solidFill>
                  <a:schemeClr val="tx1"/>
                </a:solidFill>
                <a:latin typeface="Times" charset="0"/>
                <a:ea typeface="ＭＳ Ｐゴシック" charset="0"/>
                <a:cs typeface="ＭＳ Ｐゴシック" charset="0"/>
              </a:rPr>
              <a:t>Structures of </a:t>
            </a:r>
            <a:r>
              <a:rPr lang="en-US" sz="4000" b="1" dirty="0" err="1">
                <a:solidFill>
                  <a:schemeClr val="tx1"/>
                </a:solidFill>
                <a:latin typeface="Times" charset="0"/>
                <a:ea typeface="ＭＳ Ｐゴシック" charset="0"/>
                <a:cs typeface="ＭＳ Ｐゴシック" charset="0"/>
              </a:rPr>
              <a:t>Bcl-xL</a:t>
            </a:r>
            <a:r>
              <a:rPr lang="en-US" sz="4000" b="1" dirty="0">
                <a:solidFill>
                  <a:schemeClr val="tx1"/>
                </a:solidFill>
                <a:latin typeface="Times" charset="0"/>
                <a:ea typeface="ＭＳ Ｐゴシック" charset="0"/>
                <a:cs typeface="ＭＳ Ｐゴシック" charset="0"/>
              </a:rPr>
              <a:t> and Bid</a:t>
            </a:r>
            <a:endParaRPr lang="en-US" dirty="0">
              <a:solidFill>
                <a:schemeClr val="tx1"/>
              </a:solidFill>
              <a:latin typeface="Times" charset="0"/>
              <a:ea typeface="ＭＳ Ｐゴシック" charset="0"/>
              <a:cs typeface="ＭＳ Ｐゴシック" charset="0"/>
            </a:endParaRPr>
          </a:p>
        </p:txBody>
      </p:sp>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3683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371600"/>
            <a:ext cx="39624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5"/>
          <p:cNvSpPr>
            <a:spLocks noChangeArrowheads="1"/>
          </p:cNvSpPr>
          <p:nvPr/>
        </p:nvSpPr>
        <p:spPr bwMode="auto">
          <a:xfrm>
            <a:off x="4648200" y="6355432"/>
            <a:ext cx="3303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0" fontAlgn="base" hangingPunct="0">
              <a:spcBef>
                <a:spcPct val="0"/>
              </a:spcBef>
              <a:spcAft>
                <a:spcPct val="0"/>
              </a:spcAft>
            </a:pPr>
            <a:r>
              <a:rPr lang="en-US" sz="1200" b="1">
                <a:latin typeface="Times" charset="0"/>
                <a:ea typeface="ＭＳ Ｐゴシック" charset="0"/>
                <a:cs typeface="ＭＳ Ｐゴシック" charset="0"/>
              </a:rPr>
              <a:t>Adapted from Chou et al., Cell, 1322-1226, 1999</a:t>
            </a:r>
          </a:p>
        </p:txBody>
      </p:sp>
      <p:pic>
        <p:nvPicPr>
          <p:cNvPr id="5427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517232"/>
            <a:ext cx="350520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TextBox 7"/>
          <p:cNvSpPr txBox="1">
            <a:spLocks noChangeArrowheads="1"/>
          </p:cNvSpPr>
          <p:nvPr/>
        </p:nvSpPr>
        <p:spPr bwMode="auto">
          <a:xfrm>
            <a:off x="1773238" y="5713313"/>
            <a:ext cx="534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defTabSz="914400" eaLnBrk="0" fontAlgn="base" hangingPunct="0">
              <a:spcBef>
                <a:spcPct val="0"/>
              </a:spcBef>
              <a:spcAft>
                <a:spcPct val="0"/>
              </a:spcAft>
            </a:pPr>
            <a:r>
              <a:rPr lang="en-US" sz="1400" b="1" dirty="0"/>
              <a:t>BH3</a:t>
            </a:r>
          </a:p>
        </p:txBody>
      </p:sp>
      <p:sp>
        <p:nvSpPr>
          <p:cNvPr id="54280" name="TextBox 8"/>
          <p:cNvSpPr txBox="1">
            <a:spLocks noChangeArrowheads="1"/>
          </p:cNvSpPr>
          <p:nvPr/>
        </p:nvSpPr>
        <p:spPr bwMode="auto">
          <a:xfrm>
            <a:off x="6269038" y="5661248"/>
            <a:ext cx="534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defTabSz="914400" eaLnBrk="0" fontAlgn="base" hangingPunct="0">
              <a:spcBef>
                <a:spcPct val="0"/>
              </a:spcBef>
              <a:spcAft>
                <a:spcPct val="0"/>
              </a:spcAft>
            </a:pPr>
            <a:r>
              <a:rPr lang="en-US" sz="1400" b="1" dirty="0"/>
              <a:t>BH3</a:t>
            </a:r>
          </a:p>
        </p:txBody>
      </p:sp>
      <p:grpSp>
        <p:nvGrpSpPr>
          <p:cNvPr id="54281" name="Group 10"/>
          <p:cNvGrpSpPr>
            <a:grpSpLocks/>
          </p:cNvGrpSpPr>
          <p:nvPr/>
        </p:nvGrpSpPr>
        <p:grpSpPr bwMode="auto">
          <a:xfrm>
            <a:off x="4876800" y="5517232"/>
            <a:ext cx="3429000" cy="177800"/>
            <a:chOff x="4572000" y="5842277"/>
            <a:chExt cx="3962400" cy="253723"/>
          </a:xfrm>
        </p:grpSpPr>
        <p:pic>
          <p:nvPicPr>
            <p:cNvPr id="54282"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842277"/>
              <a:ext cx="3962400" cy="25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3" name="Rectangle 9"/>
            <p:cNvSpPr>
              <a:spLocks noChangeArrowheads="1"/>
            </p:cNvSpPr>
            <p:nvPr/>
          </p:nvSpPr>
          <p:spPr bwMode="auto">
            <a:xfrm>
              <a:off x="6324601" y="5909732"/>
              <a:ext cx="325966" cy="110068"/>
            </a:xfrm>
            <a:prstGeom prst="rect">
              <a:avLst/>
            </a:prstGeom>
            <a:solidFill>
              <a:schemeClr val="accent2"/>
            </a:solidFill>
            <a:ln w="9525">
              <a:solidFill>
                <a:schemeClr val="tx1"/>
              </a:solidFill>
              <a:round/>
              <a:headEnd/>
              <a:tailEnd/>
            </a:ln>
          </p:spPr>
          <p:txBody>
            <a:bodyPr/>
            <a:lstStyle/>
            <a:p>
              <a:pPr defTabSz="914400" eaLnBrk="0" fontAlgn="base" hangingPunct="0">
                <a:spcBef>
                  <a:spcPct val="0"/>
                </a:spcBef>
                <a:spcAft>
                  <a:spcPct val="0"/>
                </a:spcAft>
              </a:pPr>
              <a:endParaRPr lang="en-US" sz="2400">
                <a:solidFill>
                  <a:srgbClr val="FFFFFF"/>
                </a:solidFill>
                <a:latin typeface="Times" charset="0"/>
                <a:ea typeface="ＭＳ Ｐゴシック" charset="0"/>
                <a:cs typeface="ＭＳ Ｐゴシック" charset="0"/>
              </a:endParaRPr>
            </a:p>
          </p:txBody>
        </p:sp>
      </p:grpSp>
    </p:spTree>
    <p:extLst>
      <p:ext uri="{BB962C8B-B14F-4D97-AF65-F5344CB8AC3E}">
        <p14:creationId xmlns:p14="http://schemas.microsoft.com/office/powerpoint/2010/main" val="22710812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36650"/>
            <a:ext cx="54864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 Box 3"/>
          <p:cNvSpPr txBox="1">
            <a:spLocks noChangeArrowheads="1"/>
          </p:cNvSpPr>
          <p:nvPr/>
        </p:nvSpPr>
        <p:spPr bwMode="auto">
          <a:xfrm>
            <a:off x="1143000" y="228600"/>
            <a:ext cx="652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defTabSz="914400" eaLnBrk="0" fontAlgn="base" hangingPunct="0">
              <a:spcBef>
                <a:spcPct val="0"/>
              </a:spcBef>
              <a:spcAft>
                <a:spcPct val="0"/>
              </a:spcAft>
            </a:pPr>
            <a:r>
              <a:rPr lang="en-US" sz="3200" b="1" dirty="0">
                <a:solidFill>
                  <a:srgbClr val="000000"/>
                </a:solidFill>
              </a:rPr>
              <a:t>Structure of the </a:t>
            </a:r>
            <a:r>
              <a:rPr lang="en-US" sz="3200" b="1" dirty="0" err="1">
                <a:solidFill>
                  <a:srgbClr val="000000"/>
                </a:solidFill>
              </a:rPr>
              <a:t>Bcl</a:t>
            </a:r>
            <a:r>
              <a:rPr lang="en-US" sz="3200" b="1" dirty="0">
                <a:solidFill>
                  <a:srgbClr val="000000"/>
                </a:solidFill>
              </a:rPr>
              <a:t>-xl/</a:t>
            </a:r>
            <a:r>
              <a:rPr lang="en-US" sz="3200" b="1" dirty="0" err="1">
                <a:solidFill>
                  <a:srgbClr val="000000"/>
                </a:solidFill>
              </a:rPr>
              <a:t>Bak</a:t>
            </a:r>
            <a:r>
              <a:rPr lang="en-US" sz="3200" b="1" dirty="0">
                <a:solidFill>
                  <a:srgbClr val="000000"/>
                </a:solidFill>
              </a:rPr>
              <a:t> Complex</a:t>
            </a:r>
          </a:p>
        </p:txBody>
      </p:sp>
    </p:spTree>
    <p:extLst>
      <p:ext uri="{BB962C8B-B14F-4D97-AF65-F5344CB8AC3E}">
        <p14:creationId xmlns:p14="http://schemas.microsoft.com/office/powerpoint/2010/main" val="8609519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3400" y="533400"/>
            <a:ext cx="7924800" cy="762000"/>
          </a:xfrm>
        </p:spPr>
        <p:txBody>
          <a:bodyPr/>
          <a:lstStyle/>
          <a:p>
            <a:r>
              <a:rPr lang="en-US" sz="4000" b="1">
                <a:solidFill>
                  <a:schemeClr val="bg1"/>
                </a:solidFill>
                <a:latin typeface="Times" charset="0"/>
                <a:ea typeface="ＭＳ Ｐゴシック" charset="0"/>
                <a:cs typeface="ＭＳ Ｐゴシック" charset="0"/>
              </a:rPr>
              <a:t>Bcl-2 Family Proteins and Cancer</a:t>
            </a:r>
            <a:endParaRPr lang="en-US" sz="4000" b="1">
              <a:latin typeface="Times" charset="0"/>
              <a:ea typeface="ＭＳ Ｐゴシック" charset="0"/>
              <a:cs typeface="ＭＳ Ｐゴシック" charset="0"/>
            </a:endParaRPr>
          </a:p>
        </p:txBody>
      </p:sp>
      <p:sp>
        <p:nvSpPr>
          <p:cNvPr id="57347" name="Rectangle 3"/>
          <p:cNvSpPr>
            <a:spLocks noGrp="1" noChangeArrowheads="1"/>
          </p:cNvSpPr>
          <p:nvPr>
            <p:ph type="body" idx="1"/>
          </p:nvPr>
        </p:nvSpPr>
        <p:spPr>
          <a:xfrm>
            <a:off x="395536" y="1556792"/>
            <a:ext cx="8352928" cy="4608512"/>
          </a:xfrm>
        </p:spPr>
        <p:txBody>
          <a:bodyPr/>
          <a:lstStyle/>
          <a:p>
            <a:r>
              <a:rPr lang="en-US" b="1" dirty="0">
                <a:solidFill>
                  <a:schemeClr val="bg1"/>
                </a:solidFill>
                <a:latin typeface="Times" charset="0"/>
                <a:ea typeface="ＭＳ Ｐゴシック" charset="0"/>
                <a:cs typeface="ＭＳ Ｐゴシック" charset="0"/>
              </a:rPr>
              <a:t>Overexpression of Bcl-2 caused follicular lymphomas </a:t>
            </a:r>
          </a:p>
          <a:p>
            <a:r>
              <a:rPr lang="en-US" b="1" dirty="0">
                <a:solidFill>
                  <a:schemeClr val="bg1"/>
                </a:solidFill>
                <a:latin typeface="Times" charset="0"/>
                <a:ea typeface="ＭＳ Ｐゴシック" charset="0"/>
                <a:cs typeface="ＭＳ Ｐゴシック" charset="0"/>
              </a:rPr>
              <a:t>Mutations in </a:t>
            </a:r>
            <a:r>
              <a:rPr lang="en-US" b="1" dirty="0" err="1">
                <a:solidFill>
                  <a:schemeClr val="bg1"/>
                </a:solidFill>
                <a:latin typeface="Times" charset="0"/>
                <a:ea typeface="ＭＳ Ｐゴシック" charset="0"/>
                <a:cs typeface="ＭＳ Ｐゴシック" charset="0"/>
              </a:rPr>
              <a:t>Bax</a:t>
            </a:r>
            <a:r>
              <a:rPr lang="en-US" b="1" dirty="0">
                <a:solidFill>
                  <a:schemeClr val="bg1"/>
                </a:solidFill>
                <a:latin typeface="Times" charset="0"/>
                <a:ea typeface="ＭＳ Ｐゴシック" charset="0"/>
                <a:cs typeface="ＭＳ Ｐゴシック" charset="0"/>
              </a:rPr>
              <a:t> cause human gastrointestinal cancer and some </a:t>
            </a:r>
            <a:r>
              <a:rPr lang="en-US" b="1" dirty="0" err="1">
                <a:solidFill>
                  <a:schemeClr val="bg1"/>
                </a:solidFill>
                <a:latin typeface="Times" charset="0"/>
                <a:ea typeface="ＭＳ Ｐゴシック" charset="0"/>
                <a:cs typeface="ＭＳ Ｐゴシック" charset="0"/>
              </a:rPr>
              <a:t>leukemias</a:t>
            </a:r>
            <a:r>
              <a:rPr lang="en-US" b="1" dirty="0">
                <a:solidFill>
                  <a:schemeClr val="bg1"/>
                </a:solidFill>
                <a:latin typeface="Times" charset="0"/>
                <a:ea typeface="ＭＳ Ｐゴシック" charset="0"/>
                <a:cs typeface="ＭＳ Ｐゴシック" charset="0"/>
              </a:rPr>
              <a:t>.</a:t>
            </a:r>
          </a:p>
          <a:p>
            <a:r>
              <a:rPr lang="en-US" b="1" dirty="0">
                <a:solidFill>
                  <a:schemeClr val="bg1"/>
                </a:solidFill>
                <a:latin typeface="Times" charset="0"/>
                <a:ea typeface="ＭＳ Ｐゴシック" charset="0"/>
                <a:cs typeface="ＭＳ Ｐゴシック" charset="0"/>
              </a:rPr>
              <a:t>In many tumor cell lines, the expression levels of pro- and anti-apoptotic Bcl-2 family members are altered.</a:t>
            </a:r>
          </a:p>
        </p:txBody>
      </p:sp>
    </p:spTree>
    <p:extLst>
      <p:ext uri="{BB962C8B-B14F-4D97-AF65-F5344CB8AC3E}">
        <p14:creationId xmlns:p14="http://schemas.microsoft.com/office/powerpoint/2010/main" val="23519473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14400" y="0"/>
            <a:ext cx="7239000" cy="762000"/>
          </a:xfrm>
        </p:spPr>
        <p:txBody>
          <a:bodyPr/>
          <a:lstStyle/>
          <a:p>
            <a:r>
              <a:rPr lang="en-US" altLang="zh-CN" sz="3600" b="1" dirty="0">
                <a:solidFill>
                  <a:srgbClr val="000000"/>
                </a:solidFill>
                <a:latin typeface="Times" charset="0"/>
                <a:ea typeface="宋体" charset="0"/>
                <a:cs typeface="宋体" charset="0"/>
              </a:rPr>
              <a:t>Model for </a:t>
            </a:r>
            <a:r>
              <a:rPr lang="en-US" altLang="zh-CN" sz="3600" b="1" dirty="0" err="1">
                <a:solidFill>
                  <a:srgbClr val="000000"/>
                </a:solidFill>
                <a:latin typeface="Times" charset="0"/>
                <a:ea typeface="宋体" charset="0"/>
                <a:cs typeface="宋体" charset="0"/>
              </a:rPr>
              <a:t>Caspase</a:t>
            </a:r>
            <a:r>
              <a:rPr lang="en-US" altLang="zh-CN" sz="3600" b="1" dirty="0">
                <a:solidFill>
                  <a:srgbClr val="000000"/>
                </a:solidFill>
                <a:latin typeface="Times" charset="0"/>
                <a:ea typeface="宋体" charset="0"/>
                <a:cs typeface="宋体" charset="0"/>
              </a:rPr>
              <a:t> Activation</a:t>
            </a:r>
            <a:endParaRPr lang="en-US" altLang="zh-CN" dirty="0">
              <a:solidFill>
                <a:srgbClr val="000000"/>
              </a:solidFill>
              <a:latin typeface="Times" charset="0"/>
              <a:ea typeface="宋体" charset="0"/>
              <a:cs typeface="宋体" charset="0"/>
            </a:endParaRP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36712"/>
            <a:ext cx="7391400"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4"/>
          <p:cNvSpPr>
            <a:spLocks noChangeArrowheads="1"/>
          </p:cNvSpPr>
          <p:nvPr/>
        </p:nvSpPr>
        <p:spPr bwMode="auto">
          <a:xfrm>
            <a:off x="5475288" y="6553200"/>
            <a:ext cx="367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0" fontAlgn="base" hangingPunct="0">
              <a:spcBef>
                <a:spcPct val="0"/>
              </a:spcBef>
              <a:spcAft>
                <a:spcPct val="0"/>
              </a:spcAft>
            </a:pPr>
            <a:r>
              <a:rPr lang="en-US" altLang="zh-CN" sz="1400">
                <a:solidFill>
                  <a:srgbClr val="000000"/>
                </a:solidFill>
                <a:latin typeface="Times" charset="0"/>
                <a:ea typeface="宋体" charset="0"/>
                <a:cs typeface="宋体" charset="0"/>
              </a:rPr>
              <a:t>Adapted from Zou et al. Cell 86 147-157, 1997</a:t>
            </a:r>
          </a:p>
        </p:txBody>
      </p:sp>
      <p:sp>
        <p:nvSpPr>
          <p:cNvPr id="65542" name="Rectangle 6"/>
          <p:cNvSpPr>
            <a:spLocks noChangeArrowheads="1"/>
          </p:cNvSpPr>
          <p:nvPr/>
        </p:nvSpPr>
        <p:spPr bwMode="auto">
          <a:xfrm>
            <a:off x="4499992" y="2708920"/>
            <a:ext cx="372616" cy="457200"/>
          </a:xfrm>
          <a:prstGeom prst="rect">
            <a:avLst/>
          </a:prstGeom>
          <a:solidFill>
            <a:schemeClr val="bg1"/>
          </a:solidFill>
          <a:ln w="9525">
            <a:solidFill>
              <a:schemeClr val="bg1"/>
            </a:solidFill>
            <a:miter lim="800000"/>
            <a:headEnd/>
            <a:tailEnd/>
          </a:ln>
        </p:spPr>
        <p:txBody>
          <a:bodyPr wrap="none" anchor="ctr"/>
          <a:lstStyle/>
          <a:p>
            <a:pPr defTabSz="914400" eaLnBrk="0" fontAlgn="base" hangingPunct="0">
              <a:spcBef>
                <a:spcPct val="0"/>
              </a:spcBef>
              <a:spcAft>
                <a:spcPct val="0"/>
              </a:spcAft>
            </a:pPr>
            <a:endParaRPr lang="en-US" sz="2400">
              <a:solidFill>
                <a:srgbClr val="000000"/>
              </a:solidFill>
              <a:latin typeface="Times" charset="0"/>
              <a:ea typeface="ＭＳ Ｐゴシック" charset="0"/>
              <a:cs typeface="ＭＳ Ｐゴシック" charset="0"/>
            </a:endParaRPr>
          </a:p>
        </p:txBody>
      </p:sp>
      <p:cxnSp>
        <p:nvCxnSpPr>
          <p:cNvPr id="3" name="Straight Connector 2"/>
          <p:cNvCxnSpPr/>
          <p:nvPr/>
        </p:nvCxnSpPr>
        <p:spPr bwMode="auto">
          <a:xfrm>
            <a:off x="4512568" y="2780928"/>
            <a:ext cx="216024"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5" name="Straight Connector 4"/>
          <p:cNvCxnSpPr/>
          <p:nvPr/>
        </p:nvCxnSpPr>
        <p:spPr bwMode="auto">
          <a:xfrm>
            <a:off x="4629560" y="2780928"/>
            <a:ext cx="0" cy="288032"/>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6" name="TextBox 5"/>
          <p:cNvSpPr txBox="1"/>
          <p:nvPr/>
        </p:nvSpPr>
        <p:spPr>
          <a:xfrm>
            <a:off x="4506352" y="2996952"/>
            <a:ext cx="321272" cy="461665"/>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8895943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0"/>
            <a:ext cx="7772400" cy="1143000"/>
          </a:xfrm>
        </p:spPr>
        <p:txBody>
          <a:bodyPr/>
          <a:lstStyle/>
          <a:p>
            <a:r>
              <a:rPr lang="en-US" altLang="zh-CN" sz="3600" b="1">
                <a:solidFill>
                  <a:srgbClr val="FFFF00"/>
                </a:solidFill>
                <a:latin typeface="Times" charset="0"/>
                <a:ea typeface="宋体" charset="0"/>
                <a:cs typeface="宋体" charset="0"/>
              </a:rPr>
              <a:t>What controls cytochrome c release?</a:t>
            </a:r>
          </a:p>
        </p:txBody>
      </p:sp>
      <p:pic>
        <p:nvPicPr>
          <p:cNvPr id="98307" name="Picture 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19200"/>
            <a:ext cx="393382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4"/>
          <p:cNvSpPr txBox="1">
            <a:spLocks noChangeArrowheads="1"/>
          </p:cNvSpPr>
          <p:nvPr/>
        </p:nvSpPr>
        <p:spPr bwMode="auto">
          <a:xfrm>
            <a:off x="5410200" y="64008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defTabSz="914400" eaLnBrk="0" fontAlgn="base" hangingPunct="0">
              <a:spcBef>
                <a:spcPct val="50000"/>
              </a:spcBef>
              <a:spcAft>
                <a:spcPct val="0"/>
              </a:spcAft>
            </a:pPr>
            <a:r>
              <a:rPr lang="en-US" altLang="zh-CN" sz="1600">
                <a:solidFill>
                  <a:srgbClr val="FFFF00"/>
                </a:solidFill>
                <a:latin typeface="Arial" charset="0"/>
                <a:ea typeface="宋体" charset="0"/>
                <a:cs typeface="宋体" charset="0"/>
              </a:rPr>
              <a:t>Yang et al.  Science 275, 1129, 1997</a:t>
            </a:r>
            <a:endParaRPr lang="en-US" altLang="zh-CN">
              <a:solidFill>
                <a:srgbClr val="333333"/>
              </a:solidFill>
              <a:latin typeface="Arial" charset="0"/>
              <a:ea typeface="宋体" charset="0"/>
              <a:cs typeface="宋体" charset="0"/>
            </a:endParaRPr>
          </a:p>
        </p:txBody>
      </p:sp>
    </p:spTree>
    <p:extLst>
      <p:ext uri="{BB962C8B-B14F-4D97-AF65-F5344CB8AC3E}">
        <p14:creationId xmlns:p14="http://schemas.microsoft.com/office/powerpoint/2010/main" val="31370284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8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143000" y="152400"/>
            <a:ext cx="7239000" cy="762000"/>
          </a:xfrm>
        </p:spPr>
        <p:txBody>
          <a:bodyPr/>
          <a:lstStyle/>
          <a:p>
            <a:r>
              <a:rPr lang="en-US" altLang="zh-CN" sz="3600" b="1">
                <a:solidFill>
                  <a:srgbClr val="FFFF00"/>
                </a:solidFill>
                <a:latin typeface="Times" charset="0"/>
                <a:ea typeface="宋体" charset="0"/>
                <a:cs typeface="宋体" charset="0"/>
              </a:rPr>
              <a:t>Bcl-2 prevents cytochrome c release from mitochondria</a:t>
            </a:r>
            <a:endParaRPr lang="en-US" altLang="zh-CN">
              <a:solidFill>
                <a:srgbClr val="FFFF00"/>
              </a:solidFill>
              <a:latin typeface="Times" charset="0"/>
              <a:ea typeface="宋体" charset="0"/>
              <a:cs typeface="宋体" charset="0"/>
            </a:endParaRPr>
          </a:p>
        </p:txBody>
      </p:sp>
      <p:pic>
        <p:nvPicPr>
          <p:cNvPr id="69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43000"/>
            <a:ext cx="7391400"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4572000" y="2971800"/>
            <a:ext cx="381000" cy="609600"/>
            <a:chOff x="2880" y="1728"/>
            <a:chExt cx="240" cy="384"/>
          </a:xfrm>
        </p:grpSpPr>
        <p:sp>
          <p:nvSpPr>
            <p:cNvPr id="69637" name="Rectangle 5"/>
            <p:cNvSpPr>
              <a:spLocks noChangeArrowheads="1"/>
            </p:cNvSpPr>
            <p:nvPr/>
          </p:nvSpPr>
          <p:spPr bwMode="auto">
            <a:xfrm>
              <a:off x="2880" y="1728"/>
              <a:ext cx="144" cy="288"/>
            </a:xfrm>
            <a:prstGeom prst="rect">
              <a:avLst/>
            </a:prstGeom>
            <a:solidFill>
              <a:schemeClr val="bg1"/>
            </a:solidFill>
            <a:ln w="9525">
              <a:solidFill>
                <a:schemeClr val="bg1"/>
              </a:solidFill>
              <a:miter lim="800000"/>
              <a:headEnd/>
              <a:tailEnd/>
            </a:ln>
          </p:spPr>
          <p:txBody>
            <a:bodyPr wrap="none" anchor="ctr"/>
            <a:lstStyle/>
            <a:p>
              <a:pPr defTabSz="914400" eaLnBrk="0" fontAlgn="base" hangingPunct="0">
                <a:spcBef>
                  <a:spcPct val="0"/>
                </a:spcBef>
                <a:spcAft>
                  <a:spcPct val="0"/>
                </a:spcAft>
              </a:pPr>
              <a:endParaRPr lang="en-US" sz="2400">
                <a:solidFill>
                  <a:srgbClr val="000000"/>
                </a:solidFill>
                <a:latin typeface="Times" charset="0"/>
                <a:ea typeface="ＭＳ Ｐゴシック" charset="0"/>
                <a:cs typeface="ＭＳ Ｐゴシック" charset="0"/>
              </a:endParaRPr>
            </a:p>
          </p:txBody>
        </p:sp>
        <p:sp>
          <p:nvSpPr>
            <p:cNvPr id="69638" name="Rectangle 6"/>
            <p:cNvSpPr>
              <a:spLocks noChangeArrowheads="1"/>
            </p:cNvSpPr>
            <p:nvPr/>
          </p:nvSpPr>
          <p:spPr bwMode="auto">
            <a:xfrm>
              <a:off x="2976" y="1824"/>
              <a:ext cx="144" cy="288"/>
            </a:xfrm>
            <a:prstGeom prst="rect">
              <a:avLst/>
            </a:prstGeom>
            <a:solidFill>
              <a:schemeClr val="bg1"/>
            </a:solidFill>
            <a:ln w="9525">
              <a:solidFill>
                <a:schemeClr val="bg1"/>
              </a:solidFill>
              <a:miter lim="800000"/>
              <a:headEnd/>
              <a:tailEnd/>
            </a:ln>
          </p:spPr>
          <p:txBody>
            <a:bodyPr wrap="none" anchor="ctr"/>
            <a:lstStyle/>
            <a:p>
              <a:pPr defTabSz="914400" eaLnBrk="0" fontAlgn="base" hangingPunct="0">
                <a:spcBef>
                  <a:spcPct val="0"/>
                </a:spcBef>
                <a:spcAft>
                  <a:spcPct val="0"/>
                </a:spcAft>
              </a:pPr>
              <a:endParaRPr lang="en-US" sz="2400">
                <a:solidFill>
                  <a:srgbClr val="000000"/>
                </a:solidFill>
                <a:latin typeface="Times" charset="0"/>
                <a:ea typeface="ＭＳ Ｐゴシック" charset="0"/>
                <a:cs typeface="ＭＳ Ｐゴシック" charset="0"/>
              </a:endParaRPr>
            </a:p>
          </p:txBody>
        </p:sp>
      </p:grpSp>
    </p:spTree>
    <p:extLst>
      <p:ext uri="{BB962C8B-B14F-4D97-AF65-F5344CB8AC3E}">
        <p14:creationId xmlns:p14="http://schemas.microsoft.com/office/powerpoint/2010/main" val="14303316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005138" y="2871788"/>
            <a:ext cx="1746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c</a:t>
            </a:r>
            <a:endParaRPr lang="en-US" smtClean="0">
              <a:solidFill>
                <a:srgbClr val="000000"/>
              </a:solidFill>
            </a:endParaRPr>
          </a:p>
        </p:txBody>
      </p:sp>
      <p:sp>
        <p:nvSpPr>
          <p:cNvPr id="64514" name="Rectangle 3"/>
          <p:cNvSpPr>
            <a:spLocks noChangeArrowheads="1"/>
          </p:cNvSpPr>
          <p:nvPr/>
        </p:nvSpPr>
        <p:spPr bwMode="auto">
          <a:xfrm>
            <a:off x="3178175" y="2871788"/>
            <a:ext cx="1746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e</a:t>
            </a:r>
            <a:endParaRPr lang="en-US" smtClean="0">
              <a:solidFill>
                <a:srgbClr val="000000"/>
              </a:solidFill>
            </a:endParaRPr>
          </a:p>
        </p:txBody>
      </p:sp>
      <p:sp>
        <p:nvSpPr>
          <p:cNvPr id="64515" name="Rectangle 4"/>
          <p:cNvSpPr>
            <a:spLocks noChangeArrowheads="1"/>
          </p:cNvSpPr>
          <p:nvPr/>
        </p:nvSpPr>
        <p:spPr bwMode="auto">
          <a:xfrm>
            <a:off x="3351213" y="2871788"/>
            <a:ext cx="2190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d</a:t>
            </a:r>
            <a:endParaRPr lang="en-US" smtClean="0">
              <a:solidFill>
                <a:srgbClr val="000000"/>
              </a:solidFill>
            </a:endParaRPr>
          </a:p>
        </p:txBody>
      </p:sp>
      <p:sp>
        <p:nvSpPr>
          <p:cNvPr id="64516" name="Rectangle 5"/>
          <p:cNvSpPr>
            <a:spLocks noChangeArrowheads="1"/>
          </p:cNvSpPr>
          <p:nvPr/>
        </p:nvSpPr>
        <p:spPr bwMode="auto">
          <a:xfrm>
            <a:off x="3568700" y="2871788"/>
            <a:ext cx="1539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a:t>
            </a:r>
            <a:endParaRPr lang="en-US" smtClean="0">
              <a:solidFill>
                <a:srgbClr val="000000"/>
              </a:solidFill>
            </a:endParaRPr>
          </a:p>
        </p:txBody>
      </p:sp>
      <p:sp>
        <p:nvSpPr>
          <p:cNvPr id="64517" name="Rectangle 6"/>
          <p:cNvSpPr>
            <a:spLocks noChangeArrowheads="1"/>
          </p:cNvSpPr>
          <p:nvPr/>
        </p:nvSpPr>
        <p:spPr bwMode="auto">
          <a:xfrm>
            <a:off x="3714750" y="2871788"/>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9</a:t>
            </a:r>
            <a:endParaRPr lang="en-US" smtClean="0">
              <a:solidFill>
                <a:srgbClr val="000000"/>
              </a:solidFill>
            </a:endParaRPr>
          </a:p>
        </p:txBody>
      </p:sp>
      <p:sp>
        <p:nvSpPr>
          <p:cNvPr id="64518" name="Rectangle 7"/>
          <p:cNvSpPr>
            <a:spLocks noChangeArrowheads="1"/>
          </p:cNvSpPr>
          <p:nvPr/>
        </p:nvSpPr>
        <p:spPr bwMode="auto">
          <a:xfrm>
            <a:off x="4011613" y="3100388"/>
            <a:ext cx="309562" cy="36512"/>
          </a:xfrm>
          <a:prstGeom prst="rect">
            <a:avLst/>
          </a:prstGeom>
          <a:solidFill>
            <a:srgbClr val="FFE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sp>
        <p:nvSpPr>
          <p:cNvPr id="64519" name="Rectangle 8"/>
          <p:cNvSpPr>
            <a:spLocks noChangeArrowheads="1"/>
          </p:cNvSpPr>
          <p:nvPr/>
        </p:nvSpPr>
        <p:spPr bwMode="auto">
          <a:xfrm>
            <a:off x="4302125" y="3003550"/>
            <a:ext cx="26988" cy="244475"/>
          </a:xfrm>
          <a:prstGeom prst="rect">
            <a:avLst/>
          </a:prstGeom>
          <a:solidFill>
            <a:srgbClr val="FFE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sp>
        <p:nvSpPr>
          <p:cNvPr id="64520" name="Rectangle 9"/>
          <p:cNvSpPr>
            <a:spLocks noChangeArrowheads="1"/>
          </p:cNvSpPr>
          <p:nvPr/>
        </p:nvSpPr>
        <p:spPr bwMode="auto">
          <a:xfrm>
            <a:off x="5945188" y="2798763"/>
            <a:ext cx="1746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c</a:t>
            </a:r>
            <a:endParaRPr lang="en-US" smtClean="0">
              <a:solidFill>
                <a:srgbClr val="000000"/>
              </a:solidFill>
            </a:endParaRPr>
          </a:p>
        </p:txBody>
      </p:sp>
      <p:sp>
        <p:nvSpPr>
          <p:cNvPr id="64521" name="Rectangle 10"/>
          <p:cNvSpPr>
            <a:spLocks noChangeArrowheads="1"/>
          </p:cNvSpPr>
          <p:nvPr/>
        </p:nvSpPr>
        <p:spPr bwMode="auto">
          <a:xfrm>
            <a:off x="6118225" y="2798763"/>
            <a:ext cx="1746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e</a:t>
            </a:r>
            <a:endParaRPr lang="en-US" smtClean="0">
              <a:solidFill>
                <a:srgbClr val="000000"/>
              </a:solidFill>
            </a:endParaRPr>
          </a:p>
        </p:txBody>
      </p:sp>
      <p:sp>
        <p:nvSpPr>
          <p:cNvPr id="64522" name="Rectangle 11"/>
          <p:cNvSpPr>
            <a:spLocks noChangeArrowheads="1"/>
          </p:cNvSpPr>
          <p:nvPr/>
        </p:nvSpPr>
        <p:spPr bwMode="auto">
          <a:xfrm>
            <a:off x="6289675" y="2798763"/>
            <a:ext cx="2190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d</a:t>
            </a:r>
            <a:endParaRPr lang="en-US" smtClean="0">
              <a:solidFill>
                <a:srgbClr val="000000"/>
              </a:solidFill>
            </a:endParaRPr>
          </a:p>
        </p:txBody>
      </p:sp>
      <p:sp>
        <p:nvSpPr>
          <p:cNvPr id="64523" name="Rectangle 12"/>
          <p:cNvSpPr>
            <a:spLocks noChangeArrowheads="1"/>
          </p:cNvSpPr>
          <p:nvPr/>
        </p:nvSpPr>
        <p:spPr bwMode="auto">
          <a:xfrm>
            <a:off x="6508750" y="2798763"/>
            <a:ext cx="1539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a:t>
            </a:r>
            <a:endParaRPr lang="en-US" smtClean="0">
              <a:solidFill>
                <a:srgbClr val="000000"/>
              </a:solidFill>
            </a:endParaRPr>
          </a:p>
        </p:txBody>
      </p:sp>
      <p:sp>
        <p:nvSpPr>
          <p:cNvPr id="64524" name="Rectangle 13"/>
          <p:cNvSpPr>
            <a:spLocks noChangeArrowheads="1"/>
          </p:cNvSpPr>
          <p:nvPr/>
        </p:nvSpPr>
        <p:spPr bwMode="auto">
          <a:xfrm>
            <a:off x="6654800" y="2798763"/>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3</a:t>
            </a:r>
            <a:endParaRPr lang="en-US" smtClean="0">
              <a:solidFill>
                <a:srgbClr val="000000"/>
              </a:solidFill>
            </a:endParaRPr>
          </a:p>
        </p:txBody>
      </p:sp>
      <p:sp>
        <p:nvSpPr>
          <p:cNvPr id="64525" name="Rectangle 14"/>
          <p:cNvSpPr>
            <a:spLocks noChangeArrowheads="1"/>
          </p:cNvSpPr>
          <p:nvPr/>
        </p:nvSpPr>
        <p:spPr bwMode="auto">
          <a:xfrm>
            <a:off x="4424363" y="2822575"/>
            <a:ext cx="1746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c</a:t>
            </a:r>
            <a:endParaRPr lang="en-US" smtClean="0">
              <a:solidFill>
                <a:srgbClr val="000000"/>
              </a:solidFill>
            </a:endParaRPr>
          </a:p>
        </p:txBody>
      </p:sp>
      <p:sp>
        <p:nvSpPr>
          <p:cNvPr id="64526" name="Rectangle 15"/>
          <p:cNvSpPr>
            <a:spLocks noChangeArrowheads="1"/>
          </p:cNvSpPr>
          <p:nvPr/>
        </p:nvSpPr>
        <p:spPr bwMode="auto">
          <a:xfrm>
            <a:off x="4597400" y="2822575"/>
            <a:ext cx="1746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e</a:t>
            </a:r>
            <a:endParaRPr lang="en-US" smtClean="0">
              <a:solidFill>
                <a:srgbClr val="000000"/>
              </a:solidFill>
            </a:endParaRPr>
          </a:p>
        </p:txBody>
      </p:sp>
      <p:sp>
        <p:nvSpPr>
          <p:cNvPr id="64527" name="Rectangle 16"/>
          <p:cNvSpPr>
            <a:spLocks noChangeArrowheads="1"/>
          </p:cNvSpPr>
          <p:nvPr/>
        </p:nvSpPr>
        <p:spPr bwMode="auto">
          <a:xfrm>
            <a:off x="4770438" y="2822575"/>
            <a:ext cx="2190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d</a:t>
            </a:r>
            <a:endParaRPr lang="en-US" smtClean="0">
              <a:solidFill>
                <a:srgbClr val="000000"/>
              </a:solidFill>
            </a:endParaRPr>
          </a:p>
        </p:txBody>
      </p:sp>
      <p:sp>
        <p:nvSpPr>
          <p:cNvPr id="64528" name="Rectangle 17"/>
          <p:cNvSpPr>
            <a:spLocks noChangeArrowheads="1"/>
          </p:cNvSpPr>
          <p:nvPr/>
        </p:nvSpPr>
        <p:spPr bwMode="auto">
          <a:xfrm>
            <a:off x="4989513" y="2822575"/>
            <a:ext cx="15398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a:t>
            </a:r>
            <a:endParaRPr lang="en-US" smtClean="0">
              <a:solidFill>
                <a:srgbClr val="000000"/>
              </a:solidFill>
            </a:endParaRPr>
          </a:p>
        </p:txBody>
      </p:sp>
      <p:sp>
        <p:nvSpPr>
          <p:cNvPr id="64529" name="Rectangle 18"/>
          <p:cNvSpPr>
            <a:spLocks noChangeArrowheads="1"/>
          </p:cNvSpPr>
          <p:nvPr/>
        </p:nvSpPr>
        <p:spPr bwMode="auto">
          <a:xfrm>
            <a:off x="5133975" y="2822575"/>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4</a:t>
            </a:r>
            <a:endParaRPr lang="en-US" smtClean="0">
              <a:solidFill>
                <a:srgbClr val="000000"/>
              </a:solidFill>
            </a:endParaRPr>
          </a:p>
        </p:txBody>
      </p:sp>
      <p:sp>
        <p:nvSpPr>
          <p:cNvPr id="64530" name="Rectangle 19"/>
          <p:cNvSpPr>
            <a:spLocks noChangeArrowheads="1"/>
          </p:cNvSpPr>
          <p:nvPr/>
        </p:nvSpPr>
        <p:spPr bwMode="auto">
          <a:xfrm>
            <a:off x="5899150" y="4794250"/>
            <a:ext cx="2016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FFFF"/>
                </a:solidFill>
                <a:latin typeface="Palatino" charset="0"/>
              </a:rPr>
              <a:t>C</a:t>
            </a:r>
            <a:endParaRPr lang="en-US" smtClean="0">
              <a:solidFill>
                <a:srgbClr val="FFFFFF"/>
              </a:solidFill>
            </a:endParaRPr>
          </a:p>
        </p:txBody>
      </p:sp>
      <p:sp>
        <p:nvSpPr>
          <p:cNvPr id="64531" name="Rectangle 20"/>
          <p:cNvSpPr>
            <a:spLocks noChangeArrowheads="1"/>
          </p:cNvSpPr>
          <p:nvPr/>
        </p:nvSpPr>
        <p:spPr bwMode="auto">
          <a:xfrm>
            <a:off x="6099175" y="479425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FFFF"/>
                </a:solidFill>
                <a:latin typeface="Palatino" charset="0"/>
              </a:rPr>
              <a:t>a</a:t>
            </a:r>
            <a:endParaRPr lang="en-US" smtClean="0">
              <a:solidFill>
                <a:srgbClr val="FFFFFF"/>
              </a:solidFill>
            </a:endParaRPr>
          </a:p>
        </p:txBody>
      </p:sp>
      <p:sp>
        <p:nvSpPr>
          <p:cNvPr id="64532" name="Rectangle 21"/>
          <p:cNvSpPr>
            <a:spLocks noChangeArrowheads="1"/>
          </p:cNvSpPr>
          <p:nvPr/>
        </p:nvSpPr>
        <p:spPr bwMode="auto">
          <a:xfrm>
            <a:off x="6235700" y="4794250"/>
            <a:ext cx="1238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FFFF"/>
                </a:solidFill>
                <a:latin typeface="Palatino" charset="0"/>
              </a:rPr>
              <a:t>s</a:t>
            </a:r>
            <a:endParaRPr lang="en-US" smtClean="0">
              <a:solidFill>
                <a:srgbClr val="FFFFFF"/>
              </a:solidFill>
            </a:endParaRPr>
          </a:p>
        </p:txBody>
      </p:sp>
      <p:sp>
        <p:nvSpPr>
          <p:cNvPr id="64533" name="Rectangle 22"/>
          <p:cNvSpPr>
            <a:spLocks noChangeArrowheads="1"/>
          </p:cNvSpPr>
          <p:nvPr/>
        </p:nvSpPr>
        <p:spPr bwMode="auto">
          <a:xfrm>
            <a:off x="6354763" y="4794250"/>
            <a:ext cx="171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FFFF"/>
                </a:solidFill>
                <a:latin typeface="Palatino" charset="0"/>
              </a:rPr>
              <a:t>p</a:t>
            </a:r>
            <a:endParaRPr lang="en-US" smtClean="0">
              <a:solidFill>
                <a:srgbClr val="FFFFFF"/>
              </a:solidFill>
            </a:endParaRPr>
          </a:p>
        </p:txBody>
      </p:sp>
      <p:sp>
        <p:nvSpPr>
          <p:cNvPr id="64534" name="Rectangle 23"/>
          <p:cNvSpPr>
            <a:spLocks noChangeArrowheads="1"/>
          </p:cNvSpPr>
          <p:nvPr/>
        </p:nvSpPr>
        <p:spPr bwMode="auto">
          <a:xfrm>
            <a:off x="6518275" y="479425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FFFF"/>
                </a:solidFill>
                <a:latin typeface="Palatino" charset="0"/>
              </a:rPr>
              <a:t>a</a:t>
            </a:r>
            <a:endParaRPr lang="en-US" smtClean="0">
              <a:solidFill>
                <a:srgbClr val="FFFFFF"/>
              </a:solidFill>
            </a:endParaRPr>
          </a:p>
        </p:txBody>
      </p:sp>
      <p:sp>
        <p:nvSpPr>
          <p:cNvPr id="64535" name="Rectangle 24"/>
          <p:cNvSpPr>
            <a:spLocks noChangeArrowheads="1"/>
          </p:cNvSpPr>
          <p:nvPr/>
        </p:nvSpPr>
        <p:spPr bwMode="auto">
          <a:xfrm>
            <a:off x="6654800" y="4794250"/>
            <a:ext cx="1238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FFFF"/>
                </a:solidFill>
                <a:latin typeface="Palatino" charset="0"/>
              </a:rPr>
              <a:t>s</a:t>
            </a:r>
            <a:endParaRPr lang="en-US" smtClean="0">
              <a:solidFill>
                <a:srgbClr val="FFFFFF"/>
              </a:solidFill>
            </a:endParaRPr>
          </a:p>
        </p:txBody>
      </p:sp>
      <p:sp>
        <p:nvSpPr>
          <p:cNvPr id="64536" name="Rectangle 25"/>
          <p:cNvSpPr>
            <a:spLocks noChangeArrowheads="1"/>
          </p:cNvSpPr>
          <p:nvPr/>
        </p:nvSpPr>
        <p:spPr bwMode="auto">
          <a:xfrm>
            <a:off x="6772275" y="479425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FFFF"/>
                </a:solidFill>
                <a:latin typeface="Palatino" charset="0"/>
              </a:rPr>
              <a:t>e</a:t>
            </a:r>
            <a:endParaRPr lang="en-US" smtClean="0">
              <a:solidFill>
                <a:srgbClr val="FFFFFF"/>
              </a:solidFill>
            </a:endParaRPr>
          </a:p>
        </p:txBody>
      </p:sp>
      <p:sp>
        <p:nvSpPr>
          <p:cNvPr id="64537" name="Freeform 26"/>
          <p:cNvSpPr>
            <a:spLocks/>
          </p:cNvSpPr>
          <p:nvPr/>
        </p:nvSpPr>
        <p:spPr bwMode="auto">
          <a:xfrm>
            <a:off x="5640388" y="2978150"/>
            <a:ext cx="255587" cy="195263"/>
          </a:xfrm>
          <a:custGeom>
            <a:avLst/>
            <a:gdLst>
              <a:gd name="T0" fmla="*/ 2147483647 w 161"/>
              <a:gd name="T1" fmla="*/ 2147483647 h 123"/>
              <a:gd name="T2" fmla="*/ 0 w 161"/>
              <a:gd name="T3" fmla="*/ 2147483647 h 123"/>
              <a:gd name="T4" fmla="*/ 0 w 161"/>
              <a:gd name="T5" fmla="*/ 2147483647 h 123"/>
              <a:gd name="T6" fmla="*/ 0 w 161"/>
              <a:gd name="T7" fmla="*/ 2147483647 h 123"/>
              <a:gd name="T8" fmla="*/ 2147483647 w 161"/>
              <a:gd name="T9" fmla="*/ 0 h 123"/>
              <a:gd name="T10" fmla="*/ 2147483647 w 161"/>
              <a:gd name="T11" fmla="*/ 0 h 123"/>
              <a:gd name="T12" fmla="*/ 2147483647 w 161"/>
              <a:gd name="T13" fmla="*/ 2147483647 h 123"/>
              <a:gd name="T14" fmla="*/ 2147483647 w 161"/>
              <a:gd name="T15" fmla="*/ 2147483647 h 123"/>
              <a:gd name="T16" fmla="*/ 2147483647 w 161"/>
              <a:gd name="T17" fmla="*/ 2147483647 h 1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123"/>
              <a:gd name="T29" fmla="*/ 161 w 161"/>
              <a:gd name="T30" fmla="*/ 123 h 1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123">
                <a:moveTo>
                  <a:pt x="6" y="123"/>
                </a:moveTo>
                <a:lnTo>
                  <a:pt x="0" y="93"/>
                </a:lnTo>
                <a:lnTo>
                  <a:pt x="0" y="62"/>
                </a:lnTo>
                <a:lnTo>
                  <a:pt x="0" y="31"/>
                </a:lnTo>
                <a:lnTo>
                  <a:pt x="6" y="0"/>
                </a:lnTo>
                <a:lnTo>
                  <a:pt x="161" y="62"/>
                </a:lnTo>
                <a:lnTo>
                  <a:pt x="6" y="123"/>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64538" name="Rectangle 27"/>
          <p:cNvSpPr>
            <a:spLocks noChangeArrowheads="1"/>
          </p:cNvSpPr>
          <p:nvPr/>
        </p:nvSpPr>
        <p:spPr bwMode="auto">
          <a:xfrm>
            <a:off x="5440363" y="3052763"/>
            <a:ext cx="227012" cy="36512"/>
          </a:xfrm>
          <a:prstGeom prst="rect">
            <a:avLst/>
          </a:prstGeom>
          <a:solidFill>
            <a:srgbClr val="FFE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sp>
        <p:nvSpPr>
          <p:cNvPr id="64539" name="Rectangle 28"/>
          <p:cNvSpPr>
            <a:spLocks noChangeArrowheads="1"/>
          </p:cNvSpPr>
          <p:nvPr/>
        </p:nvSpPr>
        <p:spPr bwMode="auto">
          <a:xfrm>
            <a:off x="1657350" y="2847975"/>
            <a:ext cx="1746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e</a:t>
            </a:r>
            <a:endParaRPr lang="en-US" smtClean="0">
              <a:solidFill>
                <a:srgbClr val="000000"/>
              </a:solidFill>
            </a:endParaRPr>
          </a:p>
        </p:txBody>
      </p:sp>
      <p:sp>
        <p:nvSpPr>
          <p:cNvPr id="64540" name="Rectangle 29"/>
          <p:cNvSpPr>
            <a:spLocks noChangeArrowheads="1"/>
          </p:cNvSpPr>
          <p:nvPr/>
        </p:nvSpPr>
        <p:spPr bwMode="auto">
          <a:xfrm>
            <a:off x="1830388" y="2847975"/>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g</a:t>
            </a:r>
            <a:endParaRPr lang="en-US" smtClean="0">
              <a:solidFill>
                <a:srgbClr val="000000"/>
              </a:solidFill>
            </a:endParaRPr>
          </a:p>
        </p:txBody>
      </p:sp>
      <p:sp>
        <p:nvSpPr>
          <p:cNvPr id="64541" name="Rectangle 30"/>
          <p:cNvSpPr>
            <a:spLocks noChangeArrowheads="1"/>
          </p:cNvSpPr>
          <p:nvPr/>
        </p:nvSpPr>
        <p:spPr bwMode="auto">
          <a:xfrm>
            <a:off x="2030413" y="2847975"/>
            <a:ext cx="1317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l</a:t>
            </a:r>
            <a:endParaRPr lang="en-US" smtClean="0">
              <a:solidFill>
                <a:srgbClr val="000000"/>
              </a:solidFill>
            </a:endParaRPr>
          </a:p>
        </p:txBody>
      </p:sp>
      <p:sp>
        <p:nvSpPr>
          <p:cNvPr id="64542" name="Rectangle 31"/>
          <p:cNvSpPr>
            <a:spLocks noChangeArrowheads="1"/>
          </p:cNvSpPr>
          <p:nvPr/>
        </p:nvSpPr>
        <p:spPr bwMode="auto">
          <a:xfrm>
            <a:off x="2157413" y="2847975"/>
            <a:ext cx="15398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a:t>
            </a:r>
            <a:endParaRPr lang="en-US" smtClean="0">
              <a:solidFill>
                <a:srgbClr val="000000"/>
              </a:solidFill>
            </a:endParaRPr>
          </a:p>
        </p:txBody>
      </p:sp>
      <p:sp>
        <p:nvSpPr>
          <p:cNvPr id="64543" name="Rectangle 32"/>
          <p:cNvSpPr>
            <a:spLocks noChangeArrowheads="1"/>
          </p:cNvSpPr>
          <p:nvPr/>
        </p:nvSpPr>
        <p:spPr bwMode="auto">
          <a:xfrm>
            <a:off x="2303463" y="2847975"/>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1" i="1" smtClean="0">
                <a:solidFill>
                  <a:srgbClr val="FFE300"/>
                </a:solidFill>
                <a:latin typeface="Palatino" charset="0"/>
              </a:rPr>
              <a:t>1</a:t>
            </a:r>
            <a:endParaRPr lang="en-US" smtClean="0">
              <a:solidFill>
                <a:srgbClr val="000000"/>
              </a:solidFill>
            </a:endParaRPr>
          </a:p>
        </p:txBody>
      </p:sp>
      <p:sp>
        <p:nvSpPr>
          <p:cNvPr id="64544" name="Rectangle 33"/>
          <p:cNvSpPr>
            <a:spLocks noChangeArrowheads="1"/>
          </p:cNvSpPr>
          <p:nvPr/>
        </p:nvSpPr>
        <p:spPr bwMode="auto">
          <a:xfrm>
            <a:off x="2590800" y="3125788"/>
            <a:ext cx="300038" cy="36512"/>
          </a:xfrm>
          <a:prstGeom prst="rect">
            <a:avLst/>
          </a:prstGeom>
          <a:solidFill>
            <a:srgbClr val="FFE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sp>
        <p:nvSpPr>
          <p:cNvPr id="64545" name="Rectangle 34"/>
          <p:cNvSpPr>
            <a:spLocks noChangeArrowheads="1"/>
          </p:cNvSpPr>
          <p:nvPr/>
        </p:nvSpPr>
        <p:spPr bwMode="auto">
          <a:xfrm>
            <a:off x="2882900" y="3027363"/>
            <a:ext cx="26988" cy="231775"/>
          </a:xfrm>
          <a:prstGeom prst="rect">
            <a:avLst/>
          </a:prstGeom>
          <a:solidFill>
            <a:srgbClr val="FFE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sp>
        <p:nvSpPr>
          <p:cNvPr id="64546" name="Rectangle 35"/>
          <p:cNvSpPr>
            <a:spLocks noChangeArrowheads="1"/>
          </p:cNvSpPr>
          <p:nvPr/>
        </p:nvSpPr>
        <p:spPr bwMode="auto">
          <a:xfrm>
            <a:off x="1358900" y="4648200"/>
            <a:ext cx="1460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800" b="1" smtClean="0">
                <a:solidFill>
                  <a:srgbClr val="FFFFFF"/>
                </a:solidFill>
                <a:latin typeface="Palatino" charset="0"/>
              </a:rPr>
              <a:t>BH3-only </a:t>
            </a:r>
          </a:p>
          <a:p>
            <a:pPr algn="ctr"/>
            <a:r>
              <a:rPr lang="en-US" sz="1800" b="1" smtClean="0">
                <a:solidFill>
                  <a:srgbClr val="FFFFFF"/>
                </a:solidFill>
                <a:latin typeface="Palatino" charset="0"/>
              </a:rPr>
              <a:t>Protein</a:t>
            </a:r>
          </a:p>
          <a:p>
            <a:pPr algn="ctr"/>
            <a:r>
              <a:rPr lang="en-US" sz="1800" b="1" smtClean="0">
                <a:solidFill>
                  <a:srgbClr val="FFFFFF"/>
                </a:solidFill>
                <a:latin typeface="Palatino" charset="0"/>
              </a:rPr>
              <a:t>(Bid and Bim)</a:t>
            </a:r>
            <a:endParaRPr lang="en-US" sz="1800" smtClean="0">
              <a:solidFill>
                <a:srgbClr val="FFFFFF"/>
              </a:solidFill>
            </a:endParaRPr>
          </a:p>
        </p:txBody>
      </p:sp>
      <p:pic>
        <p:nvPicPr>
          <p:cNvPr id="64547"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388" y="2832100"/>
            <a:ext cx="14287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48" name="Text Box 45"/>
          <p:cNvSpPr txBox="1">
            <a:spLocks noChangeArrowheads="1"/>
          </p:cNvSpPr>
          <p:nvPr/>
        </p:nvSpPr>
        <p:spPr bwMode="auto">
          <a:xfrm>
            <a:off x="704850" y="228600"/>
            <a:ext cx="7677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r>
              <a:rPr lang="en-US" sz="3600" b="1" smtClean="0">
                <a:solidFill>
                  <a:srgbClr val="FFFF00"/>
                </a:solidFill>
              </a:rPr>
              <a:t>Cell Death Pathway is conserved from </a:t>
            </a:r>
            <a:r>
              <a:rPr lang="en-US" sz="3600" b="1" i="1" smtClean="0">
                <a:solidFill>
                  <a:srgbClr val="FFFF00"/>
                </a:solidFill>
              </a:rPr>
              <a:t>C. elegans </a:t>
            </a:r>
            <a:r>
              <a:rPr lang="en-US" sz="3600" b="1" smtClean="0">
                <a:solidFill>
                  <a:srgbClr val="FFFF00"/>
                </a:solidFill>
              </a:rPr>
              <a:t>to Humans</a:t>
            </a:r>
          </a:p>
        </p:txBody>
      </p:sp>
      <p:sp>
        <p:nvSpPr>
          <p:cNvPr id="64549" name="Text Box 46"/>
          <p:cNvSpPr txBox="1">
            <a:spLocks noChangeArrowheads="1"/>
          </p:cNvSpPr>
          <p:nvPr/>
        </p:nvSpPr>
        <p:spPr bwMode="auto">
          <a:xfrm>
            <a:off x="5689600" y="6400800"/>
            <a:ext cx="3379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400" b="1" smtClean="0">
                <a:solidFill>
                  <a:srgbClr val="FFFF00"/>
                </a:solidFill>
              </a:rPr>
              <a:t>Horvitz (2003).  </a:t>
            </a:r>
            <a:r>
              <a:rPr lang="en-US" sz="1400" b="1" i="1" smtClean="0">
                <a:solidFill>
                  <a:srgbClr val="FFFF00"/>
                </a:solidFill>
              </a:rPr>
              <a:t>Chembiochem.</a:t>
            </a:r>
            <a:r>
              <a:rPr lang="en-US" sz="1400" b="1" smtClean="0">
                <a:solidFill>
                  <a:srgbClr val="FFFF00"/>
                </a:solidFill>
              </a:rPr>
              <a:t> 4, 697-711.</a:t>
            </a:r>
          </a:p>
        </p:txBody>
      </p:sp>
      <p:sp>
        <p:nvSpPr>
          <p:cNvPr id="64550" name="Rectangle 47"/>
          <p:cNvSpPr>
            <a:spLocks noChangeArrowheads="1"/>
          </p:cNvSpPr>
          <p:nvPr/>
        </p:nvSpPr>
        <p:spPr bwMode="auto">
          <a:xfrm>
            <a:off x="3114675" y="4754563"/>
            <a:ext cx="693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smtClean="0">
                <a:solidFill>
                  <a:srgbClr val="FFFFFF"/>
                </a:solidFill>
                <a:latin typeface="Palatino" charset="0"/>
              </a:rPr>
              <a:t>Bcl-2</a:t>
            </a:r>
            <a:endParaRPr lang="en-US" smtClean="0">
              <a:solidFill>
                <a:srgbClr val="FFFFFF"/>
              </a:solidFill>
            </a:endParaRPr>
          </a:p>
        </p:txBody>
      </p:sp>
      <p:sp>
        <p:nvSpPr>
          <p:cNvPr id="64551" name="Rectangle 48"/>
          <p:cNvSpPr>
            <a:spLocks noChangeArrowheads="1"/>
          </p:cNvSpPr>
          <p:nvPr/>
        </p:nvSpPr>
        <p:spPr bwMode="auto">
          <a:xfrm>
            <a:off x="2667000" y="4929188"/>
            <a:ext cx="300038"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sp>
        <p:nvSpPr>
          <p:cNvPr id="64552" name="Rectangle 49"/>
          <p:cNvSpPr>
            <a:spLocks noChangeArrowheads="1"/>
          </p:cNvSpPr>
          <p:nvPr/>
        </p:nvSpPr>
        <p:spPr bwMode="auto">
          <a:xfrm>
            <a:off x="2959100" y="4830763"/>
            <a:ext cx="26988" cy="231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sp>
        <p:nvSpPr>
          <p:cNvPr id="64553" name="Rectangle 50"/>
          <p:cNvSpPr>
            <a:spLocks noChangeArrowheads="1"/>
          </p:cNvSpPr>
          <p:nvPr/>
        </p:nvSpPr>
        <p:spPr bwMode="auto">
          <a:xfrm>
            <a:off x="4387850" y="4754563"/>
            <a:ext cx="947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smtClean="0">
                <a:solidFill>
                  <a:srgbClr val="FFFFFF"/>
                </a:solidFill>
                <a:latin typeface="Palatino" charset="0"/>
              </a:rPr>
              <a:t>Apaf-1</a:t>
            </a:r>
            <a:endParaRPr lang="en-US" smtClean="0">
              <a:solidFill>
                <a:srgbClr val="FFFFFF"/>
              </a:solidFill>
            </a:endParaRPr>
          </a:p>
        </p:txBody>
      </p:sp>
      <p:grpSp>
        <p:nvGrpSpPr>
          <p:cNvPr id="64554" name="Group 51"/>
          <p:cNvGrpSpPr>
            <a:grpSpLocks/>
          </p:cNvGrpSpPr>
          <p:nvPr/>
        </p:nvGrpSpPr>
        <p:grpSpPr bwMode="auto">
          <a:xfrm>
            <a:off x="3948113" y="4830763"/>
            <a:ext cx="319087" cy="231775"/>
            <a:chOff x="3948113" y="4830763"/>
            <a:chExt cx="319087" cy="231775"/>
          </a:xfrm>
        </p:grpSpPr>
        <p:sp>
          <p:nvSpPr>
            <p:cNvPr id="64577" name="Rectangle 51"/>
            <p:cNvSpPr>
              <a:spLocks noChangeArrowheads="1"/>
            </p:cNvSpPr>
            <p:nvPr/>
          </p:nvSpPr>
          <p:spPr bwMode="auto">
            <a:xfrm>
              <a:off x="3948113" y="4929188"/>
              <a:ext cx="300037"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sp>
          <p:nvSpPr>
            <p:cNvPr id="64578" name="Rectangle 52"/>
            <p:cNvSpPr>
              <a:spLocks noChangeArrowheads="1"/>
            </p:cNvSpPr>
            <p:nvPr/>
          </p:nvSpPr>
          <p:spPr bwMode="auto">
            <a:xfrm>
              <a:off x="4240213" y="4830763"/>
              <a:ext cx="26987" cy="231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grpSp>
      <p:grpSp>
        <p:nvGrpSpPr>
          <p:cNvPr id="64555" name="Group 56"/>
          <p:cNvGrpSpPr>
            <a:grpSpLocks/>
          </p:cNvGrpSpPr>
          <p:nvPr/>
        </p:nvGrpSpPr>
        <p:grpSpPr bwMode="auto">
          <a:xfrm>
            <a:off x="5410200" y="4864100"/>
            <a:ext cx="455613" cy="195263"/>
            <a:chOff x="5410200" y="4864100"/>
            <a:chExt cx="455613" cy="195263"/>
          </a:xfrm>
        </p:grpSpPr>
        <p:sp>
          <p:nvSpPr>
            <p:cNvPr id="64575" name="Freeform 53"/>
            <p:cNvSpPr>
              <a:spLocks/>
            </p:cNvSpPr>
            <p:nvPr/>
          </p:nvSpPr>
          <p:spPr bwMode="auto">
            <a:xfrm>
              <a:off x="5610225" y="4864100"/>
              <a:ext cx="255588" cy="195263"/>
            </a:xfrm>
            <a:custGeom>
              <a:avLst/>
              <a:gdLst>
                <a:gd name="T0" fmla="*/ 2147483647 w 161"/>
                <a:gd name="T1" fmla="*/ 2147483647 h 123"/>
                <a:gd name="T2" fmla="*/ 0 w 161"/>
                <a:gd name="T3" fmla="*/ 2147483647 h 123"/>
                <a:gd name="T4" fmla="*/ 0 w 161"/>
                <a:gd name="T5" fmla="*/ 2147483647 h 123"/>
                <a:gd name="T6" fmla="*/ 0 w 161"/>
                <a:gd name="T7" fmla="*/ 2147483647 h 123"/>
                <a:gd name="T8" fmla="*/ 2147483647 w 161"/>
                <a:gd name="T9" fmla="*/ 0 h 123"/>
                <a:gd name="T10" fmla="*/ 2147483647 w 161"/>
                <a:gd name="T11" fmla="*/ 0 h 123"/>
                <a:gd name="T12" fmla="*/ 2147483647 w 161"/>
                <a:gd name="T13" fmla="*/ 2147483647 h 123"/>
                <a:gd name="T14" fmla="*/ 2147483647 w 161"/>
                <a:gd name="T15" fmla="*/ 2147483647 h 123"/>
                <a:gd name="T16" fmla="*/ 2147483647 w 161"/>
                <a:gd name="T17" fmla="*/ 2147483647 h 1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123"/>
                <a:gd name="T29" fmla="*/ 161 w 161"/>
                <a:gd name="T30" fmla="*/ 123 h 1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123">
                  <a:moveTo>
                    <a:pt x="6" y="123"/>
                  </a:moveTo>
                  <a:lnTo>
                    <a:pt x="0" y="93"/>
                  </a:lnTo>
                  <a:lnTo>
                    <a:pt x="0" y="62"/>
                  </a:lnTo>
                  <a:lnTo>
                    <a:pt x="0" y="31"/>
                  </a:lnTo>
                  <a:lnTo>
                    <a:pt x="6" y="0"/>
                  </a:lnTo>
                  <a:lnTo>
                    <a:pt x="161" y="62"/>
                  </a:lnTo>
                  <a:lnTo>
                    <a:pt x="6" y="1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64576" name="Rectangle 54"/>
            <p:cNvSpPr>
              <a:spLocks noChangeArrowheads="1"/>
            </p:cNvSpPr>
            <p:nvPr/>
          </p:nvSpPr>
          <p:spPr bwMode="auto">
            <a:xfrm>
              <a:off x="5410200" y="4938713"/>
              <a:ext cx="227013"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grpSp>
      <p:sp>
        <p:nvSpPr>
          <p:cNvPr id="64556" name="Freeform 55"/>
          <p:cNvSpPr>
            <a:spLocks/>
          </p:cNvSpPr>
          <p:nvPr/>
        </p:nvSpPr>
        <p:spPr bwMode="auto">
          <a:xfrm>
            <a:off x="7135813" y="4864100"/>
            <a:ext cx="255587" cy="195263"/>
          </a:xfrm>
          <a:custGeom>
            <a:avLst/>
            <a:gdLst>
              <a:gd name="T0" fmla="*/ 2147483647 w 161"/>
              <a:gd name="T1" fmla="*/ 2147483647 h 123"/>
              <a:gd name="T2" fmla="*/ 0 w 161"/>
              <a:gd name="T3" fmla="*/ 2147483647 h 123"/>
              <a:gd name="T4" fmla="*/ 0 w 161"/>
              <a:gd name="T5" fmla="*/ 2147483647 h 123"/>
              <a:gd name="T6" fmla="*/ 0 w 161"/>
              <a:gd name="T7" fmla="*/ 2147483647 h 123"/>
              <a:gd name="T8" fmla="*/ 2147483647 w 161"/>
              <a:gd name="T9" fmla="*/ 0 h 123"/>
              <a:gd name="T10" fmla="*/ 2147483647 w 161"/>
              <a:gd name="T11" fmla="*/ 0 h 123"/>
              <a:gd name="T12" fmla="*/ 2147483647 w 161"/>
              <a:gd name="T13" fmla="*/ 2147483647 h 123"/>
              <a:gd name="T14" fmla="*/ 2147483647 w 161"/>
              <a:gd name="T15" fmla="*/ 2147483647 h 123"/>
              <a:gd name="T16" fmla="*/ 2147483647 w 161"/>
              <a:gd name="T17" fmla="*/ 2147483647 h 1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123"/>
              <a:gd name="T29" fmla="*/ 161 w 161"/>
              <a:gd name="T30" fmla="*/ 123 h 1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123">
                <a:moveTo>
                  <a:pt x="6" y="123"/>
                </a:moveTo>
                <a:lnTo>
                  <a:pt x="0" y="93"/>
                </a:lnTo>
                <a:lnTo>
                  <a:pt x="0" y="62"/>
                </a:lnTo>
                <a:lnTo>
                  <a:pt x="0" y="31"/>
                </a:lnTo>
                <a:lnTo>
                  <a:pt x="6" y="0"/>
                </a:lnTo>
                <a:lnTo>
                  <a:pt x="161" y="62"/>
                </a:lnTo>
                <a:lnTo>
                  <a:pt x="6" y="1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64557" name="Rectangle 56"/>
          <p:cNvSpPr>
            <a:spLocks noChangeArrowheads="1"/>
          </p:cNvSpPr>
          <p:nvPr/>
        </p:nvSpPr>
        <p:spPr bwMode="auto">
          <a:xfrm>
            <a:off x="6935788" y="4938713"/>
            <a:ext cx="227012"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sp>
        <p:nvSpPr>
          <p:cNvPr id="64558" name="Rectangle 57"/>
          <p:cNvSpPr>
            <a:spLocks noChangeArrowheads="1"/>
          </p:cNvSpPr>
          <p:nvPr/>
        </p:nvSpPr>
        <p:spPr bwMode="auto">
          <a:xfrm>
            <a:off x="7489825" y="4754563"/>
            <a:ext cx="8810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3200" b="1" smtClean="0">
                <a:solidFill>
                  <a:srgbClr val="FFFFFF"/>
                </a:solidFill>
                <a:latin typeface="Palatino" charset="0"/>
              </a:rPr>
              <a:t>PCD</a:t>
            </a:r>
            <a:endParaRPr lang="en-US" sz="3200" smtClean="0">
              <a:solidFill>
                <a:srgbClr val="FFFFFF"/>
              </a:solidFill>
            </a:endParaRPr>
          </a:p>
        </p:txBody>
      </p:sp>
      <p:sp>
        <p:nvSpPr>
          <p:cNvPr id="64559" name="Rectangle 58"/>
          <p:cNvSpPr>
            <a:spLocks noChangeArrowheads="1"/>
          </p:cNvSpPr>
          <p:nvPr/>
        </p:nvSpPr>
        <p:spPr bwMode="auto">
          <a:xfrm>
            <a:off x="149225" y="4267200"/>
            <a:ext cx="10493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smtClean="0">
                <a:solidFill>
                  <a:srgbClr val="FFFFFF"/>
                </a:solidFill>
                <a:latin typeface="Palatino" charset="0"/>
              </a:rPr>
              <a:t>Human</a:t>
            </a:r>
            <a:endParaRPr lang="en-US" smtClean="0">
              <a:solidFill>
                <a:srgbClr val="FFFFFF"/>
              </a:solidFill>
            </a:endParaRPr>
          </a:p>
        </p:txBody>
      </p:sp>
      <p:sp>
        <p:nvSpPr>
          <p:cNvPr id="64560" name="Rectangle 59"/>
          <p:cNvSpPr>
            <a:spLocks noChangeArrowheads="1"/>
          </p:cNvSpPr>
          <p:nvPr/>
        </p:nvSpPr>
        <p:spPr bwMode="auto">
          <a:xfrm>
            <a:off x="127000" y="1905000"/>
            <a:ext cx="1008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800" b="1" smtClean="0">
                <a:solidFill>
                  <a:srgbClr val="FFFF00"/>
                </a:solidFill>
                <a:latin typeface="Palatino" charset="0"/>
              </a:rPr>
              <a:t>Worm</a:t>
            </a:r>
            <a:endParaRPr lang="en-US" sz="2800" smtClean="0">
              <a:solidFill>
                <a:srgbClr val="FFFF00"/>
              </a:solidFill>
            </a:endParaRPr>
          </a:p>
        </p:txBody>
      </p:sp>
    </p:spTree>
    <p:extLst>
      <p:ext uri="{BB962C8B-B14F-4D97-AF65-F5344CB8AC3E}">
        <p14:creationId xmlns:p14="http://schemas.microsoft.com/office/powerpoint/2010/main" val="24976495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ctrTitle"/>
          </p:nvPr>
        </p:nvSpPr>
        <p:spPr>
          <a:xfrm>
            <a:off x="381000" y="1066800"/>
            <a:ext cx="8458200" cy="1600200"/>
          </a:xfrm>
        </p:spPr>
        <p:txBody>
          <a:bodyPr/>
          <a:lstStyle/>
          <a:p>
            <a:r>
              <a:rPr lang="en-US" b="1">
                <a:solidFill>
                  <a:schemeClr val="bg1"/>
                </a:solidFill>
                <a:latin typeface="Times" charset="0"/>
                <a:ea typeface="ＭＳ Ｐゴシック" charset="0"/>
                <a:cs typeface="Times" charset="0"/>
              </a:rPr>
              <a:t>Programmed Cell Death</a:t>
            </a:r>
            <a:br>
              <a:rPr lang="en-US" b="1">
                <a:solidFill>
                  <a:schemeClr val="bg1"/>
                </a:solidFill>
                <a:latin typeface="Times" charset="0"/>
                <a:ea typeface="ＭＳ Ｐゴシック" charset="0"/>
                <a:cs typeface="Times" charset="0"/>
              </a:rPr>
            </a:br>
            <a:endParaRPr lang="en-US" b="1">
              <a:solidFill>
                <a:schemeClr val="bg1"/>
              </a:solidFill>
              <a:latin typeface="Times" charset="0"/>
              <a:ea typeface="ＭＳ Ｐゴシック" charset="0"/>
              <a:cs typeface="Times" charset="0"/>
            </a:endParaRPr>
          </a:p>
        </p:txBody>
      </p:sp>
      <p:sp>
        <p:nvSpPr>
          <p:cNvPr id="71682" name="Rectangle 3"/>
          <p:cNvSpPr>
            <a:spLocks noGrp="1" noChangeArrowheads="1"/>
          </p:cNvSpPr>
          <p:nvPr>
            <p:ph type="subTitle" idx="1"/>
          </p:nvPr>
        </p:nvSpPr>
        <p:spPr>
          <a:xfrm>
            <a:off x="1447800" y="2667000"/>
            <a:ext cx="6400800" cy="1752600"/>
          </a:xfrm>
        </p:spPr>
        <p:txBody>
          <a:bodyPr/>
          <a:lstStyle/>
          <a:p>
            <a:r>
              <a:rPr lang="en-US" b="1">
                <a:solidFill>
                  <a:schemeClr val="bg1"/>
                </a:solidFill>
                <a:latin typeface="Times" charset="0"/>
                <a:ea typeface="ＭＳ Ｐゴシック" charset="0"/>
                <a:cs typeface="Times" charset="0"/>
              </a:rPr>
              <a:t>Death Signaling Pathways</a:t>
            </a:r>
          </a:p>
        </p:txBody>
      </p:sp>
    </p:spTree>
    <p:extLst>
      <p:ext uri="{BB962C8B-B14F-4D97-AF65-F5344CB8AC3E}">
        <p14:creationId xmlns:p14="http://schemas.microsoft.com/office/powerpoint/2010/main" val="4056344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4"/>
          <p:cNvSpPr>
            <a:spLocks noChangeArrowheads="1"/>
          </p:cNvSpPr>
          <p:nvPr/>
        </p:nvSpPr>
        <p:spPr bwMode="auto">
          <a:xfrm>
            <a:off x="1149350" y="615950"/>
            <a:ext cx="659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E300"/>
                </a:solidFill>
                <a:latin typeface="Palatino" charset="0"/>
              </a:rPr>
              <a:t>What are the signalling pathways that</a:t>
            </a:r>
            <a:endParaRPr lang="en-US" smtClean="0">
              <a:solidFill>
                <a:srgbClr val="000000"/>
              </a:solidFill>
            </a:endParaRPr>
          </a:p>
        </p:txBody>
      </p:sp>
      <p:sp>
        <p:nvSpPr>
          <p:cNvPr id="72706" name="Rectangle 5"/>
          <p:cNvSpPr>
            <a:spLocks noChangeArrowheads="1"/>
          </p:cNvSpPr>
          <p:nvPr/>
        </p:nvSpPr>
        <p:spPr bwMode="auto">
          <a:xfrm>
            <a:off x="1149350" y="103505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E300"/>
                </a:solidFill>
                <a:latin typeface="Palatino" charset="0"/>
              </a:rPr>
              <a:t>         activate cell death program?</a:t>
            </a:r>
            <a:endParaRPr lang="en-US" smtClean="0">
              <a:solidFill>
                <a:srgbClr val="000000"/>
              </a:solidFill>
            </a:endParaRPr>
          </a:p>
        </p:txBody>
      </p:sp>
      <p:sp>
        <p:nvSpPr>
          <p:cNvPr id="72707" name="Freeform 6"/>
          <p:cNvSpPr>
            <a:spLocks/>
          </p:cNvSpPr>
          <p:nvPr/>
        </p:nvSpPr>
        <p:spPr bwMode="auto">
          <a:xfrm>
            <a:off x="4648200" y="3581400"/>
            <a:ext cx="533400" cy="203200"/>
          </a:xfrm>
          <a:custGeom>
            <a:avLst/>
            <a:gdLst>
              <a:gd name="T0" fmla="*/ 0 w 336"/>
              <a:gd name="T1" fmla="*/ 2147483647 h 128"/>
              <a:gd name="T2" fmla="*/ 2147483647 w 336"/>
              <a:gd name="T3" fmla="*/ 0 h 128"/>
              <a:gd name="T4" fmla="*/ 2147483647 w 336"/>
              <a:gd name="T5" fmla="*/ 2147483647 h 128"/>
              <a:gd name="T6" fmla="*/ 2147483647 w 336"/>
              <a:gd name="T7" fmla="*/ 2147483647 h 128"/>
              <a:gd name="T8" fmla="*/ 0 w 336"/>
              <a:gd name="T9" fmla="*/ 2147483647 h 128"/>
              <a:gd name="T10" fmla="*/ 0 60000 65536"/>
              <a:gd name="T11" fmla="*/ 0 60000 65536"/>
              <a:gd name="T12" fmla="*/ 0 60000 65536"/>
              <a:gd name="T13" fmla="*/ 0 60000 65536"/>
              <a:gd name="T14" fmla="*/ 0 60000 65536"/>
              <a:gd name="T15" fmla="*/ 0 w 336"/>
              <a:gd name="T16" fmla="*/ 0 h 128"/>
              <a:gd name="T17" fmla="*/ 336 w 336"/>
              <a:gd name="T18" fmla="*/ 128 h 128"/>
            </a:gdLst>
            <a:ahLst/>
            <a:cxnLst>
              <a:cxn ang="T10">
                <a:pos x="T0" y="T1"/>
              </a:cxn>
              <a:cxn ang="T11">
                <a:pos x="T2" y="T3"/>
              </a:cxn>
              <a:cxn ang="T12">
                <a:pos x="T4" y="T5"/>
              </a:cxn>
              <a:cxn ang="T13">
                <a:pos x="T6" y="T7"/>
              </a:cxn>
              <a:cxn ang="T14">
                <a:pos x="T8" y="T9"/>
              </a:cxn>
            </a:cxnLst>
            <a:rect l="T15" t="T16" r="T17" b="T18"/>
            <a:pathLst>
              <a:path w="336" h="128">
                <a:moveTo>
                  <a:pt x="0" y="16"/>
                </a:moveTo>
                <a:lnTo>
                  <a:pt x="8" y="0"/>
                </a:lnTo>
                <a:lnTo>
                  <a:pt x="336" y="112"/>
                </a:lnTo>
                <a:lnTo>
                  <a:pt x="328" y="128"/>
                </a:lnTo>
                <a:lnTo>
                  <a:pt x="0" y="16"/>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08" name="Freeform 7"/>
          <p:cNvSpPr>
            <a:spLocks/>
          </p:cNvSpPr>
          <p:nvPr/>
        </p:nvSpPr>
        <p:spPr bwMode="auto">
          <a:xfrm>
            <a:off x="5143500" y="3708400"/>
            <a:ext cx="190500" cy="127000"/>
          </a:xfrm>
          <a:custGeom>
            <a:avLst/>
            <a:gdLst>
              <a:gd name="T0" fmla="*/ 0 w 120"/>
              <a:gd name="T1" fmla="*/ 2147483647 h 80"/>
              <a:gd name="T2" fmla="*/ 2147483647 w 120"/>
              <a:gd name="T3" fmla="*/ 2147483647 h 80"/>
              <a:gd name="T4" fmla="*/ 2147483647 w 120"/>
              <a:gd name="T5" fmla="*/ 0 h 80"/>
              <a:gd name="T6" fmla="*/ 2147483647 w 120"/>
              <a:gd name="T7" fmla="*/ 0 h 80"/>
              <a:gd name="T8" fmla="*/ 2147483647 w 120"/>
              <a:gd name="T9" fmla="*/ 2147483647 h 80"/>
              <a:gd name="T10" fmla="*/ 2147483647 w 120"/>
              <a:gd name="T11" fmla="*/ 2147483647 h 80"/>
              <a:gd name="T12" fmla="*/ 0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0" y="80"/>
                </a:moveTo>
                <a:lnTo>
                  <a:pt x="8" y="40"/>
                </a:lnTo>
                <a:lnTo>
                  <a:pt x="32" y="0"/>
                </a:lnTo>
                <a:lnTo>
                  <a:pt x="120" y="80"/>
                </a:lnTo>
                <a:lnTo>
                  <a:pt x="0"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09" name="Rectangle 8"/>
          <p:cNvSpPr>
            <a:spLocks noChangeArrowheads="1"/>
          </p:cNvSpPr>
          <p:nvPr/>
        </p:nvSpPr>
        <p:spPr bwMode="auto">
          <a:xfrm>
            <a:off x="5492750" y="3727450"/>
            <a:ext cx="210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b="1" smtClean="0">
                <a:solidFill>
                  <a:srgbClr val="FFE300"/>
                </a:solidFill>
                <a:latin typeface="Palatino" charset="0"/>
              </a:rPr>
              <a:t>death protease</a:t>
            </a:r>
            <a:endParaRPr lang="en-US" smtClean="0">
              <a:solidFill>
                <a:srgbClr val="000000"/>
              </a:solidFill>
            </a:endParaRPr>
          </a:p>
        </p:txBody>
      </p:sp>
      <p:sp>
        <p:nvSpPr>
          <p:cNvPr id="72710" name="Rectangle 9"/>
          <p:cNvSpPr>
            <a:spLocks noChangeArrowheads="1"/>
          </p:cNvSpPr>
          <p:nvPr/>
        </p:nvSpPr>
        <p:spPr bwMode="auto">
          <a:xfrm>
            <a:off x="5492750" y="4083050"/>
            <a:ext cx="1666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b="1" smtClean="0">
                <a:solidFill>
                  <a:srgbClr val="FFE300"/>
                </a:solidFill>
                <a:latin typeface="Palatino" charset="0"/>
              </a:rPr>
              <a:t>   activation</a:t>
            </a:r>
            <a:endParaRPr lang="en-US" smtClean="0">
              <a:solidFill>
                <a:srgbClr val="000000"/>
              </a:solidFill>
            </a:endParaRPr>
          </a:p>
        </p:txBody>
      </p:sp>
      <p:sp>
        <p:nvSpPr>
          <p:cNvPr id="72711" name="Rectangle 10"/>
          <p:cNvSpPr>
            <a:spLocks noChangeArrowheads="1"/>
          </p:cNvSpPr>
          <p:nvPr/>
        </p:nvSpPr>
        <p:spPr bwMode="auto">
          <a:xfrm>
            <a:off x="7594600" y="4114800"/>
            <a:ext cx="292100" cy="25400"/>
          </a:xfrm>
          <a:prstGeom prst="rect">
            <a:avLst/>
          </a:prstGeom>
          <a:solidFill>
            <a:srgbClr val="FFE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solidFill>
                <a:srgbClr val="000000"/>
              </a:solidFill>
            </a:endParaRPr>
          </a:p>
        </p:txBody>
      </p:sp>
      <p:sp>
        <p:nvSpPr>
          <p:cNvPr id="72712" name="Freeform 11"/>
          <p:cNvSpPr>
            <a:spLocks/>
          </p:cNvSpPr>
          <p:nvPr/>
        </p:nvSpPr>
        <p:spPr bwMode="auto">
          <a:xfrm>
            <a:off x="7874000" y="4064000"/>
            <a:ext cx="190500" cy="127000"/>
          </a:xfrm>
          <a:custGeom>
            <a:avLst/>
            <a:gdLst>
              <a:gd name="T0" fmla="*/ 2147483647 w 120"/>
              <a:gd name="T1" fmla="*/ 2147483647 h 80"/>
              <a:gd name="T2" fmla="*/ 0 w 120"/>
              <a:gd name="T3" fmla="*/ 2147483647 h 80"/>
              <a:gd name="T4" fmla="*/ 2147483647 w 120"/>
              <a:gd name="T5" fmla="*/ 0 h 80"/>
              <a:gd name="T6" fmla="*/ 2147483647 w 120"/>
              <a:gd name="T7" fmla="*/ 0 h 80"/>
              <a:gd name="T8" fmla="*/ 2147483647 w 120"/>
              <a:gd name="T9" fmla="*/ 2147483647 h 80"/>
              <a:gd name="T10" fmla="*/ 2147483647 w 120"/>
              <a:gd name="T11" fmla="*/ 2147483647 h 80"/>
              <a:gd name="T12" fmla="*/ 2147483647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80"/>
                </a:moveTo>
                <a:lnTo>
                  <a:pt x="0" y="40"/>
                </a:lnTo>
                <a:lnTo>
                  <a:pt x="8" y="0"/>
                </a:lnTo>
                <a:lnTo>
                  <a:pt x="120" y="40"/>
                </a:lnTo>
                <a:lnTo>
                  <a:pt x="8"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13" name="Rectangle 12"/>
          <p:cNvSpPr>
            <a:spLocks noChangeArrowheads="1"/>
          </p:cNvSpPr>
          <p:nvPr/>
        </p:nvSpPr>
        <p:spPr bwMode="auto">
          <a:xfrm>
            <a:off x="8070850" y="3930650"/>
            <a:ext cx="6873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b="1" smtClean="0">
                <a:solidFill>
                  <a:srgbClr val="FFE300"/>
                </a:solidFill>
                <a:latin typeface="Palatino" charset="0"/>
              </a:rPr>
              <a:t>PCD</a:t>
            </a:r>
            <a:endParaRPr lang="en-US" smtClean="0">
              <a:solidFill>
                <a:srgbClr val="000000"/>
              </a:solidFill>
            </a:endParaRPr>
          </a:p>
        </p:txBody>
      </p:sp>
      <p:sp>
        <p:nvSpPr>
          <p:cNvPr id="72714" name="Rectangle 13"/>
          <p:cNvSpPr>
            <a:spLocks noChangeArrowheads="1"/>
          </p:cNvSpPr>
          <p:nvPr/>
        </p:nvSpPr>
        <p:spPr bwMode="auto">
          <a:xfrm>
            <a:off x="984250" y="2800350"/>
            <a:ext cx="17922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E300"/>
                </a:solidFill>
                <a:latin typeface="Palatino" charset="0"/>
              </a:rPr>
              <a:t>Growth factor</a:t>
            </a:r>
            <a:endParaRPr lang="en-US" smtClean="0">
              <a:solidFill>
                <a:srgbClr val="000000"/>
              </a:solidFill>
            </a:endParaRPr>
          </a:p>
        </p:txBody>
      </p:sp>
      <p:sp>
        <p:nvSpPr>
          <p:cNvPr id="72715" name="Rectangle 14"/>
          <p:cNvSpPr>
            <a:spLocks noChangeArrowheads="1"/>
          </p:cNvSpPr>
          <p:nvPr/>
        </p:nvSpPr>
        <p:spPr bwMode="auto">
          <a:xfrm>
            <a:off x="984250" y="3105150"/>
            <a:ext cx="16843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E300"/>
                </a:solidFill>
                <a:latin typeface="Palatino" charset="0"/>
              </a:rPr>
              <a:t>   withdrawal</a:t>
            </a:r>
            <a:endParaRPr lang="en-US" smtClean="0">
              <a:solidFill>
                <a:srgbClr val="000000"/>
              </a:solidFill>
            </a:endParaRPr>
          </a:p>
        </p:txBody>
      </p:sp>
      <p:sp>
        <p:nvSpPr>
          <p:cNvPr id="72716" name="Rectangle 15"/>
          <p:cNvSpPr>
            <a:spLocks noChangeArrowheads="1"/>
          </p:cNvSpPr>
          <p:nvPr/>
        </p:nvSpPr>
        <p:spPr bwMode="auto">
          <a:xfrm>
            <a:off x="3536950" y="3117850"/>
            <a:ext cx="1635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b="1" smtClean="0">
                <a:solidFill>
                  <a:srgbClr val="FFE300"/>
                </a:solidFill>
                <a:latin typeface="Palatino" charset="0"/>
              </a:rPr>
              <a:t>?</a:t>
            </a:r>
            <a:endParaRPr lang="en-US" smtClean="0">
              <a:solidFill>
                <a:srgbClr val="000000"/>
              </a:solidFill>
            </a:endParaRPr>
          </a:p>
        </p:txBody>
      </p:sp>
      <p:sp>
        <p:nvSpPr>
          <p:cNvPr id="72717" name="Freeform 16"/>
          <p:cNvSpPr>
            <a:spLocks/>
          </p:cNvSpPr>
          <p:nvPr/>
        </p:nvSpPr>
        <p:spPr bwMode="auto">
          <a:xfrm>
            <a:off x="2959100" y="3111500"/>
            <a:ext cx="342900" cy="114300"/>
          </a:xfrm>
          <a:custGeom>
            <a:avLst/>
            <a:gdLst>
              <a:gd name="T0" fmla="*/ 0 w 216"/>
              <a:gd name="T1" fmla="*/ 2147483647 h 72"/>
              <a:gd name="T2" fmla="*/ 0 w 216"/>
              <a:gd name="T3" fmla="*/ 0 h 72"/>
              <a:gd name="T4" fmla="*/ 2147483647 w 216"/>
              <a:gd name="T5" fmla="*/ 2147483647 h 72"/>
              <a:gd name="T6" fmla="*/ 2147483647 w 216"/>
              <a:gd name="T7" fmla="*/ 2147483647 h 72"/>
              <a:gd name="T8" fmla="*/ 0 w 216"/>
              <a:gd name="T9" fmla="*/ 2147483647 h 72"/>
              <a:gd name="T10" fmla="*/ 0 60000 65536"/>
              <a:gd name="T11" fmla="*/ 0 60000 65536"/>
              <a:gd name="T12" fmla="*/ 0 60000 65536"/>
              <a:gd name="T13" fmla="*/ 0 60000 65536"/>
              <a:gd name="T14" fmla="*/ 0 60000 65536"/>
              <a:gd name="T15" fmla="*/ 0 w 216"/>
              <a:gd name="T16" fmla="*/ 0 h 72"/>
              <a:gd name="T17" fmla="*/ 216 w 216"/>
              <a:gd name="T18" fmla="*/ 72 h 72"/>
            </a:gdLst>
            <a:ahLst/>
            <a:cxnLst>
              <a:cxn ang="T10">
                <a:pos x="T0" y="T1"/>
              </a:cxn>
              <a:cxn ang="T11">
                <a:pos x="T2" y="T3"/>
              </a:cxn>
              <a:cxn ang="T12">
                <a:pos x="T4" y="T5"/>
              </a:cxn>
              <a:cxn ang="T13">
                <a:pos x="T6" y="T7"/>
              </a:cxn>
              <a:cxn ang="T14">
                <a:pos x="T8" y="T9"/>
              </a:cxn>
            </a:cxnLst>
            <a:rect l="T15" t="T16" r="T17" b="T18"/>
            <a:pathLst>
              <a:path w="216" h="72">
                <a:moveTo>
                  <a:pt x="0" y="16"/>
                </a:moveTo>
                <a:lnTo>
                  <a:pt x="0" y="0"/>
                </a:lnTo>
                <a:lnTo>
                  <a:pt x="216" y="56"/>
                </a:lnTo>
                <a:lnTo>
                  <a:pt x="208" y="72"/>
                </a:lnTo>
                <a:lnTo>
                  <a:pt x="0" y="16"/>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18" name="Freeform 17"/>
          <p:cNvSpPr>
            <a:spLocks/>
          </p:cNvSpPr>
          <p:nvPr/>
        </p:nvSpPr>
        <p:spPr bwMode="auto">
          <a:xfrm>
            <a:off x="3276600" y="3149600"/>
            <a:ext cx="190500" cy="127000"/>
          </a:xfrm>
          <a:custGeom>
            <a:avLst/>
            <a:gdLst>
              <a:gd name="T0" fmla="*/ 0 w 120"/>
              <a:gd name="T1" fmla="*/ 2147483647 h 80"/>
              <a:gd name="T2" fmla="*/ 0 w 120"/>
              <a:gd name="T3" fmla="*/ 2147483647 h 80"/>
              <a:gd name="T4" fmla="*/ 2147483647 w 120"/>
              <a:gd name="T5" fmla="*/ 0 h 80"/>
              <a:gd name="T6" fmla="*/ 2147483647 w 120"/>
              <a:gd name="T7" fmla="*/ 0 h 80"/>
              <a:gd name="T8" fmla="*/ 2147483647 w 120"/>
              <a:gd name="T9" fmla="*/ 2147483647 h 80"/>
              <a:gd name="T10" fmla="*/ 2147483647 w 120"/>
              <a:gd name="T11" fmla="*/ 2147483647 h 80"/>
              <a:gd name="T12" fmla="*/ 0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0" y="80"/>
                </a:moveTo>
                <a:lnTo>
                  <a:pt x="0" y="32"/>
                </a:lnTo>
                <a:lnTo>
                  <a:pt x="16" y="0"/>
                </a:lnTo>
                <a:lnTo>
                  <a:pt x="120" y="64"/>
                </a:lnTo>
                <a:lnTo>
                  <a:pt x="0"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19" name="Freeform 18"/>
          <p:cNvSpPr>
            <a:spLocks/>
          </p:cNvSpPr>
          <p:nvPr/>
        </p:nvSpPr>
        <p:spPr bwMode="auto">
          <a:xfrm>
            <a:off x="3784600" y="3314700"/>
            <a:ext cx="342900" cy="114300"/>
          </a:xfrm>
          <a:custGeom>
            <a:avLst/>
            <a:gdLst>
              <a:gd name="T0" fmla="*/ 0 w 216"/>
              <a:gd name="T1" fmla="*/ 2147483647 h 72"/>
              <a:gd name="T2" fmla="*/ 0 w 216"/>
              <a:gd name="T3" fmla="*/ 0 h 72"/>
              <a:gd name="T4" fmla="*/ 2147483647 w 216"/>
              <a:gd name="T5" fmla="*/ 2147483647 h 72"/>
              <a:gd name="T6" fmla="*/ 2147483647 w 216"/>
              <a:gd name="T7" fmla="*/ 2147483647 h 72"/>
              <a:gd name="T8" fmla="*/ 0 w 216"/>
              <a:gd name="T9" fmla="*/ 2147483647 h 72"/>
              <a:gd name="T10" fmla="*/ 0 60000 65536"/>
              <a:gd name="T11" fmla="*/ 0 60000 65536"/>
              <a:gd name="T12" fmla="*/ 0 60000 65536"/>
              <a:gd name="T13" fmla="*/ 0 60000 65536"/>
              <a:gd name="T14" fmla="*/ 0 60000 65536"/>
              <a:gd name="T15" fmla="*/ 0 w 216"/>
              <a:gd name="T16" fmla="*/ 0 h 72"/>
              <a:gd name="T17" fmla="*/ 216 w 216"/>
              <a:gd name="T18" fmla="*/ 72 h 72"/>
            </a:gdLst>
            <a:ahLst/>
            <a:cxnLst>
              <a:cxn ang="T10">
                <a:pos x="T0" y="T1"/>
              </a:cxn>
              <a:cxn ang="T11">
                <a:pos x="T2" y="T3"/>
              </a:cxn>
              <a:cxn ang="T12">
                <a:pos x="T4" y="T5"/>
              </a:cxn>
              <a:cxn ang="T13">
                <a:pos x="T6" y="T7"/>
              </a:cxn>
              <a:cxn ang="T14">
                <a:pos x="T8" y="T9"/>
              </a:cxn>
            </a:cxnLst>
            <a:rect l="T15" t="T16" r="T17" b="T18"/>
            <a:pathLst>
              <a:path w="216" h="72">
                <a:moveTo>
                  <a:pt x="0" y="16"/>
                </a:moveTo>
                <a:lnTo>
                  <a:pt x="0" y="0"/>
                </a:lnTo>
                <a:lnTo>
                  <a:pt x="216" y="56"/>
                </a:lnTo>
                <a:lnTo>
                  <a:pt x="208" y="72"/>
                </a:lnTo>
                <a:lnTo>
                  <a:pt x="0" y="16"/>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20" name="Freeform 19"/>
          <p:cNvSpPr>
            <a:spLocks/>
          </p:cNvSpPr>
          <p:nvPr/>
        </p:nvSpPr>
        <p:spPr bwMode="auto">
          <a:xfrm>
            <a:off x="4102100" y="3352800"/>
            <a:ext cx="190500" cy="127000"/>
          </a:xfrm>
          <a:custGeom>
            <a:avLst/>
            <a:gdLst>
              <a:gd name="T0" fmla="*/ 0 w 120"/>
              <a:gd name="T1" fmla="*/ 2147483647 h 80"/>
              <a:gd name="T2" fmla="*/ 0 w 120"/>
              <a:gd name="T3" fmla="*/ 2147483647 h 80"/>
              <a:gd name="T4" fmla="*/ 2147483647 w 120"/>
              <a:gd name="T5" fmla="*/ 0 h 80"/>
              <a:gd name="T6" fmla="*/ 2147483647 w 120"/>
              <a:gd name="T7" fmla="*/ 0 h 80"/>
              <a:gd name="T8" fmla="*/ 2147483647 w 120"/>
              <a:gd name="T9" fmla="*/ 2147483647 h 80"/>
              <a:gd name="T10" fmla="*/ 2147483647 w 120"/>
              <a:gd name="T11" fmla="*/ 2147483647 h 80"/>
              <a:gd name="T12" fmla="*/ 0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0" y="80"/>
                </a:moveTo>
                <a:lnTo>
                  <a:pt x="0" y="32"/>
                </a:lnTo>
                <a:lnTo>
                  <a:pt x="16" y="0"/>
                </a:lnTo>
                <a:lnTo>
                  <a:pt x="120" y="64"/>
                </a:lnTo>
                <a:lnTo>
                  <a:pt x="0"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21" name="Rectangle 20"/>
          <p:cNvSpPr>
            <a:spLocks noChangeArrowheads="1"/>
          </p:cNvSpPr>
          <p:nvPr/>
        </p:nvSpPr>
        <p:spPr bwMode="auto">
          <a:xfrm>
            <a:off x="4343400" y="3371850"/>
            <a:ext cx="1635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b="1" smtClean="0">
                <a:solidFill>
                  <a:srgbClr val="FFE300"/>
                </a:solidFill>
                <a:latin typeface="Palatino" charset="0"/>
              </a:rPr>
              <a:t>?</a:t>
            </a:r>
            <a:endParaRPr lang="en-US" smtClean="0">
              <a:solidFill>
                <a:srgbClr val="000000"/>
              </a:solidFill>
            </a:endParaRPr>
          </a:p>
        </p:txBody>
      </p:sp>
      <p:sp>
        <p:nvSpPr>
          <p:cNvPr id="72722" name="Rectangle 21"/>
          <p:cNvSpPr>
            <a:spLocks noChangeArrowheads="1"/>
          </p:cNvSpPr>
          <p:nvPr/>
        </p:nvSpPr>
        <p:spPr bwMode="auto">
          <a:xfrm>
            <a:off x="628650" y="3663950"/>
            <a:ext cx="22415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E300"/>
                </a:solidFill>
                <a:latin typeface="Palatino" charset="0"/>
              </a:rPr>
              <a:t>Genotoxic insults</a:t>
            </a:r>
            <a:endParaRPr lang="en-US" smtClean="0">
              <a:solidFill>
                <a:srgbClr val="000000"/>
              </a:solidFill>
            </a:endParaRPr>
          </a:p>
        </p:txBody>
      </p:sp>
      <p:sp>
        <p:nvSpPr>
          <p:cNvPr id="72723" name="Rectangle 22"/>
          <p:cNvSpPr>
            <a:spLocks noChangeArrowheads="1"/>
          </p:cNvSpPr>
          <p:nvPr/>
        </p:nvSpPr>
        <p:spPr bwMode="auto">
          <a:xfrm>
            <a:off x="3435350" y="3668713"/>
            <a:ext cx="16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E300"/>
                </a:solidFill>
                <a:latin typeface="Palatino" charset="0"/>
              </a:rPr>
              <a:t>?</a:t>
            </a:r>
            <a:endParaRPr lang="en-US" smtClean="0">
              <a:solidFill>
                <a:srgbClr val="000000"/>
              </a:solidFill>
            </a:endParaRPr>
          </a:p>
        </p:txBody>
      </p:sp>
      <p:sp>
        <p:nvSpPr>
          <p:cNvPr id="72724" name="Freeform 23"/>
          <p:cNvSpPr>
            <a:spLocks/>
          </p:cNvSpPr>
          <p:nvPr/>
        </p:nvSpPr>
        <p:spPr bwMode="auto">
          <a:xfrm>
            <a:off x="2946400" y="3810000"/>
            <a:ext cx="292100" cy="38100"/>
          </a:xfrm>
          <a:custGeom>
            <a:avLst/>
            <a:gdLst>
              <a:gd name="T0" fmla="*/ 0 w 184"/>
              <a:gd name="T1" fmla="*/ 2147483647 h 24"/>
              <a:gd name="T2" fmla="*/ 0 w 184"/>
              <a:gd name="T3" fmla="*/ 0 h 24"/>
              <a:gd name="T4" fmla="*/ 2147483647 w 184"/>
              <a:gd name="T5" fmla="*/ 2147483647 h 24"/>
              <a:gd name="T6" fmla="*/ 2147483647 w 184"/>
              <a:gd name="T7" fmla="*/ 2147483647 h 24"/>
              <a:gd name="T8" fmla="*/ 0 w 184"/>
              <a:gd name="T9" fmla="*/ 2147483647 h 24"/>
              <a:gd name="T10" fmla="*/ 0 60000 65536"/>
              <a:gd name="T11" fmla="*/ 0 60000 65536"/>
              <a:gd name="T12" fmla="*/ 0 60000 65536"/>
              <a:gd name="T13" fmla="*/ 0 60000 65536"/>
              <a:gd name="T14" fmla="*/ 0 60000 65536"/>
              <a:gd name="T15" fmla="*/ 0 w 184"/>
              <a:gd name="T16" fmla="*/ 0 h 24"/>
              <a:gd name="T17" fmla="*/ 184 w 184"/>
              <a:gd name="T18" fmla="*/ 24 h 24"/>
            </a:gdLst>
            <a:ahLst/>
            <a:cxnLst>
              <a:cxn ang="T10">
                <a:pos x="T0" y="T1"/>
              </a:cxn>
              <a:cxn ang="T11">
                <a:pos x="T2" y="T3"/>
              </a:cxn>
              <a:cxn ang="T12">
                <a:pos x="T4" y="T5"/>
              </a:cxn>
              <a:cxn ang="T13">
                <a:pos x="T6" y="T7"/>
              </a:cxn>
              <a:cxn ang="T14">
                <a:pos x="T8" y="T9"/>
              </a:cxn>
            </a:cxnLst>
            <a:rect l="T15" t="T16" r="T17" b="T18"/>
            <a:pathLst>
              <a:path w="184" h="24">
                <a:moveTo>
                  <a:pt x="0" y="16"/>
                </a:moveTo>
                <a:lnTo>
                  <a:pt x="0" y="0"/>
                </a:lnTo>
                <a:lnTo>
                  <a:pt x="184" y="8"/>
                </a:lnTo>
                <a:lnTo>
                  <a:pt x="184" y="24"/>
                </a:lnTo>
                <a:lnTo>
                  <a:pt x="0" y="16"/>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25" name="Freeform 24"/>
          <p:cNvSpPr>
            <a:spLocks/>
          </p:cNvSpPr>
          <p:nvPr/>
        </p:nvSpPr>
        <p:spPr bwMode="auto">
          <a:xfrm>
            <a:off x="3225800" y="3771900"/>
            <a:ext cx="190500" cy="127000"/>
          </a:xfrm>
          <a:custGeom>
            <a:avLst/>
            <a:gdLst>
              <a:gd name="T0" fmla="*/ 2147483647 w 120"/>
              <a:gd name="T1" fmla="*/ 2147483647 h 80"/>
              <a:gd name="T2" fmla="*/ 0 w 120"/>
              <a:gd name="T3" fmla="*/ 2147483647 h 80"/>
              <a:gd name="T4" fmla="*/ 2147483647 w 120"/>
              <a:gd name="T5" fmla="*/ 0 h 80"/>
              <a:gd name="T6" fmla="*/ 2147483647 w 120"/>
              <a:gd name="T7" fmla="*/ 0 h 80"/>
              <a:gd name="T8" fmla="*/ 2147483647 w 120"/>
              <a:gd name="T9" fmla="*/ 2147483647 h 80"/>
              <a:gd name="T10" fmla="*/ 2147483647 w 120"/>
              <a:gd name="T11" fmla="*/ 2147483647 h 80"/>
              <a:gd name="T12" fmla="*/ 2147483647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80"/>
                </a:moveTo>
                <a:lnTo>
                  <a:pt x="0" y="40"/>
                </a:lnTo>
                <a:lnTo>
                  <a:pt x="8" y="0"/>
                </a:lnTo>
                <a:lnTo>
                  <a:pt x="120" y="48"/>
                </a:lnTo>
                <a:lnTo>
                  <a:pt x="8"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26" name="Freeform 25"/>
          <p:cNvSpPr>
            <a:spLocks/>
          </p:cNvSpPr>
          <p:nvPr/>
        </p:nvSpPr>
        <p:spPr bwMode="auto">
          <a:xfrm>
            <a:off x="3632200" y="3822700"/>
            <a:ext cx="368300" cy="50800"/>
          </a:xfrm>
          <a:custGeom>
            <a:avLst/>
            <a:gdLst>
              <a:gd name="T0" fmla="*/ 0 w 232"/>
              <a:gd name="T1" fmla="*/ 2147483647 h 32"/>
              <a:gd name="T2" fmla="*/ 0 w 232"/>
              <a:gd name="T3" fmla="*/ 0 h 32"/>
              <a:gd name="T4" fmla="*/ 2147483647 w 232"/>
              <a:gd name="T5" fmla="*/ 2147483647 h 32"/>
              <a:gd name="T6" fmla="*/ 2147483647 w 232"/>
              <a:gd name="T7" fmla="*/ 2147483647 h 32"/>
              <a:gd name="T8" fmla="*/ 0 w 232"/>
              <a:gd name="T9" fmla="*/ 2147483647 h 32"/>
              <a:gd name="T10" fmla="*/ 0 60000 65536"/>
              <a:gd name="T11" fmla="*/ 0 60000 65536"/>
              <a:gd name="T12" fmla="*/ 0 60000 65536"/>
              <a:gd name="T13" fmla="*/ 0 60000 65536"/>
              <a:gd name="T14" fmla="*/ 0 60000 65536"/>
              <a:gd name="T15" fmla="*/ 0 w 232"/>
              <a:gd name="T16" fmla="*/ 0 h 32"/>
              <a:gd name="T17" fmla="*/ 232 w 232"/>
              <a:gd name="T18" fmla="*/ 32 h 32"/>
            </a:gdLst>
            <a:ahLst/>
            <a:cxnLst>
              <a:cxn ang="T10">
                <a:pos x="T0" y="T1"/>
              </a:cxn>
              <a:cxn ang="T11">
                <a:pos x="T2" y="T3"/>
              </a:cxn>
              <a:cxn ang="T12">
                <a:pos x="T4" y="T5"/>
              </a:cxn>
              <a:cxn ang="T13">
                <a:pos x="T6" y="T7"/>
              </a:cxn>
              <a:cxn ang="T14">
                <a:pos x="T8" y="T9"/>
              </a:cxn>
            </a:cxnLst>
            <a:rect l="T15" t="T16" r="T17" b="T18"/>
            <a:pathLst>
              <a:path w="232" h="32">
                <a:moveTo>
                  <a:pt x="0" y="16"/>
                </a:moveTo>
                <a:lnTo>
                  <a:pt x="0" y="0"/>
                </a:lnTo>
                <a:lnTo>
                  <a:pt x="232" y="16"/>
                </a:lnTo>
                <a:lnTo>
                  <a:pt x="232" y="32"/>
                </a:lnTo>
                <a:lnTo>
                  <a:pt x="0" y="16"/>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27" name="Freeform 26"/>
          <p:cNvSpPr>
            <a:spLocks/>
          </p:cNvSpPr>
          <p:nvPr/>
        </p:nvSpPr>
        <p:spPr bwMode="auto">
          <a:xfrm>
            <a:off x="3987800" y="3797300"/>
            <a:ext cx="190500" cy="127000"/>
          </a:xfrm>
          <a:custGeom>
            <a:avLst/>
            <a:gdLst>
              <a:gd name="T0" fmla="*/ 2147483647 w 120"/>
              <a:gd name="T1" fmla="*/ 2147483647 h 80"/>
              <a:gd name="T2" fmla="*/ 0 w 120"/>
              <a:gd name="T3" fmla="*/ 2147483647 h 80"/>
              <a:gd name="T4" fmla="*/ 2147483647 w 120"/>
              <a:gd name="T5" fmla="*/ 0 h 80"/>
              <a:gd name="T6" fmla="*/ 2147483647 w 120"/>
              <a:gd name="T7" fmla="*/ 0 h 80"/>
              <a:gd name="T8" fmla="*/ 2147483647 w 120"/>
              <a:gd name="T9" fmla="*/ 2147483647 h 80"/>
              <a:gd name="T10" fmla="*/ 2147483647 w 120"/>
              <a:gd name="T11" fmla="*/ 2147483647 h 80"/>
              <a:gd name="T12" fmla="*/ 2147483647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80"/>
                </a:moveTo>
                <a:lnTo>
                  <a:pt x="0" y="40"/>
                </a:lnTo>
                <a:lnTo>
                  <a:pt x="8" y="0"/>
                </a:lnTo>
                <a:lnTo>
                  <a:pt x="120" y="48"/>
                </a:lnTo>
                <a:lnTo>
                  <a:pt x="8"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28" name="Rectangle 27"/>
          <p:cNvSpPr>
            <a:spLocks noChangeArrowheads="1"/>
          </p:cNvSpPr>
          <p:nvPr/>
        </p:nvSpPr>
        <p:spPr bwMode="auto">
          <a:xfrm>
            <a:off x="4248150" y="3706813"/>
            <a:ext cx="16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E300"/>
                </a:solidFill>
                <a:latin typeface="Palatino" charset="0"/>
              </a:rPr>
              <a:t>?</a:t>
            </a:r>
            <a:endParaRPr lang="en-US" smtClean="0">
              <a:solidFill>
                <a:srgbClr val="000000"/>
              </a:solidFill>
            </a:endParaRPr>
          </a:p>
        </p:txBody>
      </p:sp>
      <p:sp>
        <p:nvSpPr>
          <p:cNvPr id="72729" name="Rectangle 28"/>
          <p:cNvSpPr>
            <a:spLocks noChangeArrowheads="1"/>
          </p:cNvSpPr>
          <p:nvPr/>
        </p:nvSpPr>
        <p:spPr bwMode="auto">
          <a:xfrm>
            <a:off x="260350" y="4362450"/>
            <a:ext cx="29178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E300"/>
                </a:solidFill>
                <a:latin typeface="Palatino" charset="0"/>
              </a:rPr>
              <a:t>Cell cycle perturbation</a:t>
            </a:r>
            <a:endParaRPr lang="en-US" smtClean="0">
              <a:solidFill>
                <a:srgbClr val="000000"/>
              </a:solidFill>
            </a:endParaRPr>
          </a:p>
        </p:txBody>
      </p:sp>
      <p:sp>
        <p:nvSpPr>
          <p:cNvPr id="72730" name="Rectangle 29"/>
          <p:cNvSpPr>
            <a:spLocks noChangeArrowheads="1"/>
          </p:cNvSpPr>
          <p:nvPr/>
        </p:nvSpPr>
        <p:spPr bwMode="auto">
          <a:xfrm>
            <a:off x="3752850" y="4227513"/>
            <a:ext cx="16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E300"/>
                </a:solidFill>
                <a:latin typeface="Palatino" charset="0"/>
              </a:rPr>
              <a:t>?</a:t>
            </a:r>
            <a:endParaRPr lang="en-US" smtClean="0">
              <a:solidFill>
                <a:srgbClr val="000000"/>
              </a:solidFill>
            </a:endParaRPr>
          </a:p>
        </p:txBody>
      </p:sp>
      <p:sp>
        <p:nvSpPr>
          <p:cNvPr id="72731" name="Freeform 30"/>
          <p:cNvSpPr>
            <a:spLocks/>
          </p:cNvSpPr>
          <p:nvPr/>
        </p:nvSpPr>
        <p:spPr bwMode="auto">
          <a:xfrm>
            <a:off x="3213100" y="4419600"/>
            <a:ext cx="368300" cy="114300"/>
          </a:xfrm>
          <a:custGeom>
            <a:avLst/>
            <a:gdLst>
              <a:gd name="T0" fmla="*/ 2147483647 w 232"/>
              <a:gd name="T1" fmla="*/ 0 h 72"/>
              <a:gd name="T2" fmla="*/ 2147483647 w 232"/>
              <a:gd name="T3" fmla="*/ 2147483647 h 72"/>
              <a:gd name="T4" fmla="*/ 0 w 232"/>
              <a:gd name="T5" fmla="*/ 2147483647 h 72"/>
              <a:gd name="T6" fmla="*/ 0 w 232"/>
              <a:gd name="T7" fmla="*/ 2147483647 h 72"/>
              <a:gd name="T8" fmla="*/ 2147483647 w 232"/>
              <a:gd name="T9" fmla="*/ 0 h 72"/>
              <a:gd name="T10" fmla="*/ 0 60000 65536"/>
              <a:gd name="T11" fmla="*/ 0 60000 65536"/>
              <a:gd name="T12" fmla="*/ 0 60000 65536"/>
              <a:gd name="T13" fmla="*/ 0 60000 65536"/>
              <a:gd name="T14" fmla="*/ 0 60000 65536"/>
              <a:gd name="T15" fmla="*/ 0 w 232"/>
              <a:gd name="T16" fmla="*/ 0 h 72"/>
              <a:gd name="T17" fmla="*/ 232 w 232"/>
              <a:gd name="T18" fmla="*/ 72 h 72"/>
            </a:gdLst>
            <a:ahLst/>
            <a:cxnLst>
              <a:cxn ang="T10">
                <a:pos x="T0" y="T1"/>
              </a:cxn>
              <a:cxn ang="T11">
                <a:pos x="T2" y="T3"/>
              </a:cxn>
              <a:cxn ang="T12">
                <a:pos x="T4" y="T5"/>
              </a:cxn>
              <a:cxn ang="T13">
                <a:pos x="T6" y="T7"/>
              </a:cxn>
              <a:cxn ang="T14">
                <a:pos x="T8" y="T9"/>
              </a:cxn>
            </a:cxnLst>
            <a:rect l="T15" t="T16" r="T17" b="T18"/>
            <a:pathLst>
              <a:path w="232" h="72">
                <a:moveTo>
                  <a:pt x="224" y="0"/>
                </a:moveTo>
                <a:lnTo>
                  <a:pt x="232" y="16"/>
                </a:lnTo>
                <a:lnTo>
                  <a:pt x="0" y="72"/>
                </a:lnTo>
                <a:lnTo>
                  <a:pt x="0" y="56"/>
                </a:lnTo>
                <a:lnTo>
                  <a:pt x="224" y="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32" name="Freeform 31"/>
          <p:cNvSpPr>
            <a:spLocks/>
          </p:cNvSpPr>
          <p:nvPr/>
        </p:nvSpPr>
        <p:spPr bwMode="auto">
          <a:xfrm>
            <a:off x="3556000" y="4368800"/>
            <a:ext cx="190500" cy="127000"/>
          </a:xfrm>
          <a:custGeom>
            <a:avLst/>
            <a:gdLst>
              <a:gd name="T0" fmla="*/ 2147483647 w 120"/>
              <a:gd name="T1" fmla="*/ 2147483647 h 80"/>
              <a:gd name="T2" fmla="*/ 0 w 120"/>
              <a:gd name="T3" fmla="*/ 2147483647 h 80"/>
              <a:gd name="T4" fmla="*/ 0 w 120"/>
              <a:gd name="T5" fmla="*/ 0 h 80"/>
              <a:gd name="T6" fmla="*/ 0 w 120"/>
              <a:gd name="T7" fmla="*/ 0 h 80"/>
              <a:gd name="T8" fmla="*/ 2147483647 w 120"/>
              <a:gd name="T9" fmla="*/ 2147483647 h 80"/>
              <a:gd name="T10" fmla="*/ 2147483647 w 120"/>
              <a:gd name="T11" fmla="*/ 2147483647 h 80"/>
              <a:gd name="T12" fmla="*/ 2147483647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24" y="80"/>
                </a:moveTo>
                <a:lnTo>
                  <a:pt x="0" y="40"/>
                </a:lnTo>
                <a:lnTo>
                  <a:pt x="0" y="0"/>
                </a:lnTo>
                <a:lnTo>
                  <a:pt x="120" y="16"/>
                </a:lnTo>
                <a:lnTo>
                  <a:pt x="24"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33" name="Freeform 32"/>
          <p:cNvSpPr>
            <a:spLocks/>
          </p:cNvSpPr>
          <p:nvPr/>
        </p:nvSpPr>
        <p:spPr bwMode="auto">
          <a:xfrm>
            <a:off x="4000500" y="4267200"/>
            <a:ext cx="279400" cy="88900"/>
          </a:xfrm>
          <a:custGeom>
            <a:avLst/>
            <a:gdLst>
              <a:gd name="T0" fmla="*/ 0 w 176"/>
              <a:gd name="T1" fmla="*/ 2147483647 h 56"/>
              <a:gd name="T2" fmla="*/ 0 w 176"/>
              <a:gd name="T3" fmla="*/ 2147483647 h 56"/>
              <a:gd name="T4" fmla="*/ 2147483647 w 176"/>
              <a:gd name="T5" fmla="*/ 0 h 56"/>
              <a:gd name="T6" fmla="*/ 2147483647 w 176"/>
              <a:gd name="T7" fmla="*/ 2147483647 h 56"/>
              <a:gd name="T8" fmla="*/ 0 w 176"/>
              <a:gd name="T9" fmla="*/ 2147483647 h 56"/>
              <a:gd name="T10" fmla="*/ 0 60000 65536"/>
              <a:gd name="T11" fmla="*/ 0 60000 65536"/>
              <a:gd name="T12" fmla="*/ 0 60000 65536"/>
              <a:gd name="T13" fmla="*/ 0 60000 65536"/>
              <a:gd name="T14" fmla="*/ 0 60000 65536"/>
              <a:gd name="T15" fmla="*/ 0 w 176"/>
              <a:gd name="T16" fmla="*/ 0 h 56"/>
              <a:gd name="T17" fmla="*/ 176 w 176"/>
              <a:gd name="T18" fmla="*/ 56 h 56"/>
            </a:gdLst>
            <a:ahLst/>
            <a:cxnLst>
              <a:cxn ang="T10">
                <a:pos x="T0" y="T1"/>
              </a:cxn>
              <a:cxn ang="T11">
                <a:pos x="T2" y="T3"/>
              </a:cxn>
              <a:cxn ang="T12">
                <a:pos x="T4" y="T5"/>
              </a:cxn>
              <a:cxn ang="T13">
                <a:pos x="T6" y="T7"/>
              </a:cxn>
              <a:cxn ang="T14">
                <a:pos x="T8" y="T9"/>
              </a:cxn>
            </a:cxnLst>
            <a:rect l="T15" t="T16" r="T17" b="T18"/>
            <a:pathLst>
              <a:path w="176" h="56">
                <a:moveTo>
                  <a:pt x="0" y="56"/>
                </a:moveTo>
                <a:lnTo>
                  <a:pt x="0" y="40"/>
                </a:lnTo>
                <a:lnTo>
                  <a:pt x="168" y="0"/>
                </a:lnTo>
                <a:lnTo>
                  <a:pt x="176" y="16"/>
                </a:lnTo>
                <a:lnTo>
                  <a:pt x="0" y="56"/>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34" name="Freeform 33"/>
          <p:cNvSpPr>
            <a:spLocks/>
          </p:cNvSpPr>
          <p:nvPr/>
        </p:nvSpPr>
        <p:spPr bwMode="auto">
          <a:xfrm>
            <a:off x="4254500" y="4216400"/>
            <a:ext cx="190500" cy="127000"/>
          </a:xfrm>
          <a:custGeom>
            <a:avLst/>
            <a:gdLst>
              <a:gd name="T0" fmla="*/ 2147483647 w 120"/>
              <a:gd name="T1" fmla="*/ 2147483647 h 80"/>
              <a:gd name="T2" fmla="*/ 0 w 120"/>
              <a:gd name="T3" fmla="*/ 2147483647 h 80"/>
              <a:gd name="T4" fmla="*/ 0 w 120"/>
              <a:gd name="T5" fmla="*/ 0 h 80"/>
              <a:gd name="T6" fmla="*/ 0 w 120"/>
              <a:gd name="T7" fmla="*/ 0 h 80"/>
              <a:gd name="T8" fmla="*/ 2147483647 w 120"/>
              <a:gd name="T9" fmla="*/ 2147483647 h 80"/>
              <a:gd name="T10" fmla="*/ 2147483647 w 120"/>
              <a:gd name="T11" fmla="*/ 2147483647 h 80"/>
              <a:gd name="T12" fmla="*/ 2147483647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16" y="80"/>
                </a:moveTo>
                <a:lnTo>
                  <a:pt x="0" y="40"/>
                </a:lnTo>
                <a:lnTo>
                  <a:pt x="0" y="0"/>
                </a:lnTo>
                <a:lnTo>
                  <a:pt x="120" y="16"/>
                </a:lnTo>
                <a:lnTo>
                  <a:pt x="16"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35" name="Rectangle 34"/>
          <p:cNvSpPr>
            <a:spLocks noChangeArrowheads="1"/>
          </p:cNvSpPr>
          <p:nvPr/>
        </p:nvSpPr>
        <p:spPr bwMode="auto">
          <a:xfrm>
            <a:off x="4464050" y="4062413"/>
            <a:ext cx="16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E300"/>
                </a:solidFill>
                <a:latin typeface="Palatino" charset="0"/>
              </a:rPr>
              <a:t>?</a:t>
            </a:r>
            <a:endParaRPr lang="en-US" smtClean="0">
              <a:solidFill>
                <a:srgbClr val="000000"/>
              </a:solidFill>
            </a:endParaRPr>
          </a:p>
        </p:txBody>
      </p:sp>
      <p:sp>
        <p:nvSpPr>
          <p:cNvPr id="72736" name="Rectangle 35"/>
          <p:cNvSpPr>
            <a:spLocks noChangeArrowheads="1"/>
          </p:cNvSpPr>
          <p:nvPr/>
        </p:nvSpPr>
        <p:spPr bwMode="auto">
          <a:xfrm>
            <a:off x="717550" y="4997450"/>
            <a:ext cx="2351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E300"/>
                </a:solidFill>
                <a:latin typeface="Palatino" charset="0"/>
              </a:rPr>
              <a:t>Genetic mutations</a:t>
            </a:r>
            <a:endParaRPr lang="en-US" smtClean="0">
              <a:solidFill>
                <a:srgbClr val="000000"/>
              </a:solidFill>
            </a:endParaRPr>
          </a:p>
        </p:txBody>
      </p:sp>
      <p:sp>
        <p:nvSpPr>
          <p:cNvPr id="72737" name="Freeform 36"/>
          <p:cNvSpPr>
            <a:spLocks/>
          </p:cNvSpPr>
          <p:nvPr/>
        </p:nvSpPr>
        <p:spPr bwMode="auto">
          <a:xfrm>
            <a:off x="3263900" y="4978400"/>
            <a:ext cx="419100" cy="203200"/>
          </a:xfrm>
          <a:custGeom>
            <a:avLst/>
            <a:gdLst>
              <a:gd name="T0" fmla="*/ 0 w 264"/>
              <a:gd name="T1" fmla="*/ 2147483647 h 128"/>
              <a:gd name="T2" fmla="*/ 0 w 264"/>
              <a:gd name="T3" fmla="*/ 2147483647 h 128"/>
              <a:gd name="T4" fmla="*/ 2147483647 w 264"/>
              <a:gd name="T5" fmla="*/ 0 h 128"/>
              <a:gd name="T6" fmla="*/ 2147483647 w 264"/>
              <a:gd name="T7" fmla="*/ 2147483647 h 128"/>
              <a:gd name="T8" fmla="*/ 0 w 264"/>
              <a:gd name="T9" fmla="*/ 2147483647 h 128"/>
              <a:gd name="T10" fmla="*/ 0 60000 65536"/>
              <a:gd name="T11" fmla="*/ 0 60000 65536"/>
              <a:gd name="T12" fmla="*/ 0 60000 65536"/>
              <a:gd name="T13" fmla="*/ 0 60000 65536"/>
              <a:gd name="T14" fmla="*/ 0 60000 65536"/>
              <a:gd name="T15" fmla="*/ 0 w 264"/>
              <a:gd name="T16" fmla="*/ 0 h 128"/>
              <a:gd name="T17" fmla="*/ 264 w 264"/>
              <a:gd name="T18" fmla="*/ 128 h 128"/>
            </a:gdLst>
            <a:ahLst/>
            <a:cxnLst>
              <a:cxn ang="T10">
                <a:pos x="T0" y="T1"/>
              </a:cxn>
              <a:cxn ang="T11">
                <a:pos x="T2" y="T3"/>
              </a:cxn>
              <a:cxn ang="T12">
                <a:pos x="T4" y="T5"/>
              </a:cxn>
              <a:cxn ang="T13">
                <a:pos x="T6" y="T7"/>
              </a:cxn>
              <a:cxn ang="T14">
                <a:pos x="T8" y="T9"/>
              </a:cxn>
            </a:cxnLst>
            <a:rect l="T15" t="T16" r="T17" b="T18"/>
            <a:pathLst>
              <a:path w="264" h="128">
                <a:moveTo>
                  <a:pt x="0" y="128"/>
                </a:moveTo>
                <a:lnTo>
                  <a:pt x="0" y="112"/>
                </a:lnTo>
                <a:lnTo>
                  <a:pt x="256" y="0"/>
                </a:lnTo>
                <a:lnTo>
                  <a:pt x="264" y="8"/>
                </a:lnTo>
                <a:lnTo>
                  <a:pt x="0" y="128"/>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38" name="Freeform 37"/>
          <p:cNvSpPr>
            <a:spLocks/>
          </p:cNvSpPr>
          <p:nvPr/>
        </p:nvSpPr>
        <p:spPr bwMode="auto">
          <a:xfrm>
            <a:off x="3644900" y="4914900"/>
            <a:ext cx="190500" cy="127000"/>
          </a:xfrm>
          <a:custGeom>
            <a:avLst/>
            <a:gdLst>
              <a:gd name="T0" fmla="*/ 2147483647 w 120"/>
              <a:gd name="T1" fmla="*/ 2147483647 h 80"/>
              <a:gd name="T2" fmla="*/ 2147483647 w 120"/>
              <a:gd name="T3" fmla="*/ 2147483647 h 80"/>
              <a:gd name="T4" fmla="*/ 0 w 120"/>
              <a:gd name="T5" fmla="*/ 2147483647 h 80"/>
              <a:gd name="T6" fmla="*/ 0 w 120"/>
              <a:gd name="T7" fmla="*/ 2147483647 h 80"/>
              <a:gd name="T8" fmla="*/ 2147483647 w 120"/>
              <a:gd name="T9" fmla="*/ 0 h 80"/>
              <a:gd name="T10" fmla="*/ 2147483647 w 120"/>
              <a:gd name="T11" fmla="*/ 0 h 80"/>
              <a:gd name="T12" fmla="*/ 2147483647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32" y="80"/>
                </a:moveTo>
                <a:lnTo>
                  <a:pt x="8" y="48"/>
                </a:lnTo>
                <a:lnTo>
                  <a:pt x="0" y="8"/>
                </a:lnTo>
                <a:lnTo>
                  <a:pt x="120" y="0"/>
                </a:lnTo>
                <a:lnTo>
                  <a:pt x="32"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39" name="Rectangle 38"/>
          <p:cNvSpPr>
            <a:spLocks noChangeArrowheads="1"/>
          </p:cNvSpPr>
          <p:nvPr/>
        </p:nvSpPr>
        <p:spPr bwMode="auto">
          <a:xfrm>
            <a:off x="3854450" y="4722813"/>
            <a:ext cx="16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E300"/>
                </a:solidFill>
                <a:latin typeface="Palatino" charset="0"/>
              </a:rPr>
              <a:t>?</a:t>
            </a:r>
            <a:endParaRPr lang="en-US" smtClean="0">
              <a:solidFill>
                <a:srgbClr val="000000"/>
              </a:solidFill>
            </a:endParaRPr>
          </a:p>
        </p:txBody>
      </p:sp>
      <p:sp>
        <p:nvSpPr>
          <p:cNvPr id="72740" name="Freeform 39"/>
          <p:cNvSpPr>
            <a:spLocks/>
          </p:cNvSpPr>
          <p:nvPr/>
        </p:nvSpPr>
        <p:spPr bwMode="auto">
          <a:xfrm>
            <a:off x="4102100" y="4686300"/>
            <a:ext cx="215900" cy="114300"/>
          </a:xfrm>
          <a:custGeom>
            <a:avLst/>
            <a:gdLst>
              <a:gd name="T0" fmla="*/ 2147483647 w 136"/>
              <a:gd name="T1" fmla="*/ 2147483647 h 72"/>
              <a:gd name="T2" fmla="*/ 0 w 136"/>
              <a:gd name="T3" fmla="*/ 2147483647 h 72"/>
              <a:gd name="T4" fmla="*/ 2147483647 w 136"/>
              <a:gd name="T5" fmla="*/ 0 h 72"/>
              <a:gd name="T6" fmla="*/ 2147483647 w 136"/>
              <a:gd name="T7" fmla="*/ 2147483647 h 72"/>
              <a:gd name="T8" fmla="*/ 2147483647 w 136"/>
              <a:gd name="T9" fmla="*/ 2147483647 h 72"/>
              <a:gd name="T10" fmla="*/ 0 60000 65536"/>
              <a:gd name="T11" fmla="*/ 0 60000 65536"/>
              <a:gd name="T12" fmla="*/ 0 60000 65536"/>
              <a:gd name="T13" fmla="*/ 0 60000 65536"/>
              <a:gd name="T14" fmla="*/ 0 60000 65536"/>
              <a:gd name="T15" fmla="*/ 0 w 136"/>
              <a:gd name="T16" fmla="*/ 0 h 72"/>
              <a:gd name="T17" fmla="*/ 136 w 136"/>
              <a:gd name="T18" fmla="*/ 72 h 72"/>
            </a:gdLst>
            <a:ahLst/>
            <a:cxnLst>
              <a:cxn ang="T10">
                <a:pos x="T0" y="T1"/>
              </a:cxn>
              <a:cxn ang="T11">
                <a:pos x="T2" y="T3"/>
              </a:cxn>
              <a:cxn ang="T12">
                <a:pos x="T4" y="T5"/>
              </a:cxn>
              <a:cxn ang="T13">
                <a:pos x="T6" y="T7"/>
              </a:cxn>
              <a:cxn ang="T14">
                <a:pos x="T8" y="T9"/>
              </a:cxn>
            </a:cxnLst>
            <a:rect l="T15" t="T16" r="T17" b="T18"/>
            <a:pathLst>
              <a:path w="136" h="72">
                <a:moveTo>
                  <a:pt x="8" y="72"/>
                </a:moveTo>
                <a:lnTo>
                  <a:pt x="0" y="56"/>
                </a:lnTo>
                <a:lnTo>
                  <a:pt x="128" y="0"/>
                </a:lnTo>
                <a:lnTo>
                  <a:pt x="136" y="8"/>
                </a:lnTo>
                <a:lnTo>
                  <a:pt x="8" y="72"/>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41" name="Freeform 40"/>
          <p:cNvSpPr>
            <a:spLocks/>
          </p:cNvSpPr>
          <p:nvPr/>
        </p:nvSpPr>
        <p:spPr bwMode="auto">
          <a:xfrm>
            <a:off x="4279900" y="4622800"/>
            <a:ext cx="190500" cy="127000"/>
          </a:xfrm>
          <a:custGeom>
            <a:avLst/>
            <a:gdLst>
              <a:gd name="T0" fmla="*/ 2147483647 w 120"/>
              <a:gd name="T1" fmla="*/ 2147483647 h 80"/>
              <a:gd name="T2" fmla="*/ 2147483647 w 120"/>
              <a:gd name="T3" fmla="*/ 2147483647 h 80"/>
              <a:gd name="T4" fmla="*/ 0 w 120"/>
              <a:gd name="T5" fmla="*/ 2147483647 h 80"/>
              <a:gd name="T6" fmla="*/ 0 w 120"/>
              <a:gd name="T7" fmla="*/ 2147483647 h 80"/>
              <a:gd name="T8" fmla="*/ 2147483647 w 120"/>
              <a:gd name="T9" fmla="*/ 0 h 80"/>
              <a:gd name="T10" fmla="*/ 2147483647 w 120"/>
              <a:gd name="T11" fmla="*/ 0 h 80"/>
              <a:gd name="T12" fmla="*/ 2147483647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32" y="80"/>
                </a:moveTo>
                <a:lnTo>
                  <a:pt x="8" y="48"/>
                </a:lnTo>
                <a:lnTo>
                  <a:pt x="0" y="8"/>
                </a:lnTo>
                <a:lnTo>
                  <a:pt x="120" y="0"/>
                </a:lnTo>
                <a:lnTo>
                  <a:pt x="32"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42" name="Rectangle 41"/>
          <p:cNvSpPr>
            <a:spLocks noChangeArrowheads="1"/>
          </p:cNvSpPr>
          <p:nvPr/>
        </p:nvSpPr>
        <p:spPr bwMode="auto">
          <a:xfrm>
            <a:off x="4527550" y="4418013"/>
            <a:ext cx="16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E300"/>
                </a:solidFill>
                <a:latin typeface="Palatino" charset="0"/>
              </a:rPr>
              <a:t>?</a:t>
            </a:r>
            <a:endParaRPr lang="en-US" smtClean="0">
              <a:solidFill>
                <a:srgbClr val="000000"/>
              </a:solidFill>
            </a:endParaRPr>
          </a:p>
        </p:txBody>
      </p:sp>
      <p:sp>
        <p:nvSpPr>
          <p:cNvPr id="72743" name="Freeform 42"/>
          <p:cNvSpPr>
            <a:spLocks/>
          </p:cNvSpPr>
          <p:nvPr/>
        </p:nvSpPr>
        <p:spPr bwMode="auto">
          <a:xfrm>
            <a:off x="4483100" y="3860800"/>
            <a:ext cx="635000" cy="76200"/>
          </a:xfrm>
          <a:custGeom>
            <a:avLst/>
            <a:gdLst>
              <a:gd name="T0" fmla="*/ 2147483647 w 400"/>
              <a:gd name="T1" fmla="*/ 2147483647 h 48"/>
              <a:gd name="T2" fmla="*/ 2147483647 w 400"/>
              <a:gd name="T3" fmla="*/ 2147483647 h 48"/>
              <a:gd name="T4" fmla="*/ 0 w 400"/>
              <a:gd name="T5" fmla="*/ 2147483647 h 48"/>
              <a:gd name="T6" fmla="*/ 0 w 400"/>
              <a:gd name="T7" fmla="*/ 0 h 48"/>
              <a:gd name="T8" fmla="*/ 2147483647 w 400"/>
              <a:gd name="T9" fmla="*/ 2147483647 h 48"/>
              <a:gd name="T10" fmla="*/ 0 60000 65536"/>
              <a:gd name="T11" fmla="*/ 0 60000 65536"/>
              <a:gd name="T12" fmla="*/ 0 60000 65536"/>
              <a:gd name="T13" fmla="*/ 0 60000 65536"/>
              <a:gd name="T14" fmla="*/ 0 60000 65536"/>
              <a:gd name="T15" fmla="*/ 0 w 400"/>
              <a:gd name="T16" fmla="*/ 0 h 48"/>
              <a:gd name="T17" fmla="*/ 400 w 400"/>
              <a:gd name="T18" fmla="*/ 48 h 48"/>
            </a:gdLst>
            <a:ahLst/>
            <a:cxnLst>
              <a:cxn ang="T10">
                <a:pos x="T0" y="T1"/>
              </a:cxn>
              <a:cxn ang="T11">
                <a:pos x="T2" y="T3"/>
              </a:cxn>
              <a:cxn ang="T12">
                <a:pos x="T4" y="T5"/>
              </a:cxn>
              <a:cxn ang="T13">
                <a:pos x="T6" y="T7"/>
              </a:cxn>
              <a:cxn ang="T14">
                <a:pos x="T8" y="T9"/>
              </a:cxn>
            </a:cxnLst>
            <a:rect l="T15" t="T16" r="T17" b="T18"/>
            <a:pathLst>
              <a:path w="400" h="48">
                <a:moveTo>
                  <a:pt x="400" y="32"/>
                </a:moveTo>
                <a:lnTo>
                  <a:pt x="392" y="48"/>
                </a:lnTo>
                <a:lnTo>
                  <a:pt x="0" y="16"/>
                </a:lnTo>
                <a:lnTo>
                  <a:pt x="0" y="0"/>
                </a:lnTo>
                <a:lnTo>
                  <a:pt x="400" y="32"/>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44" name="Freeform 43"/>
          <p:cNvSpPr>
            <a:spLocks/>
          </p:cNvSpPr>
          <p:nvPr/>
        </p:nvSpPr>
        <p:spPr bwMode="auto">
          <a:xfrm>
            <a:off x="5092700" y="3848100"/>
            <a:ext cx="190500" cy="139700"/>
          </a:xfrm>
          <a:custGeom>
            <a:avLst/>
            <a:gdLst>
              <a:gd name="T0" fmla="*/ 2147483647 w 120"/>
              <a:gd name="T1" fmla="*/ 2147483647 h 88"/>
              <a:gd name="T2" fmla="*/ 0 w 120"/>
              <a:gd name="T3" fmla="*/ 2147483647 h 88"/>
              <a:gd name="T4" fmla="*/ 2147483647 w 120"/>
              <a:gd name="T5" fmla="*/ 0 h 88"/>
              <a:gd name="T6" fmla="*/ 2147483647 w 120"/>
              <a:gd name="T7" fmla="*/ 0 h 88"/>
              <a:gd name="T8" fmla="*/ 2147483647 w 120"/>
              <a:gd name="T9" fmla="*/ 2147483647 h 88"/>
              <a:gd name="T10" fmla="*/ 2147483647 w 120"/>
              <a:gd name="T11" fmla="*/ 2147483647 h 88"/>
              <a:gd name="T12" fmla="*/ 2147483647 w 120"/>
              <a:gd name="T13" fmla="*/ 2147483647 h 88"/>
              <a:gd name="T14" fmla="*/ 0 60000 65536"/>
              <a:gd name="T15" fmla="*/ 0 60000 65536"/>
              <a:gd name="T16" fmla="*/ 0 60000 65536"/>
              <a:gd name="T17" fmla="*/ 0 60000 65536"/>
              <a:gd name="T18" fmla="*/ 0 60000 65536"/>
              <a:gd name="T19" fmla="*/ 0 60000 65536"/>
              <a:gd name="T20" fmla="*/ 0 60000 65536"/>
              <a:gd name="T21" fmla="*/ 0 w 120"/>
              <a:gd name="T22" fmla="*/ 0 h 88"/>
              <a:gd name="T23" fmla="*/ 120 w 120"/>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8">
                <a:moveTo>
                  <a:pt x="8" y="88"/>
                </a:moveTo>
                <a:lnTo>
                  <a:pt x="0" y="40"/>
                </a:lnTo>
                <a:lnTo>
                  <a:pt x="16" y="0"/>
                </a:lnTo>
                <a:lnTo>
                  <a:pt x="120" y="56"/>
                </a:lnTo>
                <a:lnTo>
                  <a:pt x="8" y="88"/>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45" name="Freeform 44"/>
          <p:cNvSpPr>
            <a:spLocks/>
          </p:cNvSpPr>
          <p:nvPr/>
        </p:nvSpPr>
        <p:spPr bwMode="auto">
          <a:xfrm>
            <a:off x="4699000" y="4076700"/>
            <a:ext cx="508000" cy="127000"/>
          </a:xfrm>
          <a:custGeom>
            <a:avLst/>
            <a:gdLst>
              <a:gd name="T0" fmla="*/ 0 w 320"/>
              <a:gd name="T1" fmla="*/ 2147483647 h 80"/>
              <a:gd name="T2" fmla="*/ 0 w 320"/>
              <a:gd name="T3" fmla="*/ 2147483647 h 80"/>
              <a:gd name="T4" fmla="*/ 2147483647 w 320"/>
              <a:gd name="T5" fmla="*/ 0 h 80"/>
              <a:gd name="T6" fmla="*/ 2147483647 w 320"/>
              <a:gd name="T7" fmla="*/ 2147483647 h 80"/>
              <a:gd name="T8" fmla="*/ 0 w 320"/>
              <a:gd name="T9" fmla="*/ 2147483647 h 80"/>
              <a:gd name="T10" fmla="*/ 0 60000 65536"/>
              <a:gd name="T11" fmla="*/ 0 60000 65536"/>
              <a:gd name="T12" fmla="*/ 0 60000 65536"/>
              <a:gd name="T13" fmla="*/ 0 60000 65536"/>
              <a:gd name="T14" fmla="*/ 0 60000 65536"/>
              <a:gd name="T15" fmla="*/ 0 w 320"/>
              <a:gd name="T16" fmla="*/ 0 h 80"/>
              <a:gd name="T17" fmla="*/ 320 w 320"/>
              <a:gd name="T18" fmla="*/ 80 h 80"/>
            </a:gdLst>
            <a:ahLst/>
            <a:cxnLst>
              <a:cxn ang="T10">
                <a:pos x="T0" y="T1"/>
              </a:cxn>
              <a:cxn ang="T11">
                <a:pos x="T2" y="T3"/>
              </a:cxn>
              <a:cxn ang="T12">
                <a:pos x="T4" y="T5"/>
              </a:cxn>
              <a:cxn ang="T13">
                <a:pos x="T6" y="T7"/>
              </a:cxn>
              <a:cxn ang="T14">
                <a:pos x="T8" y="T9"/>
              </a:cxn>
            </a:cxnLst>
            <a:rect l="T15" t="T16" r="T17" b="T18"/>
            <a:pathLst>
              <a:path w="320" h="80">
                <a:moveTo>
                  <a:pt x="0" y="80"/>
                </a:moveTo>
                <a:lnTo>
                  <a:pt x="0" y="64"/>
                </a:lnTo>
                <a:lnTo>
                  <a:pt x="312" y="0"/>
                </a:lnTo>
                <a:lnTo>
                  <a:pt x="320" y="16"/>
                </a:lnTo>
                <a:lnTo>
                  <a:pt x="0"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46" name="Freeform 45"/>
          <p:cNvSpPr>
            <a:spLocks/>
          </p:cNvSpPr>
          <p:nvPr/>
        </p:nvSpPr>
        <p:spPr bwMode="auto">
          <a:xfrm>
            <a:off x="5181600" y="4025900"/>
            <a:ext cx="190500" cy="127000"/>
          </a:xfrm>
          <a:custGeom>
            <a:avLst/>
            <a:gdLst>
              <a:gd name="T0" fmla="*/ 2147483647 w 120"/>
              <a:gd name="T1" fmla="*/ 2147483647 h 80"/>
              <a:gd name="T2" fmla="*/ 0 w 120"/>
              <a:gd name="T3" fmla="*/ 2147483647 h 80"/>
              <a:gd name="T4" fmla="*/ 0 w 120"/>
              <a:gd name="T5" fmla="*/ 0 h 80"/>
              <a:gd name="T6" fmla="*/ 0 w 120"/>
              <a:gd name="T7" fmla="*/ 0 h 80"/>
              <a:gd name="T8" fmla="*/ 2147483647 w 120"/>
              <a:gd name="T9" fmla="*/ 2147483647 h 80"/>
              <a:gd name="T10" fmla="*/ 2147483647 w 120"/>
              <a:gd name="T11" fmla="*/ 2147483647 h 80"/>
              <a:gd name="T12" fmla="*/ 2147483647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16" y="80"/>
                </a:moveTo>
                <a:lnTo>
                  <a:pt x="0" y="40"/>
                </a:lnTo>
                <a:lnTo>
                  <a:pt x="0" y="0"/>
                </a:lnTo>
                <a:lnTo>
                  <a:pt x="120" y="16"/>
                </a:lnTo>
                <a:lnTo>
                  <a:pt x="16"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47" name="Freeform 46"/>
          <p:cNvSpPr>
            <a:spLocks/>
          </p:cNvSpPr>
          <p:nvPr/>
        </p:nvSpPr>
        <p:spPr bwMode="auto">
          <a:xfrm>
            <a:off x="4749800" y="4241800"/>
            <a:ext cx="495300" cy="292100"/>
          </a:xfrm>
          <a:custGeom>
            <a:avLst/>
            <a:gdLst>
              <a:gd name="T0" fmla="*/ 2147483647 w 312"/>
              <a:gd name="T1" fmla="*/ 2147483647 h 184"/>
              <a:gd name="T2" fmla="*/ 0 w 312"/>
              <a:gd name="T3" fmla="*/ 2147483647 h 184"/>
              <a:gd name="T4" fmla="*/ 2147483647 w 312"/>
              <a:gd name="T5" fmla="*/ 0 h 184"/>
              <a:gd name="T6" fmla="*/ 2147483647 w 312"/>
              <a:gd name="T7" fmla="*/ 2147483647 h 184"/>
              <a:gd name="T8" fmla="*/ 2147483647 w 312"/>
              <a:gd name="T9" fmla="*/ 2147483647 h 184"/>
              <a:gd name="T10" fmla="*/ 0 60000 65536"/>
              <a:gd name="T11" fmla="*/ 0 60000 65536"/>
              <a:gd name="T12" fmla="*/ 0 60000 65536"/>
              <a:gd name="T13" fmla="*/ 0 60000 65536"/>
              <a:gd name="T14" fmla="*/ 0 60000 65536"/>
              <a:gd name="T15" fmla="*/ 0 w 312"/>
              <a:gd name="T16" fmla="*/ 0 h 184"/>
              <a:gd name="T17" fmla="*/ 312 w 312"/>
              <a:gd name="T18" fmla="*/ 184 h 184"/>
            </a:gdLst>
            <a:ahLst/>
            <a:cxnLst>
              <a:cxn ang="T10">
                <a:pos x="T0" y="T1"/>
              </a:cxn>
              <a:cxn ang="T11">
                <a:pos x="T2" y="T3"/>
              </a:cxn>
              <a:cxn ang="T12">
                <a:pos x="T4" y="T5"/>
              </a:cxn>
              <a:cxn ang="T13">
                <a:pos x="T6" y="T7"/>
              </a:cxn>
              <a:cxn ang="T14">
                <a:pos x="T8" y="T9"/>
              </a:cxn>
            </a:cxnLst>
            <a:rect l="T15" t="T16" r="T17" b="T18"/>
            <a:pathLst>
              <a:path w="312" h="184">
                <a:moveTo>
                  <a:pt x="8" y="184"/>
                </a:moveTo>
                <a:lnTo>
                  <a:pt x="0" y="168"/>
                </a:lnTo>
                <a:lnTo>
                  <a:pt x="304" y="0"/>
                </a:lnTo>
                <a:lnTo>
                  <a:pt x="312" y="16"/>
                </a:lnTo>
                <a:lnTo>
                  <a:pt x="8" y="184"/>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48" name="Freeform 47"/>
          <p:cNvSpPr>
            <a:spLocks/>
          </p:cNvSpPr>
          <p:nvPr/>
        </p:nvSpPr>
        <p:spPr bwMode="auto">
          <a:xfrm>
            <a:off x="5207000" y="4178300"/>
            <a:ext cx="190500" cy="139700"/>
          </a:xfrm>
          <a:custGeom>
            <a:avLst/>
            <a:gdLst>
              <a:gd name="T0" fmla="*/ 2147483647 w 120"/>
              <a:gd name="T1" fmla="*/ 2147483647 h 88"/>
              <a:gd name="T2" fmla="*/ 2147483647 w 120"/>
              <a:gd name="T3" fmla="*/ 2147483647 h 88"/>
              <a:gd name="T4" fmla="*/ 0 w 120"/>
              <a:gd name="T5" fmla="*/ 2147483647 h 88"/>
              <a:gd name="T6" fmla="*/ 0 w 120"/>
              <a:gd name="T7" fmla="*/ 2147483647 h 88"/>
              <a:gd name="T8" fmla="*/ 2147483647 w 120"/>
              <a:gd name="T9" fmla="*/ 0 h 88"/>
              <a:gd name="T10" fmla="*/ 2147483647 w 120"/>
              <a:gd name="T11" fmla="*/ 0 h 88"/>
              <a:gd name="T12" fmla="*/ 2147483647 w 120"/>
              <a:gd name="T13" fmla="*/ 2147483647 h 88"/>
              <a:gd name="T14" fmla="*/ 0 60000 65536"/>
              <a:gd name="T15" fmla="*/ 0 60000 65536"/>
              <a:gd name="T16" fmla="*/ 0 60000 65536"/>
              <a:gd name="T17" fmla="*/ 0 60000 65536"/>
              <a:gd name="T18" fmla="*/ 0 60000 65536"/>
              <a:gd name="T19" fmla="*/ 0 60000 65536"/>
              <a:gd name="T20" fmla="*/ 0 60000 65536"/>
              <a:gd name="T21" fmla="*/ 0 w 120"/>
              <a:gd name="T22" fmla="*/ 0 h 88"/>
              <a:gd name="T23" fmla="*/ 120 w 120"/>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8">
                <a:moveTo>
                  <a:pt x="40" y="88"/>
                </a:moveTo>
                <a:lnTo>
                  <a:pt x="16" y="56"/>
                </a:lnTo>
                <a:lnTo>
                  <a:pt x="0" y="16"/>
                </a:lnTo>
                <a:lnTo>
                  <a:pt x="120" y="0"/>
                </a:lnTo>
                <a:lnTo>
                  <a:pt x="40" y="88"/>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grpSp>
        <p:nvGrpSpPr>
          <p:cNvPr id="72749" name="Group 63"/>
          <p:cNvGrpSpPr>
            <a:grpSpLocks/>
          </p:cNvGrpSpPr>
          <p:nvPr/>
        </p:nvGrpSpPr>
        <p:grpSpPr bwMode="auto">
          <a:xfrm>
            <a:off x="1212850" y="4318000"/>
            <a:ext cx="4171950" cy="1700213"/>
            <a:chOff x="1212850" y="4318000"/>
            <a:chExt cx="4171950" cy="1700213"/>
          </a:xfrm>
        </p:grpSpPr>
        <p:sp>
          <p:nvSpPr>
            <p:cNvPr id="72770" name="Rectangle 48"/>
            <p:cNvSpPr>
              <a:spLocks noChangeArrowheads="1"/>
            </p:cNvSpPr>
            <p:nvPr/>
          </p:nvSpPr>
          <p:spPr bwMode="auto">
            <a:xfrm>
              <a:off x="1212850" y="5683250"/>
              <a:ext cx="16986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E300"/>
                  </a:solidFill>
                  <a:latin typeface="Palatino" charset="0"/>
                </a:rPr>
                <a:t>Death factors</a:t>
              </a:r>
              <a:endParaRPr lang="en-US" smtClean="0">
                <a:solidFill>
                  <a:srgbClr val="000000"/>
                </a:solidFill>
              </a:endParaRPr>
            </a:p>
          </p:txBody>
        </p:sp>
        <p:sp>
          <p:nvSpPr>
            <p:cNvPr id="72771" name="Freeform 49"/>
            <p:cNvSpPr>
              <a:spLocks/>
            </p:cNvSpPr>
            <p:nvPr/>
          </p:nvSpPr>
          <p:spPr bwMode="auto">
            <a:xfrm>
              <a:off x="3124200" y="5600700"/>
              <a:ext cx="419100" cy="203200"/>
            </a:xfrm>
            <a:custGeom>
              <a:avLst/>
              <a:gdLst>
                <a:gd name="T0" fmla="*/ 0 w 264"/>
                <a:gd name="T1" fmla="*/ 2147483647 h 128"/>
                <a:gd name="T2" fmla="*/ 0 w 264"/>
                <a:gd name="T3" fmla="*/ 2147483647 h 128"/>
                <a:gd name="T4" fmla="*/ 2147483647 w 264"/>
                <a:gd name="T5" fmla="*/ 0 h 128"/>
                <a:gd name="T6" fmla="*/ 2147483647 w 264"/>
                <a:gd name="T7" fmla="*/ 2147483647 h 128"/>
                <a:gd name="T8" fmla="*/ 0 w 264"/>
                <a:gd name="T9" fmla="*/ 2147483647 h 128"/>
                <a:gd name="T10" fmla="*/ 0 60000 65536"/>
                <a:gd name="T11" fmla="*/ 0 60000 65536"/>
                <a:gd name="T12" fmla="*/ 0 60000 65536"/>
                <a:gd name="T13" fmla="*/ 0 60000 65536"/>
                <a:gd name="T14" fmla="*/ 0 60000 65536"/>
                <a:gd name="T15" fmla="*/ 0 w 264"/>
                <a:gd name="T16" fmla="*/ 0 h 128"/>
                <a:gd name="T17" fmla="*/ 264 w 264"/>
                <a:gd name="T18" fmla="*/ 128 h 128"/>
              </a:gdLst>
              <a:ahLst/>
              <a:cxnLst>
                <a:cxn ang="T10">
                  <a:pos x="T0" y="T1"/>
                </a:cxn>
                <a:cxn ang="T11">
                  <a:pos x="T2" y="T3"/>
                </a:cxn>
                <a:cxn ang="T12">
                  <a:pos x="T4" y="T5"/>
                </a:cxn>
                <a:cxn ang="T13">
                  <a:pos x="T6" y="T7"/>
                </a:cxn>
                <a:cxn ang="T14">
                  <a:pos x="T8" y="T9"/>
                </a:cxn>
              </a:cxnLst>
              <a:rect l="T15" t="T16" r="T17" b="T18"/>
              <a:pathLst>
                <a:path w="264" h="128">
                  <a:moveTo>
                    <a:pt x="0" y="128"/>
                  </a:moveTo>
                  <a:lnTo>
                    <a:pt x="0" y="112"/>
                  </a:lnTo>
                  <a:lnTo>
                    <a:pt x="256" y="0"/>
                  </a:lnTo>
                  <a:lnTo>
                    <a:pt x="264" y="8"/>
                  </a:lnTo>
                  <a:lnTo>
                    <a:pt x="0" y="128"/>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72" name="Rectangle 51"/>
            <p:cNvSpPr>
              <a:spLocks noChangeArrowheads="1"/>
            </p:cNvSpPr>
            <p:nvPr/>
          </p:nvSpPr>
          <p:spPr bwMode="auto">
            <a:xfrm>
              <a:off x="3714750" y="5345113"/>
              <a:ext cx="16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E300"/>
                  </a:solidFill>
                  <a:latin typeface="Palatino" charset="0"/>
                </a:rPr>
                <a:t>?</a:t>
              </a:r>
              <a:endParaRPr lang="en-US" smtClean="0">
                <a:solidFill>
                  <a:srgbClr val="000000"/>
                </a:solidFill>
              </a:endParaRPr>
            </a:p>
          </p:txBody>
        </p:sp>
        <p:sp>
          <p:nvSpPr>
            <p:cNvPr id="72773" name="Freeform 52"/>
            <p:cNvSpPr>
              <a:spLocks/>
            </p:cNvSpPr>
            <p:nvPr/>
          </p:nvSpPr>
          <p:spPr bwMode="auto">
            <a:xfrm>
              <a:off x="4013200" y="5181600"/>
              <a:ext cx="355600" cy="190500"/>
            </a:xfrm>
            <a:custGeom>
              <a:avLst/>
              <a:gdLst>
                <a:gd name="T0" fmla="*/ 2147483647 w 224"/>
                <a:gd name="T1" fmla="*/ 0 h 120"/>
                <a:gd name="T2" fmla="*/ 2147483647 w 224"/>
                <a:gd name="T3" fmla="*/ 2147483647 h 120"/>
                <a:gd name="T4" fmla="*/ 2147483647 w 224"/>
                <a:gd name="T5" fmla="*/ 2147483647 h 120"/>
                <a:gd name="T6" fmla="*/ 0 w 224"/>
                <a:gd name="T7" fmla="*/ 2147483647 h 120"/>
                <a:gd name="T8" fmla="*/ 2147483647 w 224"/>
                <a:gd name="T9" fmla="*/ 0 h 120"/>
                <a:gd name="T10" fmla="*/ 0 60000 65536"/>
                <a:gd name="T11" fmla="*/ 0 60000 65536"/>
                <a:gd name="T12" fmla="*/ 0 60000 65536"/>
                <a:gd name="T13" fmla="*/ 0 60000 65536"/>
                <a:gd name="T14" fmla="*/ 0 60000 65536"/>
                <a:gd name="T15" fmla="*/ 0 w 224"/>
                <a:gd name="T16" fmla="*/ 0 h 120"/>
                <a:gd name="T17" fmla="*/ 224 w 224"/>
                <a:gd name="T18" fmla="*/ 120 h 120"/>
              </a:gdLst>
              <a:ahLst/>
              <a:cxnLst>
                <a:cxn ang="T10">
                  <a:pos x="T0" y="T1"/>
                </a:cxn>
                <a:cxn ang="T11">
                  <a:pos x="T2" y="T3"/>
                </a:cxn>
                <a:cxn ang="T12">
                  <a:pos x="T4" y="T5"/>
                </a:cxn>
                <a:cxn ang="T13">
                  <a:pos x="T6" y="T7"/>
                </a:cxn>
                <a:cxn ang="T14">
                  <a:pos x="T8" y="T9"/>
                </a:cxn>
              </a:cxnLst>
              <a:rect l="T15" t="T16" r="T17" b="T18"/>
              <a:pathLst>
                <a:path w="224" h="120">
                  <a:moveTo>
                    <a:pt x="216" y="0"/>
                  </a:moveTo>
                  <a:lnTo>
                    <a:pt x="224" y="16"/>
                  </a:lnTo>
                  <a:lnTo>
                    <a:pt x="8" y="120"/>
                  </a:lnTo>
                  <a:lnTo>
                    <a:pt x="0" y="104"/>
                  </a:lnTo>
                  <a:lnTo>
                    <a:pt x="216" y="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74" name="Freeform 53"/>
            <p:cNvSpPr>
              <a:spLocks/>
            </p:cNvSpPr>
            <p:nvPr/>
          </p:nvSpPr>
          <p:spPr bwMode="auto">
            <a:xfrm>
              <a:off x="4330700" y="5118100"/>
              <a:ext cx="190500" cy="127000"/>
            </a:xfrm>
            <a:custGeom>
              <a:avLst/>
              <a:gdLst>
                <a:gd name="T0" fmla="*/ 2147483647 w 120"/>
                <a:gd name="T1" fmla="*/ 2147483647 h 80"/>
                <a:gd name="T2" fmla="*/ 2147483647 w 120"/>
                <a:gd name="T3" fmla="*/ 2147483647 h 80"/>
                <a:gd name="T4" fmla="*/ 0 w 120"/>
                <a:gd name="T5" fmla="*/ 2147483647 h 80"/>
                <a:gd name="T6" fmla="*/ 0 w 120"/>
                <a:gd name="T7" fmla="*/ 2147483647 h 80"/>
                <a:gd name="T8" fmla="*/ 2147483647 w 120"/>
                <a:gd name="T9" fmla="*/ 0 h 80"/>
                <a:gd name="T10" fmla="*/ 2147483647 w 120"/>
                <a:gd name="T11" fmla="*/ 0 h 80"/>
                <a:gd name="T12" fmla="*/ 2147483647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40" y="80"/>
                  </a:moveTo>
                  <a:lnTo>
                    <a:pt x="8" y="48"/>
                  </a:lnTo>
                  <a:lnTo>
                    <a:pt x="0" y="8"/>
                  </a:lnTo>
                  <a:lnTo>
                    <a:pt x="120" y="0"/>
                  </a:lnTo>
                  <a:lnTo>
                    <a:pt x="40"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75" name="Rectangle 54"/>
            <p:cNvSpPr>
              <a:spLocks noChangeArrowheads="1"/>
            </p:cNvSpPr>
            <p:nvPr/>
          </p:nvSpPr>
          <p:spPr bwMode="auto">
            <a:xfrm>
              <a:off x="4540250" y="4900613"/>
              <a:ext cx="16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E300"/>
                  </a:solidFill>
                  <a:latin typeface="Palatino" charset="0"/>
                </a:rPr>
                <a:t>?</a:t>
              </a:r>
              <a:endParaRPr lang="en-US" smtClean="0">
                <a:solidFill>
                  <a:srgbClr val="000000"/>
                </a:solidFill>
              </a:endParaRPr>
            </a:p>
          </p:txBody>
        </p:sp>
        <p:sp>
          <p:nvSpPr>
            <p:cNvPr id="72776" name="Freeform 55"/>
            <p:cNvSpPr>
              <a:spLocks/>
            </p:cNvSpPr>
            <p:nvPr/>
          </p:nvSpPr>
          <p:spPr bwMode="auto">
            <a:xfrm>
              <a:off x="4813300" y="4432300"/>
              <a:ext cx="457200" cy="457200"/>
            </a:xfrm>
            <a:custGeom>
              <a:avLst/>
              <a:gdLst>
                <a:gd name="T0" fmla="*/ 2147483647 w 288"/>
                <a:gd name="T1" fmla="*/ 0 h 288"/>
                <a:gd name="T2" fmla="*/ 2147483647 w 288"/>
                <a:gd name="T3" fmla="*/ 2147483647 h 288"/>
                <a:gd name="T4" fmla="*/ 2147483647 w 288"/>
                <a:gd name="T5" fmla="*/ 2147483647 h 288"/>
                <a:gd name="T6" fmla="*/ 0 w 288"/>
                <a:gd name="T7" fmla="*/ 2147483647 h 288"/>
                <a:gd name="T8" fmla="*/ 2147483647 w 288"/>
                <a:gd name="T9" fmla="*/ 0 h 288"/>
                <a:gd name="T10" fmla="*/ 0 60000 65536"/>
                <a:gd name="T11" fmla="*/ 0 60000 65536"/>
                <a:gd name="T12" fmla="*/ 0 60000 65536"/>
                <a:gd name="T13" fmla="*/ 0 60000 65536"/>
                <a:gd name="T14" fmla="*/ 0 60000 65536"/>
                <a:gd name="T15" fmla="*/ 0 w 288"/>
                <a:gd name="T16" fmla="*/ 0 h 288"/>
                <a:gd name="T17" fmla="*/ 288 w 288"/>
                <a:gd name="T18" fmla="*/ 288 h 288"/>
              </a:gdLst>
              <a:ahLst/>
              <a:cxnLst>
                <a:cxn ang="T10">
                  <a:pos x="T0" y="T1"/>
                </a:cxn>
                <a:cxn ang="T11">
                  <a:pos x="T2" y="T3"/>
                </a:cxn>
                <a:cxn ang="T12">
                  <a:pos x="T4" y="T5"/>
                </a:cxn>
                <a:cxn ang="T13">
                  <a:pos x="T6" y="T7"/>
                </a:cxn>
                <a:cxn ang="T14">
                  <a:pos x="T8" y="T9"/>
                </a:cxn>
              </a:cxnLst>
              <a:rect l="T15" t="T16" r="T17" b="T18"/>
              <a:pathLst>
                <a:path w="288" h="288">
                  <a:moveTo>
                    <a:pt x="272" y="0"/>
                  </a:moveTo>
                  <a:lnTo>
                    <a:pt x="288" y="8"/>
                  </a:lnTo>
                  <a:lnTo>
                    <a:pt x="8" y="288"/>
                  </a:lnTo>
                  <a:lnTo>
                    <a:pt x="0" y="280"/>
                  </a:lnTo>
                  <a:lnTo>
                    <a:pt x="272" y="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77" name="Freeform 56"/>
            <p:cNvSpPr>
              <a:spLocks/>
            </p:cNvSpPr>
            <p:nvPr/>
          </p:nvSpPr>
          <p:spPr bwMode="auto">
            <a:xfrm>
              <a:off x="5207000" y="4318000"/>
              <a:ext cx="177800" cy="165100"/>
            </a:xfrm>
            <a:custGeom>
              <a:avLst/>
              <a:gdLst>
                <a:gd name="T0" fmla="*/ 2147483647 w 112"/>
                <a:gd name="T1" fmla="*/ 2147483647 h 104"/>
                <a:gd name="T2" fmla="*/ 2147483647 w 112"/>
                <a:gd name="T3" fmla="*/ 2147483647 h 104"/>
                <a:gd name="T4" fmla="*/ 0 w 112"/>
                <a:gd name="T5" fmla="*/ 2147483647 h 104"/>
                <a:gd name="T6" fmla="*/ 0 w 112"/>
                <a:gd name="T7" fmla="*/ 2147483647 h 104"/>
                <a:gd name="T8" fmla="*/ 2147483647 w 112"/>
                <a:gd name="T9" fmla="*/ 0 h 104"/>
                <a:gd name="T10" fmla="*/ 2147483647 w 112"/>
                <a:gd name="T11" fmla="*/ 0 h 104"/>
                <a:gd name="T12" fmla="*/ 2147483647 w 112"/>
                <a:gd name="T13" fmla="*/ 2147483647 h 104"/>
                <a:gd name="T14" fmla="*/ 0 60000 65536"/>
                <a:gd name="T15" fmla="*/ 0 60000 65536"/>
                <a:gd name="T16" fmla="*/ 0 60000 65536"/>
                <a:gd name="T17" fmla="*/ 0 60000 65536"/>
                <a:gd name="T18" fmla="*/ 0 60000 65536"/>
                <a:gd name="T19" fmla="*/ 0 60000 65536"/>
                <a:gd name="T20" fmla="*/ 0 60000 65536"/>
                <a:gd name="T21" fmla="*/ 0 w 112"/>
                <a:gd name="T22" fmla="*/ 0 h 104"/>
                <a:gd name="T23" fmla="*/ 112 w 11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04">
                  <a:moveTo>
                    <a:pt x="64" y="104"/>
                  </a:moveTo>
                  <a:lnTo>
                    <a:pt x="24" y="80"/>
                  </a:lnTo>
                  <a:lnTo>
                    <a:pt x="0" y="48"/>
                  </a:lnTo>
                  <a:lnTo>
                    <a:pt x="112" y="0"/>
                  </a:lnTo>
                  <a:lnTo>
                    <a:pt x="64" y="104"/>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grpSp>
      <p:sp>
        <p:nvSpPr>
          <p:cNvPr id="72750" name="Freeform 57"/>
          <p:cNvSpPr>
            <a:spLocks/>
          </p:cNvSpPr>
          <p:nvPr/>
        </p:nvSpPr>
        <p:spPr bwMode="auto">
          <a:xfrm>
            <a:off x="4635500" y="3111500"/>
            <a:ext cx="584200" cy="469900"/>
          </a:xfrm>
          <a:custGeom>
            <a:avLst/>
            <a:gdLst>
              <a:gd name="T0" fmla="*/ 0 w 368"/>
              <a:gd name="T1" fmla="*/ 2147483647 h 296"/>
              <a:gd name="T2" fmla="*/ 2147483647 w 368"/>
              <a:gd name="T3" fmla="*/ 0 h 296"/>
              <a:gd name="T4" fmla="*/ 2147483647 w 368"/>
              <a:gd name="T5" fmla="*/ 2147483647 h 296"/>
              <a:gd name="T6" fmla="*/ 2147483647 w 368"/>
              <a:gd name="T7" fmla="*/ 2147483647 h 296"/>
              <a:gd name="T8" fmla="*/ 0 w 368"/>
              <a:gd name="T9" fmla="*/ 2147483647 h 296"/>
              <a:gd name="T10" fmla="*/ 0 60000 65536"/>
              <a:gd name="T11" fmla="*/ 0 60000 65536"/>
              <a:gd name="T12" fmla="*/ 0 60000 65536"/>
              <a:gd name="T13" fmla="*/ 0 60000 65536"/>
              <a:gd name="T14" fmla="*/ 0 60000 65536"/>
              <a:gd name="T15" fmla="*/ 0 w 368"/>
              <a:gd name="T16" fmla="*/ 0 h 296"/>
              <a:gd name="T17" fmla="*/ 368 w 368"/>
              <a:gd name="T18" fmla="*/ 296 h 296"/>
            </a:gdLst>
            <a:ahLst/>
            <a:cxnLst>
              <a:cxn ang="T10">
                <a:pos x="T0" y="T1"/>
              </a:cxn>
              <a:cxn ang="T11">
                <a:pos x="T2" y="T3"/>
              </a:cxn>
              <a:cxn ang="T12">
                <a:pos x="T4" y="T5"/>
              </a:cxn>
              <a:cxn ang="T13">
                <a:pos x="T6" y="T7"/>
              </a:cxn>
              <a:cxn ang="T14">
                <a:pos x="T8" y="T9"/>
              </a:cxn>
            </a:cxnLst>
            <a:rect l="T15" t="T16" r="T17" b="T18"/>
            <a:pathLst>
              <a:path w="368" h="296">
                <a:moveTo>
                  <a:pt x="0" y="8"/>
                </a:moveTo>
                <a:lnTo>
                  <a:pt x="8" y="0"/>
                </a:lnTo>
                <a:lnTo>
                  <a:pt x="368" y="280"/>
                </a:lnTo>
                <a:lnTo>
                  <a:pt x="360" y="296"/>
                </a:lnTo>
                <a:lnTo>
                  <a:pt x="0" y="8"/>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51" name="Freeform 58"/>
          <p:cNvSpPr>
            <a:spLocks/>
          </p:cNvSpPr>
          <p:nvPr/>
        </p:nvSpPr>
        <p:spPr bwMode="auto">
          <a:xfrm>
            <a:off x="5168900" y="3517900"/>
            <a:ext cx="177800" cy="165100"/>
          </a:xfrm>
          <a:custGeom>
            <a:avLst/>
            <a:gdLst>
              <a:gd name="T0" fmla="*/ 0 w 112"/>
              <a:gd name="T1" fmla="*/ 2147483647 h 104"/>
              <a:gd name="T2" fmla="*/ 2147483647 w 112"/>
              <a:gd name="T3" fmla="*/ 2147483647 h 104"/>
              <a:gd name="T4" fmla="*/ 2147483647 w 112"/>
              <a:gd name="T5" fmla="*/ 0 h 104"/>
              <a:gd name="T6" fmla="*/ 2147483647 w 112"/>
              <a:gd name="T7" fmla="*/ 0 h 104"/>
              <a:gd name="T8" fmla="*/ 2147483647 w 112"/>
              <a:gd name="T9" fmla="*/ 2147483647 h 104"/>
              <a:gd name="T10" fmla="*/ 2147483647 w 112"/>
              <a:gd name="T11" fmla="*/ 2147483647 h 104"/>
              <a:gd name="T12" fmla="*/ 0 w 112"/>
              <a:gd name="T13" fmla="*/ 2147483647 h 104"/>
              <a:gd name="T14" fmla="*/ 0 60000 65536"/>
              <a:gd name="T15" fmla="*/ 0 60000 65536"/>
              <a:gd name="T16" fmla="*/ 0 60000 65536"/>
              <a:gd name="T17" fmla="*/ 0 60000 65536"/>
              <a:gd name="T18" fmla="*/ 0 60000 65536"/>
              <a:gd name="T19" fmla="*/ 0 60000 65536"/>
              <a:gd name="T20" fmla="*/ 0 60000 65536"/>
              <a:gd name="T21" fmla="*/ 0 w 112"/>
              <a:gd name="T22" fmla="*/ 0 h 104"/>
              <a:gd name="T23" fmla="*/ 112 w 11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04">
                <a:moveTo>
                  <a:pt x="0" y="64"/>
                </a:moveTo>
                <a:lnTo>
                  <a:pt x="24" y="32"/>
                </a:lnTo>
                <a:lnTo>
                  <a:pt x="56" y="0"/>
                </a:lnTo>
                <a:lnTo>
                  <a:pt x="112" y="104"/>
                </a:lnTo>
                <a:lnTo>
                  <a:pt x="0" y="64"/>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52" name="Rectangle 59"/>
          <p:cNvSpPr>
            <a:spLocks noChangeArrowheads="1"/>
          </p:cNvSpPr>
          <p:nvPr/>
        </p:nvSpPr>
        <p:spPr bwMode="auto">
          <a:xfrm>
            <a:off x="1025525" y="2179638"/>
            <a:ext cx="17922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E300"/>
                </a:solidFill>
                <a:latin typeface="Palatino" charset="0"/>
              </a:rPr>
              <a:t>Sex hormones</a:t>
            </a:r>
            <a:endParaRPr lang="en-US" smtClean="0">
              <a:solidFill>
                <a:srgbClr val="000000"/>
              </a:solidFill>
            </a:endParaRPr>
          </a:p>
        </p:txBody>
      </p:sp>
      <p:sp>
        <p:nvSpPr>
          <p:cNvPr id="72753" name="Rectangle 60"/>
          <p:cNvSpPr>
            <a:spLocks noChangeArrowheads="1"/>
          </p:cNvSpPr>
          <p:nvPr/>
        </p:nvSpPr>
        <p:spPr bwMode="auto">
          <a:xfrm>
            <a:off x="3600450" y="2482850"/>
            <a:ext cx="1635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b="1" smtClean="0">
                <a:solidFill>
                  <a:srgbClr val="FFE300"/>
                </a:solidFill>
                <a:latin typeface="Palatino" charset="0"/>
              </a:rPr>
              <a:t>?</a:t>
            </a:r>
            <a:endParaRPr lang="en-US" smtClean="0">
              <a:solidFill>
                <a:srgbClr val="000000"/>
              </a:solidFill>
            </a:endParaRPr>
          </a:p>
        </p:txBody>
      </p:sp>
      <p:sp>
        <p:nvSpPr>
          <p:cNvPr id="72754" name="Freeform 61"/>
          <p:cNvSpPr>
            <a:spLocks/>
          </p:cNvSpPr>
          <p:nvPr/>
        </p:nvSpPr>
        <p:spPr bwMode="auto">
          <a:xfrm>
            <a:off x="2895600" y="2349500"/>
            <a:ext cx="444500" cy="190500"/>
          </a:xfrm>
          <a:custGeom>
            <a:avLst/>
            <a:gdLst>
              <a:gd name="T0" fmla="*/ 0 w 280"/>
              <a:gd name="T1" fmla="*/ 2147483647 h 120"/>
              <a:gd name="T2" fmla="*/ 0 w 280"/>
              <a:gd name="T3" fmla="*/ 0 h 120"/>
              <a:gd name="T4" fmla="*/ 2147483647 w 280"/>
              <a:gd name="T5" fmla="*/ 2147483647 h 120"/>
              <a:gd name="T6" fmla="*/ 2147483647 w 280"/>
              <a:gd name="T7" fmla="*/ 2147483647 h 120"/>
              <a:gd name="T8" fmla="*/ 0 w 280"/>
              <a:gd name="T9" fmla="*/ 2147483647 h 120"/>
              <a:gd name="T10" fmla="*/ 0 60000 65536"/>
              <a:gd name="T11" fmla="*/ 0 60000 65536"/>
              <a:gd name="T12" fmla="*/ 0 60000 65536"/>
              <a:gd name="T13" fmla="*/ 0 60000 65536"/>
              <a:gd name="T14" fmla="*/ 0 60000 65536"/>
              <a:gd name="T15" fmla="*/ 0 w 280"/>
              <a:gd name="T16" fmla="*/ 0 h 120"/>
              <a:gd name="T17" fmla="*/ 280 w 280"/>
              <a:gd name="T18" fmla="*/ 120 h 120"/>
            </a:gdLst>
            <a:ahLst/>
            <a:cxnLst>
              <a:cxn ang="T10">
                <a:pos x="T0" y="T1"/>
              </a:cxn>
              <a:cxn ang="T11">
                <a:pos x="T2" y="T3"/>
              </a:cxn>
              <a:cxn ang="T12">
                <a:pos x="T4" y="T5"/>
              </a:cxn>
              <a:cxn ang="T13">
                <a:pos x="T6" y="T7"/>
              </a:cxn>
              <a:cxn ang="T14">
                <a:pos x="T8" y="T9"/>
              </a:cxn>
            </a:cxnLst>
            <a:rect l="T15" t="T16" r="T17" b="T18"/>
            <a:pathLst>
              <a:path w="280" h="120">
                <a:moveTo>
                  <a:pt x="0" y="16"/>
                </a:moveTo>
                <a:lnTo>
                  <a:pt x="0" y="0"/>
                </a:lnTo>
                <a:lnTo>
                  <a:pt x="280" y="104"/>
                </a:lnTo>
                <a:lnTo>
                  <a:pt x="272" y="120"/>
                </a:lnTo>
                <a:lnTo>
                  <a:pt x="0" y="16"/>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55" name="Freeform 62"/>
          <p:cNvSpPr>
            <a:spLocks/>
          </p:cNvSpPr>
          <p:nvPr/>
        </p:nvSpPr>
        <p:spPr bwMode="auto">
          <a:xfrm>
            <a:off x="3302000" y="2463800"/>
            <a:ext cx="190500" cy="127000"/>
          </a:xfrm>
          <a:custGeom>
            <a:avLst/>
            <a:gdLst>
              <a:gd name="T0" fmla="*/ 0 w 120"/>
              <a:gd name="T1" fmla="*/ 2147483647 h 80"/>
              <a:gd name="T2" fmla="*/ 2147483647 w 120"/>
              <a:gd name="T3" fmla="*/ 2147483647 h 80"/>
              <a:gd name="T4" fmla="*/ 2147483647 w 120"/>
              <a:gd name="T5" fmla="*/ 0 h 80"/>
              <a:gd name="T6" fmla="*/ 2147483647 w 120"/>
              <a:gd name="T7" fmla="*/ 0 h 80"/>
              <a:gd name="T8" fmla="*/ 2147483647 w 120"/>
              <a:gd name="T9" fmla="*/ 2147483647 h 80"/>
              <a:gd name="T10" fmla="*/ 2147483647 w 120"/>
              <a:gd name="T11" fmla="*/ 2147483647 h 80"/>
              <a:gd name="T12" fmla="*/ 0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0" y="80"/>
                </a:moveTo>
                <a:lnTo>
                  <a:pt x="8" y="40"/>
                </a:lnTo>
                <a:lnTo>
                  <a:pt x="32" y="0"/>
                </a:lnTo>
                <a:lnTo>
                  <a:pt x="120" y="80"/>
                </a:lnTo>
                <a:lnTo>
                  <a:pt x="0" y="80"/>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56" name="Freeform 63"/>
          <p:cNvSpPr>
            <a:spLocks/>
          </p:cNvSpPr>
          <p:nvPr/>
        </p:nvSpPr>
        <p:spPr bwMode="auto">
          <a:xfrm>
            <a:off x="3797300" y="2692400"/>
            <a:ext cx="393700" cy="190500"/>
          </a:xfrm>
          <a:custGeom>
            <a:avLst/>
            <a:gdLst>
              <a:gd name="T0" fmla="*/ 0 w 248"/>
              <a:gd name="T1" fmla="*/ 2147483647 h 120"/>
              <a:gd name="T2" fmla="*/ 2147483647 w 248"/>
              <a:gd name="T3" fmla="*/ 0 h 120"/>
              <a:gd name="T4" fmla="*/ 2147483647 w 248"/>
              <a:gd name="T5" fmla="*/ 2147483647 h 120"/>
              <a:gd name="T6" fmla="*/ 2147483647 w 248"/>
              <a:gd name="T7" fmla="*/ 2147483647 h 120"/>
              <a:gd name="T8" fmla="*/ 0 w 248"/>
              <a:gd name="T9" fmla="*/ 2147483647 h 120"/>
              <a:gd name="T10" fmla="*/ 0 60000 65536"/>
              <a:gd name="T11" fmla="*/ 0 60000 65536"/>
              <a:gd name="T12" fmla="*/ 0 60000 65536"/>
              <a:gd name="T13" fmla="*/ 0 60000 65536"/>
              <a:gd name="T14" fmla="*/ 0 60000 65536"/>
              <a:gd name="T15" fmla="*/ 0 w 248"/>
              <a:gd name="T16" fmla="*/ 0 h 120"/>
              <a:gd name="T17" fmla="*/ 248 w 248"/>
              <a:gd name="T18" fmla="*/ 120 h 120"/>
            </a:gdLst>
            <a:ahLst/>
            <a:cxnLst>
              <a:cxn ang="T10">
                <a:pos x="T0" y="T1"/>
              </a:cxn>
              <a:cxn ang="T11">
                <a:pos x="T2" y="T3"/>
              </a:cxn>
              <a:cxn ang="T12">
                <a:pos x="T4" y="T5"/>
              </a:cxn>
              <a:cxn ang="T13">
                <a:pos x="T6" y="T7"/>
              </a:cxn>
              <a:cxn ang="T14">
                <a:pos x="T8" y="T9"/>
              </a:cxn>
            </a:cxnLst>
            <a:rect l="T15" t="T16" r="T17" b="T18"/>
            <a:pathLst>
              <a:path w="248" h="120">
                <a:moveTo>
                  <a:pt x="0" y="16"/>
                </a:moveTo>
                <a:lnTo>
                  <a:pt x="8" y="0"/>
                </a:lnTo>
                <a:lnTo>
                  <a:pt x="248" y="104"/>
                </a:lnTo>
                <a:lnTo>
                  <a:pt x="240" y="120"/>
                </a:lnTo>
                <a:lnTo>
                  <a:pt x="0" y="16"/>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57" name="Freeform 64"/>
          <p:cNvSpPr>
            <a:spLocks/>
          </p:cNvSpPr>
          <p:nvPr/>
        </p:nvSpPr>
        <p:spPr bwMode="auto">
          <a:xfrm>
            <a:off x="4152900" y="2819400"/>
            <a:ext cx="190500" cy="127000"/>
          </a:xfrm>
          <a:custGeom>
            <a:avLst/>
            <a:gdLst>
              <a:gd name="T0" fmla="*/ 0 w 120"/>
              <a:gd name="T1" fmla="*/ 2147483647 h 80"/>
              <a:gd name="T2" fmla="*/ 2147483647 w 120"/>
              <a:gd name="T3" fmla="*/ 2147483647 h 80"/>
              <a:gd name="T4" fmla="*/ 2147483647 w 120"/>
              <a:gd name="T5" fmla="*/ 0 h 80"/>
              <a:gd name="T6" fmla="*/ 2147483647 w 120"/>
              <a:gd name="T7" fmla="*/ 0 h 80"/>
              <a:gd name="T8" fmla="*/ 2147483647 w 120"/>
              <a:gd name="T9" fmla="*/ 2147483647 h 80"/>
              <a:gd name="T10" fmla="*/ 2147483647 w 120"/>
              <a:gd name="T11" fmla="*/ 2147483647 h 80"/>
              <a:gd name="T12" fmla="*/ 0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0" y="72"/>
                </a:moveTo>
                <a:lnTo>
                  <a:pt x="16" y="32"/>
                </a:lnTo>
                <a:lnTo>
                  <a:pt x="40" y="0"/>
                </a:lnTo>
                <a:lnTo>
                  <a:pt x="120" y="80"/>
                </a:lnTo>
                <a:lnTo>
                  <a:pt x="0" y="72"/>
                </a:lnTo>
                <a:close/>
              </a:path>
            </a:pathLst>
          </a:custGeom>
          <a:solidFill>
            <a:srgbClr val="FFE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72758" name="Rectangle 65"/>
          <p:cNvSpPr>
            <a:spLocks noChangeArrowheads="1"/>
          </p:cNvSpPr>
          <p:nvPr/>
        </p:nvSpPr>
        <p:spPr bwMode="auto">
          <a:xfrm>
            <a:off x="4400550" y="2876550"/>
            <a:ext cx="1635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b="1" smtClean="0">
                <a:solidFill>
                  <a:srgbClr val="FFE300"/>
                </a:solidFill>
                <a:latin typeface="Palatino" charset="0"/>
              </a:rPr>
              <a:t>?</a:t>
            </a:r>
            <a:endParaRPr lang="en-US" smtClean="0">
              <a:solidFill>
                <a:srgbClr val="000000"/>
              </a:solidFill>
            </a:endParaRPr>
          </a:p>
        </p:txBody>
      </p:sp>
      <p:grpSp>
        <p:nvGrpSpPr>
          <p:cNvPr id="3" name="Group 74"/>
          <p:cNvGrpSpPr>
            <a:grpSpLocks/>
          </p:cNvGrpSpPr>
          <p:nvPr/>
        </p:nvGrpSpPr>
        <p:grpSpPr bwMode="auto">
          <a:xfrm>
            <a:off x="1217613" y="4316413"/>
            <a:ext cx="4171950" cy="1703387"/>
            <a:chOff x="1217084" y="4544596"/>
            <a:chExt cx="4171950" cy="1703804"/>
          </a:xfrm>
        </p:grpSpPr>
        <p:sp>
          <p:nvSpPr>
            <p:cNvPr id="72760" name="Freeform 50"/>
            <p:cNvSpPr>
              <a:spLocks/>
            </p:cNvSpPr>
            <p:nvPr/>
          </p:nvSpPr>
          <p:spPr bwMode="auto">
            <a:xfrm>
              <a:off x="3505200" y="5759562"/>
              <a:ext cx="190500" cy="127000"/>
            </a:xfrm>
            <a:custGeom>
              <a:avLst/>
              <a:gdLst>
                <a:gd name="T0" fmla="*/ 2147483647 w 120"/>
                <a:gd name="T1" fmla="*/ 2147483647 h 80"/>
                <a:gd name="T2" fmla="*/ 2147483647 w 120"/>
                <a:gd name="T3" fmla="*/ 2147483647 h 80"/>
                <a:gd name="T4" fmla="*/ 0 w 120"/>
                <a:gd name="T5" fmla="*/ 2147483647 h 80"/>
                <a:gd name="T6" fmla="*/ 0 w 120"/>
                <a:gd name="T7" fmla="*/ 2147483647 h 80"/>
                <a:gd name="T8" fmla="*/ 2147483647 w 120"/>
                <a:gd name="T9" fmla="*/ 0 h 80"/>
                <a:gd name="T10" fmla="*/ 2147483647 w 120"/>
                <a:gd name="T11" fmla="*/ 0 h 80"/>
                <a:gd name="T12" fmla="*/ 2147483647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32" y="80"/>
                  </a:moveTo>
                  <a:lnTo>
                    <a:pt x="8" y="48"/>
                  </a:lnTo>
                  <a:lnTo>
                    <a:pt x="0" y="8"/>
                  </a:lnTo>
                  <a:lnTo>
                    <a:pt x="120" y="0"/>
                  </a:lnTo>
                  <a:lnTo>
                    <a:pt x="32" y="80"/>
                  </a:lnTo>
                  <a:close/>
                </a:path>
              </a:pathLst>
            </a:custGeom>
            <a:solidFill>
              <a:srgbClr val="FF0000"/>
            </a:solidFill>
            <a:ln w="9525">
              <a:solidFill>
                <a:srgbClr val="FF0000"/>
              </a:solidFill>
              <a:round/>
              <a:headEnd/>
              <a:tailEnd/>
            </a:ln>
          </p:spPr>
          <p:txBody>
            <a:bodyPr/>
            <a:lstStyle/>
            <a:p>
              <a:endParaRPr lang="en-US" smtClean="0">
                <a:solidFill>
                  <a:srgbClr val="000000"/>
                </a:solidFill>
              </a:endParaRPr>
            </a:p>
          </p:txBody>
        </p:sp>
        <p:grpSp>
          <p:nvGrpSpPr>
            <p:cNvPr id="72761" name="Group 73"/>
            <p:cNvGrpSpPr>
              <a:grpSpLocks/>
            </p:cNvGrpSpPr>
            <p:nvPr/>
          </p:nvGrpSpPr>
          <p:grpSpPr bwMode="auto">
            <a:xfrm>
              <a:off x="1217084" y="4544596"/>
              <a:ext cx="4171950" cy="1703804"/>
              <a:chOff x="1543050" y="4700587"/>
              <a:chExt cx="4171950" cy="1703804"/>
            </a:xfrm>
          </p:grpSpPr>
          <p:sp>
            <p:nvSpPr>
              <p:cNvPr id="72762" name="Rectangle 48"/>
              <p:cNvSpPr>
                <a:spLocks noChangeArrowheads="1"/>
              </p:cNvSpPr>
              <p:nvPr/>
            </p:nvSpPr>
            <p:spPr bwMode="auto">
              <a:xfrm>
                <a:off x="1543050" y="6065837"/>
                <a:ext cx="17159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smtClean="0">
                    <a:solidFill>
                      <a:srgbClr val="FF0000"/>
                    </a:solidFill>
                    <a:latin typeface="Palatino" charset="0"/>
                  </a:rPr>
                  <a:t>Death factors</a:t>
                </a:r>
                <a:endParaRPr lang="en-US" smtClean="0">
                  <a:solidFill>
                    <a:srgbClr val="FF0000"/>
                  </a:solidFill>
                </a:endParaRPr>
              </a:p>
            </p:txBody>
          </p:sp>
          <p:sp>
            <p:nvSpPr>
              <p:cNvPr id="72763" name="Freeform 49"/>
              <p:cNvSpPr>
                <a:spLocks/>
              </p:cNvSpPr>
              <p:nvPr/>
            </p:nvSpPr>
            <p:spPr bwMode="auto">
              <a:xfrm>
                <a:off x="3454400" y="5983287"/>
                <a:ext cx="419100" cy="203200"/>
              </a:xfrm>
              <a:custGeom>
                <a:avLst/>
                <a:gdLst>
                  <a:gd name="T0" fmla="*/ 0 w 264"/>
                  <a:gd name="T1" fmla="*/ 2147483647 h 128"/>
                  <a:gd name="T2" fmla="*/ 0 w 264"/>
                  <a:gd name="T3" fmla="*/ 2147483647 h 128"/>
                  <a:gd name="T4" fmla="*/ 2147483647 w 264"/>
                  <a:gd name="T5" fmla="*/ 0 h 128"/>
                  <a:gd name="T6" fmla="*/ 2147483647 w 264"/>
                  <a:gd name="T7" fmla="*/ 2147483647 h 128"/>
                  <a:gd name="T8" fmla="*/ 0 w 264"/>
                  <a:gd name="T9" fmla="*/ 2147483647 h 128"/>
                  <a:gd name="T10" fmla="*/ 0 60000 65536"/>
                  <a:gd name="T11" fmla="*/ 0 60000 65536"/>
                  <a:gd name="T12" fmla="*/ 0 60000 65536"/>
                  <a:gd name="T13" fmla="*/ 0 60000 65536"/>
                  <a:gd name="T14" fmla="*/ 0 60000 65536"/>
                  <a:gd name="T15" fmla="*/ 0 w 264"/>
                  <a:gd name="T16" fmla="*/ 0 h 128"/>
                  <a:gd name="T17" fmla="*/ 264 w 264"/>
                  <a:gd name="T18" fmla="*/ 128 h 128"/>
                </a:gdLst>
                <a:ahLst/>
                <a:cxnLst>
                  <a:cxn ang="T10">
                    <a:pos x="T0" y="T1"/>
                  </a:cxn>
                  <a:cxn ang="T11">
                    <a:pos x="T2" y="T3"/>
                  </a:cxn>
                  <a:cxn ang="T12">
                    <a:pos x="T4" y="T5"/>
                  </a:cxn>
                  <a:cxn ang="T13">
                    <a:pos x="T6" y="T7"/>
                  </a:cxn>
                  <a:cxn ang="T14">
                    <a:pos x="T8" y="T9"/>
                  </a:cxn>
                </a:cxnLst>
                <a:rect l="T15" t="T16" r="T17" b="T18"/>
                <a:pathLst>
                  <a:path w="264" h="128">
                    <a:moveTo>
                      <a:pt x="0" y="128"/>
                    </a:moveTo>
                    <a:lnTo>
                      <a:pt x="0" y="112"/>
                    </a:lnTo>
                    <a:lnTo>
                      <a:pt x="256" y="0"/>
                    </a:lnTo>
                    <a:lnTo>
                      <a:pt x="264" y="8"/>
                    </a:lnTo>
                    <a:lnTo>
                      <a:pt x="0" y="128"/>
                    </a:lnTo>
                    <a:close/>
                  </a:path>
                </a:pathLst>
              </a:custGeom>
              <a:solidFill>
                <a:srgbClr val="FF0000"/>
              </a:solidFill>
              <a:ln w="9525">
                <a:solidFill>
                  <a:srgbClr val="FF0000"/>
                </a:solidFill>
                <a:round/>
                <a:headEnd/>
                <a:tailEnd/>
              </a:ln>
            </p:spPr>
            <p:txBody>
              <a:bodyPr/>
              <a:lstStyle/>
              <a:p>
                <a:endParaRPr lang="en-US" smtClean="0">
                  <a:solidFill>
                    <a:srgbClr val="000000"/>
                  </a:solidFill>
                </a:endParaRPr>
              </a:p>
            </p:txBody>
          </p:sp>
          <p:sp>
            <p:nvSpPr>
              <p:cNvPr id="72764" name="Rectangle 51"/>
              <p:cNvSpPr>
                <a:spLocks noChangeArrowheads="1"/>
              </p:cNvSpPr>
              <p:nvPr/>
            </p:nvSpPr>
            <p:spPr bwMode="auto">
              <a:xfrm>
                <a:off x="4044950" y="5727700"/>
                <a:ext cx="16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0000"/>
                    </a:solidFill>
                    <a:latin typeface="Palatino" charset="0"/>
                  </a:rPr>
                  <a:t>?</a:t>
                </a:r>
                <a:endParaRPr lang="en-US" smtClean="0">
                  <a:solidFill>
                    <a:srgbClr val="FF0000"/>
                  </a:solidFill>
                </a:endParaRPr>
              </a:p>
            </p:txBody>
          </p:sp>
          <p:sp>
            <p:nvSpPr>
              <p:cNvPr id="72765" name="Freeform 52"/>
              <p:cNvSpPr>
                <a:spLocks/>
              </p:cNvSpPr>
              <p:nvPr/>
            </p:nvSpPr>
            <p:spPr bwMode="auto">
              <a:xfrm>
                <a:off x="4343400" y="5564187"/>
                <a:ext cx="355600" cy="190500"/>
              </a:xfrm>
              <a:custGeom>
                <a:avLst/>
                <a:gdLst>
                  <a:gd name="T0" fmla="*/ 2147483647 w 224"/>
                  <a:gd name="T1" fmla="*/ 0 h 120"/>
                  <a:gd name="T2" fmla="*/ 2147483647 w 224"/>
                  <a:gd name="T3" fmla="*/ 2147483647 h 120"/>
                  <a:gd name="T4" fmla="*/ 2147483647 w 224"/>
                  <a:gd name="T5" fmla="*/ 2147483647 h 120"/>
                  <a:gd name="T6" fmla="*/ 0 w 224"/>
                  <a:gd name="T7" fmla="*/ 2147483647 h 120"/>
                  <a:gd name="T8" fmla="*/ 2147483647 w 224"/>
                  <a:gd name="T9" fmla="*/ 0 h 120"/>
                  <a:gd name="T10" fmla="*/ 0 60000 65536"/>
                  <a:gd name="T11" fmla="*/ 0 60000 65536"/>
                  <a:gd name="T12" fmla="*/ 0 60000 65536"/>
                  <a:gd name="T13" fmla="*/ 0 60000 65536"/>
                  <a:gd name="T14" fmla="*/ 0 60000 65536"/>
                  <a:gd name="T15" fmla="*/ 0 w 224"/>
                  <a:gd name="T16" fmla="*/ 0 h 120"/>
                  <a:gd name="T17" fmla="*/ 224 w 224"/>
                  <a:gd name="T18" fmla="*/ 120 h 120"/>
                </a:gdLst>
                <a:ahLst/>
                <a:cxnLst>
                  <a:cxn ang="T10">
                    <a:pos x="T0" y="T1"/>
                  </a:cxn>
                  <a:cxn ang="T11">
                    <a:pos x="T2" y="T3"/>
                  </a:cxn>
                  <a:cxn ang="T12">
                    <a:pos x="T4" y="T5"/>
                  </a:cxn>
                  <a:cxn ang="T13">
                    <a:pos x="T6" y="T7"/>
                  </a:cxn>
                  <a:cxn ang="T14">
                    <a:pos x="T8" y="T9"/>
                  </a:cxn>
                </a:cxnLst>
                <a:rect l="T15" t="T16" r="T17" b="T18"/>
                <a:pathLst>
                  <a:path w="224" h="120">
                    <a:moveTo>
                      <a:pt x="216" y="0"/>
                    </a:moveTo>
                    <a:lnTo>
                      <a:pt x="224" y="16"/>
                    </a:lnTo>
                    <a:lnTo>
                      <a:pt x="8" y="120"/>
                    </a:lnTo>
                    <a:lnTo>
                      <a:pt x="0" y="104"/>
                    </a:lnTo>
                    <a:lnTo>
                      <a:pt x="216" y="0"/>
                    </a:lnTo>
                    <a:close/>
                  </a:path>
                </a:pathLst>
              </a:custGeom>
              <a:solidFill>
                <a:srgbClr val="FF0000"/>
              </a:solidFill>
              <a:ln w="9525">
                <a:solidFill>
                  <a:srgbClr val="FF0000"/>
                </a:solidFill>
                <a:round/>
                <a:headEnd/>
                <a:tailEnd/>
              </a:ln>
            </p:spPr>
            <p:txBody>
              <a:bodyPr/>
              <a:lstStyle/>
              <a:p>
                <a:endParaRPr lang="en-US" smtClean="0">
                  <a:solidFill>
                    <a:srgbClr val="000000"/>
                  </a:solidFill>
                </a:endParaRPr>
              </a:p>
            </p:txBody>
          </p:sp>
          <p:sp>
            <p:nvSpPr>
              <p:cNvPr id="72766" name="Freeform 53"/>
              <p:cNvSpPr>
                <a:spLocks/>
              </p:cNvSpPr>
              <p:nvPr/>
            </p:nvSpPr>
            <p:spPr bwMode="auto">
              <a:xfrm>
                <a:off x="4660900" y="5500687"/>
                <a:ext cx="190500" cy="127000"/>
              </a:xfrm>
              <a:custGeom>
                <a:avLst/>
                <a:gdLst>
                  <a:gd name="T0" fmla="*/ 2147483647 w 120"/>
                  <a:gd name="T1" fmla="*/ 2147483647 h 80"/>
                  <a:gd name="T2" fmla="*/ 2147483647 w 120"/>
                  <a:gd name="T3" fmla="*/ 2147483647 h 80"/>
                  <a:gd name="T4" fmla="*/ 0 w 120"/>
                  <a:gd name="T5" fmla="*/ 2147483647 h 80"/>
                  <a:gd name="T6" fmla="*/ 0 w 120"/>
                  <a:gd name="T7" fmla="*/ 2147483647 h 80"/>
                  <a:gd name="T8" fmla="*/ 2147483647 w 120"/>
                  <a:gd name="T9" fmla="*/ 0 h 80"/>
                  <a:gd name="T10" fmla="*/ 2147483647 w 120"/>
                  <a:gd name="T11" fmla="*/ 0 h 80"/>
                  <a:gd name="T12" fmla="*/ 2147483647 w 120"/>
                  <a:gd name="T13" fmla="*/ 2147483647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40" y="80"/>
                    </a:moveTo>
                    <a:lnTo>
                      <a:pt x="8" y="48"/>
                    </a:lnTo>
                    <a:lnTo>
                      <a:pt x="0" y="8"/>
                    </a:lnTo>
                    <a:lnTo>
                      <a:pt x="120" y="0"/>
                    </a:lnTo>
                    <a:lnTo>
                      <a:pt x="40" y="80"/>
                    </a:lnTo>
                    <a:close/>
                  </a:path>
                </a:pathLst>
              </a:custGeom>
              <a:solidFill>
                <a:srgbClr val="FF0000"/>
              </a:solidFill>
              <a:ln w="9525">
                <a:solidFill>
                  <a:srgbClr val="FF0000"/>
                </a:solidFill>
                <a:round/>
                <a:headEnd/>
                <a:tailEnd/>
              </a:ln>
            </p:spPr>
            <p:txBody>
              <a:bodyPr/>
              <a:lstStyle/>
              <a:p>
                <a:endParaRPr lang="en-US" smtClean="0">
                  <a:solidFill>
                    <a:srgbClr val="000000"/>
                  </a:solidFill>
                </a:endParaRPr>
              </a:p>
            </p:txBody>
          </p:sp>
          <p:sp>
            <p:nvSpPr>
              <p:cNvPr id="72767" name="Rectangle 54"/>
              <p:cNvSpPr>
                <a:spLocks noChangeArrowheads="1"/>
              </p:cNvSpPr>
              <p:nvPr/>
            </p:nvSpPr>
            <p:spPr bwMode="auto">
              <a:xfrm>
                <a:off x="4870450" y="5283200"/>
                <a:ext cx="16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0" b="1" smtClean="0">
                    <a:solidFill>
                      <a:srgbClr val="FF0000"/>
                    </a:solidFill>
                    <a:latin typeface="Palatino" charset="0"/>
                  </a:rPr>
                  <a:t>?</a:t>
                </a:r>
                <a:endParaRPr lang="en-US" smtClean="0">
                  <a:solidFill>
                    <a:srgbClr val="FF0000"/>
                  </a:solidFill>
                </a:endParaRPr>
              </a:p>
            </p:txBody>
          </p:sp>
          <p:sp>
            <p:nvSpPr>
              <p:cNvPr id="72768" name="Freeform 55"/>
              <p:cNvSpPr>
                <a:spLocks/>
              </p:cNvSpPr>
              <p:nvPr/>
            </p:nvSpPr>
            <p:spPr bwMode="auto">
              <a:xfrm>
                <a:off x="5143500" y="4814887"/>
                <a:ext cx="457200" cy="457200"/>
              </a:xfrm>
              <a:custGeom>
                <a:avLst/>
                <a:gdLst>
                  <a:gd name="T0" fmla="*/ 2147483647 w 288"/>
                  <a:gd name="T1" fmla="*/ 0 h 288"/>
                  <a:gd name="T2" fmla="*/ 2147483647 w 288"/>
                  <a:gd name="T3" fmla="*/ 2147483647 h 288"/>
                  <a:gd name="T4" fmla="*/ 2147483647 w 288"/>
                  <a:gd name="T5" fmla="*/ 2147483647 h 288"/>
                  <a:gd name="T6" fmla="*/ 0 w 288"/>
                  <a:gd name="T7" fmla="*/ 2147483647 h 288"/>
                  <a:gd name="T8" fmla="*/ 2147483647 w 288"/>
                  <a:gd name="T9" fmla="*/ 0 h 288"/>
                  <a:gd name="T10" fmla="*/ 0 60000 65536"/>
                  <a:gd name="T11" fmla="*/ 0 60000 65536"/>
                  <a:gd name="T12" fmla="*/ 0 60000 65536"/>
                  <a:gd name="T13" fmla="*/ 0 60000 65536"/>
                  <a:gd name="T14" fmla="*/ 0 60000 65536"/>
                  <a:gd name="T15" fmla="*/ 0 w 288"/>
                  <a:gd name="T16" fmla="*/ 0 h 288"/>
                  <a:gd name="T17" fmla="*/ 288 w 288"/>
                  <a:gd name="T18" fmla="*/ 288 h 288"/>
                </a:gdLst>
                <a:ahLst/>
                <a:cxnLst>
                  <a:cxn ang="T10">
                    <a:pos x="T0" y="T1"/>
                  </a:cxn>
                  <a:cxn ang="T11">
                    <a:pos x="T2" y="T3"/>
                  </a:cxn>
                  <a:cxn ang="T12">
                    <a:pos x="T4" y="T5"/>
                  </a:cxn>
                  <a:cxn ang="T13">
                    <a:pos x="T6" y="T7"/>
                  </a:cxn>
                  <a:cxn ang="T14">
                    <a:pos x="T8" y="T9"/>
                  </a:cxn>
                </a:cxnLst>
                <a:rect l="T15" t="T16" r="T17" b="T18"/>
                <a:pathLst>
                  <a:path w="288" h="288">
                    <a:moveTo>
                      <a:pt x="272" y="0"/>
                    </a:moveTo>
                    <a:lnTo>
                      <a:pt x="288" y="8"/>
                    </a:lnTo>
                    <a:lnTo>
                      <a:pt x="8" y="288"/>
                    </a:lnTo>
                    <a:lnTo>
                      <a:pt x="0" y="280"/>
                    </a:lnTo>
                    <a:lnTo>
                      <a:pt x="272" y="0"/>
                    </a:lnTo>
                    <a:close/>
                  </a:path>
                </a:pathLst>
              </a:custGeom>
              <a:solidFill>
                <a:srgbClr val="FF0000"/>
              </a:solidFill>
              <a:ln w="9525">
                <a:solidFill>
                  <a:srgbClr val="FF0000"/>
                </a:solidFill>
                <a:round/>
                <a:headEnd/>
                <a:tailEnd/>
              </a:ln>
            </p:spPr>
            <p:txBody>
              <a:bodyPr/>
              <a:lstStyle/>
              <a:p>
                <a:endParaRPr lang="en-US" smtClean="0">
                  <a:solidFill>
                    <a:srgbClr val="000000"/>
                  </a:solidFill>
                </a:endParaRPr>
              </a:p>
            </p:txBody>
          </p:sp>
          <p:sp>
            <p:nvSpPr>
              <p:cNvPr id="72769" name="Freeform 56"/>
              <p:cNvSpPr>
                <a:spLocks/>
              </p:cNvSpPr>
              <p:nvPr/>
            </p:nvSpPr>
            <p:spPr bwMode="auto">
              <a:xfrm>
                <a:off x="5537200" y="4700587"/>
                <a:ext cx="177800" cy="165100"/>
              </a:xfrm>
              <a:custGeom>
                <a:avLst/>
                <a:gdLst>
                  <a:gd name="T0" fmla="*/ 2147483647 w 112"/>
                  <a:gd name="T1" fmla="*/ 2147483647 h 104"/>
                  <a:gd name="T2" fmla="*/ 2147483647 w 112"/>
                  <a:gd name="T3" fmla="*/ 2147483647 h 104"/>
                  <a:gd name="T4" fmla="*/ 0 w 112"/>
                  <a:gd name="T5" fmla="*/ 2147483647 h 104"/>
                  <a:gd name="T6" fmla="*/ 0 w 112"/>
                  <a:gd name="T7" fmla="*/ 2147483647 h 104"/>
                  <a:gd name="T8" fmla="*/ 2147483647 w 112"/>
                  <a:gd name="T9" fmla="*/ 0 h 104"/>
                  <a:gd name="T10" fmla="*/ 2147483647 w 112"/>
                  <a:gd name="T11" fmla="*/ 0 h 104"/>
                  <a:gd name="T12" fmla="*/ 2147483647 w 112"/>
                  <a:gd name="T13" fmla="*/ 2147483647 h 104"/>
                  <a:gd name="T14" fmla="*/ 0 60000 65536"/>
                  <a:gd name="T15" fmla="*/ 0 60000 65536"/>
                  <a:gd name="T16" fmla="*/ 0 60000 65536"/>
                  <a:gd name="T17" fmla="*/ 0 60000 65536"/>
                  <a:gd name="T18" fmla="*/ 0 60000 65536"/>
                  <a:gd name="T19" fmla="*/ 0 60000 65536"/>
                  <a:gd name="T20" fmla="*/ 0 60000 65536"/>
                  <a:gd name="T21" fmla="*/ 0 w 112"/>
                  <a:gd name="T22" fmla="*/ 0 h 104"/>
                  <a:gd name="T23" fmla="*/ 112 w 11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04">
                    <a:moveTo>
                      <a:pt x="64" y="104"/>
                    </a:moveTo>
                    <a:lnTo>
                      <a:pt x="24" y="80"/>
                    </a:lnTo>
                    <a:lnTo>
                      <a:pt x="0" y="48"/>
                    </a:lnTo>
                    <a:lnTo>
                      <a:pt x="112" y="0"/>
                    </a:lnTo>
                    <a:lnTo>
                      <a:pt x="64" y="104"/>
                    </a:lnTo>
                    <a:close/>
                  </a:path>
                </a:pathLst>
              </a:custGeom>
              <a:solidFill>
                <a:srgbClr val="FF0000"/>
              </a:solidFill>
              <a:ln w="9525">
                <a:solidFill>
                  <a:srgbClr val="FF0000"/>
                </a:solidFill>
                <a:round/>
                <a:headEnd/>
                <a:tailEnd/>
              </a:ln>
            </p:spPr>
            <p:txBody>
              <a:bodyPr/>
              <a:lstStyle/>
              <a:p>
                <a:endParaRPr lang="en-US" smtClean="0">
                  <a:solidFill>
                    <a:srgbClr val="000000"/>
                  </a:solidFill>
                </a:endParaRPr>
              </a:p>
            </p:txBody>
          </p:sp>
        </p:grpSp>
      </p:grpSp>
    </p:spTree>
    <p:extLst>
      <p:ext uri="{BB962C8B-B14F-4D97-AF65-F5344CB8AC3E}">
        <p14:creationId xmlns:p14="http://schemas.microsoft.com/office/powerpoint/2010/main" val="2311038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2400" y="76200"/>
            <a:ext cx="8915400" cy="762000"/>
          </a:xfrm>
        </p:spPr>
        <p:txBody>
          <a:bodyPr/>
          <a:lstStyle/>
          <a:p>
            <a:r>
              <a:rPr lang="en-US" altLang="zh-CN" sz="3700" b="1">
                <a:solidFill>
                  <a:schemeClr val="bg1"/>
                </a:solidFill>
                <a:latin typeface="Times" charset="0"/>
                <a:ea typeface="宋体" charset="0"/>
                <a:cs typeface="宋体" charset="0"/>
              </a:rPr>
              <a:t>Purification of Caspase Activating Factors</a:t>
            </a:r>
            <a:endParaRPr lang="en-US" altLang="zh-CN" sz="3600" b="1">
              <a:latin typeface="Times" charset="0"/>
              <a:ea typeface="宋体" charset="0"/>
              <a:cs typeface="宋体" charset="0"/>
            </a:endParaRPr>
          </a:p>
        </p:txBody>
      </p:sp>
      <p:sp>
        <p:nvSpPr>
          <p:cNvPr id="64515" name="Text Box 3"/>
          <p:cNvSpPr txBox="1">
            <a:spLocks noChangeArrowheads="1"/>
          </p:cNvSpPr>
          <p:nvPr/>
        </p:nvSpPr>
        <p:spPr bwMode="auto">
          <a:xfrm>
            <a:off x="3733800" y="914400"/>
            <a:ext cx="1763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a:solidFill>
                  <a:schemeClr val="bg1"/>
                </a:solidFill>
                <a:ea typeface="宋体" charset="0"/>
                <a:cs typeface="宋体" charset="0"/>
              </a:rPr>
              <a:t>S100+dATP</a:t>
            </a:r>
          </a:p>
        </p:txBody>
      </p:sp>
      <p:grpSp>
        <p:nvGrpSpPr>
          <p:cNvPr id="2" name="Group 4"/>
          <p:cNvGrpSpPr>
            <a:grpSpLocks/>
          </p:cNvGrpSpPr>
          <p:nvPr/>
        </p:nvGrpSpPr>
        <p:grpSpPr bwMode="auto">
          <a:xfrm>
            <a:off x="2438400" y="1447800"/>
            <a:ext cx="5110163" cy="1752600"/>
            <a:chOff x="1536" y="912"/>
            <a:chExt cx="3219" cy="1104"/>
          </a:xfrm>
        </p:grpSpPr>
        <p:sp>
          <p:nvSpPr>
            <p:cNvPr id="61475" name="Line 5"/>
            <p:cNvSpPr>
              <a:spLocks noChangeShapeType="1"/>
            </p:cNvSpPr>
            <p:nvPr/>
          </p:nvSpPr>
          <p:spPr bwMode="auto">
            <a:xfrm>
              <a:off x="2928" y="912"/>
              <a:ext cx="0" cy="43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76" name="Text Box 6"/>
            <p:cNvSpPr txBox="1">
              <a:spLocks noChangeArrowheads="1"/>
            </p:cNvSpPr>
            <p:nvPr/>
          </p:nvSpPr>
          <p:spPr bwMode="auto">
            <a:xfrm>
              <a:off x="2928" y="1008"/>
              <a:ext cx="1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2000">
                  <a:solidFill>
                    <a:schemeClr val="bg1"/>
                  </a:solidFill>
                  <a:ea typeface="宋体" charset="0"/>
                  <a:cs typeface="宋体" charset="0"/>
                </a:rPr>
                <a:t>Phosphocellulose column</a:t>
              </a:r>
            </a:p>
          </p:txBody>
        </p:sp>
        <p:sp>
          <p:nvSpPr>
            <p:cNvPr id="61477" name="Line 7"/>
            <p:cNvSpPr>
              <a:spLocks noChangeShapeType="1"/>
            </p:cNvSpPr>
            <p:nvPr/>
          </p:nvSpPr>
          <p:spPr bwMode="auto">
            <a:xfrm>
              <a:off x="1872" y="1344"/>
              <a:ext cx="2016"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78" name="Line 8"/>
            <p:cNvSpPr>
              <a:spLocks noChangeShapeType="1"/>
            </p:cNvSpPr>
            <p:nvPr/>
          </p:nvSpPr>
          <p:spPr bwMode="auto">
            <a:xfrm>
              <a:off x="1872" y="1344"/>
              <a:ext cx="0" cy="43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79" name="Line 9"/>
            <p:cNvSpPr>
              <a:spLocks noChangeShapeType="1"/>
            </p:cNvSpPr>
            <p:nvPr/>
          </p:nvSpPr>
          <p:spPr bwMode="auto">
            <a:xfrm>
              <a:off x="3888" y="1344"/>
              <a:ext cx="0" cy="43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80" name="Text Box 10"/>
            <p:cNvSpPr txBox="1">
              <a:spLocks noChangeArrowheads="1"/>
            </p:cNvSpPr>
            <p:nvPr/>
          </p:nvSpPr>
          <p:spPr bwMode="auto">
            <a:xfrm>
              <a:off x="1536" y="1728"/>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a:solidFill>
                    <a:schemeClr val="bg1"/>
                  </a:solidFill>
                  <a:ea typeface="宋体" charset="0"/>
                  <a:cs typeface="宋体" charset="0"/>
                </a:rPr>
                <a:t>Bound</a:t>
              </a:r>
            </a:p>
          </p:txBody>
        </p:sp>
        <p:sp>
          <p:nvSpPr>
            <p:cNvPr id="61481" name="Text Box 11"/>
            <p:cNvSpPr txBox="1">
              <a:spLocks noChangeArrowheads="1"/>
            </p:cNvSpPr>
            <p:nvPr/>
          </p:nvSpPr>
          <p:spPr bwMode="auto">
            <a:xfrm>
              <a:off x="3265" y="1728"/>
              <a:ext cx="1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a:solidFill>
                    <a:schemeClr val="bg1"/>
                  </a:solidFill>
                  <a:ea typeface="宋体" charset="0"/>
                  <a:cs typeface="宋体" charset="0"/>
                </a:rPr>
                <a:t>Flow-through</a:t>
              </a:r>
            </a:p>
          </p:txBody>
        </p:sp>
      </p:grpSp>
      <p:grpSp>
        <p:nvGrpSpPr>
          <p:cNvPr id="3" name="Group 12"/>
          <p:cNvGrpSpPr>
            <a:grpSpLocks/>
          </p:cNvGrpSpPr>
          <p:nvPr/>
        </p:nvGrpSpPr>
        <p:grpSpPr bwMode="auto">
          <a:xfrm>
            <a:off x="6172200" y="3200400"/>
            <a:ext cx="0" cy="1752600"/>
            <a:chOff x="3888" y="2160"/>
            <a:chExt cx="0" cy="1104"/>
          </a:xfrm>
        </p:grpSpPr>
        <p:sp>
          <p:nvSpPr>
            <p:cNvPr id="61471" name="Line 13"/>
            <p:cNvSpPr>
              <a:spLocks noChangeShapeType="1"/>
            </p:cNvSpPr>
            <p:nvPr/>
          </p:nvSpPr>
          <p:spPr bwMode="auto">
            <a:xfrm>
              <a:off x="3888" y="2160"/>
              <a:ext cx="0"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72" name="Line 14"/>
            <p:cNvSpPr>
              <a:spLocks noChangeShapeType="1"/>
            </p:cNvSpPr>
            <p:nvPr/>
          </p:nvSpPr>
          <p:spPr bwMode="auto">
            <a:xfrm>
              <a:off x="3888" y="2448"/>
              <a:ext cx="0"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73" name="Line 15"/>
            <p:cNvSpPr>
              <a:spLocks noChangeShapeType="1"/>
            </p:cNvSpPr>
            <p:nvPr/>
          </p:nvSpPr>
          <p:spPr bwMode="auto">
            <a:xfrm>
              <a:off x="3888" y="2736"/>
              <a:ext cx="0"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74" name="Line 16"/>
            <p:cNvSpPr>
              <a:spLocks noChangeShapeType="1"/>
            </p:cNvSpPr>
            <p:nvPr/>
          </p:nvSpPr>
          <p:spPr bwMode="auto">
            <a:xfrm>
              <a:off x="3888" y="3024"/>
              <a:ext cx="0"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64529" name="Text Box 17"/>
          <p:cNvSpPr txBox="1">
            <a:spLocks noChangeArrowheads="1"/>
          </p:cNvSpPr>
          <p:nvPr/>
        </p:nvSpPr>
        <p:spPr bwMode="auto">
          <a:xfrm>
            <a:off x="5181600" y="5105400"/>
            <a:ext cx="1939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ctr"/>
            <a:r>
              <a:rPr lang="en-US" altLang="zh-CN" sz="2000">
                <a:solidFill>
                  <a:schemeClr val="bg1"/>
                </a:solidFill>
                <a:ea typeface="宋体" charset="0"/>
                <a:cs typeface="宋体" charset="0"/>
              </a:rPr>
              <a:t>Apaf-2</a:t>
            </a:r>
          </a:p>
          <a:p>
            <a:pPr algn="ctr"/>
            <a:r>
              <a:rPr lang="en-US" altLang="zh-CN" sz="2000">
                <a:solidFill>
                  <a:schemeClr val="bg1"/>
                </a:solidFill>
                <a:ea typeface="宋体" charset="0"/>
                <a:cs typeface="宋体" charset="0"/>
              </a:rPr>
              <a:t>(Cytochrome C)</a:t>
            </a:r>
            <a:endParaRPr lang="en-US" altLang="zh-CN" sz="2000">
              <a:solidFill>
                <a:srgbClr val="FF9900"/>
              </a:solidFill>
              <a:ea typeface="宋体" charset="0"/>
              <a:cs typeface="宋体" charset="0"/>
            </a:endParaRPr>
          </a:p>
        </p:txBody>
      </p:sp>
      <p:grpSp>
        <p:nvGrpSpPr>
          <p:cNvPr id="4" name="Group 18"/>
          <p:cNvGrpSpPr>
            <a:grpSpLocks/>
          </p:cNvGrpSpPr>
          <p:nvPr/>
        </p:nvGrpSpPr>
        <p:grpSpPr bwMode="auto">
          <a:xfrm>
            <a:off x="1295400" y="4724400"/>
            <a:ext cx="1284288" cy="1844675"/>
            <a:chOff x="816" y="3072"/>
            <a:chExt cx="809" cy="1162"/>
          </a:xfrm>
        </p:grpSpPr>
        <p:grpSp>
          <p:nvGrpSpPr>
            <p:cNvPr id="61465" name="Group 19"/>
            <p:cNvGrpSpPr>
              <a:grpSpLocks/>
            </p:cNvGrpSpPr>
            <p:nvPr/>
          </p:nvGrpSpPr>
          <p:grpSpPr bwMode="auto">
            <a:xfrm>
              <a:off x="1248" y="3072"/>
              <a:ext cx="0" cy="720"/>
              <a:chOff x="1248" y="3120"/>
              <a:chExt cx="0" cy="720"/>
            </a:xfrm>
          </p:grpSpPr>
          <p:sp>
            <p:nvSpPr>
              <p:cNvPr id="61467" name="Line 20"/>
              <p:cNvSpPr>
                <a:spLocks noChangeShapeType="1"/>
              </p:cNvSpPr>
              <p:nvPr/>
            </p:nvSpPr>
            <p:spPr bwMode="auto">
              <a:xfrm>
                <a:off x="1248" y="3312"/>
                <a:ext cx="0" cy="14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8" name="Line 21"/>
              <p:cNvSpPr>
                <a:spLocks noChangeShapeType="1"/>
              </p:cNvSpPr>
              <p:nvPr/>
            </p:nvSpPr>
            <p:spPr bwMode="auto">
              <a:xfrm>
                <a:off x="1248" y="3504"/>
                <a:ext cx="0" cy="14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9" name="Line 22"/>
              <p:cNvSpPr>
                <a:spLocks noChangeShapeType="1"/>
              </p:cNvSpPr>
              <p:nvPr/>
            </p:nvSpPr>
            <p:spPr bwMode="auto">
              <a:xfrm>
                <a:off x="1248" y="3120"/>
                <a:ext cx="0" cy="14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70" name="Line 23"/>
              <p:cNvSpPr>
                <a:spLocks noChangeShapeType="1"/>
              </p:cNvSpPr>
              <p:nvPr/>
            </p:nvSpPr>
            <p:spPr bwMode="auto">
              <a:xfrm>
                <a:off x="1248" y="3696"/>
                <a:ext cx="0" cy="14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61466" name="Rectangle 24"/>
            <p:cNvSpPr>
              <a:spLocks noChangeArrowheads="1"/>
            </p:cNvSpPr>
            <p:nvPr/>
          </p:nvSpPr>
          <p:spPr bwMode="auto">
            <a:xfrm>
              <a:off x="816" y="3792"/>
              <a:ext cx="8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solidFill>
                    <a:srgbClr val="FF3300"/>
                  </a:solidFill>
                  <a:ea typeface="宋体" charset="0"/>
                  <a:cs typeface="宋体" charset="0"/>
                </a:rPr>
                <a:t>Apaf-3</a:t>
              </a:r>
            </a:p>
            <a:p>
              <a:pPr algn="ctr"/>
              <a:r>
                <a:rPr lang="en-US" altLang="zh-CN" sz="2000">
                  <a:solidFill>
                    <a:srgbClr val="FF3300"/>
                  </a:solidFill>
                  <a:ea typeface="宋体" charset="0"/>
                  <a:cs typeface="宋体" charset="0"/>
                </a:rPr>
                <a:t>(capase-9)</a:t>
              </a:r>
              <a:endParaRPr lang="en-US" altLang="zh-CN" sz="2000">
                <a:solidFill>
                  <a:schemeClr val="bg1"/>
                </a:solidFill>
                <a:ea typeface="宋体" charset="0"/>
                <a:cs typeface="宋体" charset="0"/>
              </a:endParaRPr>
            </a:p>
          </p:txBody>
        </p:sp>
      </p:grpSp>
      <p:grpSp>
        <p:nvGrpSpPr>
          <p:cNvPr id="6" name="Group 25"/>
          <p:cNvGrpSpPr>
            <a:grpSpLocks/>
          </p:cNvGrpSpPr>
          <p:nvPr/>
        </p:nvGrpSpPr>
        <p:grpSpPr bwMode="auto">
          <a:xfrm>
            <a:off x="3367088" y="4724400"/>
            <a:ext cx="1101725" cy="1844675"/>
            <a:chOff x="2121" y="3072"/>
            <a:chExt cx="694" cy="1162"/>
          </a:xfrm>
        </p:grpSpPr>
        <p:sp>
          <p:nvSpPr>
            <p:cNvPr id="61459" name="Rectangle 26"/>
            <p:cNvSpPr>
              <a:spLocks noChangeArrowheads="1"/>
            </p:cNvSpPr>
            <p:nvPr/>
          </p:nvSpPr>
          <p:spPr bwMode="auto">
            <a:xfrm>
              <a:off x="2121" y="3792"/>
              <a:ext cx="69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solidFill>
                    <a:srgbClr val="FFFF00"/>
                  </a:solidFill>
                  <a:ea typeface="宋体" charset="0"/>
                  <a:cs typeface="宋体" charset="0"/>
                </a:rPr>
                <a:t>Apaf-1</a:t>
              </a:r>
            </a:p>
            <a:p>
              <a:pPr algn="ctr"/>
              <a:r>
                <a:rPr lang="en-US" altLang="zh-CN" sz="2000">
                  <a:solidFill>
                    <a:srgbClr val="FFFF00"/>
                  </a:solidFill>
                  <a:ea typeface="宋体" charset="0"/>
                  <a:cs typeface="宋体" charset="0"/>
                </a:rPr>
                <a:t>(CED-4)</a:t>
              </a:r>
            </a:p>
          </p:txBody>
        </p:sp>
        <p:grpSp>
          <p:nvGrpSpPr>
            <p:cNvPr id="61460" name="Group 27"/>
            <p:cNvGrpSpPr>
              <a:grpSpLocks/>
            </p:cNvGrpSpPr>
            <p:nvPr/>
          </p:nvGrpSpPr>
          <p:grpSpPr bwMode="auto">
            <a:xfrm>
              <a:off x="2496" y="3072"/>
              <a:ext cx="0" cy="720"/>
              <a:chOff x="1248" y="3120"/>
              <a:chExt cx="0" cy="720"/>
            </a:xfrm>
          </p:grpSpPr>
          <p:sp>
            <p:nvSpPr>
              <p:cNvPr id="61461" name="Line 28"/>
              <p:cNvSpPr>
                <a:spLocks noChangeShapeType="1"/>
              </p:cNvSpPr>
              <p:nvPr/>
            </p:nvSpPr>
            <p:spPr bwMode="auto">
              <a:xfrm>
                <a:off x="1248" y="3312"/>
                <a:ext cx="0" cy="14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2" name="Line 29"/>
              <p:cNvSpPr>
                <a:spLocks noChangeShapeType="1"/>
              </p:cNvSpPr>
              <p:nvPr/>
            </p:nvSpPr>
            <p:spPr bwMode="auto">
              <a:xfrm>
                <a:off x="1248" y="3504"/>
                <a:ext cx="0" cy="14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3" name="Line 30"/>
              <p:cNvSpPr>
                <a:spLocks noChangeShapeType="1"/>
              </p:cNvSpPr>
              <p:nvPr/>
            </p:nvSpPr>
            <p:spPr bwMode="auto">
              <a:xfrm>
                <a:off x="1248" y="3120"/>
                <a:ext cx="0" cy="14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4" name="Line 31"/>
              <p:cNvSpPr>
                <a:spLocks noChangeShapeType="1"/>
              </p:cNvSpPr>
              <p:nvPr/>
            </p:nvSpPr>
            <p:spPr bwMode="auto">
              <a:xfrm>
                <a:off x="1248" y="3696"/>
                <a:ext cx="0" cy="14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 name="Group 32"/>
          <p:cNvGrpSpPr>
            <a:grpSpLocks/>
          </p:cNvGrpSpPr>
          <p:nvPr/>
        </p:nvGrpSpPr>
        <p:grpSpPr bwMode="auto">
          <a:xfrm>
            <a:off x="381000" y="3124200"/>
            <a:ext cx="3970338" cy="1616075"/>
            <a:chOff x="240" y="2064"/>
            <a:chExt cx="2501" cy="1018"/>
          </a:xfrm>
        </p:grpSpPr>
        <p:sp>
          <p:nvSpPr>
            <p:cNvPr id="61451" name="Line 33"/>
            <p:cNvSpPr>
              <a:spLocks noChangeShapeType="1"/>
            </p:cNvSpPr>
            <p:nvPr/>
          </p:nvSpPr>
          <p:spPr bwMode="auto">
            <a:xfrm>
              <a:off x="1872" y="2064"/>
              <a:ext cx="0" cy="43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1452" name="Group 34"/>
            <p:cNvGrpSpPr>
              <a:grpSpLocks/>
            </p:cNvGrpSpPr>
            <p:nvPr/>
          </p:nvGrpSpPr>
          <p:grpSpPr bwMode="auto">
            <a:xfrm>
              <a:off x="766" y="2496"/>
              <a:ext cx="1975" cy="586"/>
              <a:chOff x="766" y="2496"/>
              <a:chExt cx="1975" cy="586"/>
            </a:xfrm>
          </p:grpSpPr>
          <p:sp>
            <p:nvSpPr>
              <p:cNvPr id="61454" name="Line 35"/>
              <p:cNvSpPr>
                <a:spLocks noChangeShapeType="1"/>
              </p:cNvSpPr>
              <p:nvPr/>
            </p:nvSpPr>
            <p:spPr bwMode="auto">
              <a:xfrm>
                <a:off x="1248" y="2496"/>
                <a:ext cx="124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5" name="Line 36"/>
              <p:cNvSpPr>
                <a:spLocks noChangeShapeType="1"/>
              </p:cNvSpPr>
              <p:nvPr/>
            </p:nvSpPr>
            <p:spPr bwMode="auto">
              <a:xfrm>
                <a:off x="1248" y="2496"/>
                <a:ext cx="0" cy="33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6" name="Line 37"/>
              <p:cNvSpPr>
                <a:spLocks noChangeShapeType="1"/>
              </p:cNvSpPr>
              <p:nvPr/>
            </p:nvSpPr>
            <p:spPr bwMode="auto">
              <a:xfrm>
                <a:off x="2496" y="2496"/>
                <a:ext cx="0" cy="33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7" name="Text Box 38"/>
              <p:cNvSpPr txBox="1">
                <a:spLocks noChangeArrowheads="1"/>
              </p:cNvSpPr>
              <p:nvPr/>
            </p:nvSpPr>
            <p:spPr bwMode="auto">
              <a:xfrm>
                <a:off x="2171" y="2813"/>
                <a:ext cx="5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2000">
                    <a:solidFill>
                      <a:schemeClr val="bg1"/>
                    </a:solidFill>
                    <a:ea typeface="宋体" charset="0"/>
                    <a:cs typeface="宋体" charset="0"/>
                  </a:rPr>
                  <a:t>Bound</a:t>
                </a:r>
              </a:p>
            </p:txBody>
          </p:sp>
          <p:sp>
            <p:nvSpPr>
              <p:cNvPr id="61458" name="Text Box 39"/>
              <p:cNvSpPr txBox="1">
                <a:spLocks noChangeArrowheads="1"/>
              </p:cNvSpPr>
              <p:nvPr/>
            </p:nvSpPr>
            <p:spPr bwMode="auto">
              <a:xfrm>
                <a:off x="766" y="2832"/>
                <a:ext cx="10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2000">
                    <a:solidFill>
                      <a:schemeClr val="bg1"/>
                    </a:solidFill>
                    <a:ea typeface="宋体" charset="0"/>
                    <a:cs typeface="宋体" charset="0"/>
                  </a:rPr>
                  <a:t>Flow-through</a:t>
                </a:r>
              </a:p>
            </p:txBody>
          </p:sp>
        </p:grpSp>
        <p:sp>
          <p:nvSpPr>
            <p:cNvPr id="61453" name="Text Box 40"/>
            <p:cNvSpPr txBox="1">
              <a:spLocks noChangeArrowheads="1"/>
            </p:cNvSpPr>
            <p:nvPr/>
          </p:nvSpPr>
          <p:spPr bwMode="auto">
            <a:xfrm>
              <a:off x="240" y="2112"/>
              <a:ext cx="16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800">
                  <a:solidFill>
                    <a:schemeClr val="bg1"/>
                  </a:solidFill>
                  <a:ea typeface="宋体" charset="0"/>
                  <a:cs typeface="宋体" charset="0"/>
                </a:rPr>
                <a:t>Hydroxylapatite</a:t>
              </a:r>
              <a:r>
                <a:rPr lang="en-US" altLang="zh-CN" sz="2000">
                  <a:solidFill>
                    <a:schemeClr val="bg1"/>
                  </a:solidFill>
                  <a:ea typeface="宋体" charset="0"/>
                  <a:cs typeface="宋体" charset="0"/>
                </a:rPr>
                <a:t> column</a:t>
              </a:r>
            </a:p>
          </p:txBody>
        </p:sp>
      </p:grpSp>
      <p:sp>
        <p:nvSpPr>
          <p:cNvPr id="64553" name="Text Box 41"/>
          <p:cNvSpPr txBox="1">
            <a:spLocks noChangeArrowheads="1"/>
          </p:cNvSpPr>
          <p:nvPr/>
        </p:nvSpPr>
        <p:spPr bwMode="auto">
          <a:xfrm>
            <a:off x="5181600" y="5029200"/>
            <a:ext cx="203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a:solidFill>
                  <a:srgbClr val="FFCCFF"/>
                </a:solidFill>
                <a:ea typeface="宋体" charset="0"/>
                <a:cs typeface="宋体" charset="0"/>
              </a:rPr>
              <a:t>Pinkish protein</a:t>
            </a:r>
            <a:endParaRPr lang="en-US" altLang="zh-CN">
              <a:ea typeface="宋体" charset="0"/>
              <a:cs typeface="宋体" charset="0"/>
            </a:endParaRPr>
          </a:p>
        </p:txBody>
      </p:sp>
    </p:spTree>
    <p:extLst>
      <p:ext uri="{BB962C8B-B14F-4D97-AF65-F5344CB8AC3E}">
        <p14:creationId xmlns:p14="http://schemas.microsoft.com/office/powerpoint/2010/main" val="9667709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0-#ppt_w/2"/>
                                          </p:val>
                                        </p:tav>
                                        <p:tav tm="100000">
                                          <p:val>
                                            <p:strVal val="#ppt_x"/>
                                          </p:val>
                                        </p:tav>
                                      </p:tavLst>
                                    </p:anim>
                                    <p:anim calcmode="lin" valueType="num">
                                      <p:cBhvr additive="base">
                                        <p:cTn id="8"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4529"/>
                                        </p:tgtEl>
                                        <p:attrNameLst>
                                          <p:attrName>style.visibility</p:attrName>
                                        </p:attrNameLst>
                                      </p:cBhvr>
                                      <p:to>
                                        <p:strVal val="visible"/>
                                      </p:to>
                                    </p:set>
                                    <p:animEffect transition="in" filter="dissolve">
                                      <p:cBhvr>
                                        <p:cTn id="27" dur="500"/>
                                        <p:tgtEl>
                                          <p:spTgt spid="645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ssolv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29" grpId="0" autoUpdateAnimBg="0"/>
      <p:bldP spid="6455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762000" y="381000"/>
            <a:ext cx="7239000" cy="609600"/>
          </a:xfrm>
        </p:spPr>
        <p:txBody>
          <a:bodyPr/>
          <a:lstStyle/>
          <a:p>
            <a:r>
              <a:rPr lang="en-US" b="1">
                <a:solidFill>
                  <a:schemeClr val="bg1"/>
                </a:solidFill>
                <a:latin typeface="Times" charset="0"/>
                <a:ea typeface="ＭＳ Ｐゴシック" charset="0"/>
                <a:cs typeface="ＭＳ Ｐゴシック" charset="0"/>
              </a:rPr>
              <a:t>TNF/FASL</a:t>
            </a:r>
            <a:endParaRPr lang="en-US">
              <a:solidFill>
                <a:schemeClr val="bg1"/>
              </a:solidFill>
              <a:latin typeface="Times" charset="0"/>
              <a:ea typeface="ＭＳ Ｐゴシック" charset="0"/>
              <a:cs typeface="ＭＳ Ｐゴシック" charset="0"/>
            </a:endParaRPr>
          </a:p>
        </p:txBody>
      </p:sp>
      <p:sp>
        <p:nvSpPr>
          <p:cNvPr id="5123" name="Rectangle 3"/>
          <p:cNvSpPr>
            <a:spLocks noGrp="1" noChangeArrowheads="1"/>
          </p:cNvSpPr>
          <p:nvPr>
            <p:ph type="body" idx="1"/>
          </p:nvPr>
        </p:nvSpPr>
        <p:spPr>
          <a:xfrm>
            <a:off x="609600" y="1447800"/>
            <a:ext cx="7772400" cy="4419600"/>
          </a:xfrm>
        </p:spPr>
        <p:txBody>
          <a:bodyPr/>
          <a:lstStyle/>
          <a:p>
            <a:r>
              <a:rPr lang="en-US" sz="2800" b="1">
                <a:solidFill>
                  <a:schemeClr val="bg1"/>
                </a:solidFill>
                <a:latin typeface="Times" charset="0"/>
                <a:ea typeface="ＭＳ Ｐゴシック" charset="0"/>
                <a:cs typeface="Times" charset="0"/>
              </a:rPr>
              <a:t>TNF is a protein toxin which is secreted by activated macrophages and monocytes</a:t>
            </a:r>
          </a:p>
          <a:p>
            <a:pPr>
              <a:buFontTx/>
              <a:buNone/>
            </a:pPr>
            <a:endParaRPr lang="en-US" sz="800" b="1">
              <a:solidFill>
                <a:schemeClr val="bg1"/>
              </a:solidFill>
              <a:latin typeface="Times" charset="0"/>
              <a:ea typeface="ＭＳ Ｐゴシック" charset="0"/>
              <a:cs typeface="Times" charset="0"/>
            </a:endParaRPr>
          </a:p>
          <a:p>
            <a:r>
              <a:rPr lang="en-US" sz="2800" b="1">
                <a:solidFill>
                  <a:schemeClr val="bg1"/>
                </a:solidFill>
                <a:latin typeface="Times" charset="0"/>
                <a:ea typeface="ＭＳ Ｐゴシック" charset="0"/>
                <a:cs typeface="Times" charset="0"/>
              </a:rPr>
              <a:t>Laster et al., using time-laspe video microscopy observed that TNF can cause target cells to adapt morphology typical of apoptosis. (1988)</a:t>
            </a:r>
          </a:p>
          <a:p>
            <a:pPr>
              <a:buFontTx/>
              <a:buNone/>
            </a:pPr>
            <a:endParaRPr lang="en-US" sz="800" b="1">
              <a:solidFill>
                <a:schemeClr val="bg1"/>
              </a:solidFill>
              <a:latin typeface="Times" charset="0"/>
              <a:ea typeface="ＭＳ Ｐゴシック" charset="0"/>
              <a:cs typeface="Times" charset="0"/>
            </a:endParaRPr>
          </a:p>
          <a:p>
            <a:r>
              <a:rPr lang="en-US" sz="2800" b="1">
                <a:solidFill>
                  <a:schemeClr val="bg1"/>
                </a:solidFill>
                <a:latin typeface="Times" charset="0"/>
                <a:ea typeface="ＭＳ Ｐゴシック" charset="0"/>
                <a:cs typeface="Times" charset="0"/>
              </a:rPr>
              <a:t>A Japanese group purified a cell-killing mAb to a surface antigen called FAS that causes cytotoxic activity very similar to that caused by TNF (1989). </a:t>
            </a:r>
          </a:p>
          <a:p>
            <a:endParaRPr lang="en-US" sz="2800" b="1">
              <a:solidFill>
                <a:schemeClr val="bg1"/>
              </a:solidFill>
              <a:latin typeface="Times" charset="0"/>
              <a:ea typeface="ＭＳ Ｐゴシック" charset="0"/>
              <a:cs typeface="Times" charset="0"/>
            </a:endParaRPr>
          </a:p>
        </p:txBody>
      </p:sp>
    </p:spTree>
    <p:extLst>
      <p:ext uri="{BB962C8B-B14F-4D97-AF65-F5344CB8AC3E}">
        <p14:creationId xmlns:p14="http://schemas.microsoft.com/office/powerpoint/2010/main" val="31348995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533400" y="152400"/>
            <a:ext cx="7772400" cy="914400"/>
          </a:xfrm>
        </p:spPr>
        <p:txBody>
          <a:bodyPr/>
          <a:lstStyle/>
          <a:p>
            <a:r>
              <a:rPr lang="en-US">
                <a:solidFill>
                  <a:schemeClr val="bg1"/>
                </a:solidFill>
                <a:latin typeface="Times" charset="0"/>
                <a:ea typeface="ＭＳ Ｐゴシック" charset="0"/>
                <a:cs typeface="ＭＳ Ｐゴシック" charset="0"/>
              </a:rPr>
              <a:t>TNF/FASL</a:t>
            </a:r>
          </a:p>
        </p:txBody>
      </p:sp>
      <p:sp>
        <p:nvSpPr>
          <p:cNvPr id="7171" name="Rectangle 3"/>
          <p:cNvSpPr>
            <a:spLocks noGrp="1" noChangeArrowheads="1"/>
          </p:cNvSpPr>
          <p:nvPr>
            <p:ph type="body" idx="1"/>
          </p:nvPr>
        </p:nvSpPr>
        <p:spPr>
          <a:xfrm>
            <a:off x="685800" y="1295400"/>
            <a:ext cx="7772400" cy="4267200"/>
          </a:xfrm>
        </p:spPr>
        <p:txBody>
          <a:bodyPr/>
          <a:lstStyle/>
          <a:p>
            <a:pPr>
              <a:lnSpc>
                <a:spcPct val="90000"/>
              </a:lnSpc>
            </a:pPr>
            <a:r>
              <a:rPr lang="en-US" sz="2800" b="1">
                <a:solidFill>
                  <a:schemeClr val="bg1"/>
                </a:solidFill>
                <a:latin typeface="Times" charset="0"/>
                <a:ea typeface="ＭＳ Ｐゴシック" charset="0"/>
                <a:cs typeface="Times" charset="0"/>
              </a:rPr>
              <a:t>Functional and soluble forms of TNF and FasL exist as trimers.</a:t>
            </a:r>
          </a:p>
          <a:p>
            <a:pPr>
              <a:lnSpc>
                <a:spcPct val="90000"/>
              </a:lnSpc>
              <a:buFontTx/>
              <a:buNone/>
            </a:pPr>
            <a:endParaRPr lang="en-US" sz="800" b="1">
              <a:solidFill>
                <a:schemeClr val="bg1"/>
              </a:solidFill>
              <a:latin typeface="Times" charset="0"/>
              <a:ea typeface="ＭＳ Ｐゴシック" charset="0"/>
              <a:cs typeface="Times" charset="0"/>
            </a:endParaRPr>
          </a:p>
          <a:p>
            <a:pPr>
              <a:lnSpc>
                <a:spcPct val="90000"/>
              </a:lnSpc>
            </a:pPr>
            <a:r>
              <a:rPr lang="en-US" sz="2800" b="1">
                <a:solidFill>
                  <a:schemeClr val="bg1"/>
                </a:solidFill>
                <a:latin typeface="Times" charset="0"/>
                <a:ea typeface="ＭＳ Ｐゴシック" charset="0"/>
                <a:cs typeface="Times" charset="0"/>
              </a:rPr>
              <a:t>Monovalent (Fab fragment) and divalent anti-Fas or anti-TNF antibody can not induce cell death.  Only the IgM class anti-Fas or IgG3 class anti-Fas  antibody that have the tendency to aggregate can activate these receptors</a:t>
            </a:r>
          </a:p>
          <a:p>
            <a:pPr>
              <a:lnSpc>
                <a:spcPct val="90000"/>
              </a:lnSpc>
              <a:buFontTx/>
              <a:buNone/>
            </a:pPr>
            <a:endParaRPr lang="en-US" sz="800" b="1">
              <a:solidFill>
                <a:schemeClr val="bg1"/>
              </a:solidFill>
              <a:latin typeface="Times" charset="0"/>
              <a:ea typeface="ＭＳ Ｐゴシック" charset="0"/>
              <a:cs typeface="Times" charset="0"/>
            </a:endParaRPr>
          </a:p>
          <a:p>
            <a:pPr>
              <a:lnSpc>
                <a:spcPct val="90000"/>
              </a:lnSpc>
            </a:pPr>
            <a:r>
              <a:rPr lang="en-US" sz="2800" b="1">
                <a:solidFill>
                  <a:schemeClr val="bg1"/>
                </a:solidFill>
                <a:latin typeface="Times" charset="0"/>
                <a:ea typeface="ＭＳ Ｐゴシック" charset="0"/>
                <a:cs typeface="Times" charset="0"/>
              </a:rPr>
              <a:t>The receptors need to be oligomerized to be activated.</a:t>
            </a:r>
          </a:p>
          <a:p>
            <a:pPr>
              <a:lnSpc>
                <a:spcPct val="90000"/>
              </a:lnSpc>
            </a:pPr>
            <a:endParaRPr lang="en-US" sz="2800" b="1">
              <a:solidFill>
                <a:schemeClr val="bg1"/>
              </a:solidFill>
              <a:latin typeface="Times" charset="0"/>
              <a:ea typeface="ＭＳ Ｐゴシック" charset="0"/>
              <a:cs typeface="Times" charset="0"/>
            </a:endParaRPr>
          </a:p>
          <a:p>
            <a:pPr>
              <a:lnSpc>
                <a:spcPct val="90000"/>
              </a:lnSpc>
            </a:pPr>
            <a:endParaRPr lang="en-US" sz="2800" b="1">
              <a:solidFill>
                <a:schemeClr val="bg1"/>
              </a:solidFill>
              <a:latin typeface="Times" charset="0"/>
              <a:ea typeface="ＭＳ Ｐゴシック" charset="0"/>
              <a:cs typeface="Times" charset="0"/>
            </a:endParaRPr>
          </a:p>
        </p:txBody>
      </p:sp>
    </p:spTree>
    <p:extLst>
      <p:ext uri="{BB962C8B-B14F-4D97-AF65-F5344CB8AC3E}">
        <p14:creationId xmlns:p14="http://schemas.microsoft.com/office/powerpoint/2010/main" val="538853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609600" y="152400"/>
            <a:ext cx="7315200" cy="685800"/>
          </a:xfrm>
        </p:spPr>
        <p:txBody>
          <a:bodyPr/>
          <a:lstStyle/>
          <a:p>
            <a:r>
              <a:rPr lang="en-US" altLang="zh-CN">
                <a:solidFill>
                  <a:schemeClr val="bg1"/>
                </a:solidFill>
                <a:latin typeface="Times" charset="0"/>
                <a:ea typeface="宋体" charset="0"/>
                <a:cs typeface="宋体" charset="0"/>
              </a:rPr>
              <a:t>TNFR/FAS</a:t>
            </a:r>
            <a:endParaRPr lang="en-US" altLang="zh-CN">
              <a:latin typeface="Times" charset="0"/>
              <a:ea typeface="宋体" charset="0"/>
              <a:cs typeface="宋体" charset="0"/>
            </a:endParaRPr>
          </a:p>
        </p:txBody>
      </p:sp>
      <p:sp>
        <p:nvSpPr>
          <p:cNvPr id="6147" name="Rectangle 3"/>
          <p:cNvSpPr>
            <a:spLocks noGrp="1" noChangeArrowheads="1"/>
          </p:cNvSpPr>
          <p:nvPr>
            <p:ph type="body" idx="1"/>
          </p:nvPr>
        </p:nvSpPr>
        <p:spPr>
          <a:xfrm>
            <a:off x="609600" y="990600"/>
            <a:ext cx="7924800" cy="5486400"/>
          </a:xfrm>
        </p:spPr>
        <p:txBody>
          <a:bodyPr/>
          <a:lstStyle/>
          <a:p>
            <a:r>
              <a:rPr lang="en-US" altLang="zh-CN" sz="2800" b="1">
                <a:solidFill>
                  <a:schemeClr val="bg1"/>
                </a:solidFill>
                <a:latin typeface="Times" charset="0"/>
                <a:ea typeface="宋体" charset="0"/>
                <a:cs typeface="宋体" charset="0"/>
              </a:rPr>
              <a:t>In 1990, many groups simultaneously cloned two TNF receptors (TNFR1 and TNFR2).</a:t>
            </a:r>
          </a:p>
          <a:p>
            <a:pPr>
              <a:buFontTx/>
              <a:buNone/>
            </a:pPr>
            <a:endParaRPr lang="en-US" altLang="zh-CN" sz="800" b="1">
              <a:solidFill>
                <a:schemeClr val="bg1"/>
              </a:solidFill>
              <a:latin typeface="Times" charset="0"/>
              <a:ea typeface="宋体" charset="0"/>
              <a:cs typeface="宋体" charset="0"/>
            </a:endParaRPr>
          </a:p>
          <a:p>
            <a:r>
              <a:rPr lang="en-US" altLang="zh-CN" sz="2800" b="1">
                <a:solidFill>
                  <a:schemeClr val="bg1"/>
                </a:solidFill>
                <a:latin typeface="Times" charset="0"/>
                <a:ea typeface="宋体" charset="0"/>
                <a:cs typeface="宋体" charset="0"/>
              </a:rPr>
              <a:t>In 1991, by expression cloning, Shige Nagata’s group cloned FAS and found that it is a surface protein with a single transmembrane domain and shares homology with TNF receptors.</a:t>
            </a:r>
          </a:p>
          <a:p>
            <a:pPr>
              <a:buFontTx/>
              <a:buNone/>
            </a:pPr>
            <a:endParaRPr lang="en-US" altLang="zh-CN" sz="800" b="1">
              <a:solidFill>
                <a:schemeClr val="bg1"/>
              </a:solidFill>
              <a:latin typeface="Times" charset="0"/>
              <a:ea typeface="宋体" charset="0"/>
              <a:cs typeface="宋体" charset="0"/>
            </a:endParaRPr>
          </a:p>
          <a:p>
            <a:r>
              <a:rPr lang="en-US" altLang="zh-CN" sz="2800" b="1">
                <a:solidFill>
                  <a:schemeClr val="bg1"/>
                </a:solidFill>
                <a:latin typeface="Times" charset="0"/>
                <a:ea typeface="宋体" charset="0"/>
                <a:cs typeface="宋体" charset="0"/>
              </a:rPr>
              <a:t>An eighty amino acid domain in the cytoplasmic region of Fas and TNFR are found to be important for inducing apoptosis by mutational and deletion analysis.  This domain is called “death domain”.</a:t>
            </a:r>
          </a:p>
          <a:p>
            <a:endParaRPr lang="zh-CN" altLang="en-US" sz="2800" b="1">
              <a:solidFill>
                <a:schemeClr val="bg1"/>
              </a:solidFill>
              <a:latin typeface="Times" charset="0"/>
              <a:ea typeface="宋体" charset="0"/>
              <a:cs typeface="宋体" charset="0"/>
            </a:endParaRPr>
          </a:p>
        </p:txBody>
      </p:sp>
    </p:spTree>
    <p:extLst>
      <p:ext uri="{BB962C8B-B14F-4D97-AF65-F5344CB8AC3E}">
        <p14:creationId xmlns:p14="http://schemas.microsoft.com/office/powerpoint/2010/main" val="222511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143000" y="0"/>
            <a:ext cx="6400800" cy="457200"/>
          </a:xfrm>
        </p:spPr>
        <p:txBody>
          <a:bodyPr/>
          <a:lstStyle/>
          <a:p>
            <a:r>
              <a:rPr lang="en-US" altLang="zh-CN" sz="3200" b="1">
                <a:solidFill>
                  <a:schemeClr val="bg1"/>
                </a:solidFill>
                <a:latin typeface="Times" charset="0"/>
                <a:ea typeface="宋体" charset="0"/>
                <a:cs typeface="宋体" charset="0"/>
              </a:rPr>
              <a:t>TNF Family</a:t>
            </a:r>
            <a:endParaRPr lang="en-US" altLang="zh-CN">
              <a:latin typeface="Times" charset="0"/>
              <a:ea typeface="宋体" charset="0"/>
              <a:cs typeface="宋体" charset="0"/>
            </a:endParaRPr>
          </a:p>
        </p:txBody>
      </p:sp>
      <p:sp>
        <p:nvSpPr>
          <p:cNvPr id="8195" name="Rectangle 3"/>
          <p:cNvSpPr>
            <a:spLocks noGrp="1" noChangeArrowheads="1"/>
          </p:cNvSpPr>
          <p:nvPr>
            <p:ph type="body" idx="1"/>
          </p:nvPr>
        </p:nvSpPr>
        <p:spPr>
          <a:xfrm>
            <a:off x="457200" y="533400"/>
            <a:ext cx="8305800" cy="2819400"/>
          </a:xfrm>
        </p:spPr>
        <p:txBody>
          <a:bodyPr/>
          <a:lstStyle/>
          <a:p>
            <a:r>
              <a:rPr lang="en-US" altLang="zh-CN" sz="2400" b="1">
                <a:solidFill>
                  <a:schemeClr val="bg1"/>
                </a:solidFill>
                <a:latin typeface="Times" charset="0"/>
                <a:ea typeface="宋体" charset="0"/>
                <a:cs typeface="宋体" charset="0"/>
              </a:rPr>
              <a:t>TNF, lymphotoxin, CD30 ligand, CD40 ligand, CD27 ligand, TRAIL, and FAS ligand. </a:t>
            </a:r>
          </a:p>
          <a:p>
            <a:pPr>
              <a:buFontTx/>
              <a:buNone/>
            </a:pPr>
            <a:endParaRPr lang="en-US" altLang="zh-CN" sz="800" b="1">
              <a:solidFill>
                <a:schemeClr val="bg1"/>
              </a:solidFill>
              <a:latin typeface="Times" charset="0"/>
              <a:ea typeface="宋体" charset="0"/>
              <a:cs typeface="宋体" charset="0"/>
            </a:endParaRPr>
          </a:p>
          <a:p>
            <a:r>
              <a:rPr lang="en-US" altLang="zh-CN" sz="2400" b="1">
                <a:solidFill>
                  <a:schemeClr val="bg1"/>
                </a:solidFill>
                <a:latin typeface="Times" charset="0"/>
                <a:ea typeface="宋体" charset="0"/>
                <a:cs typeface="宋体" charset="0"/>
              </a:rPr>
              <a:t>Type II-membrane protein and the extra-cellular region of about 150 amino acids is well conserved. </a:t>
            </a:r>
          </a:p>
          <a:p>
            <a:pPr>
              <a:buFontTx/>
              <a:buNone/>
            </a:pPr>
            <a:endParaRPr lang="en-US" altLang="zh-CN" sz="800" b="1">
              <a:solidFill>
                <a:schemeClr val="bg1"/>
              </a:solidFill>
              <a:latin typeface="Times" charset="0"/>
              <a:ea typeface="宋体" charset="0"/>
              <a:cs typeface="宋体" charset="0"/>
            </a:endParaRPr>
          </a:p>
          <a:p>
            <a:r>
              <a:rPr lang="en-US" altLang="zh-CN" sz="2400" b="1">
                <a:solidFill>
                  <a:schemeClr val="bg1"/>
                </a:solidFill>
                <a:latin typeface="Times" charset="0"/>
                <a:ea typeface="宋体" charset="0"/>
                <a:cs typeface="宋体" charset="0"/>
              </a:rPr>
              <a:t>Most often they can be proteolytically processed to generate soluble form. But membrane bound forms are more potent in their activity.   Soluble forms often exist as trimers.</a:t>
            </a:r>
          </a:p>
          <a:p>
            <a:endParaRPr lang="en-US" altLang="zh-CN" sz="2400" b="1">
              <a:solidFill>
                <a:schemeClr val="bg1"/>
              </a:solidFill>
              <a:latin typeface="Times" charset="0"/>
              <a:ea typeface="宋体" charset="0"/>
              <a:cs typeface="宋体" charset="0"/>
            </a:endParaRPr>
          </a:p>
        </p:txBody>
      </p:sp>
      <p:pic>
        <p:nvPicPr>
          <p:cNvPr id="788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676650"/>
            <a:ext cx="47244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387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1371600" y="152400"/>
            <a:ext cx="6629400" cy="609600"/>
          </a:xfrm>
        </p:spPr>
        <p:txBody>
          <a:bodyPr/>
          <a:lstStyle/>
          <a:p>
            <a:r>
              <a:rPr lang="en-US" altLang="zh-CN">
                <a:solidFill>
                  <a:schemeClr val="bg1"/>
                </a:solidFill>
                <a:latin typeface="Times" charset="0"/>
                <a:ea typeface="宋体" charset="0"/>
                <a:cs typeface="宋体" charset="0"/>
              </a:rPr>
              <a:t>TNF Receptor Family</a:t>
            </a:r>
          </a:p>
        </p:txBody>
      </p:sp>
      <p:sp>
        <p:nvSpPr>
          <p:cNvPr id="9219" name="Rectangle 3"/>
          <p:cNvSpPr>
            <a:spLocks noGrp="1" noChangeArrowheads="1"/>
          </p:cNvSpPr>
          <p:nvPr>
            <p:ph type="body" idx="1"/>
          </p:nvPr>
        </p:nvSpPr>
        <p:spPr>
          <a:xfrm>
            <a:off x="685800" y="914400"/>
            <a:ext cx="8001000" cy="5486400"/>
          </a:xfrm>
        </p:spPr>
        <p:txBody>
          <a:bodyPr/>
          <a:lstStyle/>
          <a:p>
            <a:r>
              <a:rPr lang="en-US" altLang="zh-CN" sz="2800" b="1">
                <a:solidFill>
                  <a:schemeClr val="bg1"/>
                </a:solidFill>
                <a:latin typeface="Times" charset="0"/>
                <a:ea typeface="宋体" charset="0"/>
                <a:cs typeface="宋体" charset="0"/>
              </a:rPr>
              <a:t>Type I membrane protein</a:t>
            </a:r>
          </a:p>
          <a:p>
            <a:r>
              <a:rPr lang="en-US" altLang="zh-CN" sz="2800" b="1">
                <a:solidFill>
                  <a:schemeClr val="bg1"/>
                </a:solidFill>
                <a:latin typeface="Times" charset="0"/>
                <a:ea typeface="宋体" charset="0"/>
                <a:cs typeface="宋体" charset="0"/>
              </a:rPr>
              <a:t>contains 3-6 cysteine-rich domain</a:t>
            </a:r>
          </a:p>
          <a:p>
            <a:r>
              <a:rPr lang="en-US" altLang="zh-CN" sz="2800" b="1">
                <a:solidFill>
                  <a:schemeClr val="bg1"/>
                </a:solidFill>
                <a:latin typeface="Times" charset="0"/>
                <a:ea typeface="宋体" charset="0"/>
                <a:cs typeface="宋体" charset="0"/>
              </a:rPr>
              <a:t>TNFRI and FAS have an 80-amino-acid homologous domain in their cytoplasmic tails--”death domain”</a:t>
            </a:r>
          </a:p>
        </p:txBody>
      </p:sp>
      <p:pic>
        <p:nvPicPr>
          <p:cNvPr id="808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352800"/>
            <a:ext cx="45847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945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152400" y="76200"/>
            <a:ext cx="8610600" cy="533400"/>
          </a:xfrm>
        </p:spPr>
        <p:txBody>
          <a:bodyPr/>
          <a:lstStyle/>
          <a:p>
            <a:r>
              <a:rPr lang="en-US" altLang="zh-CN" sz="2800" b="1">
                <a:solidFill>
                  <a:schemeClr val="bg1"/>
                </a:solidFill>
                <a:latin typeface="Times" charset="0"/>
                <a:ea typeface="宋体" charset="0"/>
                <a:cs typeface="宋体" charset="0"/>
              </a:rPr>
              <a:t>Identification of Downstream Pathways of FAS/TNFR</a:t>
            </a:r>
            <a:endParaRPr lang="en-US" altLang="zh-CN">
              <a:solidFill>
                <a:schemeClr val="tx1"/>
              </a:solidFill>
              <a:latin typeface="Times" charset="0"/>
              <a:ea typeface="宋体" charset="0"/>
              <a:cs typeface="宋体" charset="0"/>
            </a:endParaRPr>
          </a:p>
        </p:txBody>
      </p:sp>
      <p:sp>
        <p:nvSpPr>
          <p:cNvPr id="82946" name="Rectangle 3"/>
          <p:cNvSpPr>
            <a:spLocks noGrp="1" noChangeArrowheads="1"/>
          </p:cNvSpPr>
          <p:nvPr>
            <p:ph type="body" idx="1"/>
          </p:nvPr>
        </p:nvSpPr>
        <p:spPr>
          <a:xfrm>
            <a:off x="533400" y="1219200"/>
            <a:ext cx="8305800" cy="1905000"/>
          </a:xfrm>
        </p:spPr>
        <p:txBody>
          <a:bodyPr/>
          <a:lstStyle/>
          <a:p>
            <a:endParaRPr lang="zh-CN" altLang="en-US" sz="2200" b="1">
              <a:solidFill>
                <a:schemeClr val="bg1"/>
              </a:solidFill>
              <a:latin typeface="Times" charset="0"/>
              <a:ea typeface="宋体" charset="0"/>
              <a:cs typeface="宋体" charset="0"/>
            </a:endParaRPr>
          </a:p>
          <a:p>
            <a:endParaRPr lang="zh-CN" altLang="en-US" sz="2200" b="1">
              <a:solidFill>
                <a:schemeClr val="bg1"/>
              </a:solidFill>
              <a:latin typeface="Times" charset="0"/>
              <a:ea typeface="宋体" charset="0"/>
              <a:cs typeface="宋体" charset="0"/>
            </a:endParaRPr>
          </a:p>
          <a:p>
            <a:endParaRPr lang="zh-CN" altLang="en-US" sz="2200" b="1">
              <a:solidFill>
                <a:schemeClr val="bg1"/>
              </a:solidFill>
              <a:latin typeface="Times" charset="0"/>
              <a:ea typeface="宋体" charset="0"/>
              <a:cs typeface="宋体" charset="0"/>
            </a:endParaRPr>
          </a:p>
        </p:txBody>
      </p:sp>
      <p:grpSp>
        <p:nvGrpSpPr>
          <p:cNvPr id="2" name="Group 34"/>
          <p:cNvGrpSpPr>
            <a:grpSpLocks/>
          </p:cNvGrpSpPr>
          <p:nvPr/>
        </p:nvGrpSpPr>
        <p:grpSpPr bwMode="auto">
          <a:xfrm>
            <a:off x="304800" y="749300"/>
            <a:ext cx="8610600" cy="2908300"/>
            <a:chOff x="192" y="472"/>
            <a:chExt cx="5424" cy="1832"/>
          </a:xfrm>
        </p:grpSpPr>
        <p:sp>
          <p:nvSpPr>
            <p:cNvPr id="82956" name="Rectangle 13"/>
            <p:cNvSpPr>
              <a:spLocks noChangeArrowheads="1"/>
            </p:cNvSpPr>
            <p:nvPr/>
          </p:nvSpPr>
          <p:spPr bwMode="auto">
            <a:xfrm>
              <a:off x="192" y="472"/>
              <a:ext cx="5424"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mtClean="0">
                  <a:solidFill>
                    <a:srgbClr val="FFFFFF"/>
                  </a:solidFill>
                  <a:ea typeface="宋体" charset="0"/>
                  <a:cs typeface="宋体" charset="0"/>
                </a:rPr>
                <a:t>1) Wallach’s and Dixit’s groups using yeast two hybrid screen isolated MORT-1/FADD. MORT-1/FADD has a “death domain” at its C terminal and a so-called “death effector” domain at the N terminal which by itself can induce PCD.  MORT-1/FADD  interacts with Fas through its “death domain”.</a:t>
              </a:r>
            </a:p>
          </p:txBody>
        </p:sp>
        <p:grpSp>
          <p:nvGrpSpPr>
            <p:cNvPr id="82957" name="Group 33"/>
            <p:cNvGrpSpPr>
              <a:grpSpLocks/>
            </p:cNvGrpSpPr>
            <p:nvPr/>
          </p:nvGrpSpPr>
          <p:grpSpPr bwMode="auto">
            <a:xfrm>
              <a:off x="384" y="1824"/>
              <a:ext cx="4553" cy="480"/>
              <a:chOff x="384" y="1824"/>
              <a:chExt cx="4553" cy="480"/>
            </a:xfrm>
          </p:grpSpPr>
          <p:sp>
            <p:nvSpPr>
              <p:cNvPr id="82958" name="Rectangle 4"/>
              <p:cNvSpPr>
                <a:spLocks noChangeArrowheads="1"/>
              </p:cNvSpPr>
              <p:nvPr/>
            </p:nvSpPr>
            <p:spPr bwMode="auto">
              <a:xfrm>
                <a:off x="528" y="2084"/>
                <a:ext cx="2544" cy="124"/>
              </a:xfrm>
              <a:prstGeom prst="rect">
                <a:avLst/>
              </a:prstGeom>
              <a:solidFill>
                <a:schemeClr val="hlink"/>
              </a:solidFill>
              <a:ln w="9525">
                <a:solidFill>
                  <a:schemeClr val="tx1"/>
                </a:solidFill>
                <a:miter lim="800000"/>
                <a:headEnd/>
                <a:tailEnd/>
              </a:ln>
            </p:spPr>
            <p:txBody>
              <a:bodyPr wrap="none" anchor="ctr"/>
              <a:lstStyle/>
              <a:p>
                <a:pPr algn="ctr"/>
                <a:endParaRPr lang="zh-CN" altLang="en-US" smtClean="0">
                  <a:solidFill>
                    <a:srgbClr val="FFFFFF"/>
                  </a:solidFill>
                  <a:ea typeface="宋体" charset="0"/>
                  <a:cs typeface="宋体" charset="0"/>
                </a:endParaRPr>
              </a:p>
            </p:txBody>
          </p:sp>
          <p:grpSp>
            <p:nvGrpSpPr>
              <p:cNvPr id="82959" name="Group 22"/>
              <p:cNvGrpSpPr>
                <a:grpSpLocks/>
              </p:cNvGrpSpPr>
              <p:nvPr/>
            </p:nvGrpSpPr>
            <p:grpSpPr bwMode="auto">
              <a:xfrm>
                <a:off x="2016" y="1824"/>
                <a:ext cx="1005" cy="384"/>
                <a:chOff x="2016" y="1824"/>
                <a:chExt cx="1005" cy="384"/>
              </a:xfrm>
            </p:grpSpPr>
            <p:sp>
              <p:nvSpPr>
                <p:cNvPr id="82966" name="Rectangle 6"/>
                <p:cNvSpPr>
                  <a:spLocks noChangeArrowheads="1"/>
                </p:cNvSpPr>
                <p:nvPr/>
              </p:nvSpPr>
              <p:spPr bwMode="auto">
                <a:xfrm>
                  <a:off x="2016" y="2084"/>
                  <a:ext cx="864" cy="124"/>
                </a:xfrm>
                <a:prstGeom prst="rect">
                  <a:avLst/>
                </a:prstGeom>
                <a:solidFill>
                  <a:srgbClr val="CC66FF"/>
                </a:solidFill>
                <a:ln w="9525">
                  <a:solidFill>
                    <a:schemeClr val="tx1"/>
                  </a:solidFill>
                  <a:miter lim="800000"/>
                  <a:headEnd/>
                  <a:tailEnd/>
                </a:ln>
              </p:spPr>
              <p:txBody>
                <a:bodyPr wrap="none" anchor="ctr"/>
                <a:lstStyle/>
                <a:p>
                  <a:endParaRPr lang="en-US" smtClean="0">
                    <a:solidFill>
                      <a:srgbClr val="000000"/>
                    </a:solidFill>
                  </a:endParaRPr>
                </a:p>
              </p:txBody>
            </p:sp>
            <p:sp>
              <p:nvSpPr>
                <p:cNvPr id="82967" name="Text Box 7"/>
                <p:cNvSpPr txBox="1">
                  <a:spLocks noChangeArrowheads="1"/>
                </p:cNvSpPr>
                <p:nvPr/>
              </p:nvSpPr>
              <p:spPr bwMode="auto">
                <a:xfrm>
                  <a:off x="2112" y="1824"/>
                  <a:ext cx="9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600" smtClean="0">
                      <a:solidFill>
                        <a:srgbClr val="FFFFFF"/>
                      </a:solidFill>
                      <a:ea typeface="宋体" charset="0"/>
                      <a:cs typeface="宋体" charset="0"/>
                    </a:rPr>
                    <a:t>Death Domain</a:t>
                  </a:r>
                </a:p>
              </p:txBody>
            </p:sp>
          </p:grpSp>
          <p:grpSp>
            <p:nvGrpSpPr>
              <p:cNvPr id="82960" name="Group 23"/>
              <p:cNvGrpSpPr>
                <a:grpSpLocks/>
              </p:cNvGrpSpPr>
              <p:nvPr/>
            </p:nvGrpSpPr>
            <p:grpSpPr bwMode="auto">
              <a:xfrm>
                <a:off x="530" y="1824"/>
                <a:ext cx="1389" cy="384"/>
                <a:chOff x="530" y="1824"/>
                <a:chExt cx="1389" cy="384"/>
              </a:xfrm>
            </p:grpSpPr>
            <p:sp>
              <p:nvSpPr>
                <p:cNvPr id="82964" name="Rectangle 5"/>
                <p:cNvSpPr>
                  <a:spLocks noChangeArrowheads="1"/>
                </p:cNvSpPr>
                <p:nvPr/>
              </p:nvSpPr>
              <p:spPr bwMode="auto">
                <a:xfrm>
                  <a:off x="768" y="2084"/>
                  <a:ext cx="384" cy="124"/>
                </a:xfrm>
                <a:prstGeom prst="rect">
                  <a:avLst/>
                </a:prstGeom>
                <a:solidFill>
                  <a:srgbClr val="66FFFF"/>
                </a:solidFill>
                <a:ln w="9525">
                  <a:solidFill>
                    <a:schemeClr val="tx1"/>
                  </a:solidFill>
                  <a:miter lim="800000"/>
                  <a:headEnd/>
                  <a:tailEnd/>
                </a:ln>
              </p:spPr>
              <p:txBody>
                <a:bodyPr wrap="none" anchor="ctr"/>
                <a:lstStyle/>
                <a:p>
                  <a:endParaRPr lang="en-US" smtClean="0">
                    <a:solidFill>
                      <a:srgbClr val="000000"/>
                    </a:solidFill>
                  </a:endParaRPr>
                </a:p>
              </p:txBody>
            </p:sp>
            <p:sp>
              <p:nvSpPr>
                <p:cNvPr id="82965" name="Text Box 8"/>
                <p:cNvSpPr txBox="1">
                  <a:spLocks noChangeArrowheads="1"/>
                </p:cNvSpPr>
                <p:nvPr/>
              </p:nvSpPr>
              <p:spPr bwMode="auto">
                <a:xfrm>
                  <a:off x="530" y="1824"/>
                  <a:ext cx="13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600" smtClean="0">
                      <a:solidFill>
                        <a:srgbClr val="FFFFFF"/>
                      </a:solidFill>
                      <a:ea typeface="宋体" charset="0"/>
                      <a:cs typeface="宋体" charset="0"/>
                    </a:rPr>
                    <a:t>Death Effector Domain</a:t>
                  </a:r>
                </a:p>
              </p:txBody>
            </p:sp>
          </p:grpSp>
          <p:sp>
            <p:nvSpPr>
              <p:cNvPr id="82961" name="Text Box 9"/>
              <p:cNvSpPr txBox="1">
                <a:spLocks noChangeArrowheads="1"/>
              </p:cNvSpPr>
              <p:nvPr/>
            </p:nvSpPr>
            <p:spPr bwMode="auto">
              <a:xfrm>
                <a:off x="3648" y="2016"/>
                <a:ext cx="12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mtClean="0">
                    <a:solidFill>
                      <a:srgbClr val="FFFFFF"/>
                    </a:solidFill>
                    <a:ea typeface="宋体" charset="0"/>
                    <a:cs typeface="宋体" charset="0"/>
                  </a:rPr>
                  <a:t>FADD/Mort-1</a:t>
                </a:r>
              </a:p>
            </p:txBody>
          </p:sp>
          <p:sp>
            <p:nvSpPr>
              <p:cNvPr id="82962" name="Text Box 18"/>
              <p:cNvSpPr txBox="1">
                <a:spLocks noChangeArrowheads="1"/>
              </p:cNvSpPr>
              <p:nvPr/>
            </p:nvSpPr>
            <p:spPr bwMode="auto">
              <a:xfrm>
                <a:off x="384" y="196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400" smtClean="0">
                    <a:solidFill>
                      <a:srgbClr val="FFFFFF"/>
                    </a:solidFill>
                    <a:ea typeface="宋体" charset="0"/>
                    <a:cs typeface="宋体" charset="0"/>
                  </a:rPr>
                  <a:t>1</a:t>
                </a:r>
              </a:p>
            </p:txBody>
          </p:sp>
          <p:sp>
            <p:nvSpPr>
              <p:cNvPr id="82963" name="Text Box 19"/>
              <p:cNvSpPr txBox="1">
                <a:spLocks noChangeArrowheads="1"/>
              </p:cNvSpPr>
              <p:nvPr/>
            </p:nvSpPr>
            <p:spPr bwMode="auto">
              <a:xfrm>
                <a:off x="3024" y="1968"/>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400" smtClean="0">
                    <a:solidFill>
                      <a:srgbClr val="FFFFFF"/>
                    </a:solidFill>
                    <a:ea typeface="宋体" charset="0"/>
                    <a:cs typeface="宋体" charset="0"/>
                  </a:rPr>
                  <a:t>208</a:t>
                </a:r>
              </a:p>
            </p:txBody>
          </p:sp>
        </p:grpSp>
      </p:grpSp>
      <p:grpSp>
        <p:nvGrpSpPr>
          <p:cNvPr id="6" name="Group 31"/>
          <p:cNvGrpSpPr>
            <a:grpSpLocks/>
          </p:cNvGrpSpPr>
          <p:nvPr/>
        </p:nvGrpSpPr>
        <p:grpSpPr bwMode="auto">
          <a:xfrm>
            <a:off x="381000" y="3994150"/>
            <a:ext cx="8458200" cy="2101850"/>
            <a:chOff x="240" y="2516"/>
            <a:chExt cx="5328" cy="1324"/>
          </a:xfrm>
        </p:grpSpPr>
        <p:sp>
          <p:nvSpPr>
            <p:cNvPr id="82949" name="Rectangle 12"/>
            <p:cNvSpPr>
              <a:spLocks noChangeArrowheads="1"/>
            </p:cNvSpPr>
            <p:nvPr/>
          </p:nvSpPr>
          <p:spPr bwMode="auto">
            <a:xfrm>
              <a:off x="240" y="2516"/>
              <a:ext cx="532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mtClean="0">
                  <a:solidFill>
                    <a:srgbClr val="FFFFFF"/>
                  </a:solidFill>
                  <a:ea typeface="宋体" charset="0"/>
                  <a:cs typeface="宋体" charset="0"/>
                </a:rPr>
                <a:t>2) Goddel’s group using similar approach isolated TRADD as the interacting protein of TNFRI.  TRADD has a “death domain” but no “death effector domain”.</a:t>
              </a:r>
            </a:p>
          </p:txBody>
        </p:sp>
        <p:sp>
          <p:nvSpPr>
            <p:cNvPr id="82950" name="Rectangle 14"/>
            <p:cNvSpPr>
              <a:spLocks noChangeArrowheads="1"/>
            </p:cNvSpPr>
            <p:nvPr/>
          </p:nvSpPr>
          <p:spPr bwMode="auto">
            <a:xfrm>
              <a:off x="432" y="3600"/>
              <a:ext cx="3600" cy="144"/>
            </a:xfrm>
            <a:prstGeom prst="rect">
              <a:avLst/>
            </a:prstGeom>
            <a:solidFill>
              <a:srgbClr val="808000"/>
            </a:solidFill>
            <a:ln w="9525">
              <a:solidFill>
                <a:schemeClr val="bg1"/>
              </a:solidFill>
              <a:miter lim="800000"/>
              <a:headEnd/>
              <a:tailEnd/>
            </a:ln>
          </p:spPr>
          <p:txBody>
            <a:bodyPr wrap="none" anchor="ctr"/>
            <a:lstStyle/>
            <a:p>
              <a:pPr algn="ctr"/>
              <a:endParaRPr lang="zh-CN" altLang="en-US" smtClean="0">
                <a:solidFill>
                  <a:srgbClr val="FFFFFF"/>
                </a:solidFill>
                <a:ea typeface="宋体" charset="0"/>
                <a:cs typeface="宋体" charset="0"/>
              </a:endParaRPr>
            </a:p>
          </p:txBody>
        </p:sp>
        <p:sp>
          <p:nvSpPr>
            <p:cNvPr id="82951" name="Rectangle 15"/>
            <p:cNvSpPr>
              <a:spLocks noChangeArrowheads="1"/>
            </p:cNvSpPr>
            <p:nvPr/>
          </p:nvSpPr>
          <p:spPr bwMode="auto">
            <a:xfrm>
              <a:off x="3024" y="3600"/>
              <a:ext cx="912" cy="144"/>
            </a:xfrm>
            <a:prstGeom prst="rect">
              <a:avLst/>
            </a:prstGeom>
            <a:solidFill>
              <a:srgbClr val="CC66FF"/>
            </a:solidFill>
            <a:ln w="9525">
              <a:solidFill>
                <a:schemeClr val="bg1"/>
              </a:solidFill>
              <a:miter lim="800000"/>
              <a:headEnd/>
              <a:tailEnd/>
            </a:ln>
          </p:spPr>
          <p:txBody>
            <a:bodyPr wrap="none" anchor="ctr"/>
            <a:lstStyle/>
            <a:p>
              <a:endParaRPr lang="en-US" smtClean="0">
                <a:solidFill>
                  <a:srgbClr val="000000"/>
                </a:solidFill>
              </a:endParaRPr>
            </a:p>
          </p:txBody>
        </p:sp>
        <p:sp>
          <p:nvSpPr>
            <p:cNvPr id="82952" name="Text Box 16"/>
            <p:cNvSpPr txBox="1">
              <a:spLocks noChangeArrowheads="1"/>
            </p:cNvSpPr>
            <p:nvPr/>
          </p:nvSpPr>
          <p:spPr bwMode="auto">
            <a:xfrm>
              <a:off x="4560" y="3552"/>
              <a:ext cx="7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mtClean="0">
                  <a:solidFill>
                    <a:srgbClr val="FFFFFF"/>
                  </a:solidFill>
                  <a:ea typeface="宋体" charset="0"/>
                  <a:cs typeface="宋体" charset="0"/>
                </a:rPr>
                <a:t>TRADD</a:t>
              </a:r>
            </a:p>
          </p:txBody>
        </p:sp>
        <p:sp>
          <p:nvSpPr>
            <p:cNvPr id="82953" name="Rectangle 17"/>
            <p:cNvSpPr>
              <a:spLocks noChangeArrowheads="1"/>
            </p:cNvSpPr>
            <p:nvPr/>
          </p:nvSpPr>
          <p:spPr bwMode="auto">
            <a:xfrm>
              <a:off x="3024" y="3408"/>
              <a:ext cx="9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smtClean="0">
                  <a:solidFill>
                    <a:srgbClr val="FFFFFF"/>
                  </a:solidFill>
                  <a:ea typeface="宋体" charset="0"/>
                  <a:cs typeface="宋体" charset="0"/>
                </a:rPr>
                <a:t>Death Domain</a:t>
              </a:r>
            </a:p>
          </p:txBody>
        </p:sp>
        <p:sp>
          <p:nvSpPr>
            <p:cNvPr id="82954" name="Text Box 20"/>
            <p:cNvSpPr txBox="1">
              <a:spLocks noChangeArrowheads="1"/>
            </p:cNvSpPr>
            <p:nvPr/>
          </p:nvSpPr>
          <p:spPr bwMode="auto">
            <a:xfrm>
              <a:off x="3936" y="3456"/>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400" smtClean="0">
                  <a:solidFill>
                    <a:srgbClr val="FFFFFF"/>
                  </a:solidFill>
                  <a:ea typeface="宋体" charset="0"/>
                  <a:cs typeface="宋体" charset="0"/>
                </a:rPr>
                <a:t>312</a:t>
              </a:r>
            </a:p>
          </p:txBody>
        </p:sp>
        <p:sp>
          <p:nvSpPr>
            <p:cNvPr id="82955" name="Text Box 21"/>
            <p:cNvSpPr txBox="1">
              <a:spLocks noChangeArrowheads="1"/>
            </p:cNvSpPr>
            <p:nvPr/>
          </p:nvSpPr>
          <p:spPr bwMode="auto">
            <a:xfrm>
              <a:off x="336" y="340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400" smtClean="0">
                  <a:solidFill>
                    <a:srgbClr val="FFFFFF"/>
                  </a:solidFill>
                  <a:ea typeface="宋体" charset="0"/>
                  <a:cs typeface="宋体" charset="0"/>
                </a:rPr>
                <a:t>1</a:t>
              </a:r>
            </a:p>
          </p:txBody>
        </p:sp>
      </p:grpSp>
    </p:spTree>
    <p:extLst>
      <p:ext uri="{BB962C8B-B14F-4D97-AF65-F5344CB8AC3E}">
        <p14:creationId xmlns:p14="http://schemas.microsoft.com/office/powerpoint/2010/main" val="27298151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ctrTitle"/>
          </p:nvPr>
        </p:nvSpPr>
        <p:spPr>
          <a:xfrm>
            <a:off x="304800" y="76200"/>
            <a:ext cx="8534400" cy="762000"/>
          </a:xfrm>
        </p:spPr>
        <p:txBody>
          <a:bodyPr/>
          <a:lstStyle/>
          <a:p>
            <a:r>
              <a:rPr lang="en-US" altLang="zh-CN" sz="2800" b="1">
                <a:solidFill>
                  <a:schemeClr val="bg1"/>
                </a:solidFill>
                <a:latin typeface="Times" charset="0"/>
                <a:ea typeface="宋体" charset="0"/>
                <a:cs typeface="宋体" charset="0"/>
              </a:rPr>
              <a:t>Identification of Downstream Pathways of FAS/TNFR</a:t>
            </a:r>
          </a:p>
        </p:txBody>
      </p:sp>
      <p:sp>
        <p:nvSpPr>
          <p:cNvPr id="84994" name="Rectangle 3"/>
          <p:cNvSpPr>
            <a:spLocks noGrp="1" noChangeArrowheads="1"/>
          </p:cNvSpPr>
          <p:nvPr>
            <p:ph type="subTitle" idx="1"/>
          </p:nvPr>
        </p:nvSpPr>
        <p:spPr>
          <a:xfrm>
            <a:off x="457200" y="1114425"/>
            <a:ext cx="8229600" cy="1447800"/>
          </a:xfrm>
        </p:spPr>
        <p:txBody>
          <a:bodyPr/>
          <a:lstStyle/>
          <a:p>
            <a:pPr algn="l"/>
            <a:r>
              <a:rPr lang="en-US" altLang="zh-CN" sz="2400" b="1">
                <a:solidFill>
                  <a:schemeClr val="bg1"/>
                </a:solidFill>
                <a:latin typeface="Times" charset="0"/>
                <a:ea typeface="宋体" charset="0"/>
                <a:cs typeface="宋体" charset="0"/>
              </a:rPr>
              <a:t>Wallach’s group carried out one more round of the two-hybrid screen using MORT-1/FADD as a bait and isolated MACH/FLICE as a FADD-interacting protein.  </a:t>
            </a:r>
          </a:p>
        </p:txBody>
      </p:sp>
      <p:grpSp>
        <p:nvGrpSpPr>
          <p:cNvPr id="84995" name="Group 10"/>
          <p:cNvGrpSpPr>
            <a:grpSpLocks/>
          </p:cNvGrpSpPr>
          <p:nvPr/>
        </p:nvGrpSpPr>
        <p:grpSpPr bwMode="auto">
          <a:xfrm>
            <a:off x="914400" y="2819400"/>
            <a:ext cx="6934200" cy="457200"/>
            <a:chOff x="621" y="2708"/>
            <a:chExt cx="4368" cy="288"/>
          </a:xfrm>
        </p:grpSpPr>
        <p:sp>
          <p:nvSpPr>
            <p:cNvPr id="84999" name="Rectangle 4"/>
            <p:cNvSpPr>
              <a:spLocks noChangeArrowheads="1"/>
            </p:cNvSpPr>
            <p:nvPr/>
          </p:nvSpPr>
          <p:spPr bwMode="auto">
            <a:xfrm>
              <a:off x="621" y="2804"/>
              <a:ext cx="3456" cy="144"/>
            </a:xfrm>
            <a:prstGeom prst="rect">
              <a:avLst/>
            </a:prstGeom>
            <a:solidFill>
              <a:srgbClr val="FFCC99"/>
            </a:solidFill>
            <a:ln w="9525">
              <a:solidFill>
                <a:schemeClr val="bg1"/>
              </a:solidFill>
              <a:miter lim="800000"/>
              <a:headEnd/>
              <a:tailEnd/>
            </a:ln>
          </p:spPr>
          <p:txBody>
            <a:bodyPr wrap="none" anchor="ctr"/>
            <a:lstStyle/>
            <a:p>
              <a:pPr algn="ctr"/>
              <a:endParaRPr lang="zh-CN" altLang="en-US" smtClean="0">
                <a:solidFill>
                  <a:srgbClr val="FFFFFF"/>
                </a:solidFill>
                <a:ea typeface="宋体" charset="0"/>
                <a:cs typeface="宋体" charset="0"/>
              </a:endParaRPr>
            </a:p>
          </p:txBody>
        </p:sp>
        <p:sp>
          <p:nvSpPr>
            <p:cNvPr id="85000" name="Rectangle 5"/>
            <p:cNvSpPr>
              <a:spLocks noChangeArrowheads="1"/>
            </p:cNvSpPr>
            <p:nvPr/>
          </p:nvSpPr>
          <p:spPr bwMode="auto">
            <a:xfrm>
              <a:off x="1053" y="2804"/>
              <a:ext cx="288" cy="144"/>
            </a:xfrm>
            <a:prstGeom prst="rect">
              <a:avLst/>
            </a:prstGeom>
            <a:solidFill>
              <a:srgbClr val="66FFFF"/>
            </a:solidFill>
            <a:ln w="9525">
              <a:solidFill>
                <a:schemeClr val="bg1"/>
              </a:solidFill>
              <a:miter lim="800000"/>
              <a:headEnd/>
              <a:tailEnd/>
            </a:ln>
          </p:spPr>
          <p:txBody>
            <a:bodyPr wrap="none" anchor="ctr"/>
            <a:lstStyle/>
            <a:p>
              <a:endParaRPr lang="en-US" smtClean="0">
                <a:solidFill>
                  <a:srgbClr val="000000"/>
                </a:solidFill>
              </a:endParaRPr>
            </a:p>
          </p:txBody>
        </p:sp>
        <p:sp>
          <p:nvSpPr>
            <p:cNvPr id="85001" name="Rectangle 6"/>
            <p:cNvSpPr>
              <a:spLocks noChangeArrowheads="1"/>
            </p:cNvSpPr>
            <p:nvPr/>
          </p:nvSpPr>
          <p:spPr bwMode="auto">
            <a:xfrm>
              <a:off x="669" y="2804"/>
              <a:ext cx="288" cy="144"/>
            </a:xfrm>
            <a:prstGeom prst="rect">
              <a:avLst/>
            </a:prstGeom>
            <a:solidFill>
              <a:srgbClr val="66FFFF"/>
            </a:solidFill>
            <a:ln w="9525">
              <a:solidFill>
                <a:schemeClr val="bg1"/>
              </a:solidFill>
              <a:miter lim="800000"/>
              <a:headEnd/>
              <a:tailEnd/>
            </a:ln>
          </p:spPr>
          <p:txBody>
            <a:bodyPr wrap="none" anchor="ctr"/>
            <a:lstStyle/>
            <a:p>
              <a:endParaRPr lang="en-US" smtClean="0">
                <a:solidFill>
                  <a:srgbClr val="000000"/>
                </a:solidFill>
              </a:endParaRPr>
            </a:p>
          </p:txBody>
        </p:sp>
        <p:sp>
          <p:nvSpPr>
            <p:cNvPr id="85002" name="Rectangle 7"/>
            <p:cNvSpPr>
              <a:spLocks noChangeArrowheads="1"/>
            </p:cNvSpPr>
            <p:nvPr/>
          </p:nvSpPr>
          <p:spPr bwMode="auto">
            <a:xfrm>
              <a:off x="1773" y="2804"/>
              <a:ext cx="1296" cy="144"/>
            </a:xfrm>
            <a:prstGeom prst="rect">
              <a:avLst/>
            </a:prstGeom>
            <a:solidFill>
              <a:schemeClr val="bg2"/>
            </a:solidFill>
            <a:ln w="9525">
              <a:solidFill>
                <a:schemeClr val="bg1"/>
              </a:solidFill>
              <a:miter lim="800000"/>
              <a:headEnd/>
              <a:tailEnd/>
            </a:ln>
          </p:spPr>
          <p:txBody>
            <a:bodyPr wrap="none" anchor="ctr"/>
            <a:lstStyle/>
            <a:p>
              <a:endParaRPr lang="en-US" smtClean="0">
                <a:solidFill>
                  <a:srgbClr val="000000"/>
                </a:solidFill>
              </a:endParaRPr>
            </a:p>
          </p:txBody>
        </p:sp>
        <p:sp>
          <p:nvSpPr>
            <p:cNvPr id="85003" name="Rectangle 8"/>
            <p:cNvSpPr>
              <a:spLocks noChangeArrowheads="1"/>
            </p:cNvSpPr>
            <p:nvPr/>
          </p:nvSpPr>
          <p:spPr bwMode="auto">
            <a:xfrm>
              <a:off x="3165" y="2804"/>
              <a:ext cx="912" cy="144"/>
            </a:xfrm>
            <a:prstGeom prst="rect">
              <a:avLst/>
            </a:prstGeom>
            <a:solidFill>
              <a:schemeClr val="bg2"/>
            </a:solidFill>
            <a:ln w="9525">
              <a:solidFill>
                <a:schemeClr val="bg1"/>
              </a:solidFill>
              <a:miter lim="800000"/>
              <a:headEnd/>
              <a:tailEnd/>
            </a:ln>
          </p:spPr>
          <p:txBody>
            <a:bodyPr wrap="none" anchor="ctr"/>
            <a:lstStyle/>
            <a:p>
              <a:endParaRPr lang="en-US" smtClean="0">
                <a:solidFill>
                  <a:srgbClr val="000000"/>
                </a:solidFill>
              </a:endParaRPr>
            </a:p>
          </p:txBody>
        </p:sp>
        <p:sp>
          <p:nvSpPr>
            <p:cNvPr id="85004" name="Text Box 9"/>
            <p:cNvSpPr txBox="1">
              <a:spLocks noChangeArrowheads="1"/>
            </p:cNvSpPr>
            <p:nvPr/>
          </p:nvSpPr>
          <p:spPr bwMode="auto">
            <a:xfrm>
              <a:off x="4286" y="2708"/>
              <a:ext cx="7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mtClean="0">
                  <a:solidFill>
                    <a:srgbClr val="FFFFFF"/>
                  </a:solidFill>
                  <a:ea typeface="宋体" charset="0"/>
                  <a:cs typeface="宋体" charset="0"/>
                </a:rPr>
                <a:t>FLICE</a:t>
              </a:r>
            </a:p>
          </p:txBody>
        </p:sp>
      </p:grpSp>
      <p:sp>
        <p:nvSpPr>
          <p:cNvPr id="84996" name="Rectangle 11"/>
          <p:cNvSpPr>
            <a:spLocks noChangeArrowheads="1"/>
          </p:cNvSpPr>
          <p:nvPr/>
        </p:nvSpPr>
        <p:spPr bwMode="auto">
          <a:xfrm>
            <a:off x="457200" y="3781425"/>
            <a:ext cx="7772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mtClean="0">
                <a:solidFill>
                  <a:srgbClr val="FFFFFF"/>
                </a:solidFill>
                <a:ea typeface="宋体" charset="0"/>
                <a:cs typeface="宋体" charset="0"/>
              </a:rPr>
              <a:t>FLICE(caspase-8) has two death-effector domains at its N-terminal right before its caspase protease domain and interacts with MORT-1/FADD through its “death-effector domain”. </a:t>
            </a:r>
          </a:p>
        </p:txBody>
      </p:sp>
      <p:sp>
        <p:nvSpPr>
          <p:cNvPr id="84997" name="Text Box 12"/>
          <p:cNvSpPr txBox="1">
            <a:spLocks noChangeArrowheads="1"/>
          </p:cNvSpPr>
          <p:nvPr/>
        </p:nvSpPr>
        <p:spPr bwMode="auto">
          <a:xfrm>
            <a:off x="536575" y="2638425"/>
            <a:ext cx="2282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600" smtClean="0">
                <a:solidFill>
                  <a:srgbClr val="FFFFFF"/>
                </a:solidFill>
                <a:ea typeface="宋体" charset="0"/>
                <a:cs typeface="宋体" charset="0"/>
              </a:rPr>
              <a:t>Death Effector Domains</a:t>
            </a:r>
          </a:p>
        </p:txBody>
      </p:sp>
      <p:sp>
        <p:nvSpPr>
          <p:cNvPr id="13325" name="Text Box 13"/>
          <p:cNvSpPr txBox="1">
            <a:spLocks noChangeArrowheads="1"/>
          </p:cNvSpPr>
          <p:nvPr/>
        </p:nvSpPr>
        <p:spPr bwMode="auto">
          <a:xfrm>
            <a:off x="422275" y="5638800"/>
            <a:ext cx="765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mtClean="0">
                <a:solidFill>
                  <a:srgbClr val="FFFFFF"/>
                </a:solidFill>
                <a:ea typeface="宋体" charset="0"/>
                <a:cs typeface="宋体" charset="0"/>
              </a:rPr>
              <a:t>TRADD can interact with MACH/FLICE through FADD</a:t>
            </a:r>
          </a:p>
        </p:txBody>
      </p:sp>
    </p:spTree>
    <p:extLst>
      <p:ext uri="{BB962C8B-B14F-4D97-AF65-F5344CB8AC3E}">
        <p14:creationId xmlns:p14="http://schemas.microsoft.com/office/powerpoint/2010/main" val="38485036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xfrm>
            <a:off x="990600" y="76200"/>
            <a:ext cx="7239000" cy="685800"/>
          </a:xfrm>
        </p:spPr>
        <p:txBody>
          <a:bodyPr/>
          <a:lstStyle/>
          <a:p>
            <a:r>
              <a:rPr lang="en-US" altLang="zh-CN" sz="3600" b="1">
                <a:solidFill>
                  <a:schemeClr val="bg1"/>
                </a:solidFill>
                <a:latin typeface="Times" charset="0"/>
                <a:ea typeface="宋体" charset="0"/>
                <a:cs typeface="宋体" charset="0"/>
              </a:rPr>
              <a:t>FAS/TNF Death Signaling Pathway</a:t>
            </a:r>
            <a:endParaRPr lang="en-US" altLang="zh-CN" sz="4800">
              <a:latin typeface="Times" charset="0"/>
              <a:ea typeface="宋体" charset="0"/>
              <a:cs typeface="宋体" charset="0"/>
            </a:endParaRPr>
          </a:p>
        </p:txBody>
      </p:sp>
      <p:pic>
        <p:nvPicPr>
          <p:cNvPr id="1434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219200"/>
            <a:ext cx="43370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475" y="1219200"/>
            <a:ext cx="38195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Rectangle 12"/>
          <p:cNvSpPr>
            <a:spLocks noChangeArrowheads="1"/>
          </p:cNvSpPr>
          <p:nvPr/>
        </p:nvSpPr>
        <p:spPr bwMode="auto">
          <a:xfrm>
            <a:off x="6324600" y="6477000"/>
            <a:ext cx="2819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smtClean="0">
                <a:solidFill>
                  <a:srgbClr val="FFFFFF"/>
                </a:solidFill>
                <a:ea typeface="宋体" charset="0"/>
                <a:cs typeface="宋体" charset="0"/>
              </a:rPr>
              <a:t>Adapted from Nagata S.  Cell 1997</a:t>
            </a:r>
          </a:p>
        </p:txBody>
      </p:sp>
    </p:spTree>
    <p:extLst>
      <p:ext uri="{BB962C8B-B14F-4D97-AF65-F5344CB8AC3E}">
        <p14:creationId xmlns:p14="http://schemas.microsoft.com/office/powerpoint/2010/main" val="21653526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346"/>
                                        </p:tgtEl>
                                        <p:attrNameLst>
                                          <p:attrName>style.visibility</p:attrName>
                                        </p:attrNameLst>
                                      </p:cBhvr>
                                      <p:to>
                                        <p:strVal val="visible"/>
                                      </p:to>
                                    </p:set>
                                    <p:anim calcmode="lin" valueType="num">
                                      <p:cBhvr additive="base">
                                        <p:cTn id="7" dur="500" fill="hold"/>
                                        <p:tgtEl>
                                          <p:spTgt spid="14346"/>
                                        </p:tgtEl>
                                        <p:attrNameLst>
                                          <p:attrName>ppt_x</p:attrName>
                                        </p:attrNameLst>
                                      </p:cBhvr>
                                      <p:tavLst>
                                        <p:tav tm="0">
                                          <p:val>
                                            <p:strVal val="0-#ppt_w/2"/>
                                          </p:val>
                                        </p:tav>
                                        <p:tav tm="100000">
                                          <p:val>
                                            <p:strVal val="#ppt_x"/>
                                          </p:val>
                                        </p:tav>
                                      </p:tavLst>
                                    </p:anim>
                                    <p:anim calcmode="lin" valueType="num">
                                      <p:cBhvr additive="base">
                                        <p:cTn id="8" dur="500" fill="hold"/>
                                        <p:tgtEl>
                                          <p:spTgt spid="14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4347"/>
                                        </p:tgtEl>
                                        <p:attrNameLst>
                                          <p:attrName>style.visibility</p:attrName>
                                        </p:attrNameLst>
                                      </p:cBhvr>
                                      <p:to>
                                        <p:strVal val="visible"/>
                                      </p:to>
                                    </p:set>
                                    <p:anim calcmode="lin" valueType="num">
                                      <p:cBhvr additive="base">
                                        <p:cTn id="13" dur="500" fill="hold"/>
                                        <p:tgtEl>
                                          <p:spTgt spid="14347"/>
                                        </p:tgtEl>
                                        <p:attrNameLst>
                                          <p:attrName>ppt_x</p:attrName>
                                        </p:attrNameLst>
                                      </p:cBhvr>
                                      <p:tavLst>
                                        <p:tav tm="0">
                                          <p:val>
                                            <p:strVal val="1+#ppt_w/2"/>
                                          </p:val>
                                        </p:tav>
                                        <p:tav tm="100000">
                                          <p:val>
                                            <p:strVal val="#ppt_x"/>
                                          </p:val>
                                        </p:tav>
                                      </p:tavLst>
                                    </p:anim>
                                    <p:anim calcmode="lin" valueType="num">
                                      <p:cBhvr additive="base">
                                        <p:cTn id="14" dur="500" fill="hold"/>
                                        <p:tgtEl>
                                          <p:spTgt spid="14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457200" y="228600"/>
            <a:ext cx="8458200" cy="457200"/>
          </a:xfrm>
        </p:spPr>
        <p:txBody>
          <a:bodyPr/>
          <a:lstStyle/>
          <a:p>
            <a:r>
              <a:rPr lang="en-US" altLang="zh-CN" sz="3600" b="1">
                <a:solidFill>
                  <a:schemeClr val="bg1"/>
                </a:solidFill>
                <a:latin typeface="Times" charset="0"/>
                <a:ea typeface="宋体" charset="0"/>
                <a:cs typeface="宋体" charset="0"/>
              </a:rPr>
              <a:t>Extra Twist on the FAS Death Signaling</a:t>
            </a:r>
          </a:p>
        </p:txBody>
      </p:sp>
      <p:sp>
        <p:nvSpPr>
          <p:cNvPr id="16387" name="Rectangle 3"/>
          <p:cNvSpPr>
            <a:spLocks noGrp="1" noChangeArrowheads="1"/>
          </p:cNvSpPr>
          <p:nvPr>
            <p:ph type="body" idx="1"/>
          </p:nvPr>
        </p:nvSpPr>
        <p:spPr>
          <a:xfrm>
            <a:off x="381000" y="990600"/>
            <a:ext cx="8305800" cy="5562600"/>
          </a:xfrm>
        </p:spPr>
        <p:txBody>
          <a:bodyPr/>
          <a:lstStyle/>
          <a:p>
            <a:r>
              <a:rPr lang="en-US" altLang="zh-CN" sz="2400" b="1">
                <a:solidFill>
                  <a:schemeClr val="bg1"/>
                </a:solidFill>
                <a:latin typeface="Times" charset="0"/>
                <a:ea typeface="宋体" charset="0"/>
                <a:cs typeface="宋体" charset="0"/>
              </a:rPr>
              <a:t>Peter Krammer’s group at Germany carried out a careful time-course study of Fas-induced cell death in many different cell types.  They observed two different kinds of responses.  In type I cells, caspase-3 activation is within 30 mins of receptor engagement, while in type II cells, caspase-3 activation was delayed for 60 mins.  Fas-induced cell death in type II but not type I cells can be blocked by Bcl-2 or Bcl-XL.</a:t>
            </a:r>
          </a:p>
          <a:p>
            <a:pPr>
              <a:buFontTx/>
              <a:buNone/>
            </a:pPr>
            <a:endParaRPr lang="en-US" altLang="zh-CN" sz="800" b="1">
              <a:solidFill>
                <a:schemeClr val="bg1"/>
              </a:solidFill>
              <a:latin typeface="Times" charset="0"/>
              <a:ea typeface="宋体" charset="0"/>
              <a:cs typeface="宋体" charset="0"/>
            </a:endParaRPr>
          </a:p>
          <a:p>
            <a:r>
              <a:rPr lang="en-US" altLang="zh-CN" sz="2400" b="1">
                <a:solidFill>
                  <a:schemeClr val="bg1"/>
                </a:solidFill>
                <a:latin typeface="Times" charset="0"/>
                <a:ea typeface="宋体" charset="0"/>
                <a:cs typeface="宋体" charset="0"/>
              </a:rPr>
              <a:t>Activation of FAS leads to release of Cytochrome C, which can be blocked by z-VAD-fmk, a broad range caspase inhibitor, or Bcl-2 and Bcl-xL.</a:t>
            </a:r>
          </a:p>
          <a:p>
            <a:pPr>
              <a:buFontTx/>
              <a:buNone/>
            </a:pPr>
            <a:endParaRPr lang="en-US" altLang="zh-CN" sz="800" b="1">
              <a:solidFill>
                <a:schemeClr val="bg1"/>
              </a:solidFill>
              <a:latin typeface="Times" charset="0"/>
              <a:ea typeface="宋体" charset="0"/>
              <a:cs typeface="宋体" charset="0"/>
            </a:endParaRPr>
          </a:p>
          <a:p>
            <a:r>
              <a:rPr lang="en-US" altLang="zh-CN" sz="2400" b="1">
                <a:solidFill>
                  <a:schemeClr val="bg1"/>
                </a:solidFill>
                <a:latin typeface="Times" charset="0"/>
                <a:ea typeface="宋体" charset="0"/>
                <a:cs typeface="宋体" charset="0"/>
              </a:rPr>
              <a:t>Active caspase-8 can induce Cytochrome C release from mitochondria in a cell-free system in </a:t>
            </a:r>
            <a:r>
              <a:rPr lang="en-US" altLang="zh-CN" sz="2400" b="1" i="1">
                <a:solidFill>
                  <a:schemeClr val="bg1"/>
                </a:solidFill>
                <a:latin typeface="Times" charset="0"/>
                <a:ea typeface="宋体" charset="0"/>
                <a:cs typeface="宋体" charset="0"/>
              </a:rPr>
              <a:t>Xenopus</a:t>
            </a:r>
            <a:r>
              <a:rPr lang="en-US" altLang="zh-CN" sz="2400" b="1">
                <a:solidFill>
                  <a:schemeClr val="bg1"/>
                </a:solidFill>
                <a:latin typeface="Times" charset="0"/>
                <a:ea typeface="宋体" charset="0"/>
                <a:cs typeface="宋体" charset="0"/>
              </a:rPr>
              <a:t>.</a:t>
            </a:r>
          </a:p>
          <a:p>
            <a:endParaRPr lang="zh-CN" altLang="en-US" sz="2400">
              <a:latin typeface="Times" charset="0"/>
              <a:ea typeface="宋体" charset="0"/>
              <a:cs typeface="宋体" charset="0"/>
            </a:endParaRPr>
          </a:p>
        </p:txBody>
      </p:sp>
    </p:spTree>
    <p:extLst>
      <p:ext uri="{BB962C8B-B14F-4D97-AF65-F5344CB8AC3E}">
        <p14:creationId xmlns:p14="http://schemas.microsoft.com/office/powerpoint/2010/main" val="22463558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 calcmode="lin" valueType="num">
                                      <p:cBhvr additive="base">
                                        <p:cTn id="13"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 calcmode="lin" valueType="num">
                                      <p:cBhvr additive="base">
                                        <p:cTn id="19" dur="500" fill="hold"/>
                                        <p:tgtEl>
                                          <p:spTgt spid="1638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11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90600"/>
            <a:ext cx="6324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Text Box 6"/>
          <p:cNvSpPr txBox="1">
            <a:spLocks noChangeArrowheads="1"/>
          </p:cNvSpPr>
          <p:nvPr/>
        </p:nvSpPr>
        <p:spPr bwMode="auto">
          <a:xfrm>
            <a:off x="925513" y="3070225"/>
            <a:ext cx="165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altLang="zh-CN" smtClean="0">
                <a:solidFill>
                  <a:srgbClr val="000000"/>
                </a:solidFill>
                <a:ea typeface="宋体" charset="0"/>
                <a:cs typeface="宋体" charset="0"/>
              </a:rPr>
              <a:t>Apoptosis</a:t>
            </a:r>
          </a:p>
        </p:txBody>
      </p:sp>
      <p:sp>
        <p:nvSpPr>
          <p:cNvPr id="103431" name="Text Box 7"/>
          <p:cNvSpPr txBox="1">
            <a:spLocks noChangeArrowheads="1"/>
          </p:cNvSpPr>
          <p:nvPr/>
        </p:nvSpPr>
        <p:spPr bwMode="auto">
          <a:xfrm>
            <a:off x="5004048" y="2060848"/>
            <a:ext cx="54672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3200" dirty="0" smtClean="0">
                <a:solidFill>
                  <a:srgbClr val="FF3300"/>
                </a:solidFill>
                <a:ea typeface="宋体" charset="0"/>
                <a:cs typeface="宋体" charset="0"/>
              </a:rPr>
              <a:t>?</a:t>
            </a:r>
          </a:p>
        </p:txBody>
      </p:sp>
      <p:cxnSp>
        <p:nvCxnSpPr>
          <p:cNvPr id="3" name="Straight Arrow Connector 2"/>
          <p:cNvCxnSpPr/>
          <p:nvPr/>
        </p:nvCxnSpPr>
        <p:spPr bwMode="auto">
          <a:xfrm>
            <a:off x="5220072" y="2636912"/>
            <a:ext cx="0" cy="57606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1850798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066800" y="685800"/>
            <a:ext cx="6629400" cy="685800"/>
          </a:xfrm>
        </p:spPr>
        <p:txBody>
          <a:bodyPr/>
          <a:lstStyle/>
          <a:p>
            <a:r>
              <a:rPr lang="en-US" altLang="zh-CN">
                <a:solidFill>
                  <a:srgbClr val="FFFF00"/>
                </a:solidFill>
                <a:latin typeface="Times" charset="0"/>
                <a:ea typeface="宋体" charset="0"/>
                <a:cs typeface="宋体" charset="0"/>
              </a:rPr>
              <a:t>Apaf-1 Is Similar to CED-4</a:t>
            </a:r>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600"/>
            <a:ext cx="86106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4"/>
          <p:cNvSpPr>
            <a:spLocks noChangeArrowheads="1"/>
          </p:cNvSpPr>
          <p:nvPr/>
        </p:nvSpPr>
        <p:spPr bwMode="auto">
          <a:xfrm>
            <a:off x="4953000" y="5715000"/>
            <a:ext cx="367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a:solidFill>
                  <a:srgbClr val="FFFF00"/>
                </a:solidFill>
                <a:ea typeface="宋体" charset="0"/>
                <a:cs typeface="宋体" charset="0"/>
              </a:rPr>
              <a:t>Adapted from Zou et al. Cell 86 147-157, 1997</a:t>
            </a:r>
          </a:p>
        </p:txBody>
      </p:sp>
    </p:spTree>
    <p:extLst>
      <p:ext uri="{BB962C8B-B14F-4D97-AF65-F5344CB8AC3E}">
        <p14:creationId xmlns:p14="http://schemas.microsoft.com/office/powerpoint/2010/main" val="1602835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304800" y="152400"/>
            <a:ext cx="8610600" cy="533400"/>
          </a:xfrm>
        </p:spPr>
        <p:txBody>
          <a:bodyPr/>
          <a:lstStyle/>
          <a:p>
            <a:r>
              <a:rPr lang="en-US" altLang="zh-CN" sz="3200" b="1">
                <a:solidFill>
                  <a:schemeClr val="bg1"/>
                </a:solidFill>
                <a:latin typeface="Times" charset="0"/>
                <a:ea typeface="宋体" charset="0"/>
                <a:cs typeface="宋体" charset="0"/>
              </a:rPr>
              <a:t>Purification of Cytochrome C releasing factor</a:t>
            </a:r>
            <a:endParaRPr lang="en-US" altLang="zh-CN" sz="4000" b="1">
              <a:latin typeface="Times" charset="0"/>
              <a:ea typeface="宋体" charset="0"/>
              <a:cs typeface="宋体" charset="0"/>
            </a:endParaRPr>
          </a:p>
        </p:txBody>
      </p:sp>
      <p:grpSp>
        <p:nvGrpSpPr>
          <p:cNvPr id="2" name="Group 39"/>
          <p:cNvGrpSpPr>
            <a:grpSpLocks/>
          </p:cNvGrpSpPr>
          <p:nvPr/>
        </p:nvGrpSpPr>
        <p:grpSpPr bwMode="auto">
          <a:xfrm>
            <a:off x="381000" y="1143000"/>
            <a:ext cx="3262313" cy="3638550"/>
            <a:chOff x="240" y="720"/>
            <a:chExt cx="2055" cy="2292"/>
          </a:xfrm>
        </p:grpSpPr>
        <p:sp>
          <p:nvSpPr>
            <p:cNvPr id="93224" name="Text Box 3"/>
            <p:cNvSpPr txBox="1">
              <a:spLocks noChangeArrowheads="1"/>
            </p:cNvSpPr>
            <p:nvPr/>
          </p:nvSpPr>
          <p:spPr bwMode="auto">
            <a:xfrm>
              <a:off x="240" y="720"/>
              <a:ext cx="205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zh-CN" altLang="en-US" smtClean="0">
                  <a:solidFill>
                    <a:srgbClr val="FFFFFF"/>
                  </a:solidFill>
                  <a:ea typeface="宋体" charset="0"/>
                  <a:cs typeface="宋体" charset="0"/>
                </a:rPr>
                <a:t> </a:t>
              </a:r>
              <a:r>
                <a:rPr lang="en-US" altLang="zh-CN" smtClean="0">
                  <a:solidFill>
                    <a:srgbClr val="FFFFFF"/>
                  </a:solidFill>
                  <a:ea typeface="宋体" charset="0"/>
                  <a:cs typeface="宋体" charset="0"/>
                </a:rPr>
                <a:t>Caspase-8+Hela S100</a:t>
              </a:r>
            </a:p>
            <a:p>
              <a:r>
                <a:rPr lang="en-US" altLang="zh-CN" smtClean="0">
                  <a:solidFill>
                    <a:srgbClr val="FFFFFF"/>
                  </a:solidFill>
                  <a:ea typeface="宋体" charset="0"/>
                  <a:cs typeface="宋体" charset="0"/>
                </a:rPr>
                <a:t>+purified Mitochondria</a:t>
              </a:r>
            </a:p>
          </p:txBody>
        </p:sp>
        <p:sp>
          <p:nvSpPr>
            <p:cNvPr id="93225" name="Line 5"/>
            <p:cNvSpPr>
              <a:spLocks noChangeShapeType="1"/>
            </p:cNvSpPr>
            <p:nvPr/>
          </p:nvSpPr>
          <p:spPr bwMode="auto">
            <a:xfrm>
              <a:off x="1104" y="1344"/>
              <a:ext cx="0"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93226" name="Text Box 6"/>
            <p:cNvSpPr txBox="1">
              <a:spLocks noChangeArrowheads="1"/>
            </p:cNvSpPr>
            <p:nvPr/>
          </p:nvSpPr>
          <p:spPr bwMode="auto">
            <a:xfrm>
              <a:off x="240" y="1632"/>
              <a:ext cx="19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mtClean="0">
                  <a:solidFill>
                    <a:srgbClr val="FFFFFF"/>
                  </a:solidFill>
                  <a:ea typeface="宋体" charset="0"/>
                  <a:cs typeface="宋体" charset="0"/>
                </a:rPr>
                <a:t>Cytochrome C release</a:t>
              </a:r>
            </a:p>
          </p:txBody>
        </p:sp>
        <p:pic>
          <p:nvPicPr>
            <p:cNvPr id="9322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2016"/>
              <a:ext cx="1824"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24" name="Rectangle 16"/>
          <p:cNvSpPr>
            <a:spLocks noChangeArrowheads="1"/>
          </p:cNvSpPr>
          <p:nvPr/>
        </p:nvSpPr>
        <p:spPr bwMode="auto">
          <a:xfrm>
            <a:off x="6553200" y="3810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mtClean="0">
                <a:solidFill>
                  <a:srgbClr val="FF3300"/>
                </a:solidFill>
                <a:ea typeface="宋体" charset="0"/>
                <a:cs typeface="宋体" charset="0"/>
              </a:rPr>
              <a:t>Bid</a:t>
            </a:r>
          </a:p>
        </p:txBody>
      </p:sp>
      <p:grpSp>
        <p:nvGrpSpPr>
          <p:cNvPr id="3" name="Group 49"/>
          <p:cNvGrpSpPr>
            <a:grpSpLocks/>
          </p:cNvGrpSpPr>
          <p:nvPr/>
        </p:nvGrpSpPr>
        <p:grpSpPr bwMode="auto">
          <a:xfrm>
            <a:off x="3886200" y="3810000"/>
            <a:ext cx="5181600" cy="1295400"/>
            <a:chOff x="2448" y="2400"/>
            <a:chExt cx="3264" cy="816"/>
          </a:xfrm>
        </p:grpSpPr>
        <p:sp>
          <p:nvSpPr>
            <p:cNvPr id="93220" name="Rectangle 17"/>
            <p:cNvSpPr>
              <a:spLocks noChangeArrowheads="1"/>
            </p:cNvSpPr>
            <p:nvPr/>
          </p:nvSpPr>
          <p:spPr bwMode="auto">
            <a:xfrm>
              <a:off x="4464" y="240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mtClean="0">
                  <a:solidFill>
                    <a:srgbClr val="FFFFFF"/>
                  </a:solidFill>
                  <a:ea typeface="宋体" charset="0"/>
                  <a:cs typeface="宋体" charset="0"/>
                </a:rPr>
                <a:t>+Caspase-8</a:t>
              </a:r>
            </a:p>
          </p:txBody>
        </p:sp>
        <p:sp>
          <p:nvSpPr>
            <p:cNvPr id="93221" name="Rectangle 18"/>
            <p:cNvSpPr>
              <a:spLocks noChangeArrowheads="1"/>
            </p:cNvSpPr>
            <p:nvPr/>
          </p:nvSpPr>
          <p:spPr bwMode="auto">
            <a:xfrm>
              <a:off x="3600" y="2928"/>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mtClean="0">
                  <a:solidFill>
                    <a:srgbClr val="FFFFFF"/>
                  </a:solidFill>
                  <a:ea typeface="宋体" charset="0"/>
                  <a:cs typeface="宋体" charset="0"/>
                </a:rPr>
                <a:t>Mitochondria</a:t>
              </a:r>
            </a:p>
          </p:txBody>
        </p:sp>
        <p:sp>
          <p:nvSpPr>
            <p:cNvPr id="93222" name="Line 37"/>
            <p:cNvSpPr>
              <a:spLocks noChangeShapeType="1"/>
            </p:cNvSpPr>
            <p:nvPr/>
          </p:nvSpPr>
          <p:spPr bwMode="auto">
            <a:xfrm flipH="1" flipV="1">
              <a:off x="2448" y="2544"/>
              <a:ext cx="1008" cy="432"/>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93223" name="Line 38"/>
            <p:cNvSpPr>
              <a:spLocks noChangeShapeType="1"/>
            </p:cNvSpPr>
            <p:nvPr/>
          </p:nvSpPr>
          <p:spPr bwMode="auto">
            <a:xfrm flipH="1">
              <a:off x="4224" y="2688"/>
              <a:ext cx="144"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grpSp>
      <p:grpSp>
        <p:nvGrpSpPr>
          <p:cNvPr id="4" name="Group 43"/>
          <p:cNvGrpSpPr>
            <a:grpSpLocks/>
          </p:cNvGrpSpPr>
          <p:nvPr/>
        </p:nvGrpSpPr>
        <p:grpSpPr bwMode="auto">
          <a:xfrm>
            <a:off x="6172200" y="1066800"/>
            <a:ext cx="1524000" cy="2667000"/>
            <a:chOff x="3840" y="720"/>
            <a:chExt cx="960" cy="1680"/>
          </a:xfrm>
        </p:grpSpPr>
        <p:sp>
          <p:nvSpPr>
            <p:cNvPr id="93213" name="Rectangle 9"/>
            <p:cNvSpPr>
              <a:spLocks noChangeArrowheads="1"/>
            </p:cNvSpPr>
            <p:nvPr/>
          </p:nvSpPr>
          <p:spPr bwMode="auto">
            <a:xfrm>
              <a:off x="3840" y="72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mtClean="0">
                  <a:solidFill>
                    <a:srgbClr val="FFFFFF"/>
                  </a:solidFill>
                  <a:ea typeface="宋体" charset="0"/>
                  <a:cs typeface="宋体" charset="0"/>
                </a:rPr>
                <a:t>Hela S100</a:t>
              </a:r>
            </a:p>
          </p:txBody>
        </p:sp>
        <p:grpSp>
          <p:nvGrpSpPr>
            <p:cNvPr id="93214" name="Group 40"/>
            <p:cNvGrpSpPr>
              <a:grpSpLocks/>
            </p:cNvGrpSpPr>
            <p:nvPr/>
          </p:nvGrpSpPr>
          <p:grpSpPr bwMode="auto">
            <a:xfrm>
              <a:off x="4320" y="1008"/>
              <a:ext cx="0" cy="1392"/>
              <a:chOff x="4320" y="1008"/>
              <a:chExt cx="0" cy="1392"/>
            </a:xfrm>
          </p:grpSpPr>
          <p:sp>
            <p:nvSpPr>
              <p:cNvPr id="93215" name="Line 10"/>
              <p:cNvSpPr>
                <a:spLocks noChangeShapeType="1"/>
              </p:cNvSpPr>
              <p:nvPr/>
            </p:nvSpPr>
            <p:spPr bwMode="auto">
              <a:xfrm>
                <a:off x="4320" y="1008"/>
                <a:ext cx="0"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93216" name="Line 11"/>
              <p:cNvSpPr>
                <a:spLocks noChangeShapeType="1"/>
              </p:cNvSpPr>
              <p:nvPr/>
            </p:nvSpPr>
            <p:spPr bwMode="auto">
              <a:xfrm>
                <a:off x="4320" y="1296"/>
                <a:ext cx="0"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93217" name="Line 12"/>
              <p:cNvSpPr>
                <a:spLocks noChangeShapeType="1"/>
              </p:cNvSpPr>
              <p:nvPr/>
            </p:nvSpPr>
            <p:spPr bwMode="auto">
              <a:xfrm>
                <a:off x="4320" y="1584"/>
                <a:ext cx="0"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93218" name="Line 13"/>
              <p:cNvSpPr>
                <a:spLocks noChangeShapeType="1"/>
              </p:cNvSpPr>
              <p:nvPr/>
            </p:nvSpPr>
            <p:spPr bwMode="auto">
              <a:xfrm>
                <a:off x="4320" y="1872"/>
                <a:ext cx="0"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93219" name="Line 14"/>
              <p:cNvSpPr>
                <a:spLocks noChangeShapeType="1"/>
              </p:cNvSpPr>
              <p:nvPr/>
            </p:nvSpPr>
            <p:spPr bwMode="auto">
              <a:xfrm>
                <a:off x="4320" y="2160"/>
                <a:ext cx="0" cy="24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grpSp>
      </p:grpSp>
      <p:sp>
        <p:nvSpPr>
          <p:cNvPr id="17453" name="Rectangle 45"/>
          <p:cNvSpPr>
            <a:spLocks noChangeArrowheads="1"/>
          </p:cNvSpPr>
          <p:nvPr/>
        </p:nvSpPr>
        <p:spPr bwMode="auto">
          <a:xfrm>
            <a:off x="6750050" y="3810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mtClean="0">
                <a:solidFill>
                  <a:srgbClr val="FFCCFF"/>
                </a:solidFill>
                <a:ea typeface="宋体" charset="0"/>
                <a:cs typeface="宋体" charset="0"/>
              </a:rPr>
              <a:t>?</a:t>
            </a:r>
            <a:endParaRPr lang="en-US" altLang="zh-CN" smtClean="0">
              <a:solidFill>
                <a:srgbClr val="FFFFFF"/>
              </a:solidFill>
              <a:ea typeface="宋体" charset="0"/>
              <a:cs typeface="宋体" charset="0"/>
            </a:endParaRPr>
          </a:p>
        </p:txBody>
      </p:sp>
      <p:grpSp>
        <p:nvGrpSpPr>
          <p:cNvPr id="6" name="Group 54"/>
          <p:cNvGrpSpPr>
            <a:grpSpLocks/>
          </p:cNvGrpSpPr>
          <p:nvPr/>
        </p:nvGrpSpPr>
        <p:grpSpPr bwMode="auto">
          <a:xfrm>
            <a:off x="5111750" y="5105400"/>
            <a:ext cx="2965450" cy="838200"/>
            <a:chOff x="3220" y="3216"/>
            <a:chExt cx="1868" cy="528"/>
          </a:xfrm>
        </p:grpSpPr>
        <p:sp>
          <p:nvSpPr>
            <p:cNvPr id="93211" name="Line 33"/>
            <p:cNvSpPr>
              <a:spLocks noChangeShapeType="1"/>
            </p:cNvSpPr>
            <p:nvPr/>
          </p:nvSpPr>
          <p:spPr bwMode="auto">
            <a:xfrm flipV="1">
              <a:off x="3888" y="3216"/>
              <a:ext cx="288" cy="52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93212" name="Rectangle 46"/>
            <p:cNvSpPr>
              <a:spLocks noChangeArrowheads="1"/>
            </p:cNvSpPr>
            <p:nvPr/>
          </p:nvSpPr>
          <p:spPr bwMode="auto">
            <a:xfrm>
              <a:off x="3220" y="3360"/>
              <a:ext cx="18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smtClean="0">
                  <a:solidFill>
                    <a:srgbClr val="FFFF00"/>
                  </a:solidFill>
                  <a:ea typeface="宋体" charset="0"/>
                  <a:cs typeface="宋体" charset="0"/>
                </a:rPr>
                <a:t>Translocate to mitochondria</a:t>
              </a:r>
            </a:p>
          </p:txBody>
        </p:sp>
      </p:grpSp>
      <p:grpSp>
        <p:nvGrpSpPr>
          <p:cNvPr id="7" name="Group 52"/>
          <p:cNvGrpSpPr>
            <a:grpSpLocks/>
          </p:cNvGrpSpPr>
          <p:nvPr/>
        </p:nvGrpSpPr>
        <p:grpSpPr bwMode="auto">
          <a:xfrm>
            <a:off x="3006725" y="5867400"/>
            <a:ext cx="954088" cy="304800"/>
            <a:chOff x="1894" y="3696"/>
            <a:chExt cx="601" cy="192"/>
          </a:xfrm>
        </p:grpSpPr>
        <p:sp>
          <p:nvSpPr>
            <p:cNvPr id="93209" name="Line 26"/>
            <p:cNvSpPr>
              <a:spLocks noChangeShapeType="1"/>
            </p:cNvSpPr>
            <p:nvPr/>
          </p:nvSpPr>
          <p:spPr bwMode="auto">
            <a:xfrm>
              <a:off x="2016" y="3888"/>
              <a:ext cx="336" cy="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93210" name="Rectangle 34"/>
            <p:cNvSpPr>
              <a:spLocks noChangeArrowheads="1"/>
            </p:cNvSpPr>
            <p:nvPr/>
          </p:nvSpPr>
          <p:spPr bwMode="auto">
            <a:xfrm>
              <a:off x="1894" y="3696"/>
              <a:ext cx="6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smtClean="0">
                  <a:solidFill>
                    <a:srgbClr val="FFFFFF"/>
                  </a:solidFill>
                  <a:ea typeface="宋体" charset="0"/>
                  <a:cs typeface="宋体" charset="0"/>
                </a:rPr>
                <a:t>Caspase-8</a:t>
              </a:r>
            </a:p>
          </p:txBody>
        </p:sp>
      </p:grpSp>
      <p:grpSp>
        <p:nvGrpSpPr>
          <p:cNvPr id="8" name="Group 55"/>
          <p:cNvGrpSpPr>
            <a:grpSpLocks/>
          </p:cNvGrpSpPr>
          <p:nvPr/>
        </p:nvGrpSpPr>
        <p:grpSpPr bwMode="auto">
          <a:xfrm>
            <a:off x="3886200" y="5867400"/>
            <a:ext cx="3200400" cy="762000"/>
            <a:chOff x="2448" y="3696"/>
            <a:chExt cx="2016" cy="480"/>
          </a:xfrm>
        </p:grpSpPr>
        <p:sp>
          <p:nvSpPr>
            <p:cNvPr id="93202" name="Text Box 29"/>
            <p:cNvSpPr txBox="1">
              <a:spLocks noChangeArrowheads="1"/>
            </p:cNvSpPr>
            <p:nvPr/>
          </p:nvSpPr>
          <p:spPr bwMode="auto">
            <a:xfrm>
              <a:off x="3139" y="369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600" smtClean="0">
                  <a:solidFill>
                    <a:srgbClr val="FFFFFF"/>
                  </a:solidFill>
                  <a:ea typeface="宋体" charset="0"/>
                  <a:cs typeface="宋体" charset="0"/>
                </a:rPr>
                <a:t>BH3</a:t>
              </a:r>
            </a:p>
          </p:txBody>
        </p:sp>
        <p:grpSp>
          <p:nvGrpSpPr>
            <p:cNvPr id="93203" name="Group 53"/>
            <p:cNvGrpSpPr>
              <a:grpSpLocks/>
            </p:cNvGrpSpPr>
            <p:nvPr/>
          </p:nvGrpSpPr>
          <p:grpSpPr bwMode="auto">
            <a:xfrm>
              <a:off x="2448" y="3744"/>
              <a:ext cx="2016" cy="432"/>
              <a:chOff x="2448" y="3744"/>
              <a:chExt cx="2016" cy="432"/>
            </a:xfrm>
          </p:grpSpPr>
          <p:sp>
            <p:nvSpPr>
              <p:cNvPr id="93204" name="Rectangle 27"/>
              <p:cNvSpPr>
                <a:spLocks noChangeArrowheads="1"/>
              </p:cNvSpPr>
              <p:nvPr/>
            </p:nvSpPr>
            <p:spPr bwMode="auto">
              <a:xfrm>
                <a:off x="3072" y="3888"/>
                <a:ext cx="1392" cy="48"/>
              </a:xfrm>
              <a:prstGeom prst="rect">
                <a:avLst/>
              </a:prstGeom>
              <a:solidFill>
                <a:schemeClr val="bg1"/>
              </a:solidFill>
              <a:ln w="9525">
                <a:solidFill>
                  <a:schemeClr val="tx1"/>
                </a:solidFill>
                <a:miter lim="800000"/>
                <a:headEnd/>
                <a:tailEnd/>
              </a:ln>
            </p:spPr>
            <p:txBody>
              <a:bodyPr wrap="none" anchor="ctr"/>
              <a:lstStyle/>
              <a:p>
                <a:endParaRPr lang="en-US" smtClean="0">
                  <a:solidFill>
                    <a:srgbClr val="000000"/>
                  </a:solidFill>
                </a:endParaRPr>
              </a:p>
            </p:txBody>
          </p:sp>
          <p:sp>
            <p:nvSpPr>
              <p:cNvPr id="93205" name="Rectangle 28"/>
              <p:cNvSpPr>
                <a:spLocks noChangeArrowheads="1"/>
              </p:cNvSpPr>
              <p:nvPr/>
            </p:nvSpPr>
            <p:spPr bwMode="auto">
              <a:xfrm>
                <a:off x="3216" y="3888"/>
                <a:ext cx="192" cy="48"/>
              </a:xfrm>
              <a:prstGeom prst="rect">
                <a:avLst/>
              </a:prstGeom>
              <a:solidFill>
                <a:schemeClr val="accent1"/>
              </a:solidFill>
              <a:ln w="9525">
                <a:solidFill>
                  <a:schemeClr val="tx1"/>
                </a:solidFill>
                <a:miter lim="800000"/>
                <a:headEnd/>
                <a:tailEnd/>
              </a:ln>
            </p:spPr>
            <p:txBody>
              <a:bodyPr wrap="none" anchor="ctr"/>
              <a:lstStyle/>
              <a:p>
                <a:endParaRPr lang="en-US" smtClean="0">
                  <a:solidFill>
                    <a:srgbClr val="000000"/>
                  </a:solidFill>
                </a:endParaRPr>
              </a:p>
            </p:txBody>
          </p:sp>
          <p:sp>
            <p:nvSpPr>
              <p:cNvPr id="93206" name="Rectangle 31"/>
              <p:cNvSpPr>
                <a:spLocks noChangeArrowheads="1"/>
              </p:cNvSpPr>
              <p:nvPr/>
            </p:nvSpPr>
            <p:spPr bwMode="auto">
              <a:xfrm>
                <a:off x="2448" y="3888"/>
                <a:ext cx="384" cy="48"/>
              </a:xfrm>
              <a:prstGeom prst="rect">
                <a:avLst/>
              </a:prstGeom>
              <a:solidFill>
                <a:schemeClr val="bg1"/>
              </a:solidFill>
              <a:ln w="9525">
                <a:solidFill>
                  <a:schemeClr val="tx1"/>
                </a:solidFill>
                <a:miter lim="800000"/>
                <a:headEnd/>
                <a:tailEnd/>
              </a:ln>
            </p:spPr>
            <p:txBody>
              <a:bodyPr wrap="none" anchor="ctr"/>
              <a:lstStyle/>
              <a:p>
                <a:endParaRPr lang="en-US" smtClean="0">
                  <a:solidFill>
                    <a:srgbClr val="000000"/>
                  </a:solidFill>
                </a:endParaRPr>
              </a:p>
            </p:txBody>
          </p:sp>
          <p:sp>
            <p:nvSpPr>
              <p:cNvPr id="93207" name="Text Box 32"/>
              <p:cNvSpPr txBox="1">
                <a:spLocks noChangeArrowheads="1"/>
              </p:cNvSpPr>
              <p:nvPr/>
            </p:nvSpPr>
            <p:spPr bwMode="auto">
              <a:xfrm>
                <a:off x="2832" y="374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mtClean="0">
                    <a:solidFill>
                      <a:srgbClr val="FFFFFF"/>
                    </a:solidFill>
                    <a:ea typeface="宋体" charset="0"/>
                    <a:cs typeface="宋体" charset="0"/>
                  </a:rPr>
                  <a:t>+</a:t>
                </a:r>
              </a:p>
            </p:txBody>
          </p:sp>
          <p:sp>
            <p:nvSpPr>
              <p:cNvPr id="93208" name="Rectangle 36"/>
              <p:cNvSpPr>
                <a:spLocks noChangeArrowheads="1"/>
              </p:cNvSpPr>
              <p:nvPr/>
            </p:nvSpPr>
            <p:spPr bwMode="auto">
              <a:xfrm>
                <a:off x="3648" y="3945"/>
                <a:ext cx="3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smtClean="0">
                    <a:solidFill>
                      <a:srgbClr val="FFFFFF"/>
                    </a:solidFill>
                    <a:ea typeface="宋体" charset="0"/>
                    <a:cs typeface="宋体" charset="0"/>
                  </a:rPr>
                  <a:t>tBid</a:t>
                </a:r>
              </a:p>
            </p:txBody>
          </p:sp>
        </p:grpSp>
      </p:grpSp>
      <p:grpSp>
        <p:nvGrpSpPr>
          <p:cNvPr id="10" name="Group 51"/>
          <p:cNvGrpSpPr>
            <a:grpSpLocks/>
          </p:cNvGrpSpPr>
          <p:nvPr/>
        </p:nvGrpSpPr>
        <p:grpSpPr bwMode="auto">
          <a:xfrm>
            <a:off x="152400" y="5867400"/>
            <a:ext cx="2819400" cy="990600"/>
            <a:chOff x="96" y="3696"/>
            <a:chExt cx="1776" cy="624"/>
          </a:xfrm>
        </p:grpSpPr>
        <p:sp>
          <p:nvSpPr>
            <p:cNvPr id="93196" name="Rectangle 21"/>
            <p:cNvSpPr>
              <a:spLocks noChangeArrowheads="1"/>
            </p:cNvSpPr>
            <p:nvPr/>
          </p:nvSpPr>
          <p:spPr bwMode="auto">
            <a:xfrm>
              <a:off x="96" y="3888"/>
              <a:ext cx="1776" cy="48"/>
            </a:xfrm>
            <a:prstGeom prst="rect">
              <a:avLst/>
            </a:prstGeom>
            <a:solidFill>
              <a:schemeClr val="bg1"/>
            </a:solidFill>
            <a:ln w="9525">
              <a:solidFill>
                <a:schemeClr val="tx1"/>
              </a:solidFill>
              <a:miter lim="800000"/>
              <a:headEnd/>
              <a:tailEnd/>
            </a:ln>
          </p:spPr>
          <p:txBody>
            <a:bodyPr wrap="none" anchor="ctr"/>
            <a:lstStyle/>
            <a:p>
              <a:endParaRPr lang="en-US" smtClean="0">
                <a:solidFill>
                  <a:srgbClr val="000000"/>
                </a:solidFill>
              </a:endParaRPr>
            </a:p>
          </p:txBody>
        </p:sp>
        <p:sp>
          <p:nvSpPr>
            <p:cNvPr id="93197" name="Rectangle 22"/>
            <p:cNvSpPr>
              <a:spLocks noChangeArrowheads="1"/>
            </p:cNvSpPr>
            <p:nvPr/>
          </p:nvSpPr>
          <p:spPr bwMode="auto">
            <a:xfrm>
              <a:off x="624" y="3888"/>
              <a:ext cx="192" cy="48"/>
            </a:xfrm>
            <a:prstGeom prst="rect">
              <a:avLst/>
            </a:prstGeom>
            <a:solidFill>
              <a:schemeClr val="accent1"/>
            </a:solidFill>
            <a:ln w="9525">
              <a:solidFill>
                <a:schemeClr val="tx1"/>
              </a:solidFill>
              <a:miter lim="800000"/>
              <a:headEnd/>
              <a:tailEnd/>
            </a:ln>
          </p:spPr>
          <p:txBody>
            <a:bodyPr wrap="none" anchor="ctr"/>
            <a:lstStyle/>
            <a:p>
              <a:endParaRPr lang="en-US" smtClean="0">
                <a:solidFill>
                  <a:srgbClr val="000000"/>
                </a:solidFill>
              </a:endParaRPr>
            </a:p>
          </p:txBody>
        </p:sp>
        <p:sp>
          <p:nvSpPr>
            <p:cNvPr id="93198" name="Text Box 23"/>
            <p:cNvSpPr txBox="1">
              <a:spLocks noChangeArrowheads="1"/>
            </p:cNvSpPr>
            <p:nvPr/>
          </p:nvSpPr>
          <p:spPr bwMode="auto">
            <a:xfrm>
              <a:off x="547" y="3696"/>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600" smtClean="0">
                  <a:solidFill>
                    <a:srgbClr val="FFFFFF"/>
                  </a:solidFill>
                  <a:ea typeface="宋体" charset="0"/>
                  <a:cs typeface="宋体" charset="0"/>
                </a:rPr>
                <a:t>BH3</a:t>
              </a:r>
            </a:p>
          </p:txBody>
        </p:sp>
        <p:sp>
          <p:nvSpPr>
            <p:cNvPr id="93199" name="Line 25"/>
            <p:cNvSpPr>
              <a:spLocks noChangeShapeType="1"/>
            </p:cNvSpPr>
            <p:nvPr/>
          </p:nvSpPr>
          <p:spPr bwMode="auto">
            <a:xfrm>
              <a:off x="480" y="3792"/>
              <a:ext cx="0" cy="96"/>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93200" name="Rectangle 35"/>
            <p:cNvSpPr>
              <a:spLocks noChangeArrowheads="1"/>
            </p:cNvSpPr>
            <p:nvPr/>
          </p:nvSpPr>
          <p:spPr bwMode="auto">
            <a:xfrm>
              <a:off x="528" y="3936"/>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smtClean="0">
                  <a:solidFill>
                    <a:srgbClr val="FFFFFF"/>
                  </a:solidFill>
                  <a:ea typeface="宋体" charset="0"/>
                  <a:cs typeface="宋体" charset="0"/>
                </a:rPr>
                <a:t>Bid</a:t>
              </a:r>
            </a:p>
          </p:txBody>
        </p:sp>
        <p:sp>
          <p:nvSpPr>
            <p:cNvPr id="93201" name="Rectangle 47"/>
            <p:cNvSpPr>
              <a:spLocks noChangeArrowheads="1"/>
            </p:cNvSpPr>
            <p:nvPr/>
          </p:nvSpPr>
          <p:spPr bwMode="auto">
            <a:xfrm>
              <a:off x="144" y="4089"/>
              <a:ext cx="1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smtClean="0">
                  <a:solidFill>
                    <a:srgbClr val="FFFF00"/>
                  </a:solidFill>
                  <a:ea typeface="宋体" charset="0"/>
                  <a:cs typeface="宋体" charset="0"/>
                </a:rPr>
                <a:t>   </a:t>
              </a:r>
              <a:r>
                <a:rPr lang="en-US" altLang="zh-CN" sz="1800" smtClean="0">
                  <a:solidFill>
                    <a:srgbClr val="FFFF00"/>
                  </a:solidFill>
                  <a:ea typeface="宋体" charset="0"/>
                  <a:cs typeface="宋体" charset="0"/>
                </a:rPr>
                <a:t>A cytoplasm protein</a:t>
              </a:r>
            </a:p>
          </p:txBody>
        </p:sp>
      </p:grpSp>
      <p:sp>
        <p:nvSpPr>
          <p:cNvPr id="93195" name="Rectangle 56"/>
          <p:cNvSpPr>
            <a:spLocks noChangeArrowheads="1"/>
          </p:cNvSpPr>
          <p:nvPr/>
        </p:nvSpPr>
        <p:spPr bwMode="auto">
          <a:xfrm>
            <a:off x="6705600" y="6553200"/>
            <a:ext cx="2590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smtClean="0">
                <a:solidFill>
                  <a:srgbClr val="FFFFFF"/>
                </a:solidFill>
                <a:ea typeface="宋体" charset="0"/>
                <a:cs typeface="宋体" charset="0"/>
              </a:rPr>
              <a:t>Adapted from Luo  et al. Cell 1998</a:t>
            </a:r>
          </a:p>
        </p:txBody>
      </p:sp>
    </p:spTree>
    <p:extLst>
      <p:ext uri="{BB962C8B-B14F-4D97-AF65-F5344CB8AC3E}">
        <p14:creationId xmlns:p14="http://schemas.microsoft.com/office/powerpoint/2010/main" val="6665187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53"/>
                                        </p:tgtEl>
                                        <p:attrNameLst>
                                          <p:attrName>style.visibility</p:attrName>
                                        </p:attrNameLst>
                                      </p:cBhvr>
                                      <p:to>
                                        <p:strVal val="visible"/>
                                      </p:to>
                                    </p:set>
                                  </p:childTnLst>
                                  <p:subTnLst>
                                    <p:set>
                                      <p:cBhvr override="childStyle">
                                        <p:cTn dur="1" fill="hold" display="0" masterRel="nextClick" afterEffect="1"/>
                                        <p:tgtEl>
                                          <p:spTgt spid="1745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7424"/>
                                        </p:tgtEl>
                                        <p:attrNameLst>
                                          <p:attrName>style.visibility</p:attrName>
                                        </p:attrNameLst>
                                      </p:cBhvr>
                                      <p:to>
                                        <p:strVal val="visible"/>
                                      </p:to>
                                    </p:set>
                                    <p:anim calcmode="lin" valueType="num">
                                      <p:cBhvr additive="base">
                                        <p:cTn id="23" dur="500" fill="hold"/>
                                        <p:tgtEl>
                                          <p:spTgt spid="17424"/>
                                        </p:tgtEl>
                                        <p:attrNameLst>
                                          <p:attrName>ppt_x</p:attrName>
                                        </p:attrNameLst>
                                      </p:cBhvr>
                                      <p:tavLst>
                                        <p:tav tm="0">
                                          <p:val>
                                            <p:strVal val="1+#ppt_w/2"/>
                                          </p:val>
                                        </p:tav>
                                        <p:tav tm="100000">
                                          <p:val>
                                            <p:strVal val="#ppt_x"/>
                                          </p:val>
                                        </p:tav>
                                      </p:tavLst>
                                    </p:anim>
                                    <p:anim calcmode="lin" valueType="num">
                                      <p:cBhvr additive="base">
                                        <p:cTn id="24" dur="500" fill="hold"/>
                                        <p:tgtEl>
                                          <p:spTgt spid="1742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4" grpId="0" autoUpdateAnimBg="0"/>
      <p:bldP spid="1745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a:xfrm>
            <a:off x="685800" y="76200"/>
            <a:ext cx="7696200" cy="762000"/>
          </a:xfrm>
        </p:spPr>
        <p:txBody>
          <a:bodyPr/>
          <a:lstStyle/>
          <a:p>
            <a:r>
              <a:rPr lang="en-US" altLang="zh-CN" sz="3600" b="1">
                <a:solidFill>
                  <a:srgbClr val="FFFF00"/>
                </a:solidFill>
                <a:latin typeface="Times" charset="0"/>
                <a:ea typeface="宋体" charset="0"/>
                <a:cs typeface="宋体" charset="0"/>
              </a:rPr>
              <a:t>Two Parallel FAS Death Pathways</a:t>
            </a:r>
            <a:endParaRPr lang="en-US" altLang="zh-CN">
              <a:solidFill>
                <a:srgbClr val="FFFF00"/>
              </a:solidFill>
              <a:latin typeface="Times" charset="0"/>
              <a:ea typeface="宋体" charset="0"/>
              <a:cs typeface="宋体" charset="0"/>
            </a:endParaRPr>
          </a:p>
        </p:txBody>
      </p:sp>
      <p:pic>
        <p:nvPicPr>
          <p:cNvPr id="9523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950913"/>
            <a:ext cx="6477000" cy="575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5" name="Rectangle 5"/>
          <p:cNvSpPr>
            <a:spLocks noChangeArrowheads="1"/>
          </p:cNvSpPr>
          <p:nvPr/>
        </p:nvSpPr>
        <p:spPr bwMode="auto">
          <a:xfrm>
            <a:off x="7431088" y="6423025"/>
            <a:ext cx="1633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smtClean="0">
                <a:solidFill>
                  <a:srgbClr val="FFFF00"/>
                </a:solidFill>
                <a:ea typeface="宋体" charset="0"/>
                <a:cs typeface="宋体" charset="0"/>
              </a:rPr>
              <a:t>Adapted from Gross et al.</a:t>
            </a:r>
          </a:p>
          <a:p>
            <a:r>
              <a:rPr lang="en-US" altLang="zh-CN" sz="1000" smtClean="0">
                <a:solidFill>
                  <a:srgbClr val="FFFF00"/>
                </a:solidFill>
                <a:ea typeface="宋体" charset="0"/>
                <a:cs typeface="宋体" charset="0"/>
              </a:rPr>
              <a:t>Gene &amp; Development 1999</a:t>
            </a:r>
          </a:p>
        </p:txBody>
      </p:sp>
    </p:spTree>
    <p:extLst>
      <p:ext uri="{BB962C8B-B14F-4D97-AF65-F5344CB8AC3E}">
        <p14:creationId xmlns:p14="http://schemas.microsoft.com/office/powerpoint/2010/main" val="373937460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39800"/>
            <a:ext cx="7543800" cy="576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2" name="Text Box 3"/>
          <p:cNvSpPr txBox="1">
            <a:spLocks noChangeArrowheads="1"/>
          </p:cNvSpPr>
          <p:nvPr/>
        </p:nvSpPr>
        <p:spPr bwMode="auto">
          <a:xfrm>
            <a:off x="152400" y="182563"/>
            <a:ext cx="8807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2800" smtClean="0">
                <a:solidFill>
                  <a:srgbClr val="FFFF00"/>
                </a:solidFill>
                <a:ea typeface="宋体" charset="0"/>
                <a:cs typeface="宋体" charset="0"/>
              </a:rPr>
              <a:t>Death Pathways Induced by Growth Factor Deprivation </a:t>
            </a:r>
          </a:p>
        </p:txBody>
      </p:sp>
      <p:sp>
        <p:nvSpPr>
          <p:cNvPr id="97283" name="Text Box 4"/>
          <p:cNvSpPr txBox="1">
            <a:spLocks noChangeArrowheads="1"/>
          </p:cNvSpPr>
          <p:nvPr/>
        </p:nvSpPr>
        <p:spPr bwMode="auto">
          <a:xfrm>
            <a:off x="7086600" y="6324600"/>
            <a:ext cx="192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200" smtClean="0">
                <a:solidFill>
                  <a:srgbClr val="FFFF00"/>
                </a:solidFill>
                <a:ea typeface="宋体" charset="0"/>
                <a:cs typeface="宋体" charset="0"/>
              </a:rPr>
              <a:t>Adapted from Gross et al.</a:t>
            </a:r>
          </a:p>
          <a:p>
            <a:r>
              <a:rPr lang="en-US" altLang="zh-CN" sz="1200" smtClean="0">
                <a:solidFill>
                  <a:srgbClr val="FFFF00"/>
                </a:solidFill>
                <a:ea typeface="宋体" charset="0"/>
                <a:cs typeface="宋体" charset="0"/>
              </a:rPr>
              <a:t>Gene &amp; Development 1999</a:t>
            </a:r>
          </a:p>
        </p:txBody>
      </p:sp>
    </p:spTree>
    <p:extLst>
      <p:ext uri="{BB962C8B-B14F-4D97-AF65-F5344CB8AC3E}">
        <p14:creationId xmlns:p14="http://schemas.microsoft.com/office/powerpoint/2010/main" val="23169429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ext Box 2"/>
          <p:cNvSpPr txBox="1">
            <a:spLocks noChangeArrowheads="1"/>
          </p:cNvSpPr>
          <p:nvPr/>
        </p:nvSpPr>
        <p:spPr bwMode="auto">
          <a:xfrm>
            <a:off x="427038" y="304800"/>
            <a:ext cx="8412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2800" b="1" smtClean="0">
                <a:solidFill>
                  <a:srgbClr val="FFFF00"/>
                </a:solidFill>
                <a:ea typeface="宋体" charset="0"/>
                <a:cs typeface="宋体" charset="0"/>
              </a:rPr>
              <a:t>Cytochrome c release is sufficient to induce apoptosis?</a:t>
            </a:r>
          </a:p>
        </p:txBody>
      </p:sp>
      <p:sp>
        <p:nvSpPr>
          <p:cNvPr id="104451" name="Rectangle 3"/>
          <p:cNvSpPr>
            <a:spLocks noChangeArrowheads="1"/>
          </p:cNvSpPr>
          <p:nvPr/>
        </p:nvSpPr>
        <p:spPr bwMode="auto">
          <a:xfrm>
            <a:off x="609600" y="1447800"/>
            <a:ext cx="8328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mtClean="0">
                <a:solidFill>
                  <a:srgbClr val="FFFFFF"/>
                </a:solidFill>
                <a:ea typeface="宋体" charset="0"/>
                <a:cs typeface="宋体" charset="0"/>
              </a:rPr>
              <a:t>Microinjection of Cytochrome C can not induce apoptosis in    </a:t>
            </a:r>
          </a:p>
          <a:p>
            <a:r>
              <a:rPr lang="en-US" altLang="zh-CN" smtClean="0">
                <a:solidFill>
                  <a:srgbClr val="FFFFFF"/>
                </a:solidFill>
                <a:ea typeface="宋体" charset="0"/>
                <a:cs typeface="宋体" charset="0"/>
              </a:rPr>
              <a:t>certain cell types</a:t>
            </a:r>
          </a:p>
        </p:txBody>
      </p:sp>
    </p:spTree>
    <p:extLst>
      <p:ext uri="{BB962C8B-B14F-4D97-AF65-F5344CB8AC3E}">
        <p14:creationId xmlns:p14="http://schemas.microsoft.com/office/powerpoint/2010/main" val="34106920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152400"/>
            <a:ext cx="8229600" cy="914400"/>
          </a:xfrm>
        </p:spPr>
        <p:txBody>
          <a:bodyPr/>
          <a:lstStyle/>
          <a:p>
            <a:r>
              <a:rPr lang="en-US" altLang="zh-CN" sz="3600">
                <a:solidFill>
                  <a:schemeClr val="bg1"/>
                </a:solidFill>
                <a:latin typeface="Times" charset="0"/>
                <a:ea typeface="宋体" charset="0"/>
                <a:cs typeface="宋体" charset="0"/>
              </a:rPr>
              <a:t>Smac--</a:t>
            </a:r>
            <a:r>
              <a:rPr lang="en-US" altLang="zh-CN" sz="3600" u="sng">
                <a:solidFill>
                  <a:schemeClr val="bg1"/>
                </a:solidFill>
                <a:latin typeface="Times" charset="0"/>
                <a:ea typeface="宋体" charset="0"/>
                <a:cs typeface="宋体" charset="0"/>
              </a:rPr>
              <a:t>S</a:t>
            </a:r>
            <a:r>
              <a:rPr lang="en-US" altLang="zh-CN" sz="3600">
                <a:solidFill>
                  <a:schemeClr val="bg1"/>
                </a:solidFill>
                <a:latin typeface="Times" charset="0"/>
                <a:ea typeface="宋体" charset="0"/>
                <a:cs typeface="宋体" charset="0"/>
              </a:rPr>
              <a:t>econd </a:t>
            </a:r>
            <a:r>
              <a:rPr lang="en-US" altLang="zh-CN" sz="3600" u="sng">
                <a:solidFill>
                  <a:schemeClr val="bg1"/>
                </a:solidFill>
                <a:latin typeface="Times" charset="0"/>
                <a:ea typeface="宋体" charset="0"/>
                <a:cs typeface="宋体" charset="0"/>
              </a:rPr>
              <a:t>M</a:t>
            </a:r>
            <a:r>
              <a:rPr lang="en-US" altLang="zh-CN" sz="3600">
                <a:solidFill>
                  <a:schemeClr val="bg1"/>
                </a:solidFill>
                <a:latin typeface="Times" charset="0"/>
                <a:ea typeface="宋体" charset="0"/>
                <a:cs typeface="宋体" charset="0"/>
              </a:rPr>
              <a:t>itochondria Derived </a:t>
            </a:r>
            <a:r>
              <a:rPr lang="en-US" altLang="zh-CN" sz="3600" u="sng">
                <a:solidFill>
                  <a:schemeClr val="bg1"/>
                </a:solidFill>
                <a:latin typeface="Times" charset="0"/>
                <a:ea typeface="宋体" charset="0"/>
                <a:cs typeface="宋体" charset="0"/>
              </a:rPr>
              <a:t>A</a:t>
            </a:r>
            <a:r>
              <a:rPr lang="en-US" altLang="zh-CN" sz="3600">
                <a:solidFill>
                  <a:schemeClr val="bg1"/>
                </a:solidFill>
                <a:latin typeface="Times" charset="0"/>
                <a:ea typeface="宋体" charset="0"/>
                <a:cs typeface="宋体" charset="0"/>
              </a:rPr>
              <a:t>ctivator of </a:t>
            </a:r>
            <a:r>
              <a:rPr lang="en-US" altLang="zh-CN" sz="3600" u="sng">
                <a:solidFill>
                  <a:schemeClr val="bg1"/>
                </a:solidFill>
                <a:latin typeface="Times" charset="0"/>
                <a:ea typeface="宋体" charset="0"/>
                <a:cs typeface="宋体" charset="0"/>
              </a:rPr>
              <a:t>C</a:t>
            </a:r>
            <a:r>
              <a:rPr lang="en-US" altLang="zh-CN" sz="3600">
                <a:solidFill>
                  <a:schemeClr val="bg1"/>
                </a:solidFill>
                <a:latin typeface="Times" charset="0"/>
                <a:ea typeface="宋体" charset="0"/>
                <a:cs typeface="宋体" charset="0"/>
              </a:rPr>
              <a:t>aspases</a:t>
            </a:r>
            <a:endParaRPr lang="en-US" altLang="zh-CN">
              <a:latin typeface="Times" charset="0"/>
              <a:ea typeface="宋体" charset="0"/>
              <a:cs typeface="宋体" charset="0"/>
            </a:endParaRPr>
          </a:p>
        </p:txBody>
      </p:sp>
      <p:sp>
        <p:nvSpPr>
          <p:cNvPr id="19461" name="Text Box 5"/>
          <p:cNvSpPr txBox="1">
            <a:spLocks noChangeArrowheads="1"/>
          </p:cNvSpPr>
          <p:nvPr/>
        </p:nvSpPr>
        <p:spPr bwMode="auto">
          <a:xfrm>
            <a:off x="609600" y="1524000"/>
            <a:ext cx="7635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zh-CN" altLang="en-US" smtClean="0">
                <a:solidFill>
                  <a:srgbClr val="FFFFFF"/>
                </a:solidFill>
                <a:ea typeface="宋体" charset="0"/>
                <a:cs typeface="宋体" charset="0"/>
              </a:rPr>
              <a:t> </a:t>
            </a:r>
            <a:r>
              <a:rPr lang="en-US" altLang="zh-CN" smtClean="0">
                <a:solidFill>
                  <a:srgbClr val="FFFFFF"/>
                </a:solidFill>
                <a:ea typeface="宋体" charset="0"/>
                <a:cs typeface="宋体" charset="0"/>
              </a:rPr>
              <a:t>Hela S100 prepared with buffer containing detergents   </a:t>
            </a:r>
          </a:p>
          <a:p>
            <a:r>
              <a:rPr lang="en-US" altLang="zh-CN" smtClean="0">
                <a:solidFill>
                  <a:srgbClr val="FFFFFF"/>
                </a:solidFill>
                <a:ea typeface="宋体" charset="0"/>
                <a:cs typeface="宋体" charset="0"/>
              </a:rPr>
              <a:t> is more active in activating caspases</a:t>
            </a:r>
          </a:p>
        </p:txBody>
      </p:sp>
      <p:grpSp>
        <p:nvGrpSpPr>
          <p:cNvPr id="2" name="Group 19"/>
          <p:cNvGrpSpPr>
            <a:grpSpLocks/>
          </p:cNvGrpSpPr>
          <p:nvPr/>
        </p:nvGrpSpPr>
        <p:grpSpPr bwMode="auto">
          <a:xfrm>
            <a:off x="685800" y="3124200"/>
            <a:ext cx="3810000" cy="3505200"/>
            <a:chOff x="432" y="1968"/>
            <a:chExt cx="2400" cy="2208"/>
          </a:xfrm>
        </p:grpSpPr>
        <p:pic>
          <p:nvPicPr>
            <p:cNvPr id="1013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968"/>
              <a:ext cx="1461" cy="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4" name="Text Box 7"/>
            <p:cNvSpPr txBox="1">
              <a:spLocks noChangeArrowheads="1"/>
            </p:cNvSpPr>
            <p:nvPr/>
          </p:nvSpPr>
          <p:spPr bwMode="auto">
            <a:xfrm>
              <a:off x="1858" y="3292"/>
              <a:ext cx="8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600" smtClean="0">
                  <a:solidFill>
                    <a:srgbClr val="FFFF00"/>
                  </a:solidFill>
                  <a:ea typeface="宋体" charset="0"/>
                  <a:cs typeface="宋体" charset="0"/>
                </a:rPr>
                <a:t>Pro-caspase-3</a:t>
              </a:r>
            </a:p>
          </p:txBody>
        </p:sp>
        <p:sp>
          <p:nvSpPr>
            <p:cNvPr id="101395" name="Text Box 8"/>
            <p:cNvSpPr txBox="1">
              <a:spLocks noChangeArrowheads="1"/>
            </p:cNvSpPr>
            <p:nvPr/>
          </p:nvSpPr>
          <p:spPr bwMode="auto">
            <a:xfrm>
              <a:off x="1954" y="3762"/>
              <a:ext cx="87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1600" smtClean="0">
                  <a:solidFill>
                    <a:srgbClr val="FFFF00"/>
                  </a:solidFill>
                  <a:ea typeface="宋体" charset="0"/>
                  <a:cs typeface="宋体" charset="0"/>
                </a:rPr>
                <a:t>Cleaved products</a:t>
              </a:r>
            </a:p>
          </p:txBody>
        </p:sp>
        <p:sp>
          <p:nvSpPr>
            <p:cNvPr id="101396" name="AutoShape 9"/>
            <p:cNvSpPr>
              <a:spLocks/>
            </p:cNvSpPr>
            <p:nvPr/>
          </p:nvSpPr>
          <p:spPr bwMode="auto">
            <a:xfrm>
              <a:off x="1920" y="3840"/>
              <a:ext cx="48" cy="240"/>
            </a:xfrm>
            <a:prstGeom prst="rightBrace">
              <a:avLst>
                <a:gd name="adj1" fmla="val 41667"/>
                <a:gd name="adj2" fmla="val 50000"/>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mtClean="0">
                <a:solidFill>
                  <a:srgbClr val="FFFF00"/>
                </a:solidFill>
                <a:ea typeface="宋体" charset="0"/>
                <a:cs typeface="宋体" charset="0"/>
              </a:endParaRPr>
            </a:p>
          </p:txBody>
        </p:sp>
      </p:grpSp>
      <p:sp>
        <p:nvSpPr>
          <p:cNvPr id="19466" name="Text Box 10"/>
          <p:cNvSpPr txBox="1">
            <a:spLocks noChangeArrowheads="1"/>
          </p:cNvSpPr>
          <p:nvPr/>
        </p:nvSpPr>
        <p:spPr bwMode="auto">
          <a:xfrm>
            <a:off x="5157788" y="3040063"/>
            <a:ext cx="3232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zh-CN" altLang="en-US" sz="1800" smtClean="0">
                <a:solidFill>
                  <a:srgbClr val="FFFF00"/>
                </a:solidFill>
                <a:ea typeface="宋体" charset="0"/>
                <a:cs typeface="宋体" charset="0"/>
              </a:rPr>
              <a:t>                     </a:t>
            </a:r>
            <a:r>
              <a:rPr lang="en-US" altLang="zh-CN" sz="1800" smtClean="0">
                <a:solidFill>
                  <a:srgbClr val="FFFF00"/>
                </a:solidFill>
                <a:ea typeface="宋体" charset="0"/>
                <a:cs typeface="宋体" charset="0"/>
              </a:rPr>
              <a:t>SME </a:t>
            </a:r>
          </a:p>
          <a:p>
            <a:r>
              <a:rPr lang="en-US" altLang="zh-CN" sz="1800" smtClean="0">
                <a:solidFill>
                  <a:srgbClr val="FFFF00"/>
                </a:solidFill>
                <a:ea typeface="宋体" charset="0"/>
                <a:cs typeface="宋体" charset="0"/>
              </a:rPr>
              <a:t>(solubilized membrane extract)</a:t>
            </a:r>
          </a:p>
        </p:txBody>
      </p:sp>
      <p:grpSp>
        <p:nvGrpSpPr>
          <p:cNvPr id="3" name="Group 17"/>
          <p:cNvGrpSpPr>
            <a:grpSpLocks/>
          </p:cNvGrpSpPr>
          <p:nvPr/>
        </p:nvGrpSpPr>
        <p:grpSpPr bwMode="auto">
          <a:xfrm>
            <a:off x="6705600" y="3733800"/>
            <a:ext cx="0" cy="1524000"/>
            <a:chOff x="4224" y="2352"/>
            <a:chExt cx="0" cy="960"/>
          </a:xfrm>
        </p:grpSpPr>
        <p:sp>
          <p:nvSpPr>
            <p:cNvPr id="101388" name="Line 11"/>
            <p:cNvSpPr>
              <a:spLocks noChangeShapeType="1"/>
            </p:cNvSpPr>
            <p:nvPr/>
          </p:nvSpPr>
          <p:spPr bwMode="auto">
            <a:xfrm>
              <a:off x="4224" y="2352"/>
              <a:ext cx="0" cy="192"/>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01389" name="Line 12"/>
            <p:cNvSpPr>
              <a:spLocks noChangeShapeType="1"/>
            </p:cNvSpPr>
            <p:nvPr/>
          </p:nvSpPr>
          <p:spPr bwMode="auto">
            <a:xfrm>
              <a:off x="4224" y="2544"/>
              <a:ext cx="0" cy="192"/>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01390" name="Line 13"/>
            <p:cNvSpPr>
              <a:spLocks noChangeShapeType="1"/>
            </p:cNvSpPr>
            <p:nvPr/>
          </p:nvSpPr>
          <p:spPr bwMode="auto">
            <a:xfrm>
              <a:off x="4224" y="2736"/>
              <a:ext cx="0" cy="192"/>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01391" name="Line 14"/>
            <p:cNvSpPr>
              <a:spLocks noChangeShapeType="1"/>
            </p:cNvSpPr>
            <p:nvPr/>
          </p:nvSpPr>
          <p:spPr bwMode="auto">
            <a:xfrm>
              <a:off x="4224" y="2928"/>
              <a:ext cx="0" cy="192"/>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sp>
          <p:nvSpPr>
            <p:cNvPr id="101392" name="Line 15"/>
            <p:cNvSpPr>
              <a:spLocks noChangeShapeType="1"/>
            </p:cNvSpPr>
            <p:nvPr/>
          </p:nvSpPr>
          <p:spPr bwMode="auto">
            <a:xfrm>
              <a:off x="4224" y="3120"/>
              <a:ext cx="0" cy="192"/>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grpSp>
      <p:sp>
        <p:nvSpPr>
          <p:cNvPr id="19472" name="Rectangle 16"/>
          <p:cNvSpPr>
            <a:spLocks noChangeArrowheads="1"/>
          </p:cNvSpPr>
          <p:nvPr/>
        </p:nvSpPr>
        <p:spPr bwMode="auto">
          <a:xfrm>
            <a:off x="5486400" y="5410200"/>
            <a:ext cx="242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800" smtClean="0">
                <a:solidFill>
                  <a:srgbClr val="FFFF00"/>
                </a:solidFill>
                <a:ea typeface="宋体" charset="0"/>
                <a:cs typeface="宋体" charset="0"/>
              </a:rPr>
              <a:t> </a:t>
            </a:r>
            <a:r>
              <a:rPr lang="en-US" altLang="zh-CN" sz="1800" smtClean="0">
                <a:solidFill>
                  <a:srgbClr val="FF3300"/>
                </a:solidFill>
                <a:ea typeface="宋体" charset="0"/>
                <a:cs typeface="宋体" charset="0"/>
              </a:rPr>
              <a:t>SMAC</a:t>
            </a:r>
          </a:p>
          <a:p>
            <a:pPr algn="ctr"/>
            <a:r>
              <a:rPr lang="en-US" altLang="zh-CN" sz="1800" smtClean="0">
                <a:solidFill>
                  <a:srgbClr val="FF3300"/>
                </a:solidFill>
                <a:ea typeface="宋体" charset="0"/>
                <a:cs typeface="宋体" charset="0"/>
              </a:rPr>
              <a:t>(mitochondria protein)</a:t>
            </a:r>
          </a:p>
        </p:txBody>
      </p:sp>
      <p:sp>
        <p:nvSpPr>
          <p:cNvPr id="101383" name="Rectangle 18"/>
          <p:cNvSpPr>
            <a:spLocks noChangeArrowheads="1"/>
          </p:cNvSpPr>
          <p:nvPr/>
        </p:nvSpPr>
        <p:spPr bwMode="auto">
          <a:xfrm>
            <a:off x="6629400" y="6354763"/>
            <a:ext cx="2362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smtClean="0">
                <a:solidFill>
                  <a:srgbClr val="FFFFFF"/>
                </a:solidFill>
                <a:ea typeface="宋体" charset="0"/>
                <a:cs typeface="宋体" charset="0"/>
              </a:rPr>
              <a:t>Adapted from Du et al. Cell 2000</a:t>
            </a:r>
          </a:p>
        </p:txBody>
      </p:sp>
      <p:sp>
        <p:nvSpPr>
          <p:cNvPr id="19476" name="Rectangle 20"/>
          <p:cNvSpPr>
            <a:spLocks noChangeArrowheads="1"/>
          </p:cNvSpPr>
          <p:nvPr/>
        </p:nvSpPr>
        <p:spPr bwMode="auto">
          <a:xfrm>
            <a:off x="1871663" y="3124200"/>
            <a:ext cx="795337" cy="3505200"/>
          </a:xfrm>
          <a:prstGeom prst="rect">
            <a:avLst/>
          </a:prstGeom>
          <a:solidFill>
            <a:schemeClr val="accent2"/>
          </a:solidFill>
          <a:ln w="9525">
            <a:solidFill>
              <a:schemeClr val="accent2"/>
            </a:solidFill>
            <a:miter lim="800000"/>
            <a:headEnd/>
            <a:tailEnd/>
          </a:ln>
        </p:spPr>
        <p:txBody>
          <a:bodyPr wrap="none" anchor="ctr"/>
          <a:lstStyle/>
          <a:p>
            <a:endParaRPr lang="en-US" smtClean="0">
              <a:solidFill>
                <a:srgbClr val="000000"/>
              </a:solidFill>
            </a:endParaRPr>
          </a:p>
        </p:txBody>
      </p:sp>
      <p:grpSp>
        <p:nvGrpSpPr>
          <p:cNvPr id="4" name="Group 23"/>
          <p:cNvGrpSpPr>
            <a:grpSpLocks/>
          </p:cNvGrpSpPr>
          <p:nvPr/>
        </p:nvGrpSpPr>
        <p:grpSpPr bwMode="auto">
          <a:xfrm>
            <a:off x="3352800" y="4191000"/>
            <a:ext cx="3041650" cy="914400"/>
            <a:chOff x="2112" y="2640"/>
            <a:chExt cx="1916" cy="576"/>
          </a:xfrm>
        </p:grpSpPr>
        <p:sp>
          <p:nvSpPr>
            <p:cNvPr id="101386" name="Text Box 21"/>
            <p:cNvSpPr txBox="1">
              <a:spLocks noChangeArrowheads="1"/>
            </p:cNvSpPr>
            <p:nvPr/>
          </p:nvSpPr>
          <p:spPr bwMode="auto">
            <a:xfrm>
              <a:off x="3408" y="2640"/>
              <a:ext cx="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mtClean="0">
                  <a:solidFill>
                    <a:srgbClr val="FFFF00"/>
                  </a:solidFill>
                  <a:ea typeface="宋体" charset="0"/>
                  <a:cs typeface="宋体" charset="0"/>
                </a:rPr>
                <a:t>+S100</a:t>
              </a:r>
            </a:p>
          </p:txBody>
        </p:sp>
        <p:sp>
          <p:nvSpPr>
            <p:cNvPr id="101387" name="Line 22"/>
            <p:cNvSpPr>
              <a:spLocks noChangeShapeType="1"/>
            </p:cNvSpPr>
            <p:nvPr/>
          </p:nvSpPr>
          <p:spPr bwMode="auto">
            <a:xfrm flipH="1">
              <a:off x="2112" y="2832"/>
              <a:ext cx="1248" cy="384"/>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39307871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xit" presetSubtype="4" fill="hold" grpId="0" nodeType="clickEffect">
                                  <p:stCondLst>
                                    <p:cond delay="0"/>
                                  </p:stCondLst>
                                  <p:childTnLst>
                                    <p:anim calcmode="lin" valueType="num">
                                      <p:cBhvr additive="base">
                                        <p:cTn id="14" dur="500"/>
                                        <p:tgtEl>
                                          <p:spTgt spid="19476"/>
                                        </p:tgtEl>
                                        <p:attrNameLst>
                                          <p:attrName>ppt_x</p:attrName>
                                        </p:attrNameLst>
                                      </p:cBhvr>
                                      <p:tavLst>
                                        <p:tav tm="0">
                                          <p:val>
                                            <p:strVal val="ppt_x"/>
                                          </p:val>
                                        </p:tav>
                                        <p:tav tm="100000">
                                          <p:val>
                                            <p:strVal val="ppt_x"/>
                                          </p:val>
                                        </p:tav>
                                      </p:tavLst>
                                    </p:anim>
                                    <p:anim calcmode="lin" valueType="num">
                                      <p:cBhvr additive="base">
                                        <p:cTn id="15" dur="500"/>
                                        <p:tgtEl>
                                          <p:spTgt spid="19476"/>
                                        </p:tgtEl>
                                        <p:attrNameLst>
                                          <p:attrName>ppt_y</p:attrName>
                                        </p:attrNameLst>
                                      </p:cBhvr>
                                      <p:tavLst>
                                        <p:tav tm="0">
                                          <p:val>
                                            <p:strVal val="ppt_y"/>
                                          </p:val>
                                        </p:tav>
                                        <p:tav tm="100000">
                                          <p:val>
                                            <p:strVal val="1+ppt_h/2"/>
                                          </p:val>
                                        </p:tav>
                                      </p:tavLst>
                                    </p:anim>
                                    <p:set>
                                      <p:cBhvr>
                                        <p:cTn id="16" dur="1" fill="hold">
                                          <p:stCondLst>
                                            <p:cond delay="499"/>
                                          </p:stCondLst>
                                        </p:cTn>
                                        <p:tgtEl>
                                          <p:spTgt spid="19476"/>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46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94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9458"/>
                                        </p:tgtEl>
                                        <p:attrNameLst>
                                          <p:attrName>style.visibility</p:attrName>
                                        </p:attrNameLst>
                                      </p:cBhvr>
                                      <p:to>
                                        <p:strVal val="visible"/>
                                      </p:to>
                                    </p:set>
                                    <p:anim calcmode="lin" valueType="num">
                                      <p:cBhvr additive="base">
                                        <p:cTn id="37" dur="500" fill="hold"/>
                                        <p:tgtEl>
                                          <p:spTgt spid="19458"/>
                                        </p:tgtEl>
                                        <p:attrNameLst>
                                          <p:attrName>ppt_x</p:attrName>
                                        </p:attrNameLst>
                                      </p:cBhvr>
                                      <p:tavLst>
                                        <p:tav tm="0">
                                          <p:val>
                                            <p:strVal val="#ppt_x"/>
                                          </p:val>
                                        </p:tav>
                                        <p:tav tm="100000">
                                          <p:val>
                                            <p:strVal val="#ppt_x"/>
                                          </p:val>
                                        </p:tav>
                                      </p:tavLst>
                                    </p:anim>
                                    <p:anim calcmode="lin" valueType="num">
                                      <p:cBhvr additive="base">
                                        <p:cTn id="38" dur="500" fill="hold"/>
                                        <p:tgtEl>
                                          <p:spTgt spid="194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61" grpId="0" autoUpdateAnimBg="0"/>
      <p:bldP spid="19466" grpId="0" autoUpdateAnimBg="0"/>
      <p:bldP spid="19472" grpId="0" autoUpdateAnimBg="0"/>
      <p:bldP spid="194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838200" y="228600"/>
            <a:ext cx="7467600" cy="533400"/>
          </a:xfrm>
        </p:spPr>
        <p:txBody>
          <a:bodyPr/>
          <a:lstStyle/>
          <a:p>
            <a:r>
              <a:rPr lang="en-US" altLang="zh-CN" b="1">
                <a:solidFill>
                  <a:srgbClr val="FF3300"/>
                </a:solidFill>
                <a:latin typeface="Times" charset="0"/>
                <a:ea typeface="宋体" charset="0"/>
                <a:cs typeface="宋体" charset="0"/>
              </a:rPr>
              <a:t>SMAC and IAPs</a:t>
            </a:r>
            <a:endParaRPr lang="en-US" altLang="zh-CN">
              <a:latin typeface="Times" charset="0"/>
              <a:ea typeface="宋体" charset="0"/>
              <a:cs typeface="宋体" charset="0"/>
            </a:endParaRPr>
          </a:p>
        </p:txBody>
      </p:sp>
      <p:sp>
        <p:nvSpPr>
          <p:cNvPr id="21507" name="Rectangle 3"/>
          <p:cNvSpPr>
            <a:spLocks noGrp="1" noChangeArrowheads="1"/>
          </p:cNvSpPr>
          <p:nvPr>
            <p:ph type="body" idx="1"/>
          </p:nvPr>
        </p:nvSpPr>
        <p:spPr>
          <a:xfrm>
            <a:off x="609600" y="1219200"/>
            <a:ext cx="8305800" cy="5410200"/>
          </a:xfrm>
        </p:spPr>
        <p:txBody>
          <a:bodyPr/>
          <a:lstStyle/>
          <a:p>
            <a:r>
              <a:rPr lang="en-US" altLang="zh-CN" sz="3400" b="1">
                <a:solidFill>
                  <a:schemeClr val="bg1"/>
                </a:solidFill>
                <a:latin typeface="Times" charset="0"/>
                <a:ea typeface="宋体" charset="0"/>
                <a:cs typeface="宋体" charset="0"/>
              </a:rPr>
              <a:t>SMAC encodes a novel protein.</a:t>
            </a:r>
          </a:p>
          <a:p>
            <a:r>
              <a:rPr lang="en-US" altLang="zh-CN" sz="3400" b="1">
                <a:solidFill>
                  <a:schemeClr val="bg1"/>
                </a:solidFill>
                <a:latin typeface="Times" charset="0"/>
                <a:ea typeface="宋体" charset="0"/>
                <a:cs typeface="宋体" charset="0"/>
              </a:rPr>
              <a:t>SMAC interacts with IAP proteins</a:t>
            </a:r>
          </a:p>
          <a:p>
            <a:r>
              <a:rPr lang="en-US" altLang="zh-CN" sz="3400" b="1">
                <a:solidFill>
                  <a:schemeClr val="bg1"/>
                </a:solidFill>
                <a:latin typeface="Times" charset="0"/>
                <a:ea typeface="宋体" charset="0"/>
                <a:cs typeface="宋体" charset="0"/>
              </a:rPr>
              <a:t>Members of IAP family directly inhibit the activation and protease activities of caspases</a:t>
            </a:r>
          </a:p>
          <a:p>
            <a:r>
              <a:rPr lang="en-US" altLang="zh-CN" sz="3400" b="1">
                <a:solidFill>
                  <a:schemeClr val="bg1"/>
                </a:solidFill>
                <a:latin typeface="Times" charset="0"/>
                <a:ea typeface="宋体" charset="0"/>
                <a:cs typeface="宋体" charset="0"/>
              </a:rPr>
              <a:t>SMAC removes the inhibition of IAPs on caspases.</a:t>
            </a:r>
            <a:endParaRPr lang="en-US" altLang="zh-CN" sz="3400" b="1">
              <a:solidFill>
                <a:srgbClr val="FFFF00"/>
              </a:solidFill>
              <a:latin typeface="Times" charset="0"/>
              <a:ea typeface="宋体" charset="0"/>
              <a:cs typeface="宋体" charset="0"/>
            </a:endParaRPr>
          </a:p>
        </p:txBody>
      </p:sp>
    </p:spTree>
    <p:extLst>
      <p:ext uri="{BB962C8B-B14F-4D97-AF65-F5344CB8AC3E}">
        <p14:creationId xmlns:p14="http://schemas.microsoft.com/office/powerpoint/2010/main" val="1777990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990600" y="152400"/>
            <a:ext cx="7391400" cy="304800"/>
          </a:xfrm>
        </p:spPr>
        <p:txBody>
          <a:bodyPr/>
          <a:lstStyle/>
          <a:p>
            <a:r>
              <a:rPr lang="en-US" altLang="zh-CN" sz="4000" b="1">
                <a:solidFill>
                  <a:schemeClr val="bg1"/>
                </a:solidFill>
                <a:latin typeface="Times" charset="0"/>
                <a:ea typeface="宋体" charset="0"/>
                <a:cs typeface="宋体" charset="0"/>
              </a:rPr>
              <a:t>IAP Family</a:t>
            </a:r>
            <a:endParaRPr lang="en-US" altLang="zh-CN">
              <a:latin typeface="Times" charset="0"/>
              <a:ea typeface="宋体" charset="0"/>
              <a:cs typeface="宋体" charset="0"/>
            </a:endParaRPr>
          </a:p>
        </p:txBody>
      </p:sp>
      <p:sp>
        <p:nvSpPr>
          <p:cNvPr id="30723" name="Rectangle 3"/>
          <p:cNvSpPr>
            <a:spLocks noGrp="1" noChangeArrowheads="1"/>
          </p:cNvSpPr>
          <p:nvPr>
            <p:ph type="body" idx="1"/>
          </p:nvPr>
        </p:nvSpPr>
        <p:spPr>
          <a:xfrm>
            <a:off x="609600" y="685800"/>
            <a:ext cx="8001000" cy="5715000"/>
          </a:xfrm>
        </p:spPr>
        <p:txBody>
          <a:bodyPr/>
          <a:lstStyle/>
          <a:p>
            <a:r>
              <a:rPr lang="en-US" altLang="zh-CN" sz="2800" b="1">
                <a:solidFill>
                  <a:schemeClr val="bg1"/>
                </a:solidFill>
                <a:latin typeface="Times" charset="0"/>
                <a:ea typeface="宋体" charset="0"/>
                <a:cs typeface="宋体" charset="0"/>
              </a:rPr>
              <a:t>First identified in the baculovirus genome as</a:t>
            </a:r>
            <a:r>
              <a:rPr lang="en-US" altLang="zh-CN" sz="2800" b="1" u="sng">
                <a:solidFill>
                  <a:schemeClr val="bg1"/>
                </a:solidFill>
                <a:latin typeface="Times" charset="0"/>
                <a:ea typeface="宋体" charset="0"/>
                <a:cs typeface="宋体" charset="0"/>
              </a:rPr>
              <a:t> i</a:t>
            </a:r>
            <a:r>
              <a:rPr lang="en-US" altLang="zh-CN" sz="2800" b="1">
                <a:solidFill>
                  <a:schemeClr val="bg1"/>
                </a:solidFill>
                <a:latin typeface="Times" charset="0"/>
                <a:ea typeface="宋体" charset="0"/>
                <a:cs typeface="宋体" charset="0"/>
              </a:rPr>
              <a:t>nhibitors of </a:t>
            </a:r>
            <a:r>
              <a:rPr lang="en-US" altLang="zh-CN" sz="2800" b="1" u="sng">
                <a:solidFill>
                  <a:schemeClr val="bg1"/>
                </a:solidFill>
                <a:latin typeface="Times" charset="0"/>
                <a:ea typeface="宋体" charset="0"/>
                <a:cs typeface="宋体" charset="0"/>
              </a:rPr>
              <a:t>ap</a:t>
            </a:r>
            <a:r>
              <a:rPr lang="en-US" altLang="zh-CN" sz="2800" b="1">
                <a:solidFill>
                  <a:schemeClr val="bg1"/>
                </a:solidFill>
                <a:latin typeface="Times" charset="0"/>
                <a:ea typeface="宋体" charset="0"/>
                <a:cs typeface="宋体" charset="0"/>
              </a:rPr>
              <a:t>optosis.</a:t>
            </a:r>
          </a:p>
          <a:p>
            <a:r>
              <a:rPr lang="en-US" altLang="zh-CN" sz="2800" b="1">
                <a:solidFill>
                  <a:schemeClr val="bg1"/>
                </a:solidFill>
                <a:latin typeface="Times" charset="0"/>
                <a:ea typeface="宋体" charset="0"/>
                <a:cs typeface="宋体" charset="0"/>
              </a:rPr>
              <a:t>All contains at least one BIR domain (</a:t>
            </a:r>
            <a:r>
              <a:rPr lang="en-US" altLang="zh-CN" sz="2800" b="1" u="sng">
                <a:solidFill>
                  <a:schemeClr val="bg1"/>
                </a:solidFill>
                <a:latin typeface="Times" charset="0"/>
                <a:ea typeface="宋体" charset="0"/>
                <a:cs typeface="宋体" charset="0"/>
              </a:rPr>
              <a:t>b</a:t>
            </a:r>
            <a:r>
              <a:rPr lang="en-US" altLang="zh-CN" sz="2800" b="1">
                <a:solidFill>
                  <a:schemeClr val="bg1"/>
                </a:solidFill>
                <a:latin typeface="Times" charset="0"/>
                <a:ea typeface="宋体" charset="0"/>
                <a:cs typeface="宋体" charset="0"/>
              </a:rPr>
              <a:t>aculovirus </a:t>
            </a:r>
            <a:r>
              <a:rPr lang="en-US" altLang="zh-CN" sz="2800" b="1" u="sng">
                <a:solidFill>
                  <a:schemeClr val="bg1"/>
                </a:solidFill>
                <a:latin typeface="Times" charset="0"/>
                <a:ea typeface="宋体" charset="0"/>
                <a:cs typeface="宋体" charset="0"/>
              </a:rPr>
              <a:t>I</a:t>
            </a:r>
            <a:r>
              <a:rPr lang="en-US" altLang="zh-CN" sz="2800" b="1">
                <a:solidFill>
                  <a:schemeClr val="bg1"/>
                </a:solidFill>
                <a:latin typeface="Times" charset="0"/>
                <a:ea typeface="宋体" charset="0"/>
                <a:cs typeface="宋体" charset="0"/>
              </a:rPr>
              <a:t>AP </a:t>
            </a:r>
            <a:r>
              <a:rPr lang="en-US" altLang="zh-CN" sz="2800" b="1" u="sng">
                <a:solidFill>
                  <a:schemeClr val="bg1"/>
                </a:solidFill>
                <a:latin typeface="Times" charset="0"/>
                <a:ea typeface="宋体" charset="0"/>
                <a:cs typeface="宋体" charset="0"/>
              </a:rPr>
              <a:t>r</a:t>
            </a:r>
            <a:r>
              <a:rPr lang="en-US" altLang="zh-CN" sz="2800" b="1">
                <a:solidFill>
                  <a:schemeClr val="bg1"/>
                </a:solidFill>
                <a:latin typeface="Times" charset="0"/>
                <a:ea typeface="宋体" charset="0"/>
                <a:cs typeface="宋体" charset="0"/>
              </a:rPr>
              <a:t>epeat).</a:t>
            </a:r>
          </a:p>
          <a:p>
            <a:r>
              <a:rPr lang="en-US" altLang="zh-CN" sz="2800" b="1">
                <a:solidFill>
                  <a:schemeClr val="bg1"/>
                </a:solidFill>
                <a:latin typeface="Times" charset="0"/>
                <a:ea typeface="宋体" charset="0"/>
                <a:cs typeface="宋体" charset="0"/>
              </a:rPr>
              <a:t>Some family members (XIAP, cIAPs, Survivin, DIAP1) are potent inhibitors of apoptosis, by inhibiting the activation or activities of some caspases (caspase-3, caspase-7 and caspase-9).</a:t>
            </a:r>
          </a:p>
          <a:p>
            <a:r>
              <a:rPr lang="en-US" altLang="zh-CN" sz="2800" b="1">
                <a:solidFill>
                  <a:schemeClr val="bg1"/>
                </a:solidFill>
                <a:latin typeface="Times" charset="0"/>
                <a:ea typeface="宋体" charset="0"/>
                <a:cs typeface="宋体" charset="0"/>
              </a:rPr>
              <a:t>Some family members regulate Chromosome segregation and cytokinesis.</a:t>
            </a:r>
          </a:p>
          <a:p>
            <a:r>
              <a:rPr lang="en-US" altLang="zh-CN" sz="2800" b="1">
                <a:solidFill>
                  <a:schemeClr val="bg1"/>
                </a:solidFill>
                <a:latin typeface="Times" charset="0"/>
                <a:ea typeface="宋体" charset="0"/>
                <a:cs typeface="宋体" charset="0"/>
              </a:rPr>
              <a:t>Survivin is upregulated in many cancer cells but not in differentiated cells, making it a new tumor marker.</a:t>
            </a:r>
          </a:p>
          <a:p>
            <a:endParaRPr lang="en-US" altLang="zh-CN" sz="2800" b="1">
              <a:solidFill>
                <a:schemeClr val="bg1"/>
              </a:solidFill>
              <a:latin typeface="Times" charset="0"/>
              <a:ea typeface="宋体" charset="0"/>
              <a:cs typeface="宋体" charset="0"/>
            </a:endParaRPr>
          </a:p>
        </p:txBody>
      </p:sp>
    </p:spTree>
    <p:extLst>
      <p:ext uri="{BB962C8B-B14F-4D97-AF65-F5344CB8AC3E}">
        <p14:creationId xmlns:p14="http://schemas.microsoft.com/office/powerpoint/2010/main" val="28000269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762000"/>
            <a:ext cx="4408488"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2" name="Text Box 3"/>
          <p:cNvSpPr txBox="1">
            <a:spLocks noChangeArrowheads="1"/>
          </p:cNvSpPr>
          <p:nvPr/>
        </p:nvSpPr>
        <p:spPr bwMode="auto">
          <a:xfrm>
            <a:off x="3352800" y="-22225"/>
            <a:ext cx="281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zh-CN" sz="4000" smtClean="0">
                <a:solidFill>
                  <a:srgbClr val="FFFFFF"/>
                </a:solidFill>
                <a:ea typeface="宋体" charset="0"/>
                <a:cs typeface="宋体" charset="0"/>
              </a:rPr>
              <a:t>IAP Family</a:t>
            </a:r>
          </a:p>
        </p:txBody>
      </p:sp>
    </p:spTree>
    <p:extLst>
      <p:ext uri="{BB962C8B-B14F-4D97-AF65-F5344CB8AC3E}">
        <p14:creationId xmlns:p14="http://schemas.microsoft.com/office/powerpoint/2010/main" val="2135925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14400" y="0"/>
            <a:ext cx="7239000" cy="762000"/>
          </a:xfrm>
        </p:spPr>
        <p:txBody>
          <a:bodyPr/>
          <a:lstStyle/>
          <a:p>
            <a:r>
              <a:rPr lang="en-US" altLang="zh-CN" sz="3600" b="1">
                <a:solidFill>
                  <a:srgbClr val="FFFF00"/>
                </a:solidFill>
                <a:latin typeface="Times" charset="0"/>
                <a:ea typeface="宋体" charset="0"/>
                <a:cs typeface="宋体" charset="0"/>
              </a:rPr>
              <a:t>Model for Caspase Activation</a:t>
            </a:r>
            <a:endParaRPr lang="en-US" altLang="zh-CN">
              <a:solidFill>
                <a:srgbClr val="FFFF00"/>
              </a:solidFill>
              <a:latin typeface="Times" charset="0"/>
              <a:ea typeface="宋体" charset="0"/>
              <a:cs typeface="宋体" charset="0"/>
            </a:endParaRP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14400"/>
            <a:ext cx="7391400"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4"/>
          <p:cNvSpPr>
            <a:spLocks noChangeArrowheads="1"/>
          </p:cNvSpPr>
          <p:nvPr/>
        </p:nvSpPr>
        <p:spPr bwMode="auto">
          <a:xfrm>
            <a:off x="5475288" y="6553200"/>
            <a:ext cx="367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a:solidFill>
                  <a:srgbClr val="FFFF00"/>
                </a:solidFill>
                <a:ea typeface="宋体" charset="0"/>
                <a:cs typeface="宋体" charset="0"/>
              </a:rPr>
              <a:t>Adapted from Zou et al. Cell 86 147-157, 1997</a:t>
            </a:r>
          </a:p>
        </p:txBody>
      </p:sp>
      <p:sp>
        <p:nvSpPr>
          <p:cNvPr id="65541" name="Rectangle 5"/>
          <p:cNvSpPr>
            <a:spLocks noChangeArrowheads="1"/>
          </p:cNvSpPr>
          <p:nvPr/>
        </p:nvSpPr>
        <p:spPr bwMode="auto">
          <a:xfrm>
            <a:off x="4572000" y="2743200"/>
            <a:ext cx="228600" cy="4572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65542" name="Rectangle 6"/>
          <p:cNvSpPr>
            <a:spLocks noChangeArrowheads="1"/>
          </p:cNvSpPr>
          <p:nvPr/>
        </p:nvSpPr>
        <p:spPr bwMode="auto">
          <a:xfrm>
            <a:off x="4724400" y="2895600"/>
            <a:ext cx="228600" cy="457200"/>
          </a:xfrm>
          <a:prstGeom prst="rect">
            <a:avLst/>
          </a:prstGeom>
          <a:solidFill>
            <a:schemeClr val="bg1"/>
          </a:solidFill>
          <a:ln w="9525">
            <a:solidFill>
              <a:schemeClr val="bg1"/>
            </a:solidFill>
            <a:miter lim="800000"/>
            <a:headEnd/>
            <a:tailEnd/>
          </a:ln>
        </p:spPr>
        <p:txBody>
          <a:bodyPr wrap="none" anchor="ctr"/>
          <a:lstStyle/>
          <a:p>
            <a:endParaRPr lang="en-US"/>
          </a:p>
        </p:txBody>
      </p:sp>
    </p:spTree>
    <p:extLst>
      <p:ext uri="{BB962C8B-B14F-4D97-AF65-F5344CB8AC3E}">
        <p14:creationId xmlns:p14="http://schemas.microsoft.com/office/powerpoint/2010/main" val="9964490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09800" y="76200"/>
            <a:ext cx="4343400" cy="533400"/>
          </a:xfrm>
        </p:spPr>
        <p:txBody>
          <a:bodyPr/>
          <a:lstStyle/>
          <a:p>
            <a:r>
              <a:rPr lang="en-US" sz="3600" b="1">
                <a:solidFill>
                  <a:schemeClr val="bg1"/>
                </a:solidFill>
                <a:latin typeface="Times" charset="0"/>
                <a:ea typeface="ＭＳ Ｐゴシック" charset="0"/>
                <a:cs typeface="ＭＳ Ｐゴシック" charset="0"/>
              </a:rPr>
              <a:t>Discovery of Bcl-2</a:t>
            </a:r>
            <a:endParaRPr lang="en-US" sz="5400" b="1">
              <a:solidFill>
                <a:schemeClr val="bg1"/>
              </a:solidFill>
              <a:latin typeface="Times" charset="0"/>
              <a:ea typeface="ＭＳ Ｐゴシック" charset="0"/>
              <a:cs typeface="ＭＳ Ｐゴシック" charset="0"/>
            </a:endParaRPr>
          </a:p>
        </p:txBody>
      </p:sp>
      <p:sp>
        <p:nvSpPr>
          <p:cNvPr id="52227" name="Rectangle 3"/>
          <p:cNvSpPr>
            <a:spLocks noGrp="1" noChangeArrowheads="1"/>
          </p:cNvSpPr>
          <p:nvPr>
            <p:ph type="body" idx="1"/>
          </p:nvPr>
        </p:nvSpPr>
        <p:spPr>
          <a:xfrm>
            <a:off x="685800" y="762000"/>
            <a:ext cx="7620000" cy="4648200"/>
          </a:xfrm>
        </p:spPr>
        <p:txBody>
          <a:bodyPr/>
          <a:lstStyle/>
          <a:p>
            <a:pPr>
              <a:lnSpc>
                <a:spcPct val="90000"/>
              </a:lnSpc>
            </a:pPr>
            <a:r>
              <a:rPr lang="en-US" sz="2600" b="1">
                <a:solidFill>
                  <a:schemeClr val="bg1"/>
                </a:solidFill>
                <a:latin typeface="Times" charset="0"/>
                <a:ea typeface="ＭＳ Ｐゴシック" charset="0"/>
                <a:cs typeface="Times" charset="0"/>
              </a:rPr>
              <a:t>In 1986, three groups independently cloned </a:t>
            </a:r>
            <a:r>
              <a:rPr lang="en-US" sz="2600" b="1" i="1">
                <a:solidFill>
                  <a:schemeClr val="bg1"/>
                </a:solidFill>
                <a:latin typeface="Times" charset="0"/>
                <a:ea typeface="ＭＳ Ｐゴシック" charset="0"/>
                <a:cs typeface="Times" charset="0"/>
              </a:rPr>
              <a:t>bcl-2</a:t>
            </a:r>
            <a:r>
              <a:rPr lang="en-US" sz="2600" b="1">
                <a:solidFill>
                  <a:schemeClr val="bg1"/>
                </a:solidFill>
                <a:latin typeface="Times" charset="0"/>
                <a:ea typeface="ＭＳ Ｐゴシック" charset="0"/>
                <a:cs typeface="Times" charset="0"/>
              </a:rPr>
              <a:t> oncogene.  </a:t>
            </a:r>
            <a:r>
              <a:rPr lang="en-US" sz="2600" b="1" i="1">
                <a:solidFill>
                  <a:schemeClr val="bg1"/>
                </a:solidFill>
                <a:latin typeface="Times" charset="0"/>
                <a:ea typeface="ＭＳ Ｐゴシック" charset="0"/>
                <a:cs typeface="Times" charset="0"/>
              </a:rPr>
              <a:t>bcl-2 </a:t>
            </a:r>
            <a:r>
              <a:rPr lang="en-US" sz="2600" b="1">
                <a:solidFill>
                  <a:schemeClr val="bg1"/>
                </a:solidFill>
                <a:latin typeface="Times" charset="0"/>
                <a:ea typeface="ＭＳ Ｐゴシック" charset="0"/>
                <a:cs typeface="Times" charset="0"/>
              </a:rPr>
              <a:t>oncogene causes follicular lymphoma and is a result of chromosome translocation [t(14;18] that has coupled the immunoglobulin heavy chain locus to a chromosome 18 gene denoted </a:t>
            </a:r>
            <a:r>
              <a:rPr lang="en-US" sz="2600" b="1" i="1">
                <a:solidFill>
                  <a:schemeClr val="bg1"/>
                </a:solidFill>
                <a:latin typeface="Times" charset="0"/>
                <a:ea typeface="ＭＳ Ｐゴシック" charset="0"/>
                <a:cs typeface="Times" charset="0"/>
              </a:rPr>
              <a:t>bcl-2</a:t>
            </a:r>
          </a:p>
          <a:p>
            <a:pPr>
              <a:lnSpc>
                <a:spcPct val="90000"/>
              </a:lnSpc>
              <a:buFontTx/>
              <a:buNone/>
            </a:pPr>
            <a:endParaRPr lang="en-US" sz="1200" b="1">
              <a:solidFill>
                <a:schemeClr val="bg1"/>
              </a:solidFill>
              <a:latin typeface="Times" charset="0"/>
              <a:ea typeface="ＭＳ Ｐゴシック" charset="0"/>
              <a:cs typeface="Times" charset="0"/>
            </a:endParaRPr>
          </a:p>
          <a:p>
            <a:pPr>
              <a:lnSpc>
                <a:spcPct val="90000"/>
              </a:lnSpc>
            </a:pPr>
            <a:r>
              <a:rPr lang="en-US" sz="2600" b="1">
                <a:solidFill>
                  <a:srgbClr val="FFFF00"/>
                </a:solidFill>
                <a:latin typeface="Times" charset="0"/>
                <a:ea typeface="ＭＳ Ｐゴシック" charset="0"/>
                <a:cs typeface="Times" charset="0"/>
              </a:rPr>
              <a:t>In 1988, Vaux, Cory, and Adams discovered </a:t>
            </a:r>
            <a:r>
              <a:rPr lang="en-US" sz="2600" b="1" i="1">
                <a:solidFill>
                  <a:srgbClr val="FFFF00"/>
                </a:solidFill>
                <a:latin typeface="Times" charset="0"/>
                <a:ea typeface="ＭＳ Ｐゴシック" charset="0"/>
                <a:cs typeface="Times" charset="0"/>
              </a:rPr>
              <a:t>bcl-2</a:t>
            </a:r>
            <a:r>
              <a:rPr lang="en-US" sz="2600" b="1">
                <a:solidFill>
                  <a:srgbClr val="FFFF00"/>
                </a:solidFill>
                <a:latin typeface="Times" charset="0"/>
                <a:ea typeface="ＭＳ Ｐゴシック" charset="0"/>
                <a:cs typeface="Times" charset="0"/>
              </a:rPr>
              <a:t> oncogene causes cancer by inhibiting lymphocyte cell deaths, providing the first evidence that cancer can result from inhibition of cell death</a:t>
            </a:r>
          </a:p>
          <a:p>
            <a:pPr>
              <a:lnSpc>
                <a:spcPct val="90000"/>
              </a:lnSpc>
              <a:buFontTx/>
              <a:buNone/>
            </a:pPr>
            <a:endParaRPr lang="en-US" sz="1200" b="1">
              <a:solidFill>
                <a:schemeClr val="bg1"/>
              </a:solidFill>
              <a:latin typeface="Times" charset="0"/>
              <a:ea typeface="ＭＳ Ｐゴシック" charset="0"/>
              <a:cs typeface="Times" charset="0"/>
            </a:endParaRPr>
          </a:p>
          <a:p>
            <a:pPr>
              <a:lnSpc>
                <a:spcPct val="90000"/>
              </a:lnSpc>
            </a:pPr>
            <a:r>
              <a:rPr lang="en-US" sz="2600" b="1">
                <a:solidFill>
                  <a:schemeClr val="bg1"/>
                </a:solidFill>
                <a:latin typeface="Times" charset="0"/>
                <a:ea typeface="ＭＳ Ｐゴシック" charset="0"/>
                <a:cs typeface="Times" charset="0"/>
              </a:rPr>
              <a:t>1990, Stanley Korsmyer</a:t>
            </a:r>
            <a:r>
              <a:rPr lang="ja-JP" altLang="en-US" sz="2600" b="1">
                <a:solidFill>
                  <a:schemeClr val="bg1"/>
                </a:solidFill>
                <a:latin typeface="Times" charset="0"/>
                <a:ea typeface="ＭＳ Ｐゴシック" charset="0"/>
                <a:cs typeface="Times" charset="0"/>
              </a:rPr>
              <a:t>’</a:t>
            </a:r>
            <a:r>
              <a:rPr lang="en-US" sz="2600" b="1">
                <a:solidFill>
                  <a:schemeClr val="bg1"/>
                </a:solidFill>
                <a:latin typeface="Times" charset="0"/>
                <a:ea typeface="ＭＳ Ｐゴシック" charset="0"/>
                <a:cs typeface="Times" charset="0"/>
              </a:rPr>
              <a:t>s group showed Bcl-2 localized to mitochondria</a:t>
            </a:r>
            <a:endParaRPr lang="en-US">
              <a:solidFill>
                <a:schemeClr val="bg1"/>
              </a:solidFill>
              <a:latin typeface="Times" charset="0"/>
              <a:ea typeface="ＭＳ Ｐゴシック" charset="0"/>
              <a:cs typeface="Time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p:cTn id="7" dur="500" fill="hold"/>
                                        <p:tgtEl>
                                          <p:spTgt spid="522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222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 calcmode="lin" valueType="num">
                                      <p:cBhvr>
                                        <p:cTn id="13" dur="500" fill="hold"/>
                                        <p:tgtEl>
                                          <p:spTgt spid="52227">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52227">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2227">
                                            <p:txEl>
                                              <p:pRg st="4" end="4"/>
                                            </p:txEl>
                                          </p:spTgt>
                                        </p:tgtEl>
                                        <p:attrNameLst>
                                          <p:attrName>style.visibility</p:attrName>
                                        </p:attrNameLst>
                                      </p:cBhvr>
                                      <p:to>
                                        <p:strVal val="visible"/>
                                      </p:to>
                                    </p:set>
                                    <p:anim calcmode="lin" valueType="num">
                                      <p:cBhvr>
                                        <p:cTn id="19" dur="500" fill="hold"/>
                                        <p:tgtEl>
                                          <p:spTgt spid="52227">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52227">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76200"/>
            <a:ext cx="7772400" cy="1143000"/>
          </a:xfrm>
        </p:spPr>
        <p:txBody>
          <a:bodyPr/>
          <a:lstStyle/>
          <a:p>
            <a:r>
              <a:rPr lang="en-US" sz="3200" b="1" i="1">
                <a:solidFill>
                  <a:schemeClr val="bg1"/>
                </a:solidFill>
                <a:latin typeface="Times" charset="0"/>
                <a:ea typeface="ＭＳ Ｐゴシック" charset="0"/>
                <a:cs typeface="ＭＳ Ｐゴシック" charset="0"/>
              </a:rPr>
              <a:t>C. elegans</a:t>
            </a:r>
            <a:r>
              <a:rPr lang="en-US" sz="3200" b="1">
                <a:solidFill>
                  <a:schemeClr val="bg1"/>
                </a:solidFill>
                <a:latin typeface="Times" charset="0"/>
                <a:ea typeface="ＭＳ Ｐゴシック" charset="0"/>
                <a:cs typeface="ＭＳ Ｐゴシック" charset="0"/>
              </a:rPr>
              <a:t> </a:t>
            </a:r>
            <a:r>
              <a:rPr lang="en-US" sz="3200" b="1" i="1">
                <a:solidFill>
                  <a:schemeClr val="bg1"/>
                </a:solidFill>
                <a:latin typeface="Times" charset="0"/>
                <a:ea typeface="ＭＳ Ｐゴシック" charset="0"/>
                <a:cs typeface="ＭＳ Ｐゴシック" charset="0"/>
              </a:rPr>
              <a:t>ced-9</a:t>
            </a:r>
            <a:r>
              <a:rPr lang="en-US" sz="3200" b="1">
                <a:solidFill>
                  <a:schemeClr val="bg1"/>
                </a:solidFill>
                <a:latin typeface="Times" charset="0"/>
                <a:ea typeface="ＭＳ Ｐゴシック" charset="0"/>
                <a:cs typeface="ＭＳ Ｐゴシック" charset="0"/>
              </a:rPr>
              <a:t> Gene Is a Functional Homologue of Bcl-2</a:t>
            </a:r>
            <a:endParaRPr lang="en-US" sz="4000" b="1">
              <a:latin typeface="Times" charset="0"/>
              <a:ea typeface="ＭＳ Ｐゴシック" charset="0"/>
              <a:cs typeface="ＭＳ Ｐゴシック" charset="0"/>
            </a:endParaRPr>
          </a:p>
        </p:txBody>
      </p:sp>
      <p:sp>
        <p:nvSpPr>
          <p:cNvPr id="54275" name="Rectangle 3"/>
          <p:cNvSpPr>
            <a:spLocks noGrp="1" noChangeArrowheads="1"/>
          </p:cNvSpPr>
          <p:nvPr>
            <p:ph type="body" idx="1"/>
          </p:nvPr>
        </p:nvSpPr>
        <p:spPr>
          <a:xfrm>
            <a:off x="304800" y="1447800"/>
            <a:ext cx="8458200" cy="4572000"/>
          </a:xfrm>
        </p:spPr>
        <p:txBody>
          <a:bodyPr/>
          <a:lstStyle/>
          <a:p>
            <a:r>
              <a:rPr lang="en-US" sz="2800" b="1">
                <a:solidFill>
                  <a:schemeClr val="bg1"/>
                </a:solidFill>
                <a:latin typeface="Times" charset="0"/>
                <a:ea typeface="ＭＳ Ｐゴシック" charset="0"/>
                <a:cs typeface="ＭＳ Ｐゴシック" charset="0"/>
              </a:rPr>
              <a:t>A gain-of-function mutation in </a:t>
            </a:r>
            <a:r>
              <a:rPr lang="en-US" sz="2800" b="1" i="1">
                <a:solidFill>
                  <a:schemeClr val="bg1"/>
                </a:solidFill>
                <a:latin typeface="Times" charset="0"/>
                <a:ea typeface="ＭＳ Ｐゴシック" charset="0"/>
                <a:cs typeface="ＭＳ Ｐゴシック" charset="0"/>
              </a:rPr>
              <a:t>ced-9</a:t>
            </a:r>
            <a:r>
              <a:rPr lang="en-US" sz="2800" b="1">
                <a:solidFill>
                  <a:schemeClr val="bg1"/>
                </a:solidFill>
                <a:latin typeface="Times" charset="0"/>
                <a:ea typeface="ＭＳ Ｐゴシック" charset="0"/>
                <a:cs typeface="ＭＳ Ｐゴシック" charset="0"/>
              </a:rPr>
              <a:t> protects against all cell deaths in nematodes, while loss-of-function mutations cause massive ectopic cell deaths</a:t>
            </a:r>
          </a:p>
          <a:p>
            <a:pPr>
              <a:buFontTx/>
              <a:buNone/>
            </a:pPr>
            <a:endParaRPr lang="en-US" sz="800" b="1">
              <a:solidFill>
                <a:schemeClr val="bg1"/>
              </a:solidFill>
              <a:latin typeface="Times" charset="0"/>
              <a:ea typeface="ＭＳ Ｐゴシック" charset="0"/>
              <a:cs typeface="ＭＳ Ｐゴシック" charset="0"/>
            </a:endParaRPr>
          </a:p>
          <a:p>
            <a:r>
              <a:rPr lang="en-US" sz="2800" b="1" i="1">
                <a:solidFill>
                  <a:srgbClr val="FFFF00"/>
                </a:solidFill>
                <a:latin typeface="Times" charset="0"/>
                <a:ea typeface="ＭＳ Ｐゴシック" charset="0"/>
                <a:cs typeface="ＭＳ Ｐゴシック" charset="0"/>
              </a:rPr>
              <a:t>ced-9</a:t>
            </a:r>
            <a:r>
              <a:rPr lang="en-US" sz="2800" b="1">
                <a:solidFill>
                  <a:srgbClr val="FFFF00"/>
                </a:solidFill>
                <a:latin typeface="Times" charset="0"/>
                <a:ea typeface="ＭＳ Ｐゴシック" charset="0"/>
                <a:cs typeface="ＭＳ Ｐゴシック" charset="0"/>
              </a:rPr>
              <a:t> encodes a protein similar to Bcl-2</a:t>
            </a:r>
          </a:p>
          <a:p>
            <a:pPr>
              <a:buFontTx/>
              <a:buNone/>
            </a:pPr>
            <a:endParaRPr lang="en-US" sz="800" b="1">
              <a:solidFill>
                <a:srgbClr val="FFFF00"/>
              </a:solidFill>
              <a:latin typeface="Times" charset="0"/>
              <a:ea typeface="ＭＳ Ｐゴシック" charset="0"/>
              <a:cs typeface="ＭＳ Ｐゴシック" charset="0"/>
            </a:endParaRPr>
          </a:p>
          <a:p>
            <a:r>
              <a:rPr lang="en-US" sz="2800" b="1">
                <a:solidFill>
                  <a:schemeClr val="bg1"/>
                </a:solidFill>
                <a:latin typeface="Times" charset="0"/>
                <a:ea typeface="ＭＳ Ｐゴシック" charset="0"/>
                <a:cs typeface="ＭＳ Ｐゴシック" charset="0"/>
              </a:rPr>
              <a:t>Bcl-2 inhibits cell death in nematodes and can partially substitute for </a:t>
            </a:r>
            <a:r>
              <a:rPr lang="en-US" sz="2800" b="1" i="1">
                <a:solidFill>
                  <a:schemeClr val="bg1"/>
                </a:solidFill>
                <a:latin typeface="Times" charset="0"/>
                <a:ea typeface="ＭＳ Ｐゴシック" charset="0"/>
                <a:cs typeface="ＭＳ Ｐゴシック" charset="0"/>
              </a:rPr>
              <a:t>ced-9</a:t>
            </a:r>
          </a:p>
          <a:p>
            <a:pPr>
              <a:buFontTx/>
              <a:buNone/>
            </a:pPr>
            <a:endParaRPr lang="en-US" sz="800" b="1" i="1">
              <a:solidFill>
                <a:schemeClr val="bg1"/>
              </a:solidFill>
              <a:latin typeface="Times" charset="0"/>
              <a:ea typeface="ＭＳ Ｐゴシック" charset="0"/>
              <a:cs typeface="ＭＳ Ｐゴシック" charset="0"/>
            </a:endParaRPr>
          </a:p>
          <a:p>
            <a:r>
              <a:rPr lang="en-US" sz="2800" b="1">
                <a:solidFill>
                  <a:srgbClr val="FFFF00"/>
                </a:solidFill>
                <a:latin typeface="Times" charset="0"/>
                <a:ea typeface="ＭＳ Ｐゴシック" charset="0"/>
                <a:cs typeface="ＭＳ Ｐゴシック" charset="0"/>
              </a:rPr>
              <a:t>CED-9 is localized at mitochondria</a:t>
            </a:r>
            <a:endParaRPr lang="en-US">
              <a:solidFill>
                <a:srgbClr val="FFFF00"/>
              </a:solidFill>
              <a:latin typeface="Times" charset="0"/>
              <a:ea typeface="ＭＳ Ｐゴシック" charset="0"/>
              <a:cs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 calcmode="lin" valueType="num">
                                      <p:cBhvr additive="base">
                                        <p:cTn id="13"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anim calcmode="lin" valueType="num">
                                      <p:cBhvr additive="base">
                                        <p:cTn id="19" dur="5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5">
                                            <p:txEl>
                                              <p:pRg st="6" end="6"/>
                                            </p:txEl>
                                          </p:spTgt>
                                        </p:tgtEl>
                                        <p:attrNameLst>
                                          <p:attrName>style.visibility</p:attrName>
                                        </p:attrNameLst>
                                      </p:cBhvr>
                                      <p:to>
                                        <p:strVal val="visible"/>
                                      </p:to>
                                    </p:set>
                                    <p:anim calcmode="lin" valueType="num">
                                      <p:cBhvr additive="base">
                                        <p:cTn id="25" dur="500" fill="hold"/>
                                        <p:tgtEl>
                                          <p:spTgt spid="54275">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42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116632"/>
            <a:ext cx="9144000" cy="586854"/>
          </a:xfrm>
        </p:spPr>
        <p:txBody>
          <a:bodyPr/>
          <a:lstStyle/>
          <a:p>
            <a:r>
              <a:rPr lang="en-US" sz="3000" b="1">
                <a:solidFill>
                  <a:schemeClr val="bg1"/>
                </a:solidFill>
                <a:latin typeface="Times" charset="0"/>
                <a:ea typeface="ＭＳ Ｐゴシック" charset="0"/>
                <a:cs typeface="ＭＳ Ｐゴシック" charset="0"/>
              </a:rPr>
              <a:t>Bcl-2/</a:t>
            </a:r>
            <a:r>
              <a:rPr lang="en-US" sz="3000" b="1" i="1">
                <a:solidFill>
                  <a:schemeClr val="bg1"/>
                </a:solidFill>
                <a:latin typeface="Times" charset="0"/>
                <a:ea typeface="ＭＳ Ｐゴシック" charset="0"/>
                <a:cs typeface="ＭＳ Ｐゴシック" charset="0"/>
              </a:rPr>
              <a:t>ced-9</a:t>
            </a:r>
            <a:r>
              <a:rPr lang="en-US" sz="3000" b="1">
                <a:solidFill>
                  <a:schemeClr val="bg1"/>
                </a:solidFill>
                <a:latin typeface="Times" charset="0"/>
                <a:ea typeface="ＭＳ Ｐゴシック" charset="0"/>
                <a:cs typeface="ＭＳ Ｐゴシック" charset="0"/>
              </a:rPr>
              <a:t> Define a Family of Cell Death Regulators</a:t>
            </a:r>
            <a:endParaRPr lang="en-US">
              <a:latin typeface="Times" charset="0"/>
              <a:ea typeface="ＭＳ Ｐゴシック" charset="0"/>
              <a:cs typeface="ＭＳ Ｐゴシック" charset="0"/>
            </a:endParaRPr>
          </a:p>
        </p:txBody>
      </p:sp>
      <p:sp>
        <p:nvSpPr>
          <p:cNvPr id="55299" name="Rectangle 3"/>
          <p:cNvSpPr>
            <a:spLocks noGrp="1" noChangeArrowheads="1"/>
          </p:cNvSpPr>
          <p:nvPr>
            <p:ph type="body" idx="1"/>
          </p:nvPr>
        </p:nvSpPr>
        <p:spPr>
          <a:xfrm>
            <a:off x="228600" y="762000"/>
            <a:ext cx="8686800" cy="5867400"/>
          </a:xfrm>
        </p:spPr>
        <p:txBody>
          <a:bodyPr/>
          <a:lstStyle/>
          <a:p>
            <a:r>
              <a:rPr lang="en-US" sz="2400" b="1">
                <a:solidFill>
                  <a:schemeClr val="bg1"/>
                </a:solidFill>
                <a:latin typeface="Times" charset="0"/>
                <a:ea typeface="ＭＳ Ｐゴシック" charset="0"/>
                <a:cs typeface="Times" charset="0"/>
              </a:rPr>
              <a:t>Korsmyer</a:t>
            </a:r>
            <a:r>
              <a:rPr lang="ja-JP" altLang="en-US" sz="2400" b="1">
                <a:solidFill>
                  <a:schemeClr val="bg1"/>
                </a:solidFill>
                <a:latin typeface="Times" charset="0"/>
                <a:ea typeface="ＭＳ Ｐゴシック" charset="0"/>
                <a:cs typeface="Times" charset="0"/>
              </a:rPr>
              <a:t>’</a:t>
            </a:r>
            <a:r>
              <a:rPr lang="en-US" sz="2400" b="1">
                <a:solidFill>
                  <a:schemeClr val="bg1"/>
                </a:solidFill>
                <a:latin typeface="Times" charset="0"/>
                <a:ea typeface="ＭＳ Ｐゴシック" charset="0"/>
                <a:cs typeface="Times" charset="0"/>
              </a:rPr>
              <a:t>s group purified a protein, Bax, that associates with and modulates the activity of Bcl-2.  Bax by itself can also cause apoptosis in a Bcl-2-independent and caspase-independent manner.</a:t>
            </a:r>
          </a:p>
          <a:p>
            <a:pPr>
              <a:buFontTx/>
              <a:buNone/>
            </a:pPr>
            <a:endParaRPr lang="en-US" sz="800" b="1">
              <a:solidFill>
                <a:schemeClr val="bg1"/>
              </a:solidFill>
              <a:latin typeface="Times" charset="0"/>
              <a:ea typeface="ＭＳ Ｐゴシック" charset="0"/>
              <a:cs typeface="Times" charset="0"/>
            </a:endParaRPr>
          </a:p>
          <a:p>
            <a:r>
              <a:rPr lang="en-US" sz="2400" b="1">
                <a:solidFill>
                  <a:srgbClr val="FFFF00"/>
                </a:solidFill>
                <a:latin typeface="Times" charset="0"/>
                <a:ea typeface="ＭＳ Ｐゴシック" charset="0"/>
                <a:cs typeface="Times" charset="0"/>
              </a:rPr>
              <a:t>Thompson</a:t>
            </a:r>
            <a:r>
              <a:rPr lang="ja-JP" altLang="en-US" sz="2400" b="1">
                <a:solidFill>
                  <a:srgbClr val="FFFF00"/>
                </a:solidFill>
                <a:latin typeface="Times" charset="0"/>
                <a:ea typeface="ＭＳ Ｐゴシック" charset="0"/>
                <a:cs typeface="Times" charset="0"/>
              </a:rPr>
              <a:t>’</a:t>
            </a:r>
            <a:r>
              <a:rPr lang="en-US" sz="2400" b="1">
                <a:solidFill>
                  <a:srgbClr val="FFFF00"/>
                </a:solidFill>
                <a:latin typeface="Times" charset="0"/>
                <a:ea typeface="ＭＳ Ｐゴシック" charset="0"/>
                <a:cs typeface="Times" charset="0"/>
              </a:rPr>
              <a:t>s group identified a gene, named bcl-x, which can be alternatively spliced to generate two proteins that have opposite functions in apoptosis.  The long form (Bcl-xL) inhibits apoptosis and the short form (Bcl-xs) cause cell death.</a:t>
            </a:r>
          </a:p>
          <a:p>
            <a:pPr>
              <a:buFontTx/>
              <a:buNone/>
            </a:pPr>
            <a:endParaRPr lang="en-US" sz="800" b="1">
              <a:solidFill>
                <a:schemeClr val="bg1"/>
              </a:solidFill>
              <a:latin typeface="Times" charset="0"/>
              <a:ea typeface="ＭＳ Ｐゴシック" charset="0"/>
              <a:cs typeface="Times" charset="0"/>
            </a:endParaRPr>
          </a:p>
          <a:p>
            <a:r>
              <a:rPr lang="en-US" sz="2400" b="1">
                <a:solidFill>
                  <a:schemeClr val="bg1"/>
                </a:solidFill>
                <a:latin typeface="Times" charset="0"/>
                <a:ea typeface="ＭＳ Ｐゴシック" charset="0"/>
                <a:cs typeface="Times" charset="0"/>
              </a:rPr>
              <a:t>Korsmyer</a:t>
            </a:r>
            <a:r>
              <a:rPr lang="ja-JP" altLang="en-US" sz="2400" b="1">
                <a:solidFill>
                  <a:schemeClr val="bg1"/>
                </a:solidFill>
                <a:latin typeface="Times" charset="0"/>
                <a:ea typeface="ＭＳ Ｐゴシック" charset="0"/>
                <a:cs typeface="Times" charset="0"/>
              </a:rPr>
              <a:t>’</a:t>
            </a:r>
            <a:r>
              <a:rPr lang="en-US" sz="2400" b="1">
                <a:solidFill>
                  <a:schemeClr val="bg1"/>
                </a:solidFill>
                <a:latin typeface="Times" charset="0"/>
                <a:ea typeface="ＭＳ Ｐゴシック" charset="0"/>
                <a:cs typeface="Times" charset="0"/>
              </a:rPr>
              <a:t>s group identified another Bcl-2-interacting and death inducing-protein, Bid, which only has one Bcl-2 homology domain (BH3).</a:t>
            </a:r>
          </a:p>
          <a:p>
            <a:pPr>
              <a:buFontTx/>
              <a:buNone/>
            </a:pPr>
            <a:endParaRPr lang="en-US" sz="800" b="1">
              <a:solidFill>
                <a:schemeClr val="bg1"/>
              </a:solidFill>
              <a:latin typeface="Times" charset="0"/>
              <a:ea typeface="ＭＳ Ｐゴシック" charset="0"/>
              <a:cs typeface="Times" charset="0"/>
            </a:endParaRPr>
          </a:p>
          <a:p>
            <a:r>
              <a:rPr lang="en-US" sz="2400" b="1">
                <a:solidFill>
                  <a:srgbClr val="FFFF00"/>
                </a:solidFill>
                <a:latin typeface="Times" charset="0"/>
                <a:ea typeface="ＭＳ Ｐゴシック" charset="0"/>
                <a:cs typeface="Times" charset="0"/>
              </a:rPr>
              <a:t>Subsequently, more Bid-like death-inducing proteins were identified, all of which has only one BH3 domain.  This protein family was called BH3-only Bcl-2 subfamily.</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dissolve">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299">
                                            <p:txEl>
                                              <p:pRg st="2" end="2"/>
                                            </p:txEl>
                                          </p:spTgt>
                                        </p:tgtEl>
                                        <p:attrNameLst>
                                          <p:attrName>style.visibility</p:attrName>
                                        </p:attrNameLst>
                                      </p:cBhvr>
                                      <p:to>
                                        <p:strVal val="visible"/>
                                      </p:to>
                                    </p:set>
                                    <p:animEffect transition="in" filter="dissolve">
                                      <p:cBhvr>
                                        <p:cTn id="12" dur="500"/>
                                        <p:tgtEl>
                                          <p:spTgt spid="552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5299">
                                            <p:txEl>
                                              <p:pRg st="4" end="4"/>
                                            </p:txEl>
                                          </p:spTgt>
                                        </p:tgtEl>
                                        <p:attrNameLst>
                                          <p:attrName>style.visibility</p:attrName>
                                        </p:attrNameLst>
                                      </p:cBhvr>
                                      <p:to>
                                        <p:strVal val="visible"/>
                                      </p:to>
                                    </p:set>
                                    <p:animEffect transition="in" filter="dissolve">
                                      <p:cBhvr>
                                        <p:cTn id="17" dur="500"/>
                                        <p:tgtEl>
                                          <p:spTgt spid="5529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5299">
                                            <p:txEl>
                                              <p:pRg st="6" end="6"/>
                                            </p:txEl>
                                          </p:spTgt>
                                        </p:tgtEl>
                                        <p:attrNameLst>
                                          <p:attrName>style.visibility</p:attrName>
                                        </p:attrNameLst>
                                      </p:cBhvr>
                                      <p:to>
                                        <p:strVal val="visible"/>
                                      </p:to>
                                    </p:set>
                                    <p:animEffect transition="in" filter="dissolve">
                                      <p:cBhvr>
                                        <p:cTn id="22" dur="500"/>
                                        <p:tgtEl>
                                          <p:spTgt spid="55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838200"/>
            <a:ext cx="7610475"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 Box 3"/>
          <p:cNvSpPr txBox="1">
            <a:spLocks noChangeArrowheads="1"/>
          </p:cNvSpPr>
          <p:nvPr/>
        </p:nvSpPr>
        <p:spPr bwMode="auto">
          <a:xfrm>
            <a:off x="1295400" y="0"/>
            <a:ext cx="6311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defTabSz="914400" eaLnBrk="0" fontAlgn="base" hangingPunct="0">
              <a:spcBef>
                <a:spcPct val="0"/>
              </a:spcBef>
              <a:spcAft>
                <a:spcPct val="0"/>
              </a:spcAft>
            </a:pPr>
            <a:r>
              <a:rPr lang="en-US" sz="3200">
                <a:solidFill>
                  <a:srgbClr val="FFFFFF"/>
                </a:solidFill>
              </a:rPr>
              <a:t>Anti-apoptotic Bcl-2 family members</a:t>
            </a:r>
            <a:endParaRPr lang="en-US">
              <a:solidFill>
                <a:srgbClr val="FFFFFF"/>
              </a:solidFill>
            </a:endParaRPr>
          </a:p>
        </p:txBody>
      </p:sp>
      <p:sp>
        <p:nvSpPr>
          <p:cNvPr id="51204" name="Rectangle 4"/>
          <p:cNvSpPr>
            <a:spLocks noChangeArrowheads="1"/>
          </p:cNvSpPr>
          <p:nvPr/>
        </p:nvSpPr>
        <p:spPr bwMode="auto">
          <a:xfrm>
            <a:off x="4114800" y="6583363"/>
            <a:ext cx="4192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0" fontAlgn="base" hangingPunct="0">
              <a:spcBef>
                <a:spcPct val="0"/>
              </a:spcBef>
              <a:spcAft>
                <a:spcPct val="0"/>
              </a:spcAft>
            </a:pPr>
            <a:r>
              <a:rPr lang="en-US" sz="1200" b="1">
                <a:solidFill>
                  <a:srgbClr val="FFFFFF"/>
                </a:solidFill>
                <a:latin typeface="Times" charset="0"/>
                <a:ea typeface="ＭＳ Ｐゴシック" charset="0"/>
                <a:cs typeface="ＭＳ Ｐゴシック" charset="0"/>
              </a:rPr>
              <a:t>Adapted from Adams and Cory, Science 281, 1322-1226, 1998</a:t>
            </a:r>
          </a:p>
        </p:txBody>
      </p:sp>
    </p:spTree>
    <p:extLst>
      <p:ext uri="{BB962C8B-B14F-4D97-AF65-F5344CB8AC3E}">
        <p14:creationId xmlns:p14="http://schemas.microsoft.com/office/powerpoint/2010/main" val="1527791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5800"/>
            <a:ext cx="69342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Text Box 3"/>
          <p:cNvSpPr txBox="1">
            <a:spLocks noChangeArrowheads="1"/>
          </p:cNvSpPr>
          <p:nvPr/>
        </p:nvSpPr>
        <p:spPr bwMode="auto">
          <a:xfrm>
            <a:off x="1752600" y="0"/>
            <a:ext cx="581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defTabSz="914400" eaLnBrk="0" fontAlgn="base" hangingPunct="0">
              <a:spcBef>
                <a:spcPct val="0"/>
              </a:spcBef>
              <a:spcAft>
                <a:spcPct val="0"/>
              </a:spcAft>
            </a:pPr>
            <a:r>
              <a:rPr lang="en-US" sz="3200">
                <a:solidFill>
                  <a:srgbClr val="FFFFFF"/>
                </a:solidFill>
              </a:rPr>
              <a:t>Pro-apoptotic Bcl-2 family protein</a:t>
            </a:r>
          </a:p>
        </p:txBody>
      </p:sp>
      <p:sp>
        <p:nvSpPr>
          <p:cNvPr id="52228" name="Rectangle 4"/>
          <p:cNvSpPr>
            <a:spLocks noChangeArrowheads="1"/>
          </p:cNvSpPr>
          <p:nvPr/>
        </p:nvSpPr>
        <p:spPr bwMode="auto">
          <a:xfrm>
            <a:off x="4572000" y="6400800"/>
            <a:ext cx="4192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0" fontAlgn="base" hangingPunct="0">
              <a:spcBef>
                <a:spcPct val="0"/>
              </a:spcBef>
              <a:spcAft>
                <a:spcPct val="0"/>
              </a:spcAft>
            </a:pPr>
            <a:r>
              <a:rPr lang="en-US" sz="1200" b="1">
                <a:solidFill>
                  <a:srgbClr val="FFFFFF"/>
                </a:solidFill>
                <a:latin typeface="Times" charset="0"/>
                <a:ea typeface="ＭＳ Ｐゴシック" charset="0"/>
                <a:cs typeface="ＭＳ Ｐゴシック" charset="0"/>
              </a:rPr>
              <a:t>Adapted from Adams and Cory, Science 281, 1322-1226, 1998</a:t>
            </a:r>
          </a:p>
        </p:txBody>
      </p:sp>
    </p:spTree>
    <p:extLst>
      <p:ext uri="{BB962C8B-B14F-4D97-AF65-F5344CB8AC3E}">
        <p14:creationId xmlns:p14="http://schemas.microsoft.com/office/powerpoint/2010/main" val="33833658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HD:Microsoft Office 98:Templates:Blank Presentation</Template>
  <TotalTime>6000</TotalTime>
  <Words>1886</Words>
  <Application>Microsoft Macintosh PowerPoint</Application>
  <PresentationFormat>On-screen Show (4:3)</PresentationFormat>
  <Paragraphs>267</Paragraphs>
  <Slides>37</Slides>
  <Notes>25</Notes>
  <HiddenSlides>1</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Blank Presentation</vt:lpstr>
      <vt:lpstr>1_Blank Presentation</vt:lpstr>
      <vt:lpstr>How Are Caspases Activated</vt:lpstr>
      <vt:lpstr>Purification of Caspase Activating Factors</vt:lpstr>
      <vt:lpstr>Apaf-1 Is Similar to CED-4</vt:lpstr>
      <vt:lpstr>Model for Caspase Activation</vt:lpstr>
      <vt:lpstr>Discovery of Bcl-2</vt:lpstr>
      <vt:lpstr>C. elegans ced-9 Gene Is a Functional Homologue of Bcl-2</vt:lpstr>
      <vt:lpstr>Bcl-2/ced-9 Define a Family of Cell Death Regulators</vt:lpstr>
      <vt:lpstr>PowerPoint Presentation</vt:lpstr>
      <vt:lpstr>PowerPoint Presentation</vt:lpstr>
      <vt:lpstr>Key Features of Bcl-2 Family Proteins</vt:lpstr>
      <vt:lpstr>Structures of Bcl-xL and Bid</vt:lpstr>
      <vt:lpstr>PowerPoint Presentation</vt:lpstr>
      <vt:lpstr>Bcl-2 Family Proteins and Cancer</vt:lpstr>
      <vt:lpstr>Model for Caspase Activation</vt:lpstr>
      <vt:lpstr>What controls cytochrome c release?</vt:lpstr>
      <vt:lpstr>Bcl-2 prevents cytochrome c release from mitochondria</vt:lpstr>
      <vt:lpstr>PowerPoint Presentation</vt:lpstr>
      <vt:lpstr>Programmed Cell Death </vt:lpstr>
      <vt:lpstr>PowerPoint Presentation</vt:lpstr>
      <vt:lpstr>TNF/FASL</vt:lpstr>
      <vt:lpstr>TNF/FASL</vt:lpstr>
      <vt:lpstr>TNFR/FAS</vt:lpstr>
      <vt:lpstr>TNF Family</vt:lpstr>
      <vt:lpstr>TNF Receptor Family</vt:lpstr>
      <vt:lpstr>Identification of Downstream Pathways of FAS/TNFR</vt:lpstr>
      <vt:lpstr>Identification of Downstream Pathways of FAS/TNFR</vt:lpstr>
      <vt:lpstr>FAS/TNF Death Signaling Pathway</vt:lpstr>
      <vt:lpstr>Extra Twist on the FAS Death Signaling</vt:lpstr>
      <vt:lpstr>PowerPoint Presentation</vt:lpstr>
      <vt:lpstr>Purification of Cytochrome C releasing factor</vt:lpstr>
      <vt:lpstr>Two Parallel FAS Death Pathways</vt:lpstr>
      <vt:lpstr>PowerPoint Presentation</vt:lpstr>
      <vt:lpstr>PowerPoint Presentation</vt:lpstr>
      <vt:lpstr>Smac--Second Mitochondria Derived Activator of Caspases</vt:lpstr>
      <vt:lpstr>SMAC and IAPs</vt:lpstr>
      <vt:lpstr>IAP Family</vt:lpstr>
      <vt:lpstr>PowerPoint Presentation</vt:lpstr>
    </vt:vector>
  </TitlesOfParts>
  <Company>University of Colorado at Boulder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Programmed Cell Death </dc:title>
  <dc:creator>Ding Xue</dc:creator>
  <cp:lastModifiedBy>Ding Xue</cp:lastModifiedBy>
  <cp:revision>75</cp:revision>
  <cp:lastPrinted>2000-10-18T07:42:00Z</cp:lastPrinted>
  <dcterms:created xsi:type="dcterms:W3CDTF">2011-03-10T06:01:36Z</dcterms:created>
  <dcterms:modified xsi:type="dcterms:W3CDTF">2017-04-04T19:24:24Z</dcterms:modified>
</cp:coreProperties>
</file>